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57" r:id="rId5"/>
    <p:sldId id="266" r:id="rId6"/>
    <p:sldId id="267" r:id="rId7"/>
    <p:sldId id="258" r:id="rId8"/>
    <p:sldId id="268" r:id="rId9"/>
    <p:sldId id="269" r:id="rId10"/>
    <p:sldId id="259" r:id="rId11"/>
    <p:sldId id="270" r:id="rId12"/>
    <p:sldId id="260" r:id="rId13"/>
    <p:sldId id="273" r:id="rId14"/>
    <p:sldId id="271" r:id="rId15"/>
    <p:sldId id="261" r:id="rId16"/>
    <p:sldId id="262" r:id="rId17"/>
    <p:sldId id="263" r:id="rId18"/>
    <p:sldId id="272"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2/5/2008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2/5/2008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Arial Unicode MS" pitchFamily="34" charset="-128"/>
                <a:ea typeface="Arial Unicode MS" pitchFamily="34" charset="-128"/>
                <a:cs typeface="Arial Unicode MS" pitchFamily="34" charset="-128"/>
              </a:rPr>
              <a:t>PERINEAL POUCHES</a:t>
            </a:r>
            <a:endParaRPr lang="en-US" dirty="0">
              <a:latin typeface="Arial Unicode MS" pitchFamily="34" charset="-128"/>
              <a:ea typeface="Arial Unicode MS" pitchFamily="34" charset="-128"/>
              <a:cs typeface="Arial Unicode MS" pitchFamily="34" charset="-128"/>
            </a:endParaRPr>
          </a:p>
        </p:txBody>
      </p:sp>
      <p:sp>
        <p:nvSpPr>
          <p:cNvPr id="3" name="Subtitle 2"/>
          <p:cNvSpPr>
            <a:spLocks noGrp="1"/>
          </p:cNvSpPr>
          <p:nvPr>
            <p:ph type="subTitle" idx="1"/>
          </p:nvPr>
        </p:nvSpPr>
        <p:spPr/>
        <p:txBody>
          <a:bodyPr>
            <a:noAutofit/>
          </a:bodyPr>
          <a:lstStyle/>
          <a:p>
            <a:r>
              <a:rPr lang="en-US" b="1" dirty="0" smtClean="0">
                <a:latin typeface="Arial Narrow" pitchFamily="34" charset="0"/>
              </a:rPr>
              <a:t>Dr. </a:t>
            </a:r>
            <a:r>
              <a:rPr lang="en-US" b="1" dirty="0" err="1" smtClean="0">
                <a:latin typeface="Arial Narrow" pitchFamily="34" charset="0"/>
              </a:rPr>
              <a:t>k.c</a:t>
            </a:r>
            <a:r>
              <a:rPr lang="en-US" b="1" dirty="0" smtClean="0">
                <a:latin typeface="Arial Narrow" pitchFamily="34" charset="0"/>
              </a:rPr>
              <a:t>. </a:t>
            </a:r>
            <a:r>
              <a:rPr lang="en-US" b="1" dirty="0" err="1" smtClean="0">
                <a:latin typeface="Arial Narrow" pitchFamily="34" charset="0"/>
              </a:rPr>
              <a:t>shanthi</a:t>
            </a:r>
            <a:endParaRPr lang="en-US" b="1" dirty="0" smtClean="0">
              <a:latin typeface="Arial Narrow" pitchFamily="34" charset="0"/>
            </a:endParaRPr>
          </a:p>
          <a:p>
            <a:r>
              <a:rPr lang="en-US" b="1" dirty="0" err="1" smtClean="0">
                <a:latin typeface="Arial Narrow" pitchFamily="34" charset="0"/>
              </a:rPr>
              <a:t>Assitant</a:t>
            </a:r>
            <a:r>
              <a:rPr lang="en-US" b="1" dirty="0" smtClean="0">
                <a:latin typeface="Arial Narrow" pitchFamily="34" charset="0"/>
              </a:rPr>
              <a:t> professor</a:t>
            </a:r>
          </a:p>
          <a:p>
            <a:r>
              <a:rPr lang="en-US" b="1" dirty="0" smtClean="0">
                <a:latin typeface="Arial Narrow" pitchFamily="34" charset="0"/>
              </a:rPr>
              <a:t>Dept of anatomy ,</a:t>
            </a:r>
            <a:r>
              <a:rPr lang="en-US" b="1" dirty="0" err="1" smtClean="0">
                <a:latin typeface="Arial Narrow" pitchFamily="34" charset="0"/>
              </a:rPr>
              <a:t>vmkvmc</a:t>
            </a:r>
            <a:r>
              <a:rPr lang="en-US" dirty="0" smtClean="0">
                <a:latin typeface="Adventure" pitchFamily="82" charset="0"/>
              </a:rPr>
              <a:t> </a:t>
            </a:r>
            <a:endParaRPr lang="en-US" dirty="0">
              <a:latin typeface="Adventure" pitchFamily="82" charset="0"/>
            </a:endParaRP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smtClean="0"/>
          </a:p>
          <a:p>
            <a:pPr lvl="1"/>
            <a:r>
              <a:rPr lang="en-US" sz="3200" dirty="0" smtClean="0">
                <a:latin typeface="Arial Unicode MS" pitchFamily="34" charset="-128"/>
                <a:ea typeface="Arial Unicode MS" pitchFamily="34" charset="-128"/>
                <a:cs typeface="Arial Unicode MS" pitchFamily="34" charset="-128"/>
              </a:rPr>
              <a:t>Nerve Supply </a:t>
            </a:r>
          </a:p>
          <a:p>
            <a:pPr lvl="1"/>
            <a:r>
              <a:rPr lang="en-US" sz="3200" dirty="0" smtClean="0">
                <a:latin typeface="Arial Unicode MS" pitchFamily="34" charset="-128"/>
                <a:ea typeface="Arial Unicode MS" pitchFamily="34" charset="-128"/>
                <a:cs typeface="Arial Unicode MS" pitchFamily="34" charset="-128"/>
              </a:rPr>
              <a:t>All the muscles of the superficial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pouch are supplied by 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branch of the </a:t>
            </a:r>
            <a:r>
              <a:rPr lang="en-US" sz="3200" dirty="0" err="1" smtClean="0">
                <a:latin typeface="Arial Unicode MS" pitchFamily="34" charset="-128"/>
                <a:ea typeface="Arial Unicode MS" pitchFamily="34" charset="-128"/>
                <a:cs typeface="Arial Unicode MS" pitchFamily="34" charset="-128"/>
              </a:rPr>
              <a:t>pudendal</a:t>
            </a:r>
            <a:r>
              <a:rPr lang="en-US" sz="3200" dirty="0" smtClean="0">
                <a:latin typeface="Arial Unicode MS" pitchFamily="34" charset="-128"/>
                <a:ea typeface="Arial Unicode MS" pitchFamily="34" charset="-128"/>
                <a:cs typeface="Arial Unicode MS" pitchFamily="34" charset="-128"/>
              </a:rPr>
              <a:t> nerve </a:t>
            </a:r>
          </a:p>
          <a:p>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Perineal</a:t>
            </a:r>
            <a:r>
              <a:rPr lang="en-US" dirty="0" smtClean="0"/>
              <a:t> Body </a:t>
            </a:r>
          </a:p>
          <a:p>
            <a:pPr lvl="1"/>
            <a:r>
              <a:rPr lang="en-US" dirty="0" smtClean="0"/>
              <a:t>This small mass of fibrous tissue is attached to the center of the posterior margin of the </a:t>
            </a:r>
            <a:r>
              <a:rPr lang="en-US" dirty="0" err="1" smtClean="0"/>
              <a:t>urogenital</a:t>
            </a:r>
            <a:r>
              <a:rPr lang="en-US" dirty="0" smtClean="0"/>
              <a:t> </a:t>
            </a:r>
            <a:r>
              <a:rPr lang="en-US" dirty="0" err="1" smtClean="0"/>
              <a:t>diaphragm.It</a:t>
            </a:r>
            <a:r>
              <a:rPr lang="en-US" dirty="0" smtClean="0"/>
              <a:t> serves as a point of attachment for the following muscles: </a:t>
            </a:r>
          </a:p>
          <a:p>
            <a:pPr lvl="2"/>
            <a:r>
              <a:rPr lang="en-US" dirty="0" smtClean="0"/>
              <a:t>external anal sphincter </a:t>
            </a:r>
          </a:p>
          <a:p>
            <a:pPr lvl="2"/>
            <a:r>
              <a:rPr lang="en-US" dirty="0" err="1" smtClean="0"/>
              <a:t>bulbospongiosus</a:t>
            </a:r>
            <a:r>
              <a:rPr lang="en-US" dirty="0" smtClean="0"/>
              <a:t> muscle </a:t>
            </a:r>
          </a:p>
          <a:p>
            <a:pPr lvl="2"/>
            <a:r>
              <a:rPr lang="en-US" dirty="0" smtClean="0"/>
              <a:t>superficial transverse </a:t>
            </a:r>
            <a:r>
              <a:rPr lang="en-US" dirty="0" err="1" smtClean="0"/>
              <a:t>perineal</a:t>
            </a:r>
            <a:r>
              <a:rPr lang="en-US" dirty="0" smtClean="0"/>
              <a:t> muscles. </a:t>
            </a:r>
          </a:p>
          <a:p>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smtClean="0"/>
          </a:p>
          <a:p>
            <a:pPr lvl="1"/>
            <a:r>
              <a:rPr lang="en-US" sz="3200" dirty="0" smtClean="0">
                <a:latin typeface="Arial Unicode MS" pitchFamily="34" charset="-128"/>
                <a:ea typeface="Arial Unicode MS" pitchFamily="34" charset="-128"/>
                <a:cs typeface="Arial Unicode MS" pitchFamily="34" charset="-128"/>
              </a:rPr>
              <a:t>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branch of the </a:t>
            </a:r>
            <a:r>
              <a:rPr lang="en-US" sz="3200" dirty="0" err="1" smtClean="0">
                <a:latin typeface="Arial Unicode MS" pitchFamily="34" charset="-128"/>
                <a:ea typeface="Arial Unicode MS" pitchFamily="34" charset="-128"/>
                <a:cs typeface="Arial Unicode MS" pitchFamily="34" charset="-128"/>
              </a:rPr>
              <a:t>pudendal</a:t>
            </a:r>
            <a:r>
              <a:rPr lang="en-US" sz="3200" dirty="0" smtClean="0">
                <a:latin typeface="Arial Unicode MS" pitchFamily="34" charset="-128"/>
                <a:ea typeface="Arial Unicode MS" pitchFamily="34" charset="-128"/>
                <a:cs typeface="Arial Unicode MS" pitchFamily="34" charset="-128"/>
              </a:rPr>
              <a:t> nerve on each side terminates in the superficial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pouch by supplying the muscles and skin </a:t>
            </a:r>
          </a:p>
          <a:p>
            <a:r>
              <a:rPr lang="en-US" sz="3200" dirty="0" smtClean="0">
                <a:latin typeface="Arial Unicode MS" pitchFamily="34" charset="-128"/>
                <a:ea typeface="Arial Unicode MS" pitchFamily="34" charset="-128"/>
                <a:cs typeface="Arial Unicode MS" pitchFamily="34" charset="-128"/>
              </a:rPr>
              <a:t> </a:t>
            </a:r>
          </a:p>
          <a:p>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www.instantanatomy.net/diagrams/AB098.jpg"/>
          <p:cNvPicPr>
            <a:picLocks noGrp="1"/>
          </p:cNvPicPr>
          <p:nvPr>
            <p:ph idx="1"/>
          </p:nvPr>
        </p:nvPicPr>
        <p:blipFill>
          <a:blip r:embed="rId2"/>
          <a:srcRect/>
          <a:stretch>
            <a:fillRect/>
          </a:stretch>
        </p:blipFill>
        <p:spPr bwMode="auto">
          <a:xfrm>
            <a:off x="0" y="0"/>
            <a:ext cx="9144000" cy="7162800"/>
          </a:xfrm>
          <a:prstGeom prst="rect">
            <a:avLst/>
          </a:prstGeom>
          <a:noFill/>
          <a:ln w="9525">
            <a:noFill/>
            <a:miter lim="800000"/>
            <a:headEnd/>
            <a:tailEnd/>
          </a:ln>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Contents of the Deep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Pouch in the Male </a:t>
            </a:r>
          </a:p>
          <a:p>
            <a:pPr lvl="1"/>
            <a:r>
              <a:rPr lang="en-US" sz="3200" dirty="0" smtClean="0">
                <a:latin typeface="Arial Unicode MS" pitchFamily="34" charset="-128"/>
                <a:ea typeface="Arial Unicode MS" pitchFamily="34" charset="-128"/>
                <a:cs typeface="Arial Unicode MS" pitchFamily="34" charset="-128"/>
              </a:rPr>
              <a:t>the membranous part of the urethra </a:t>
            </a:r>
          </a:p>
          <a:p>
            <a:pPr lvl="1"/>
            <a:r>
              <a:rPr lang="en-US" sz="3200" dirty="0" smtClean="0">
                <a:latin typeface="Arial Unicode MS" pitchFamily="34" charset="-128"/>
                <a:ea typeface="Arial Unicode MS" pitchFamily="34" charset="-128"/>
                <a:cs typeface="Arial Unicode MS" pitchFamily="34" charset="-128"/>
              </a:rPr>
              <a:t>the sphincter </a:t>
            </a:r>
            <a:r>
              <a:rPr lang="en-US" sz="3200" dirty="0" err="1" smtClean="0">
                <a:latin typeface="Arial Unicode MS" pitchFamily="34" charset="-128"/>
                <a:ea typeface="Arial Unicode MS" pitchFamily="34" charset="-128"/>
                <a:cs typeface="Arial Unicode MS" pitchFamily="34" charset="-128"/>
              </a:rPr>
              <a:t>urethrae</a:t>
            </a:r>
            <a:r>
              <a:rPr lang="en-US" sz="3200" dirty="0" smtClean="0">
                <a:latin typeface="Arial Unicode MS" pitchFamily="34" charset="-128"/>
                <a:ea typeface="Arial Unicode MS" pitchFamily="34" charset="-128"/>
                <a:cs typeface="Arial Unicode MS" pitchFamily="34" charset="-128"/>
              </a:rPr>
              <a:t> </a:t>
            </a:r>
          </a:p>
          <a:p>
            <a:pPr lvl="1"/>
            <a:r>
              <a:rPr lang="en-US" sz="3200" dirty="0" smtClean="0">
                <a:latin typeface="Arial Unicode MS" pitchFamily="34" charset="-128"/>
                <a:ea typeface="Arial Unicode MS" pitchFamily="34" charset="-128"/>
                <a:cs typeface="Arial Unicode MS" pitchFamily="34" charset="-128"/>
              </a:rPr>
              <a:t>the </a:t>
            </a:r>
            <a:r>
              <a:rPr lang="en-US" sz="3200" dirty="0" err="1" smtClean="0">
                <a:latin typeface="Arial Unicode MS" pitchFamily="34" charset="-128"/>
                <a:ea typeface="Arial Unicode MS" pitchFamily="34" charset="-128"/>
                <a:cs typeface="Arial Unicode MS" pitchFamily="34" charset="-128"/>
              </a:rPr>
              <a:t>bulbourethral</a:t>
            </a:r>
            <a:r>
              <a:rPr lang="en-US" sz="3200" dirty="0" smtClean="0">
                <a:latin typeface="Arial Unicode MS" pitchFamily="34" charset="-128"/>
                <a:ea typeface="Arial Unicode MS" pitchFamily="34" charset="-128"/>
                <a:cs typeface="Arial Unicode MS" pitchFamily="34" charset="-128"/>
              </a:rPr>
              <a:t> glands </a:t>
            </a:r>
          </a:p>
          <a:p>
            <a:pPr lvl="1"/>
            <a:r>
              <a:rPr lang="en-US" sz="3200" dirty="0" smtClean="0">
                <a:latin typeface="Arial Unicode MS" pitchFamily="34" charset="-128"/>
                <a:ea typeface="Arial Unicode MS" pitchFamily="34" charset="-128"/>
                <a:cs typeface="Arial Unicode MS" pitchFamily="34" charset="-128"/>
              </a:rPr>
              <a:t>the deep transverse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muscles</a:t>
            </a:r>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endParaRPr lang="en-US" dirty="0" smtClean="0"/>
          </a:p>
          <a:p>
            <a:pPr lvl="1"/>
            <a:r>
              <a:rPr lang="en-US" sz="2800" dirty="0" smtClean="0">
                <a:latin typeface="Arial Unicode MS" pitchFamily="34" charset="-128"/>
                <a:ea typeface="Arial Unicode MS" pitchFamily="34" charset="-128"/>
                <a:cs typeface="Arial Unicode MS" pitchFamily="34" charset="-128"/>
              </a:rPr>
              <a:t>the internal </a:t>
            </a:r>
            <a:r>
              <a:rPr lang="en-US" sz="2800" dirty="0" err="1" smtClean="0">
                <a:latin typeface="Arial Unicode MS" pitchFamily="34" charset="-128"/>
                <a:ea typeface="Arial Unicode MS" pitchFamily="34" charset="-128"/>
                <a:cs typeface="Arial Unicode MS" pitchFamily="34" charset="-128"/>
              </a:rPr>
              <a:t>pudendal</a:t>
            </a:r>
            <a:r>
              <a:rPr lang="en-US" sz="2800" dirty="0" smtClean="0">
                <a:latin typeface="Arial Unicode MS" pitchFamily="34" charset="-128"/>
                <a:ea typeface="Arial Unicode MS" pitchFamily="34" charset="-128"/>
                <a:cs typeface="Arial Unicode MS" pitchFamily="34" charset="-128"/>
              </a:rPr>
              <a:t> vessels and their branches, </a:t>
            </a:r>
          </a:p>
          <a:p>
            <a:pPr lvl="1"/>
            <a:r>
              <a:rPr lang="en-US" sz="2800" dirty="0" smtClean="0">
                <a:latin typeface="Arial Unicode MS" pitchFamily="34" charset="-128"/>
                <a:ea typeface="Arial Unicode MS" pitchFamily="34" charset="-128"/>
                <a:cs typeface="Arial Unicode MS" pitchFamily="34" charset="-128"/>
              </a:rPr>
              <a:t>the dorsal nerves of the penis. </a:t>
            </a:r>
          </a:p>
          <a:p>
            <a:pPr lvl="1"/>
            <a:r>
              <a:rPr lang="en-US" sz="2800" dirty="0" smtClean="0">
                <a:latin typeface="Arial Unicode MS" pitchFamily="34" charset="-128"/>
                <a:ea typeface="Arial Unicode MS" pitchFamily="34" charset="-128"/>
                <a:cs typeface="Arial Unicode MS" pitchFamily="34" charset="-128"/>
              </a:rPr>
              <a:t>Membranous Part of the Urethra </a:t>
            </a:r>
          </a:p>
          <a:p>
            <a:pPr lvl="2"/>
            <a:r>
              <a:rPr lang="en-US" sz="2800" dirty="0" smtClean="0">
                <a:latin typeface="Arial Unicode MS" pitchFamily="34" charset="-128"/>
                <a:ea typeface="Arial Unicode MS" pitchFamily="34" charset="-128"/>
                <a:cs typeface="Arial Unicode MS" pitchFamily="34" charset="-128"/>
              </a:rPr>
              <a:t>The membranous part of the urethra is about 0.5 in. (1.3 cm) long and lies within the </a:t>
            </a:r>
            <a:r>
              <a:rPr lang="en-US" sz="2800" dirty="0" err="1" smtClean="0">
                <a:latin typeface="Arial Unicode MS" pitchFamily="34" charset="-128"/>
                <a:ea typeface="Arial Unicode MS" pitchFamily="34" charset="-128"/>
                <a:cs typeface="Arial Unicode MS" pitchFamily="34" charset="-128"/>
              </a:rPr>
              <a:t>urogenital</a:t>
            </a:r>
            <a:r>
              <a:rPr lang="en-US" sz="2800" dirty="0" smtClean="0">
                <a:latin typeface="Arial Unicode MS" pitchFamily="34" charset="-128"/>
                <a:ea typeface="Arial Unicode MS" pitchFamily="34" charset="-128"/>
                <a:cs typeface="Arial Unicode MS" pitchFamily="34" charset="-128"/>
              </a:rPr>
              <a:t> diaphragm, surrounded by the sphincter </a:t>
            </a:r>
            <a:r>
              <a:rPr lang="en-US" sz="2800" dirty="0" err="1" smtClean="0">
                <a:latin typeface="Arial Unicode MS" pitchFamily="34" charset="-128"/>
                <a:ea typeface="Arial Unicode MS" pitchFamily="34" charset="-128"/>
                <a:cs typeface="Arial Unicode MS" pitchFamily="34" charset="-128"/>
              </a:rPr>
              <a:t>urethrae</a:t>
            </a:r>
            <a:r>
              <a:rPr lang="en-US" sz="2800" dirty="0" smtClean="0">
                <a:latin typeface="Arial Unicode MS" pitchFamily="34" charset="-128"/>
                <a:ea typeface="Arial Unicode MS" pitchFamily="34" charset="-128"/>
                <a:cs typeface="Arial Unicode MS" pitchFamily="34" charset="-128"/>
              </a:rPr>
              <a:t> muscle; it is continuous above with the prostatic urethra and below with the penile urethra</a:t>
            </a:r>
          </a:p>
          <a:p>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endParaRPr lang="en-US" dirty="0" smtClean="0"/>
          </a:p>
          <a:p>
            <a:pPr lvl="2"/>
            <a:r>
              <a:rPr lang="en-US" sz="3200" dirty="0" smtClean="0">
                <a:latin typeface="Arial Unicode MS" pitchFamily="34" charset="-128"/>
                <a:ea typeface="Arial Unicode MS" pitchFamily="34" charset="-128"/>
                <a:cs typeface="Arial Unicode MS" pitchFamily="34" charset="-128"/>
              </a:rPr>
              <a:t>It is the shortest and least dilatable part of the urethra). </a:t>
            </a:r>
          </a:p>
          <a:p>
            <a:pPr lvl="1"/>
            <a:r>
              <a:rPr lang="en-US" sz="3200" dirty="0" smtClean="0">
                <a:latin typeface="Arial Unicode MS" pitchFamily="34" charset="-128"/>
                <a:ea typeface="Arial Unicode MS" pitchFamily="34" charset="-128"/>
                <a:cs typeface="Arial Unicode MS" pitchFamily="34" charset="-128"/>
              </a:rPr>
              <a:t>Sphincter </a:t>
            </a:r>
            <a:r>
              <a:rPr lang="en-US" sz="3200" dirty="0" err="1" smtClean="0">
                <a:latin typeface="Arial Unicode MS" pitchFamily="34" charset="-128"/>
                <a:ea typeface="Arial Unicode MS" pitchFamily="34" charset="-128"/>
                <a:cs typeface="Arial Unicode MS" pitchFamily="34" charset="-128"/>
              </a:rPr>
              <a:t>Urethrae</a:t>
            </a:r>
            <a:r>
              <a:rPr lang="en-US" sz="3200" dirty="0" smtClean="0">
                <a:latin typeface="Arial Unicode MS" pitchFamily="34" charset="-128"/>
                <a:ea typeface="Arial Unicode MS" pitchFamily="34" charset="-128"/>
                <a:cs typeface="Arial Unicode MS" pitchFamily="34" charset="-128"/>
              </a:rPr>
              <a:t> Muscle </a:t>
            </a:r>
          </a:p>
          <a:p>
            <a:pPr lvl="2"/>
            <a:r>
              <a:rPr lang="en-US" sz="3200" dirty="0" smtClean="0">
                <a:latin typeface="Arial Unicode MS" pitchFamily="34" charset="-128"/>
                <a:ea typeface="Arial Unicode MS" pitchFamily="34" charset="-128"/>
                <a:cs typeface="Arial Unicode MS" pitchFamily="34" charset="-128"/>
              </a:rPr>
              <a:t>The sphincter </a:t>
            </a:r>
            <a:r>
              <a:rPr lang="en-US" sz="3200" dirty="0" err="1" smtClean="0">
                <a:latin typeface="Arial Unicode MS" pitchFamily="34" charset="-128"/>
                <a:ea typeface="Arial Unicode MS" pitchFamily="34" charset="-128"/>
                <a:cs typeface="Arial Unicode MS" pitchFamily="34" charset="-128"/>
              </a:rPr>
              <a:t>urethrae</a:t>
            </a:r>
            <a:r>
              <a:rPr lang="en-US" sz="3200" dirty="0" smtClean="0">
                <a:latin typeface="Arial Unicode MS" pitchFamily="34" charset="-128"/>
                <a:ea typeface="Arial Unicode MS" pitchFamily="34" charset="-128"/>
                <a:cs typeface="Arial Unicode MS" pitchFamily="34" charset="-128"/>
              </a:rPr>
              <a:t> muscle surrounds the urethra in the deep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pouch. It arises from the pubic arch on the two sides and passes medially to encircle the urethra portion of the urethra. </a:t>
            </a:r>
          </a:p>
          <a:p>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1"/>
            <a:r>
              <a:rPr lang="en-US" sz="3200" dirty="0" smtClean="0">
                <a:latin typeface="Arial Unicode MS" pitchFamily="34" charset="-128"/>
                <a:ea typeface="Arial Unicode MS" pitchFamily="34" charset="-128"/>
                <a:cs typeface="Arial Unicode MS" pitchFamily="34" charset="-128"/>
              </a:rPr>
              <a:t>Nerve Supply </a:t>
            </a:r>
          </a:p>
          <a:p>
            <a:pPr lvl="2"/>
            <a:r>
              <a:rPr lang="en-US" sz="3200" dirty="0" smtClean="0">
                <a:latin typeface="Arial Unicode MS" pitchFamily="34" charset="-128"/>
                <a:ea typeface="Arial Unicode MS" pitchFamily="34" charset="-128"/>
                <a:cs typeface="Arial Unicode MS" pitchFamily="34" charset="-128"/>
              </a:rPr>
              <a:t>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branch of the </a:t>
            </a:r>
            <a:r>
              <a:rPr lang="en-US" sz="3200" dirty="0" err="1" smtClean="0">
                <a:latin typeface="Arial Unicode MS" pitchFamily="34" charset="-128"/>
                <a:ea typeface="Arial Unicode MS" pitchFamily="34" charset="-128"/>
                <a:cs typeface="Arial Unicode MS" pitchFamily="34" charset="-128"/>
              </a:rPr>
              <a:t>pudendal</a:t>
            </a:r>
            <a:r>
              <a:rPr lang="en-US" sz="3200" dirty="0" smtClean="0">
                <a:latin typeface="Arial Unicode MS" pitchFamily="34" charset="-128"/>
                <a:ea typeface="Arial Unicode MS" pitchFamily="34" charset="-128"/>
                <a:cs typeface="Arial Unicode MS" pitchFamily="34" charset="-128"/>
              </a:rPr>
              <a:t> nerve supplies the sphincter. </a:t>
            </a:r>
          </a:p>
          <a:p>
            <a:pPr lvl="1"/>
            <a:r>
              <a:rPr lang="en-US" sz="3200" dirty="0" smtClean="0">
                <a:latin typeface="Arial Unicode MS" pitchFamily="34" charset="-128"/>
                <a:ea typeface="Arial Unicode MS" pitchFamily="34" charset="-128"/>
                <a:cs typeface="Arial Unicode MS" pitchFamily="34" charset="-128"/>
              </a:rPr>
              <a:t>Action </a:t>
            </a:r>
          </a:p>
          <a:p>
            <a:pPr lvl="2"/>
            <a:r>
              <a:rPr lang="en-US" sz="3200" dirty="0" smtClean="0">
                <a:latin typeface="Arial Unicode MS" pitchFamily="34" charset="-128"/>
                <a:ea typeface="Arial Unicode MS" pitchFamily="34" charset="-128"/>
                <a:cs typeface="Arial Unicode MS" pitchFamily="34" charset="-128"/>
              </a:rPr>
              <a:t>The muscle compresses the membranous part of the urethra and relaxes during </a:t>
            </a:r>
            <a:r>
              <a:rPr lang="en-US" sz="3200" dirty="0" err="1" smtClean="0">
                <a:latin typeface="Arial Unicode MS" pitchFamily="34" charset="-128"/>
                <a:ea typeface="Arial Unicode MS" pitchFamily="34" charset="-128"/>
                <a:cs typeface="Arial Unicode MS" pitchFamily="34" charset="-128"/>
              </a:rPr>
              <a:t>micturition</a:t>
            </a:r>
            <a:r>
              <a:rPr lang="en-US" sz="3200" dirty="0" smtClean="0">
                <a:latin typeface="Arial Unicode MS" pitchFamily="34" charset="-128"/>
                <a:ea typeface="Arial Unicode MS" pitchFamily="34" charset="-128"/>
                <a:cs typeface="Arial Unicode MS" pitchFamily="34" charset="-128"/>
              </a:rPr>
              <a:t>. It is the means by which </a:t>
            </a:r>
            <a:r>
              <a:rPr lang="en-US" sz="3200" dirty="0" err="1" smtClean="0">
                <a:latin typeface="Arial Unicode MS" pitchFamily="34" charset="-128"/>
                <a:ea typeface="Arial Unicode MS" pitchFamily="34" charset="-128"/>
                <a:cs typeface="Arial Unicode MS" pitchFamily="34" charset="-128"/>
              </a:rPr>
              <a:t>micturition</a:t>
            </a:r>
            <a:r>
              <a:rPr lang="en-US" sz="3200" dirty="0" smtClean="0">
                <a:latin typeface="Arial Unicode MS" pitchFamily="34" charset="-128"/>
                <a:ea typeface="Arial Unicode MS" pitchFamily="34" charset="-128"/>
                <a:cs typeface="Arial Unicode MS" pitchFamily="34" charset="-128"/>
              </a:rPr>
              <a:t> can be voluntarily stopped. </a:t>
            </a:r>
          </a:p>
          <a:p>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en.academic.ru/pictures/enwiki/71/Gray406.png"/>
          <p:cNvPicPr>
            <a:picLocks noGrp="1"/>
          </p:cNvPicPr>
          <p:nvPr>
            <p:ph idx="1"/>
          </p:nvPr>
        </p:nvPicPr>
        <p:blipFill>
          <a:blip r:embed="rId2"/>
          <a:srcRect/>
          <a:stretch>
            <a:fillRect/>
          </a:stretch>
        </p:blipFill>
        <p:spPr bwMode="auto">
          <a:xfrm>
            <a:off x="1828800" y="228600"/>
            <a:ext cx="5867400" cy="6142037"/>
          </a:xfrm>
          <a:prstGeom prst="rect">
            <a:avLst/>
          </a:prstGeom>
          <a:noFill/>
          <a:ln w="9525">
            <a:noFill/>
            <a:miter lim="800000"/>
            <a:headEnd/>
            <a:tailEnd/>
          </a:ln>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i43.tinypic.com/w8p3b8.jpg"/>
          <p:cNvPicPr>
            <a:picLocks noGrp="1"/>
          </p:cNvPicPr>
          <p:nvPr>
            <p:ph idx="1"/>
          </p:nvPr>
        </p:nvPicPr>
        <p:blipFill>
          <a:blip r:embed="rId2"/>
          <a:srcRect/>
          <a:stretch>
            <a:fillRect/>
          </a:stretch>
        </p:blipFill>
        <p:spPr bwMode="auto">
          <a:xfrm>
            <a:off x="0" y="0"/>
            <a:ext cx="9144000" cy="7239000"/>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          Superficial </a:t>
            </a:r>
            <a:r>
              <a:rPr lang="en-US" sz="4000" dirty="0" err="1" smtClean="0"/>
              <a:t>perineal</a:t>
            </a:r>
            <a:r>
              <a:rPr lang="en-US" sz="4000" dirty="0" smtClean="0"/>
              <a:t> pouch</a:t>
            </a:r>
            <a:endParaRPr lang="en-US" sz="4000" dirty="0"/>
          </a:p>
        </p:txBody>
      </p:sp>
      <p:sp>
        <p:nvSpPr>
          <p:cNvPr id="3" name="Content Placeholder 2"/>
          <p:cNvSpPr>
            <a:spLocks noGrp="1"/>
          </p:cNvSpPr>
          <p:nvPr>
            <p:ph idx="1"/>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 It is an </a:t>
            </a:r>
            <a:r>
              <a:rPr lang="en-US" sz="3200" dirty="0" err="1" smtClean="0">
                <a:latin typeface="Arial Unicode MS" pitchFamily="34" charset="-128"/>
                <a:ea typeface="Arial Unicode MS" pitchFamily="34" charset="-128"/>
                <a:cs typeface="Arial Unicode MS" pitchFamily="34" charset="-128"/>
              </a:rPr>
              <a:t>interfascial</a:t>
            </a:r>
            <a:r>
              <a:rPr lang="en-US" sz="3200" dirty="0" smtClean="0">
                <a:latin typeface="Arial Unicode MS" pitchFamily="34" charset="-128"/>
                <a:ea typeface="Arial Unicode MS" pitchFamily="34" charset="-128"/>
                <a:cs typeface="Arial Unicode MS" pitchFamily="34" charset="-128"/>
              </a:rPr>
              <a:t> space  </a:t>
            </a:r>
          </a:p>
          <a:p>
            <a:r>
              <a:rPr lang="en-US" sz="3200" dirty="0" smtClean="0">
                <a:latin typeface="Arial Unicode MS" pitchFamily="34" charset="-128"/>
                <a:ea typeface="Arial Unicode MS" pitchFamily="34" charset="-128"/>
                <a:cs typeface="Arial Unicode MS" pitchFamily="34" charset="-128"/>
              </a:rPr>
              <a:t>stretching between the pubic arch </a:t>
            </a:r>
          </a:p>
          <a:p>
            <a:r>
              <a:rPr lang="en-US" sz="3200" dirty="0" smtClean="0">
                <a:latin typeface="Arial Unicode MS" pitchFamily="34" charset="-128"/>
                <a:ea typeface="Arial Unicode MS" pitchFamily="34" charset="-128"/>
                <a:cs typeface="Arial Unicode MS" pitchFamily="34" charset="-128"/>
              </a:rPr>
              <a:t> situated below 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membrane.</a:t>
            </a:r>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www.instantanatomy.net/diagrams/AB095.jpg"/>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www.netterimages.com/images/vpv/000/000/040/40148-0550x0475.jpg"/>
          <p:cNvPicPr>
            <a:picLocks noGrp="1"/>
          </p:cNvPicPr>
          <p:nvPr>
            <p:ph idx="1"/>
          </p:nvPr>
        </p:nvPicPr>
        <p:blipFill>
          <a:blip r:embed="rId2"/>
          <a:srcRect/>
          <a:stretch>
            <a:fillRect/>
          </a:stretch>
        </p:blipFill>
        <p:spPr bwMode="auto">
          <a:xfrm>
            <a:off x="1" y="0"/>
            <a:ext cx="9144000" cy="6857999"/>
          </a:xfrm>
          <a:prstGeom prst="rect">
            <a:avLst/>
          </a:prstGeom>
          <a:noFill/>
          <a:ln w="9525">
            <a:noFill/>
            <a:miter lim="800000"/>
            <a:headEnd/>
            <a:tailEnd/>
          </a:ln>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8">
              <a:buNone/>
            </a:pPr>
            <a:r>
              <a:rPr lang="en-US" sz="8800" dirty="0" smtClean="0">
                <a:solidFill>
                  <a:srgbClr val="FFC000"/>
                </a:solidFill>
                <a:latin typeface="Crass" pitchFamily="2" charset="0"/>
              </a:rPr>
              <a:t>Thank you</a:t>
            </a:r>
            <a:endParaRPr lang="en-US" sz="8800" dirty="0">
              <a:solidFill>
                <a:srgbClr val="FFC000"/>
              </a:solidFill>
              <a:latin typeface="Crass" pitchFamily="2"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boundaries</a:t>
            </a:r>
            <a:endParaRPr lang="en-US" dirty="0"/>
          </a:p>
        </p:txBody>
      </p:sp>
      <p:sp>
        <p:nvSpPr>
          <p:cNvPr id="3" name="Content Placeholder 2"/>
          <p:cNvSpPr>
            <a:spLocks noGrp="1"/>
          </p:cNvSpPr>
          <p:nvPr>
            <p:ph idx="1"/>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Above  -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membrane</a:t>
            </a:r>
          </a:p>
          <a:p>
            <a:r>
              <a:rPr lang="en-US" sz="3200" dirty="0" smtClean="0">
                <a:latin typeface="Arial Unicode MS" pitchFamily="34" charset="-128"/>
                <a:ea typeface="Arial Unicode MS" pitchFamily="34" charset="-128"/>
                <a:cs typeface="Arial Unicode MS" pitchFamily="34" charset="-128"/>
              </a:rPr>
              <a:t>Below  – fascia of </a:t>
            </a:r>
            <a:r>
              <a:rPr lang="en-US" sz="3200" dirty="0" err="1" smtClean="0">
                <a:latin typeface="Arial Unicode MS" pitchFamily="34" charset="-128"/>
                <a:ea typeface="Arial Unicode MS" pitchFamily="34" charset="-128"/>
                <a:cs typeface="Arial Unicode MS" pitchFamily="34" charset="-128"/>
              </a:rPr>
              <a:t>colles</a:t>
            </a:r>
            <a:r>
              <a:rPr lang="en-US" sz="3200" dirty="0" smtClean="0">
                <a:latin typeface="Arial Unicode MS" pitchFamily="34" charset="-128"/>
                <a:ea typeface="Arial Unicode MS" pitchFamily="34" charset="-128"/>
                <a:cs typeface="Arial Unicode MS" pitchFamily="34" charset="-128"/>
              </a:rPr>
              <a:t> </a:t>
            </a:r>
          </a:p>
          <a:p>
            <a:r>
              <a:rPr lang="en-US" sz="3200" dirty="0" smtClean="0">
                <a:latin typeface="Arial Unicode MS" pitchFamily="34" charset="-128"/>
                <a:ea typeface="Arial Unicode MS" pitchFamily="34" charset="-128"/>
                <a:cs typeface="Arial Unicode MS" pitchFamily="34" charset="-128"/>
              </a:rPr>
              <a:t>On each side - inner surface of </a:t>
            </a:r>
            <a:r>
              <a:rPr lang="en-US" sz="3200" dirty="0" err="1" smtClean="0">
                <a:latin typeface="Arial Unicode MS" pitchFamily="34" charset="-128"/>
                <a:ea typeface="Arial Unicode MS" pitchFamily="34" charset="-128"/>
                <a:cs typeface="Arial Unicode MS" pitchFamily="34" charset="-128"/>
              </a:rPr>
              <a:t>ischio</a:t>
            </a:r>
            <a:r>
              <a:rPr lang="en-US" sz="3200" dirty="0" smtClean="0">
                <a:latin typeface="Arial Unicode MS" pitchFamily="34" charset="-128"/>
                <a:ea typeface="Arial Unicode MS" pitchFamily="34" charset="-128"/>
                <a:cs typeface="Arial Unicode MS" pitchFamily="34" charset="-128"/>
              </a:rPr>
              <a:t> pubic </a:t>
            </a:r>
            <a:r>
              <a:rPr lang="en-US" sz="3200" dirty="0" err="1" smtClean="0">
                <a:latin typeface="Arial Unicode MS" pitchFamily="34" charset="-128"/>
                <a:ea typeface="Arial Unicode MS" pitchFamily="34" charset="-128"/>
                <a:cs typeface="Arial Unicode MS" pitchFamily="34" charset="-128"/>
              </a:rPr>
              <a:t>ramus</a:t>
            </a:r>
            <a:endParaRPr lang="en-US" sz="3200" dirty="0" smtClean="0">
              <a:latin typeface="Arial Unicode MS" pitchFamily="34" charset="-128"/>
              <a:ea typeface="Arial Unicode MS" pitchFamily="34" charset="-128"/>
              <a:cs typeface="Arial Unicode MS" pitchFamily="34" charset="-128"/>
            </a:endParaRPr>
          </a:p>
          <a:p>
            <a:r>
              <a:rPr lang="en-US" sz="3200" dirty="0" smtClean="0">
                <a:latin typeface="Arial Unicode MS" pitchFamily="34" charset="-128"/>
                <a:ea typeface="Arial Unicode MS" pitchFamily="34" charset="-128"/>
                <a:cs typeface="Arial Unicode MS" pitchFamily="34" charset="-128"/>
              </a:rPr>
              <a:t> Behind – is closed by fusion of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membrane with fascia of </a:t>
            </a:r>
            <a:r>
              <a:rPr lang="en-US" sz="3200" dirty="0" err="1" smtClean="0">
                <a:latin typeface="Arial Unicode MS" pitchFamily="34" charset="-128"/>
                <a:ea typeface="Arial Unicode MS" pitchFamily="34" charset="-128"/>
                <a:cs typeface="Arial Unicode MS" pitchFamily="34" charset="-128"/>
              </a:rPr>
              <a:t>colles</a:t>
            </a:r>
            <a:endParaRPr lang="en-US" sz="3200" dirty="0" smtClean="0">
              <a:latin typeface="Arial Unicode MS" pitchFamily="34" charset="-128"/>
              <a:ea typeface="Arial Unicode MS" pitchFamily="34" charset="-128"/>
              <a:cs typeface="Arial Unicode MS" pitchFamily="34" charset="-128"/>
            </a:endParaRPr>
          </a:p>
          <a:p>
            <a:r>
              <a:rPr lang="en-US" sz="3200" dirty="0" smtClean="0">
                <a:latin typeface="Arial Unicode MS" pitchFamily="34" charset="-128"/>
                <a:ea typeface="Arial Unicode MS" pitchFamily="34" charset="-128"/>
                <a:cs typeface="Arial Unicode MS" pitchFamily="34" charset="-128"/>
              </a:rPr>
              <a:t>Front – is open continuous with superficial inguinal space</a:t>
            </a:r>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sz="4400" dirty="0" smtClean="0"/>
              <a:t>Contents of the Superficial </a:t>
            </a:r>
            <a:r>
              <a:rPr lang="en-US" sz="4400" dirty="0" err="1" smtClean="0"/>
              <a:t>Perineal</a:t>
            </a:r>
            <a:r>
              <a:rPr lang="en-US" sz="4400" dirty="0" smtClean="0"/>
              <a:t> Pouch</a:t>
            </a:r>
            <a:endParaRPr lang="en-US" sz="4400" dirty="0"/>
          </a:p>
        </p:txBody>
      </p:sp>
      <p:sp>
        <p:nvSpPr>
          <p:cNvPr id="3" name="Content Placeholder 2"/>
          <p:cNvSpPr>
            <a:spLocks noGrp="1"/>
          </p:cNvSpPr>
          <p:nvPr>
            <p:ph idx="1"/>
          </p:nvPr>
        </p:nvSpPr>
        <p:spPr/>
        <p:txBody>
          <a:bodyPr>
            <a:normAutofit/>
          </a:bodyPr>
          <a:lstStyle/>
          <a:p>
            <a:r>
              <a:rPr lang="en-US" sz="3600" dirty="0" smtClean="0">
                <a:latin typeface="Arial Unicode MS" pitchFamily="34" charset="-128"/>
                <a:ea typeface="Arial Unicode MS" pitchFamily="34" charset="-128"/>
                <a:cs typeface="Arial Unicode MS" pitchFamily="34" charset="-128"/>
              </a:rPr>
              <a:t> </a:t>
            </a:r>
            <a:r>
              <a:rPr lang="en-US" sz="3600" dirty="0" err="1" smtClean="0">
                <a:latin typeface="Arial Unicode MS" pitchFamily="34" charset="-128"/>
                <a:ea typeface="Arial Unicode MS" pitchFamily="34" charset="-128"/>
                <a:cs typeface="Arial Unicode MS" pitchFamily="34" charset="-128"/>
              </a:rPr>
              <a:t>Bulbospongiosus</a:t>
            </a:r>
            <a:r>
              <a:rPr lang="en-US" sz="3600" dirty="0" smtClean="0">
                <a:latin typeface="Arial Unicode MS" pitchFamily="34" charset="-128"/>
                <a:ea typeface="Arial Unicode MS" pitchFamily="34" charset="-128"/>
                <a:cs typeface="Arial Unicode MS" pitchFamily="34" charset="-128"/>
              </a:rPr>
              <a:t> muscles - situated one on each side of the midline, cover the bulb of the penis and the posterior portion of the corpus </a:t>
            </a:r>
            <a:r>
              <a:rPr lang="en-US" sz="3600" dirty="0" err="1" smtClean="0">
                <a:latin typeface="Arial Unicode MS" pitchFamily="34" charset="-128"/>
                <a:ea typeface="Arial Unicode MS" pitchFamily="34" charset="-128"/>
                <a:cs typeface="Arial Unicode MS" pitchFamily="34" charset="-128"/>
              </a:rPr>
              <a:t>spongiosum</a:t>
            </a:r>
            <a:r>
              <a:rPr lang="en-US" sz="3600" dirty="0" smtClean="0">
                <a:latin typeface="Arial Unicode MS" pitchFamily="34" charset="-128"/>
                <a:ea typeface="Arial Unicode MS" pitchFamily="34" charset="-128"/>
                <a:cs typeface="Arial Unicode MS" pitchFamily="34" charset="-128"/>
              </a:rPr>
              <a:t>. </a:t>
            </a:r>
          </a:p>
          <a:p>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2"/>
            <a:r>
              <a:rPr lang="en-US" sz="3200" dirty="0" smtClean="0">
                <a:latin typeface="Arial Unicode MS" pitchFamily="34" charset="-128"/>
                <a:ea typeface="Arial Unicode MS" pitchFamily="34" charset="-128"/>
                <a:cs typeface="Arial Unicode MS" pitchFamily="34" charset="-128"/>
              </a:rPr>
              <a:t>Their function is to compress the penile part of the urethra and empty it of residual urine or semen. </a:t>
            </a:r>
          </a:p>
          <a:p>
            <a:pPr lvl="2"/>
            <a:r>
              <a:rPr lang="en-US" sz="3200" dirty="0" smtClean="0">
                <a:latin typeface="Arial Unicode MS" pitchFamily="34" charset="-128"/>
                <a:ea typeface="Arial Unicode MS" pitchFamily="34" charset="-128"/>
                <a:cs typeface="Arial Unicode MS" pitchFamily="34" charset="-128"/>
              </a:rPr>
              <a:t>The anterior fibers also compress the deep dorsal vein of the penis, thus impeding the venous drainage of the erectile tissue and thereby assisting in the process of erection of the penis. </a:t>
            </a:r>
          </a:p>
          <a:p>
            <a:r>
              <a:rPr lang="en-US" sz="3200" dirty="0" smtClean="0">
                <a:latin typeface="Arial Unicode MS" pitchFamily="34" charset="-128"/>
                <a:ea typeface="Arial Unicode MS" pitchFamily="34" charset="-128"/>
                <a:cs typeface="Arial Unicode MS" pitchFamily="34" charset="-128"/>
              </a:rPr>
              <a:t>                                                                                       </a:t>
            </a:r>
          </a:p>
          <a:p>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err="1" smtClean="0">
                <a:latin typeface="Arial Unicode MS" pitchFamily="34" charset="-128"/>
                <a:ea typeface="Arial Unicode MS" pitchFamily="34" charset="-128"/>
                <a:cs typeface="Arial Unicode MS" pitchFamily="34" charset="-128"/>
              </a:rPr>
              <a:t>Ischiocavernosus</a:t>
            </a:r>
            <a:r>
              <a:rPr lang="en-US" sz="3200" dirty="0" smtClean="0">
                <a:latin typeface="Arial Unicode MS" pitchFamily="34" charset="-128"/>
                <a:ea typeface="Arial Unicode MS" pitchFamily="34" charset="-128"/>
                <a:cs typeface="Arial Unicode MS" pitchFamily="34" charset="-128"/>
              </a:rPr>
              <a:t> Muscles </a:t>
            </a:r>
          </a:p>
          <a:p>
            <a:pPr lvl="1"/>
            <a:r>
              <a:rPr lang="en-US" sz="3200" dirty="0" smtClean="0">
                <a:latin typeface="Arial Unicode MS" pitchFamily="34" charset="-128"/>
                <a:ea typeface="Arial Unicode MS" pitchFamily="34" charset="-128"/>
                <a:cs typeface="Arial Unicode MS" pitchFamily="34" charset="-128"/>
              </a:rPr>
              <a:t>The </a:t>
            </a:r>
            <a:r>
              <a:rPr lang="en-US" sz="3200" dirty="0" err="1" smtClean="0">
                <a:latin typeface="Arial Unicode MS" pitchFamily="34" charset="-128"/>
                <a:ea typeface="Arial Unicode MS" pitchFamily="34" charset="-128"/>
                <a:cs typeface="Arial Unicode MS" pitchFamily="34" charset="-128"/>
              </a:rPr>
              <a:t>ischiocavernosus</a:t>
            </a:r>
            <a:r>
              <a:rPr lang="en-US" sz="3200" dirty="0" smtClean="0">
                <a:latin typeface="Arial Unicode MS" pitchFamily="34" charset="-128"/>
                <a:ea typeface="Arial Unicode MS" pitchFamily="34" charset="-128"/>
                <a:cs typeface="Arial Unicode MS" pitchFamily="34" charset="-128"/>
              </a:rPr>
              <a:t> muscles cover the </a:t>
            </a:r>
            <a:r>
              <a:rPr lang="en-US" sz="3200" dirty="0" err="1" smtClean="0">
                <a:latin typeface="Arial Unicode MS" pitchFamily="34" charset="-128"/>
                <a:ea typeface="Arial Unicode MS" pitchFamily="34" charset="-128"/>
                <a:cs typeface="Arial Unicode MS" pitchFamily="34" charset="-128"/>
              </a:rPr>
              <a:t>crus</a:t>
            </a:r>
            <a:r>
              <a:rPr lang="en-US" sz="3200" dirty="0" smtClean="0">
                <a:latin typeface="Arial Unicode MS" pitchFamily="34" charset="-128"/>
                <a:ea typeface="Arial Unicode MS" pitchFamily="34" charset="-128"/>
                <a:cs typeface="Arial Unicode MS" pitchFamily="34" charset="-128"/>
              </a:rPr>
              <a:t> penis on each side </a:t>
            </a:r>
          </a:p>
          <a:p>
            <a:pPr lvl="2"/>
            <a:r>
              <a:rPr lang="en-US" sz="3200" dirty="0" smtClean="0">
                <a:latin typeface="Arial Unicode MS" pitchFamily="34" charset="-128"/>
                <a:ea typeface="Arial Unicode MS" pitchFamily="34" charset="-128"/>
                <a:cs typeface="Arial Unicode MS" pitchFamily="34" charset="-128"/>
              </a:rPr>
              <a:t>The action of each muscle is to compress the </a:t>
            </a:r>
            <a:r>
              <a:rPr lang="en-US" sz="3200" dirty="0" err="1" smtClean="0">
                <a:latin typeface="Arial Unicode MS" pitchFamily="34" charset="-128"/>
                <a:ea typeface="Arial Unicode MS" pitchFamily="34" charset="-128"/>
                <a:cs typeface="Arial Unicode MS" pitchFamily="34" charset="-128"/>
              </a:rPr>
              <a:t>crus</a:t>
            </a:r>
            <a:r>
              <a:rPr lang="en-US" sz="3200" dirty="0" smtClean="0">
                <a:latin typeface="Arial Unicode MS" pitchFamily="34" charset="-128"/>
                <a:ea typeface="Arial Unicode MS" pitchFamily="34" charset="-128"/>
                <a:cs typeface="Arial Unicode MS" pitchFamily="34" charset="-128"/>
              </a:rPr>
              <a:t> penis and assist in the process of erection of the penis. </a:t>
            </a:r>
          </a:p>
          <a:p>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3200" dirty="0" smtClean="0">
                <a:latin typeface="Arial Unicode MS" pitchFamily="34" charset="-128"/>
                <a:ea typeface="Arial Unicode MS" pitchFamily="34" charset="-128"/>
                <a:cs typeface="Arial Unicode MS" pitchFamily="34" charset="-128"/>
              </a:rPr>
              <a:t>Superficial Transverse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Muscles </a:t>
            </a:r>
          </a:p>
          <a:p>
            <a:pPr lvl="1"/>
            <a:r>
              <a:rPr lang="en-US" sz="3200" dirty="0" smtClean="0">
                <a:latin typeface="Arial Unicode MS" pitchFamily="34" charset="-128"/>
                <a:ea typeface="Arial Unicode MS" pitchFamily="34" charset="-128"/>
                <a:cs typeface="Arial Unicode MS" pitchFamily="34" charset="-128"/>
              </a:rPr>
              <a:t>The superficial transverse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muscles lie in the posterior part of the superficial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pouch </a:t>
            </a:r>
          </a:p>
          <a:p>
            <a:pPr lvl="2"/>
            <a:r>
              <a:rPr lang="en-US" sz="3200" dirty="0" smtClean="0">
                <a:latin typeface="Arial Unicode MS" pitchFamily="34" charset="-128"/>
                <a:ea typeface="Arial Unicode MS" pitchFamily="34" charset="-128"/>
                <a:cs typeface="Arial Unicode MS" pitchFamily="34" charset="-128"/>
              </a:rPr>
              <a:t>Each muscle arises from the </a:t>
            </a:r>
            <a:r>
              <a:rPr lang="en-US" sz="3200" dirty="0" err="1" smtClean="0">
                <a:latin typeface="Arial Unicode MS" pitchFamily="34" charset="-128"/>
                <a:ea typeface="Arial Unicode MS" pitchFamily="34" charset="-128"/>
                <a:cs typeface="Arial Unicode MS" pitchFamily="34" charset="-128"/>
              </a:rPr>
              <a:t>ischial</a:t>
            </a:r>
            <a:r>
              <a:rPr lang="en-US" sz="3200" dirty="0" smtClean="0">
                <a:latin typeface="Arial Unicode MS" pitchFamily="34" charset="-128"/>
                <a:ea typeface="Arial Unicode MS" pitchFamily="34" charset="-128"/>
                <a:cs typeface="Arial Unicode MS" pitchFamily="34" charset="-128"/>
              </a:rPr>
              <a:t> </a:t>
            </a:r>
            <a:r>
              <a:rPr lang="en-US" sz="3200" dirty="0" err="1" smtClean="0">
                <a:latin typeface="Arial Unicode MS" pitchFamily="34" charset="-128"/>
                <a:ea typeface="Arial Unicode MS" pitchFamily="34" charset="-128"/>
                <a:cs typeface="Arial Unicode MS" pitchFamily="34" charset="-128"/>
              </a:rPr>
              <a:t>ramus</a:t>
            </a:r>
            <a:r>
              <a:rPr lang="en-US" sz="3200" dirty="0" smtClean="0">
                <a:latin typeface="Arial Unicode MS" pitchFamily="34" charset="-128"/>
                <a:ea typeface="Arial Unicode MS" pitchFamily="34" charset="-128"/>
                <a:cs typeface="Arial Unicode MS" pitchFamily="34" charset="-128"/>
              </a:rPr>
              <a:t> and is inserted into 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body. The function of these muscles is to fix the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body in the center of the perineum</a:t>
            </a:r>
          </a:p>
          <a:p>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smtClean="0">
                <a:latin typeface="Arial Unicode MS" pitchFamily="34" charset="-128"/>
                <a:ea typeface="Arial Unicode MS" pitchFamily="34" charset="-128"/>
                <a:cs typeface="Arial Unicode MS" pitchFamily="34" charset="-128"/>
              </a:rPr>
              <a:t>Vessels -  two posterior scrotal vessels or labial vessels,</a:t>
            </a:r>
          </a:p>
          <a:p>
            <a:pPr>
              <a:buNone/>
            </a:pPr>
            <a:r>
              <a:rPr lang="en-US" sz="3200" dirty="0" smtClean="0">
                <a:latin typeface="Arial Unicode MS" pitchFamily="34" charset="-128"/>
                <a:ea typeface="Arial Unicode MS" pitchFamily="34" charset="-128"/>
                <a:cs typeface="Arial Unicode MS" pitchFamily="34" charset="-128"/>
              </a:rPr>
              <a:t>Transverse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vessels</a:t>
            </a:r>
          </a:p>
          <a:p>
            <a:r>
              <a:rPr lang="en-US" sz="3200" dirty="0" smtClean="0">
                <a:latin typeface="Arial Unicode MS" pitchFamily="34" charset="-128"/>
                <a:ea typeface="Arial Unicode MS" pitchFamily="34" charset="-128"/>
                <a:cs typeface="Arial Unicode MS" pitchFamily="34" charset="-128"/>
              </a:rPr>
              <a:t>Nerves  - two posterior scrotal  or labial branches of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nerve, </a:t>
            </a:r>
            <a:r>
              <a:rPr lang="en-US" sz="3200" dirty="0" err="1" smtClean="0">
                <a:latin typeface="Arial Unicode MS" pitchFamily="34" charset="-128"/>
                <a:ea typeface="Arial Unicode MS" pitchFamily="34" charset="-128"/>
                <a:cs typeface="Arial Unicode MS" pitchFamily="34" charset="-128"/>
              </a:rPr>
              <a:t>perineal</a:t>
            </a:r>
            <a:r>
              <a:rPr lang="en-US" sz="3200" dirty="0" smtClean="0">
                <a:latin typeface="Arial Unicode MS" pitchFamily="34" charset="-128"/>
                <a:ea typeface="Arial Unicode MS" pitchFamily="34" charset="-128"/>
                <a:cs typeface="Arial Unicode MS" pitchFamily="34" charset="-128"/>
              </a:rPr>
              <a:t> branch </a:t>
            </a:r>
            <a:r>
              <a:rPr lang="en-US" sz="3200" dirty="0" err="1" smtClean="0">
                <a:latin typeface="Arial Unicode MS" pitchFamily="34" charset="-128"/>
                <a:ea typeface="Arial Unicode MS" pitchFamily="34" charset="-128"/>
                <a:cs typeface="Arial Unicode MS" pitchFamily="34" charset="-128"/>
              </a:rPr>
              <a:t>branch</a:t>
            </a:r>
            <a:r>
              <a:rPr lang="en-US" sz="3200" dirty="0" smtClean="0">
                <a:latin typeface="Arial Unicode MS" pitchFamily="34" charset="-128"/>
                <a:ea typeface="Arial Unicode MS" pitchFamily="34" charset="-128"/>
                <a:cs typeface="Arial Unicode MS" pitchFamily="34" charset="-128"/>
              </a:rPr>
              <a:t> of posterior femoral </a:t>
            </a:r>
            <a:r>
              <a:rPr lang="en-US" sz="3200" dirty="0" err="1" smtClean="0">
                <a:latin typeface="Arial Unicode MS" pitchFamily="34" charset="-128"/>
                <a:ea typeface="Arial Unicode MS" pitchFamily="34" charset="-128"/>
                <a:cs typeface="Arial Unicode MS" pitchFamily="34" charset="-128"/>
              </a:rPr>
              <a:t>cutaneous</a:t>
            </a:r>
            <a:r>
              <a:rPr lang="en-US" sz="3200" dirty="0" smtClean="0">
                <a:latin typeface="Arial Unicode MS" pitchFamily="34" charset="-128"/>
                <a:ea typeface="Arial Unicode MS" pitchFamily="34" charset="-128"/>
                <a:cs typeface="Arial Unicode MS" pitchFamily="34" charset="-128"/>
              </a:rPr>
              <a:t> nerve</a:t>
            </a:r>
          </a:p>
          <a:p>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Other contents – </a:t>
            </a:r>
            <a:r>
              <a:rPr lang="en-US" sz="3200" dirty="0" err="1" smtClean="0">
                <a:latin typeface="Arial Unicode MS" pitchFamily="34" charset="-128"/>
                <a:ea typeface="Arial Unicode MS" pitchFamily="34" charset="-128"/>
                <a:cs typeface="Arial Unicode MS" pitchFamily="34" charset="-128"/>
              </a:rPr>
              <a:t>crus</a:t>
            </a:r>
            <a:r>
              <a:rPr lang="en-US" sz="3200" dirty="0" smtClean="0">
                <a:latin typeface="Arial Unicode MS" pitchFamily="34" charset="-128"/>
                <a:ea typeface="Arial Unicode MS" pitchFamily="34" charset="-128"/>
                <a:cs typeface="Arial Unicode MS" pitchFamily="34" charset="-128"/>
              </a:rPr>
              <a:t> penis or </a:t>
            </a:r>
            <a:r>
              <a:rPr lang="en-US" sz="3200" dirty="0" err="1" smtClean="0">
                <a:latin typeface="Arial Unicode MS" pitchFamily="34" charset="-128"/>
                <a:ea typeface="Arial Unicode MS" pitchFamily="34" charset="-128"/>
                <a:cs typeface="Arial Unicode MS" pitchFamily="34" charset="-128"/>
              </a:rPr>
              <a:t>clitoridis</a:t>
            </a:r>
            <a:endParaRPr lang="en-US" sz="3200" dirty="0" smtClean="0">
              <a:latin typeface="Arial Unicode MS" pitchFamily="34" charset="-128"/>
              <a:ea typeface="Arial Unicode MS" pitchFamily="34" charset="-128"/>
              <a:cs typeface="Arial Unicode MS" pitchFamily="34" charset="-128"/>
            </a:endParaRPr>
          </a:p>
          <a:p>
            <a:r>
              <a:rPr lang="en-US" sz="3200" dirty="0" smtClean="0">
                <a:latin typeface="Arial Unicode MS" pitchFamily="34" charset="-128"/>
                <a:ea typeface="Arial Unicode MS" pitchFamily="34" charset="-128"/>
                <a:cs typeface="Arial Unicode MS" pitchFamily="34" charset="-128"/>
              </a:rPr>
              <a:t>In male bulb of penis traversed by urethra</a:t>
            </a:r>
          </a:p>
          <a:p>
            <a:r>
              <a:rPr lang="en-US" sz="3200" dirty="0" smtClean="0">
                <a:latin typeface="Arial Unicode MS" pitchFamily="34" charset="-128"/>
                <a:ea typeface="Arial Unicode MS" pitchFamily="34" charset="-128"/>
                <a:cs typeface="Arial Unicode MS" pitchFamily="34" charset="-128"/>
              </a:rPr>
              <a:t> in female  urethra and vagina in the middle, greater vestibular glands on each side of vagina.</a:t>
            </a:r>
            <a:endParaRPr lang="en-US" sz="3200" dirty="0">
              <a:latin typeface="Arial Unicode MS" pitchFamily="34" charset="-128"/>
              <a:ea typeface="Arial Unicode MS" pitchFamily="34" charset="-128"/>
              <a:cs typeface="Arial Unicode MS" pitchFamily="34" charset="-128"/>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TotalTime>
  <Words>588</Words>
  <Application>Microsoft Office PowerPoint</Application>
  <PresentationFormat>On-screen Show (4:3)</PresentationFormat>
  <Paragraphs>61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PERINEAL POUCHES</vt:lpstr>
      <vt:lpstr>          Superficial perineal pouch</vt:lpstr>
      <vt:lpstr>    boundaries</vt:lpstr>
      <vt:lpstr> Contents of the Superficial Perineal Pouch</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mr</cp:lastModifiedBy>
  <cp:revision>15</cp:revision>
  <dcterms:created xsi:type="dcterms:W3CDTF">2006-08-16T00:00:00Z</dcterms:created>
  <dcterms:modified xsi:type="dcterms:W3CDTF">2008-02-05T09:49:00Z</dcterms:modified>
</cp:coreProperties>
</file>