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9" r:id="rId3"/>
    <p:sldId id="295" r:id="rId4"/>
    <p:sldId id="289" r:id="rId5"/>
    <p:sldId id="258" r:id="rId6"/>
    <p:sldId id="259" r:id="rId7"/>
    <p:sldId id="260" r:id="rId8"/>
    <p:sldId id="301" r:id="rId9"/>
    <p:sldId id="297" r:id="rId10"/>
    <p:sldId id="276" r:id="rId11"/>
    <p:sldId id="290" r:id="rId12"/>
    <p:sldId id="261" r:id="rId13"/>
    <p:sldId id="279" r:id="rId14"/>
    <p:sldId id="262" r:id="rId15"/>
    <p:sldId id="263" r:id="rId16"/>
    <p:sldId id="264" r:id="rId17"/>
    <p:sldId id="286" r:id="rId18"/>
    <p:sldId id="265" r:id="rId19"/>
    <p:sldId id="283" r:id="rId20"/>
    <p:sldId id="287" r:id="rId21"/>
    <p:sldId id="266" r:id="rId22"/>
    <p:sldId id="267" r:id="rId23"/>
    <p:sldId id="268" r:id="rId24"/>
    <p:sldId id="280" r:id="rId25"/>
    <p:sldId id="281" r:id="rId26"/>
    <p:sldId id="304" r:id="rId27"/>
    <p:sldId id="305" r:id="rId28"/>
    <p:sldId id="306" r:id="rId29"/>
    <p:sldId id="307" r:id="rId30"/>
    <p:sldId id="277" r:id="rId31"/>
    <p:sldId id="278" r:id="rId32"/>
    <p:sldId id="29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80975-7315-4FAF-8F2E-08BE841F4C4A}" type="datetimeFigureOut">
              <a:rPr lang="en-IN" smtClean="0"/>
              <a:pPr/>
              <a:t>29-02-2012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3B04E-212B-4669-91F1-54022CE0443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3B04E-212B-4669-91F1-54022CE04431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33527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7200" dirty="0" smtClean="0">
                <a:latin typeface="Algerian" pitchFamily="82" charset="0"/>
              </a:rPr>
              <a:t>Anatomy </a:t>
            </a:r>
            <a:br>
              <a:rPr lang="en-US" sz="7200" dirty="0" smtClean="0">
                <a:latin typeface="Algerian" pitchFamily="82" charset="0"/>
              </a:rPr>
            </a:br>
            <a:r>
              <a:rPr lang="en-US" sz="7200" dirty="0" smtClean="0">
                <a:latin typeface="Algerian" pitchFamily="82" charset="0"/>
              </a:rPr>
              <a:t>of</a:t>
            </a:r>
            <a:br>
              <a:rPr lang="en-US" sz="7200" dirty="0" smtClean="0">
                <a:latin typeface="Algerian" pitchFamily="82" charset="0"/>
              </a:rPr>
            </a:br>
            <a:r>
              <a:rPr lang="en-US" sz="7200" dirty="0" smtClean="0">
                <a:latin typeface="Algerian" pitchFamily="82" charset="0"/>
              </a:rPr>
              <a:t>BASAL GANGLIA</a:t>
            </a:r>
            <a:endParaRPr lang="en-IN" sz="72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4876800"/>
            <a:ext cx="259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Deepti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Shastri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Professor &amp; HOD,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Department of Anatomy,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VMKVMC, Salem</a:t>
            </a:r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5842" name="Picture 2" descr="http://www.profelis.org/amc/ap1/gifs/basal-ganglia_norm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DR DS 5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Caudate nucleus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A large mass of gray matter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Lateral to thalamus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In the floor of lateral ventricle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Lateral to it is internal capsule &amp; separates it from </a:t>
            </a:r>
            <a:r>
              <a:rPr lang="en-US" dirty="0" err="1" smtClean="0">
                <a:latin typeface="Comic Sans MS" pitchFamily="66" charset="0"/>
              </a:rPr>
              <a:t>lentiform</a:t>
            </a:r>
            <a:r>
              <a:rPr lang="en-US" dirty="0" smtClean="0">
                <a:latin typeface="Comic Sans MS" pitchFamily="66" charset="0"/>
              </a:rPr>
              <a:t> nucleus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Divided into head, body &amp; tail</a:t>
            </a:r>
          </a:p>
          <a:p>
            <a:pPr>
              <a:buFont typeface="Wingdings" pitchFamily="2" charset="2"/>
              <a:buChar char="§"/>
            </a:pPr>
            <a:endParaRPr lang="en-IN" dirty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Basal Ganglia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Dee1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556260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Head of caudate nucleus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Large &amp; rounded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Forms lateral wall of anterior horn of lateral ventricle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Continuous inferiorly with </a:t>
            </a:r>
            <a:r>
              <a:rPr lang="en-US" dirty="0" err="1" smtClean="0">
                <a:latin typeface="Comic Sans MS" pitchFamily="66" charset="0"/>
              </a:rPr>
              <a:t>putamen</a:t>
            </a:r>
            <a:r>
              <a:rPr lang="en-US" dirty="0" smtClean="0">
                <a:latin typeface="Comic Sans MS" pitchFamily="66" charset="0"/>
              </a:rPr>
              <a:t> of </a:t>
            </a:r>
            <a:r>
              <a:rPr lang="en-US" dirty="0" err="1" smtClean="0">
                <a:latin typeface="Comic Sans MS" pitchFamily="66" charset="0"/>
              </a:rPr>
              <a:t>lentiform</a:t>
            </a:r>
            <a:r>
              <a:rPr lang="en-US" dirty="0" smtClean="0">
                <a:latin typeface="Comic Sans MS" pitchFamily="66" charset="0"/>
              </a:rPr>
              <a:t> nucleus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Caudate nucleus &amp; </a:t>
            </a:r>
            <a:r>
              <a:rPr lang="en-US" dirty="0" err="1" smtClean="0">
                <a:latin typeface="Comic Sans MS" pitchFamily="66" charset="0"/>
              </a:rPr>
              <a:t>putamen</a:t>
            </a:r>
            <a:r>
              <a:rPr lang="en-US" dirty="0" smtClean="0">
                <a:latin typeface="Comic Sans MS" pitchFamily="66" charset="0"/>
              </a:rPr>
              <a:t> together are called as </a:t>
            </a:r>
            <a:r>
              <a:rPr lang="en-US" dirty="0" err="1" smtClean="0">
                <a:latin typeface="Comic Sans MS" pitchFamily="66" charset="0"/>
              </a:rPr>
              <a:t>Neostriatum</a:t>
            </a: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Strands of gray matter pass through internal capsule at the point of union of the two to give it a striated appearance hence called as corpus striatum</a:t>
            </a:r>
          </a:p>
          <a:p>
            <a:pPr>
              <a:buNone/>
            </a:pPr>
            <a:endParaRPr lang="en-IN" dirty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Basal Ganglia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Body of caudate nucleus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Long &amp; narrow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Continuous with head at the level of </a:t>
            </a:r>
            <a:r>
              <a:rPr lang="en-US" dirty="0" err="1" smtClean="0">
                <a:latin typeface="Comic Sans MS" pitchFamily="66" charset="0"/>
              </a:rPr>
              <a:t>interventricular</a:t>
            </a:r>
            <a:r>
              <a:rPr lang="en-US" dirty="0" smtClean="0">
                <a:latin typeface="Comic Sans MS" pitchFamily="66" charset="0"/>
              </a:rPr>
              <a:t> foramen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Forms part of floor of body of lateral ventricle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Basal Ganglia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Tail of caudate nucleus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Long &amp; slender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Continuous  with body at the level of posterior end of thalamus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Follows  lateral ventricle &amp; lies in the roof of inferior horn of lateral ventricle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Terminates in </a:t>
            </a:r>
            <a:r>
              <a:rPr lang="en-US" dirty="0" err="1" smtClean="0">
                <a:latin typeface="Comic Sans MS" pitchFamily="66" charset="0"/>
              </a:rPr>
              <a:t>amygdaloid</a:t>
            </a:r>
            <a:r>
              <a:rPr lang="en-US" dirty="0" smtClean="0">
                <a:latin typeface="Comic Sans MS" pitchFamily="66" charset="0"/>
              </a:rPr>
              <a:t> body</a:t>
            </a:r>
          </a:p>
          <a:p>
            <a:pPr>
              <a:buFont typeface="Wingdings" pitchFamily="2" charset="2"/>
              <a:buChar char="§"/>
            </a:pPr>
            <a:endParaRPr lang="en-IN" dirty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Basal Ganglia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ds1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>
                <a:latin typeface="Comic Sans MS" pitchFamily="66" charset="0"/>
              </a:rPr>
              <a:t>Lentiform</a:t>
            </a:r>
            <a:r>
              <a:rPr lang="en-US" dirty="0" smtClean="0">
                <a:latin typeface="Comic Sans MS" pitchFamily="66" charset="0"/>
              </a:rPr>
              <a:t> nucleus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Is a wedge shaped mass of gray matter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Base i</a:t>
            </a:r>
            <a:r>
              <a:rPr lang="en-US" dirty="0" smtClean="0">
                <a:latin typeface="Comic Sans MS" pitchFamily="66" charset="0"/>
              </a:rPr>
              <a:t>s </a:t>
            </a:r>
            <a:r>
              <a:rPr lang="en-US" dirty="0" smtClean="0">
                <a:latin typeface="Comic Sans MS" pitchFamily="66" charset="0"/>
              </a:rPr>
              <a:t>directed laterally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Apex is medial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Related medially to internal capsule which separates it from caudate nucleus &amp; thalamus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Related laterally to external capsule which separates it from </a:t>
            </a:r>
            <a:r>
              <a:rPr lang="en-US" dirty="0" err="1" smtClean="0">
                <a:latin typeface="Comic Sans MS" pitchFamily="66" charset="0"/>
              </a:rPr>
              <a:t>claustrum</a:t>
            </a: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Divided by vertical plate of white matter into larger darker </a:t>
            </a:r>
            <a:r>
              <a:rPr lang="en-US" dirty="0" err="1" smtClean="0">
                <a:latin typeface="Comic Sans MS" pitchFamily="66" charset="0"/>
              </a:rPr>
              <a:t>putamen</a:t>
            </a:r>
            <a:r>
              <a:rPr lang="en-US" dirty="0" smtClean="0">
                <a:latin typeface="Comic Sans MS" pitchFamily="66" charset="0"/>
              </a:rPr>
              <a:t> &amp; inner lighter part called </a:t>
            </a:r>
            <a:r>
              <a:rPr lang="en-US" dirty="0" err="1" smtClean="0">
                <a:latin typeface="Comic Sans MS" pitchFamily="66" charset="0"/>
              </a:rPr>
              <a:t>globus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pallidus</a:t>
            </a: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Comic Sans MS" pitchFamily="66" charset="0"/>
              </a:rPr>
              <a:t>Putamen</a:t>
            </a:r>
            <a:r>
              <a:rPr lang="en-US" dirty="0" smtClean="0">
                <a:latin typeface="Comic Sans MS" pitchFamily="66" charset="0"/>
              </a:rPr>
              <a:t> is continuous with head of caudate nucleus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Basal Ganglia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Dee1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57316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381000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5791200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objectives</a:t>
            </a:r>
            <a:endParaRPr lang="en-IN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At the end of the session, you would be able to: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Name the basal ganglia and identify the ganglia in a cross section of brain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Mention the parts and location of the ganglia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Mention their blood supply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Explain their connections and functions</a:t>
            </a:r>
            <a:endParaRPr lang="en-IN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ds1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>
                <a:latin typeface="Comic Sans MS" pitchFamily="66" charset="0"/>
              </a:rPr>
              <a:t>Amygdaloid</a:t>
            </a:r>
            <a:r>
              <a:rPr lang="en-US" dirty="0" smtClean="0">
                <a:latin typeface="Comic Sans MS" pitchFamily="66" charset="0"/>
              </a:rPr>
              <a:t> body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Present in temporal lobe of cerebrum close to </a:t>
            </a:r>
            <a:r>
              <a:rPr lang="en-US" dirty="0" err="1" smtClean="0">
                <a:latin typeface="Comic Sans MS" pitchFamily="66" charset="0"/>
              </a:rPr>
              <a:t>uncus</a:t>
            </a: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Part of limbic system</a:t>
            </a:r>
          </a:p>
          <a:p>
            <a:pPr>
              <a:buNone/>
            </a:pPr>
            <a:r>
              <a:rPr lang="en-US" dirty="0" err="1" smtClean="0">
                <a:latin typeface="Comic Sans MS" pitchFamily="66" charset="0"/>
              </a:rPr>
              <a:t>Claustrum</a:t>
            </a: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Thin sheet of gray matter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Separated from lateral surface of </a:t>
            </a:r>
            <a:r>
              <a:rPr lang="en-US" dirty="0" err="1" smtClean="0">
                <a:latin typeface="Comic Sans MS" pitchFamily="66" charset="0"/>
              </a:rPr>
              <a:t>lentiform</a:t>
            </a:r>
            <a:r>
              <a:rPr lang="en-US" dirty="0" smtClean="0">
                <a:latin typeface="Comic Sans MS" pitchFamily="66" charset="0"/>
              </a:rPr>
              <a:t> nucleus by external capsule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Lateral to it is </a:t>
            </a:r>
            <a:r>
              <a:rPr lang="en-US" dirty="0" err="1" smtClean="0">
                <a:latin typeface="Comic Sans MS" pitchFamily="66" charset="0"/>
              </a:rPr>
              <a:t>insula</a:t>
            </a: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Function not known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Basal Ganglia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latin typeface="Comic Sans MS" pitchFamily="66" charset="0"/>
              </a:rPr>
              <a:t>Substantia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nigra</a:t>
            </a: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In the midbrain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Part of cerebral peduncle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Consists of pars </a:t>
            </a:r>
            <a:r>
              <a:rPr lang="en-US" dirty="0" err="1" smtClean="0">
                <a:latin typeface="Comic Sans MS" pitchFamily="66" charset="0"/>
              </a:rPr>
              <a:t>compacta</a:t>
            </a:r>
            <a:r>
              <a:rPr lang="en-US" dirty="0" smtClean="0">
                <a:latin typeface="Comic Sans MS" pitchFamily="66" charset="0"/>
              </a:rPr>
              <a:t> &amp; pars </a:t>
            </a:r>
            <a:r>
              <a:rPr lang="en-US" dirty="0" err="1" smtClean="0">
                <a:latin typeface="Comic Sans MS" pitchFamily="66" charset="0"/>
              </a:rPr>
              <a:t>reticularis</a:t>
            </a: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Cells contain melanin &amp; iron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Connected to corpus striatum</a:t>
            </a:r>
          </a:p>
          <a:p>
            <a:pPr>
              <a:buNone/>
            </a:pPr>
            <a:endParaRPr lang="en-IN" dirty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Basal Ganglia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105400" cy="5029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>
                <a:latin typeface="Comic Sans MS" pitchFamily="66" charset="0"/>
              </a:rPr>
              <a:t>Subthalamic</a:t>
            </a:r>
            <a:r>
              <a:rPr lang="en-US" dirty="0" smtClean="0">
                <a:latin typeface="Comic Sans MS" pitchFamily="66" charset="0"/>
              </a:rPr>
              <a:t> nuclei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Connected to </a:t>
            </a:r>
            <a:r>
              <a:rPr lang="en-US" dirty="0" err="1" smtClean="0">
                <a:latin typeface="Comic Sans MS" pitchFamily="66" charset="0"/>
              </a:rPr>
              <a:t>globus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pallidus</a:t>
            </a:r>
            <a:r>
              <a:rPr lang="en-US" dirty="0" smtClean="0">
                <a:latin typeface="Comic Sans MS" pitchFamily="66" charset="0"/>
              </a:rPr>
              <a:t> &amp; </a:t>
            </a:r>
            <a:r>
              <a:rPr lang="en-US" dirty="0" err="1" smtClean="0">
                <a:latin typeface="Comic Sans MS" pitchFamily="66" charset="0"/>
              </a:rPr>
              <a:t>substantia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nigra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Ventral striatum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Nucleus </a:t>
            </a:r>
            <a:r>
              <a:rPr lang="en-US" dirty="0" err="1" smtClean="0">
                <a:latin typeface="Comic Sans MS" pitchFamily="66" charset="0"/>
              </a:rPr>
              <a:t>accumbens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Ventral </a:t>
            </a:r>
            <a:r>
              <a:rPr lang="en-US" dirty="0" err="1" smtClean="0">
                <a:latin typeface="Comic Sans MS" pitchFamily="66" charset="0"/>
              </a:rPr>
              <a:t>pallidum</a:t>
            </a: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Mass of gray matter near anterior perforated substance</a:t>
            </a:r>
          </a:p>
          <a:p>
            <a:pPr>
              <a:buFont typeface="Wingdings" pitchFamily="2" charset="2"/>
              <a:buChar char="§"/>
            </a:pPr>
            <a:endParaRPr lang="en-IN" dirty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Basal Ganglia</a:t>
            </a:r>
            <a:endParaRPr lang="en-IN" dirty="0">
              <a:latin typeface="Algerian" pitchFamily="82" charset="0"/>
            </a:endParaRPr>
          </a:p>
        </p:txBody>
      </p:sp>
      <p:pic>
        <p:nvPicPr>
          <p:cNvPr id="5" name="Picture 4" descr="b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600200"/>
            <a:ext cx="3733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Dee1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5800" y="6172200"/>
            <a:ext cx="845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Dee1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7620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19800"/>
            <a:ext cx="3124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0"/>
            <a:ext cx="5029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8382000" y="2286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FUNCTIONS OF CORPUS STRIATUM</a:t>
            </a:r>
            <a:endParaRPr lang="en-IN" sz="3600" dirty="0">
              <a:latin typeface="Comic Sans MS" pitchFamily="66" charset="0"/>
            </a:endParaRPr>
          </a:p>
        </p:txBody>
      </p:sp>
      <p:pic>
        <p:nvPicPr>
          <p:cNvPr id="5" name="Picture 6" descr="http://www.bodymaxsupplements.co.uk/ekmps/shops/bodymax/images/muscle-tone-95-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905000"/>
            <a:ext cx="2743200" cy="3124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2286000"/>
            <a:ext cx="4724400" cy="20928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omic Sans MS" pitchFamily="66" charset="0"/>
              </a:rPr>
              <a:t> Controls 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muscle tone &amp; 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helps to 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smoothen voluntary motor activities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of the body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FUNCTIONS OF CORPUS STRIATUM</a:t>
            </a:r>
            <a:endParaRPr lang="en-IN" sz="3600" dirty="0">
              <a:latin typeface="Comic Sans MS" pitchFamily="66" charset="0"/>
            </a:endParaRPr>
          </a:p>
        </p:txBody>
      </p:sp>
      <p:pic>
        <p:nvPicPr>
          <p:cNvPr id="5" name="Picture 2" descr="http://www.susankramer.com/learnin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057400"/>
            <a:ext cx="2819400" cy="25717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2209800"/>
            <a:ext cx="4953000" cy="1815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Controls 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automatic associated movements 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(swinging of arms during walking)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FUNCTIONS OF CORPUS STRIATUM</a:t>
            </a:r>
            <a:endParaRPr lang="en-IN" sz="3600" dirty="0">
              <a:latin typeface="Comic Sans MS" pitchFamily="66" charset="0"/>
            </a:endParaRPr>
          </a:p>
        </p:txBody>
      </p:sp>
      <p:pic>
        <p:nvPicPr>
          <p:cNvPr id="5" name="Content Placeholder 4" descr="http://t2.gstatic.com/images?q=tbn:ANd9GcSYBZTZU6n1bUBaAzQHJZtI7NIl_GTH2-cBrOmyjTf7V3RBfotbuKhe1_U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600200"/>
            <a:ext cx="5105400" cy="4876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2209800"/>
            <a:ext cx="3124200" cy="1815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Controls group movements for 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emotional expressions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FUNCTIONS OF CORPUS STRIATUM</a:t>
            </a:r>
            <a:endParaRPr lang="en-IN" sz="3600" dirty="0">
              <a:latin typeface="Comic Sans MS" pitchFamily="66" charset="0"/>
            </a:endParaRPr>
          </a:p>
        </p:txBody>
      </p:sp>
      <p:pic>
        <p:nvPicPr>
          <p:cNvPr id="46082" name="Picture 2" descr="[image[7].pn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600200"/>
            <a:ext cx="5562600" cy="48101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76600" y="2895600"/>
            <a:ext cx="2286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5791200" y="2895600"/>
            <a:ext cx="3124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3276600" y="6172200"/>
            <a:ext cx="2286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5638800" y="6096000"/>
            <a:ext cx="3200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228600" y="2438400"/>
            <a:ext cx="3124200" cy="2677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Influences </a:t>
            </a:r>
            <a:r>
              <a:rPr lang="en-US" sz="2800" b="1" dirty="0" err="1" smtClean="0">
                <a:solidFill>
                  <a:schemeClr val="bg1"/>
                </a:solidFill>
                <a:latin typeface="Comic Sans MS" pitchFamily="66" charset="0"/>
              </a:rPr>
              <a:t>premotor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cortex which in turn controls </a:t>
            </a:r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</a:rPr>
              <a:t>extrapyramidal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activities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Dee1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62000" y="6096000"/>
            <a:ext cx="838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6866" name="Picture 2" descr="Circle of Will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8392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0" y="3352800"/>
            <a:ext cx="1676400" cy="381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304800" y="2819400"/>
            <a:ext cx="1600200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1524000"/>
            <a:ext cx="15240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2667000"/>
            <a:ext cx="1447800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Blood supply</a:t>
            </a:r>
            <a:endParaRPr lang="en-IN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3886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Central branches of Circle of Willis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Comic Sans MS" pitchFamily="66" charset="0"/>
              </a:rPr>
              <a:t>Anterolateral</a:t>
            </a:r>
            <a:r>
              <a:rPr lang="en-US" dirty="0" smtClean="0">
                <a:latin typeface="Comic Sans MS" pitchFamily="66" charset="0"/>
              </a:rPr>
              <a:t> branches of Middle  cerebral artery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Medial striate &amp; lateral striate arteries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Recurrent branch of anterior cerebral artery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Anterior choroid artery</a:t>
            </a:r>
            <a:endParaRPr lang="en-IN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971801"/>
            <a:ext cx="7239000" cy="1905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THANK YOU</a:t>
            </a:r>
            <a:endParaRPr lang="en-IN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ds1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2400" y="0"/>
            <a:ext cx="4495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533400"/>
            <a:ext cx="43434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971800"/>
            <a:ext cx="449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8" name="Chord 7"/>
          <p:cNvSpPr/>
          <p:nvPr/>
        </p:nvSpPr>
        <p:spPr>
          <a:xfrm rot="7556629">
            <a:off x="5642039" y="6219623"/>
            <a:ext cx="501278" cy="263725"/>
          </a:xfrm>
          <a:prstGeom prst="chor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0" y="62484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53200" y="60960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Amygdaloid</a:t>
            </a:r>
            <a:r>
              <a:rPr lang="en-US" sz="1200" dirty="0" smtClean="0"/>
              <a:t> body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Introduction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Also called as Basal nuclei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The term is applied to a collection of </a:t>
            </a:r>
            <a:r>
              <a:rPr lang="en-US" dirty="0" err="1" smtClean="0">
                <a:latin typeface="Comic Sans MS" pitchFamily="66" charset="0"/>
              </a:rPr>
              <a:t>subcortical</a:t>
            </a:r>
            <a:r>
              <a:rPr lang="en-US" dirty="0" smtClean="0">
                <a:latin typeface="Comic Sans MS" pitchFamily="66" charset="0"/>
              </a:rPr>
              <a:t> masses of gray matter present within each cerebral hemisphere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Form important part of </a:t>
            </a:r>
            <a:r>
              <a:rPr lang="en-US" dirty="0" err="1" smtClean="0">
                <a:latin typeface="Comic Sans MS" pitchFamily="66" charset="0"/>
              </a:rPr>
              <a:t>extrapyramidal</a:t>
            </a:r>
            <a:r>
              <a:rPr lang="en-US" dirty="0" smtClean="0">
                <a:latin typeface="Comic Sans MS" pitchFamily="66" charset="0"/>
              </a:rPr>
              <a:t> pathway</a:t>
            </a:r>
          </a:p>
          <a:p>
            <a:pPr>
              <a:buFont typeface="Wingdings" pitchFamily="2" charset="2"/>
              <a:buChar char="§"/>
            </a:pPr>
            <a:endParaRPr lang="en-IN" dirty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Basal Ganglia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3962400" cy="3276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They are 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Caudate nucleus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Comic Sans MS" pitchFamily="66" charset="0"/>
              </a:rPr>
              <a:t>Lentiform</a:t>
            </a:r>
            <a:r>
              <a:rPr lang="en-US" dirty="0" smtClean="0">
                <a:latin typeface="Comic Sans MS" pitchFamily="66" charset="0"/>
              </a:rPr>
              <a:t> nucleus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Comic Sans MS" pitchFamily="66" charset="0"/>
              </a:rPr>
              <a:t>Claustrum</a:t>
            </a: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Comic Sans MS" pitchFamily="66" charset="0"/>
              </a:rPr>
              <a:t>Amygdaloid</a:t>
            </a:r>
            <a:r>
              <a:rPr lang="en-US" dirty="0" smtClean="0">
                <a:latin typeface="Comic Sans MS" pitchFamily="66" charset="0"/>
              </a:rPr>
              <a:t> body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Basal Ganglia</a:t>
            </a:r>
            <a:endParaRPr lang="en-IN" dirty="0">
              <a:latin typeface="Algerian" pitchFamily="82" charset="0"/>
            </a:endParaRPr>
          </a:p>
        </p:txBody>
      </p:sp>
      <p:pic>
        <p:nvPicPr>
          <p:cNvPr id="5" name="Picture 4" descr="http://www.acceleratedcure.org/msresources/neuroanatomy/images/Neuroanatomy%20Book_img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0"/>
            <a:ext cx="4724400" cy="533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9600" y="6477000"/>
            <a:ext cx="838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6629400"/>
            <a:ext cx="76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cxnSp>
        <p:nvCxnSpPr>
          <p:cNvPr id="9" name="Straight Connector 8"/>
          <p:cNvCxnSpPr>
            <a:endCxn id="11" idx="1"/>
          </p:cNvCxnSpPr>
          <p:nvPr/>
        </p:nvCxnSpPr>
        <p:spPr>
          <a:xfrm flipV="1">
            <a:off x="5638800" y="3766066"/>
            <a:ext cx="1371600" cy="4249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10400" y="3581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Amygdaloid</a:t>
            </a:r>
            <a:r>
              <a:rPr lang="en-US" b="1" dirty="0" smtClean="0"/>
              <a:t> body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153400" cy="3657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Other closely related masses of gray matter: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Comic Sans MS" pitchFamily="66" charset="0"/>
              </a:rPr>
              <a:t>Substantia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nigra</a:t>
            </a: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Comic Sans MS" pitchFamily="66" charset="0"/>
              </a:rPr>
              <a:t>Subthalamic</a:t>
            </a:r>
            <a:r>
              <a:rPr lang="en-US" dirty="0" smtClean="0">
                <a:latin typeface="Comic Sans MS" pitchFamily="66" charset="0"/>
              </a:rPr>
              <a:t> nuclei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Ventral striatum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Ventral </a:t>
            </a:r>
            <a:r>
              <a:rPr lang="en-US" dirty="0" err="1" smtClean="0">
                <a:latin typeface="Comic Sans MS" pitchFamily="66" charset="0"/>
              </a:rPr>
              <a:t>pallidum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Algerian" pitchFamily="82" charset="0"/>
              </a:rPr>
              <a:t>Basal Ganglia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304800"/>
            <a:ext cx="213360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BASAL GANGLIA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371600"/>
            <a:ext cx="243840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CORPUS STRIATUM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371600"/>
            <a:ext cx="160020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AMYGDALA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1219200"/>
            <a:ext cx="175260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CLAUSTRUM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2286000"/>
            <a:ext cx="24384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NEO STRIATUM (STRIATUM)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2209800"/>
            <a:ext cx="22098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PALEOSTRIATUM (PALLIDUM)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429000"/>
            <a:ext cx="15240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DORSAL STRIATUM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3429000"/>
            <a:ext cx="16002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VENTRAL STRIATUM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3429000"/>
            <a:ext cx="15240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DORSAL </a:t>
            </a:r>
          </a:p>
          <a:p>
            <a:r>
              <a:rPr lang="en-US" dirty="0" smtClean="0">
                <a:latin typeface="Comic Sans MS" pitchFamily="66" charset="0"/>
              </a:rPr>
              <a:t>PALLIDUM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3429000"/>
            <a:ext cx="15240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VENTRAL PALLIDUM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5257800"/>
            <a:ext cx="13716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GLOBUS PALLIDUS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5486400"/>
            <a:ext cx="144780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PUTAMEN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6019800"/>
            <a:ext cx="17526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LENTIFORM NUCLEUS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4495800"/>
            <a:ext cx="18288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NUCLEUS ACCUMBENS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572000"/>
            <a:ext cx="13716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CAUDATE NUCLEUS</a:t>
            </a:r>
            <a:endParaRPr lang="en-IN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6600" y="5181600"/>
            <a:ext cx="182880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ANTERIOR PERFORATED SUBSTANCE</a:t>
            </a:r>
            <a:endParaRPr lang="en-IN" dirty="0">
              <a:latin typeface="Comic Sans MS" pitchFamily="66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410200" y="838200"/>
            <a:ext cx="1143000" cy="533400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95800" y="838200"/>
            <a:ext cx="0" cy="457200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438400" y="838200"/>
            <a:ext cx="1143000" cy="457200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495800" y="1905000"/>
            <a:ext cx="914400" cy="685800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733800" y="1905000"/>
            <a:ext cx="762000" cy="685800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6172200" y="2971800"/>
            <a:ext cx="457200" cy="457200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629400" y="2971800"/>
            <a:ext cx="685800" cy="457200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133600" y="3048000"/>
            <a:ext cx="609600" cy="381000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1371600" y="3048000"/>
            <a:ext cx="762000" cy="381000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715000" y="4191000"/>
            <a:ext cx="0" cy="914400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620000" y="4191000"/>
            <a:ext cx="0" cy="838200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19" idx="0"/>
          </p:cNvCxnSpPr>
          <p:nvPr/>
        </p:nvCxnSpPr>
        <p:spPr>
          <a:xfrm flipH="1">
            <a:off x="685800" y="4191000"/>
            <a:ext cx="685800" cy="381000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5" idx="0"/>
          </p:cNvCxnSpPr>
          <p:nvPr/>
        </p:nvCxnSpPr>
        <p:spPr>
          <a:xfrm>
            <a:off x="1371600" y="4191000"/>
            <a:ext cx="419100" cy="1295400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505200" y="4191000"/>
            <a:ext cx="0" cy="381000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590800" y="5638800"/>
            <a:ext cx="762000" cy="381000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4267200" y="5562600"/>
            <a:ext cx="838200" cy="457200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09600" y="1828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Archistriatum</a:t>
            </a:r>
            <a:endParaRPr lang="en-IN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Dee1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2400" y="6400800"/>
            <a:ext cx="8763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048000"/>
            <a:ext cx="883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8686800" y="0"/>
            <a:ext cx="16764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8763000" y="0"/>
            <a:ext cx="381000" cy="70173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581</Words>
  <Application>Microsoft Office PowerPoint</Application>
  <PresentationFormat>On-screen Show (4:3)</PresentationFormat>
  <Paragraphs>202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Anatomy  of BASAL GANGLIA</vt:lpstr>
      <vt:lpstr>objectives</vt:lpstr>
      <vt:lpstr>Slide 3</vt:lpstr>
      <vt:lpstr>Slide 4</vt:lpstr>
      <vt:lpstr>Basal Ganglia</vt:lpstr>
      <vt:lpstr>Basal Ganglia</vt:lpstr>
      <vt:lpstr>Basal Ganglia</vt:lpstr>
      <vt:lpstr>Slide 8</vt:lpstr>
      <vt:lpstr>Slide 9</vt:lpstr>
      <vt:lpstr>Slide 10</vt:lpstr>
      <vt:lpstr>Slide 11</vt:lpstr>
      <vt:lpstr>Basal Ganglia</vt:lpstr>
      <vt:lpstr>Slide 13</vt:lpstr>
      <vt:lpstr>Basal Ganglia</vt:lpstr>
      <vt:lpstr>Basal Ganglia</vt:lpstr>
      <vt:lpstr>Basal Ganglia</vt:lpstr>
      <vt:lpstr>Slide 17</vt:lpstr>
      <vt:lpstr>Basal Ganglia</vt:lpstr>
      <vt:lpstr>Slide 19</vt:lpstr>
      <vt:lpstr>Slide 20</vt:lpstr>
      <vt:lpstr>Basal Ganglia</vt:lpstr>
      <vt:lpstr>Basal Ganglia</vt:lpstr>
      <vt:lpstr>Basal Ganglia</vt:lpstr>
      <vt:lpstr>Slide 24</vt:lpstr>
      <vt:lpstr>Slide 25</vt:lpstr>
      <vt:lpstr>FUNCTIONS OF CORPUS STRIATUM</vt:lpstr>
      <vt:lpstr>FUNCTIONS OF CORPUS STRIATUM</vt:lpstr>
      <vt:lpstr>FUNCTIONS OF CORPUS STRIATUM</vt:lpstr>
      <vt:lpstr>FUNCTIONS OF CORPUS STRIATUM</vt:lpstr>
      <vt:lpstr>Slide 30</vt:lpstr>
      <vt:lpstr>Blood supply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171</cp:revision>
  <dcterms:created xsi:type="dcterms:W3CDTF">2006-08-16T00:00:00Z</dcterms:created>
  <dcterms:modified xsi:type="dcterms:W3CDTF">2012-02-29T02:05:46Z</dcterms:modified>
</cp:coreProperties>
</file>