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sldIdLst>
    <p:sldId id="256" r:id="rId2"/>
    <p:sldId id="257" r:id="rId3"/>
    <p:sldId id="302" r:id="rId4"/>
    <p:sldId id="303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76" r:id="rId15"/>
    <p:sldId id="277" r:id="rId16"/>
    <p:sldId id="268" r:id="rId17"/>
    <p:sldId id="271" r:id="rId18"/>
    <p:sldId id="273" r:id="rId19"/>
    <p:sldId id="274" r:id="rId20"/>
    <p:sldId id="279" r:id="rId21"/>
    <p:sldId id="280" r:id="rId22"/>
    <p:sldId id="281" r:id="rId23"/>
    <p:sldId id="282" r:id="rId24"/>
    <p:sldId id="283" r:id="rId25"/>
    <p:sldId id="289" r:id="rId26"/>
    <p:sldId id="284" r:id="rId27"/>
    <p:sldId id="286" r:id="rId28"/>
    <p:sldId id="295" r:id="rId29"/>
    <p:sldId id="287" r:id="rId30"/>
    <p:sldId id="288" r:id="rId31"/>
    <p:sldId id="292" r:id="rId32"/>
    <p:sldId id="298" r:id="rId33"/>
    <p:sldId id="296" r:id="rId34"/>
    <p:sldId id="299" r:id="rId35"/>
    <p:sldId id="300" r:id="rId36"/>
    <p:sldId id="305" r:id="rId37"/>
    <p:sldId id="301" r:id="rId3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71350"/>
    <a:srgbClr val="29654A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37" autoAdjust="0"/>
    <p:restoredTop sz="93356" autoAdjust="0"/>
  </p:normalViewPr>
  <p:slideViewPr>
    <p:cSldViewPr>
      <p:cViewPr varScale="1">
        <p:scale>
          <a:sx n="49" d="100"/>
          <a:sy n="49" d="100"/>
        </p:scale>
        <p:origin x="-1277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76400"/>
            <a:ext cx="7772400" cy="1828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F6112C31-4141-4C63-921C-C5023C4964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>
        <p:tmplLst>
          <p:tmpl lvl="1">
            <p:tnLst>
              <p:par>
                <p:cTn presetID="42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19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8195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819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819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0CA291-27B1-41E1-ABF7-651D0814AA1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8EB689-735F-4C2D-8E46-58EF79DC113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C84920-EB25-4768-868C-1F4653EA88E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2B600A-48F4-4CF4-A506-D10DF021E8E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558ABC-BD27-4D99-9E27-B60023C65EF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81810C-5604-4A04-8097-4597090EEC7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5BC39C-089B-4630-8DBB-22EA0C4B7C3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105A46-CE77-4D78-875C-29E9D456A8E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88F764-CC4D-4492-9B6F-82C1C2D4FF6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C31105-3C26-469E-8C3F-283300AB1B2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fld id="{0D4D041F-9BE7-4E54-A93B-57E1FF2FAF29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>
        <p:tmplLst>
          <p:tmpl lvl="1">
            <p:tnLst>
              <p:par>
                <p:cTn presetID="42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17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7171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717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717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17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7171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717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717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17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7171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717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717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17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7171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717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717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17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7171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717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717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>
                <a:solidFill>
                  <a:schemeClr val="tx1"/>
                </a:solidFill>
              </a:rPr>
              <a:t>INGUINAL CANAL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POSTERIOR WALL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Formed wholly by Fascia Transeversalis.</a:t>
            </a:r>
          </a:p>
          <a:p>
            <a:r>
              <a:rPr lang="en-US"/>
              <a:t>Medial half of conjoint tendon.</a:t>
            </a:r>
          </a:p>
          <a:p>
            <a:r>
              <a:rPr lang="en-US"/>
              <a:t>Medial ¼ by reflected part of inguinal ligament.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ROOF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Arched fibres of Internal oblique.</a:t>
            </a:r>
          </a:p>
          <a:p>
            <a:r>
              <a:rPr lang="en-US"/>
              <a:t>Transeversus Abdominis.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FLOOR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GROOVED UPPER SURFACE OF Inguinal ligament.</a:t>
            </a:r>
          </a:p>
          <a:p>
            <a:r>
              <a:rPr lang="en-US"/>
              <a:t>Fascia Transeversalis.</a:t>
            </a:r>
          </a:p>
          <a:p>
            <a:r>
              <a:rPr lang="en-US"/>
              <a:t>At the medial end lacunar ligament.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DIRECTION OF THE CANAL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OBLIQUE- DIRECTED DOWNWARDS, FORWARDS AND MEDIALLY.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24" name="Picture 4" descr="inguinal canal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981200"/>
            <a:ext cx="8686800" cy="4114800"/>
          </a:xfrm>
        </p:spPr>
        <p:txBody>
          <a:bodyPr/>
          <a:lstStyle/>
          <a:p>
            <a:endParaRPr lang="en-US"/>
          </a:p>
        </p:txBody>
      </p:sp>
      <p:pic>
        <p:nvPicPr>
          <p:cNvPr id="31748" name="Picture 4" descr="end_testes_descen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0"/>
            <a:ext cx="9525000" cy="6629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STRUCTURES ENTERING THROUGH THE CANAL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SPERMATIC CORD IN THE MALE.</a:t>
            </a:r>
          </a:p>
          <a:p>
            <a:r>
              <a:rPr lang="en-US"/>
              <a:t>ROUND LIGAMENT OF UTERUS IN THE FEMALES.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5604" name="Picture 4" descr="InguinalCanalLayer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79291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381000"/>
            <a:ext cx="8229600" cy="1371600"/>
          </a:xfrm>
        </p:spPr>
        <p:txBody>
          <a:bodyPr/>
          <a:lstStyle/>
          <a:p>
            <a:r>
              <a:rPr lang="en-US" sz="4000"/>
              <a:t>DEFENSIVE MECHANISM OF INGUINAL CANAL</a:t>
            </a:r>
            <a:br>
              <a:rPr lang="en-US" sz="4000"/>
            </a:br>
            <a:r>
              <a:rPr lang="en-US" sz="4000"/>
              <a:t>(SHUTTER MECHANISM)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981200"/>
            <a:ext cx="82296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The Inguinal canal is oblique. the  superficial and deep rings are situated at different places.</a:t>
            </a:r>
          </a:p>
          <a:p>
            <a:pPr>
              <a:lnSpc>
                <a:spcPct val="90000"/>
              </a:lnSpc>
            </a:pPr>
            <a:r>
              <a:rPr lang="en-US"/>
              <a:t>In increased intra abdominal pressure the posterior wall is pushed forwards and comes in contact with the anterior wall and the canal is obliterated.</a:t>
            </a:r>
          </a:p>
          <a:p>
            <a:pPr>
              <a:lnSpc>
                <a:spcPct val="90000"/>
              </a:lnSpc>
            </a:pPr>
            <a:r>
              <a:rPr lang="en-US"/>
              <a:t>This is known as </a:t>
            </a:r>
            <a:r>
              <a:rPr lang="en-US">
                <a:solidFill>
                  <a:schemeClr val="folHlink"/>
                </a:solidFill>
              </a:rPr>
              <a:t>flap valve</a:t>
            </a:r>
            <a:r>
              <a:rPr lang="en-US">
                <a:solidFill>
                  <a:schemeClr val="accent2"/>
                </a:solidFill>
              </a:rPr>
              <a:t> </a:t>
            </a:r>
            <a:r>
              <a:rPr lang="en-US"/>
              <a:t>mechanism.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DEFENSIVE MECHANISM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The arched fires of internal oblique and the transeversus act as demi sphincters in increased intra abdominal pressure .</a:t>
            </a:r>
          </a:p>
          <a:p>
            <a:r>
              <a:rPr lang="en-US"/>
              <a:t>The canal is obliterated by bringing the roof in contact with the floor of the canal.</a:t>
            </a:r>
          </a:p>
          <a:p>
            <a:r>
              <a:rPr lang="en-US"/>
              <a:t>This is known as </a:t>
            </a:r>
            <a:r>
              <a:rPr lang="en-US">
                <a:solidFill>
                  <a:schemeClr val="folHlink"/>
                </a:solidFill>
              </a:rPr>
              <a:t>Sir Arthur Keith’s</a:t>
            </a:r>
            <a:r>
              <a:rPr lang="en-US"/>
              <a:t> shutter mechanism.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INGUINAL CANAL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lnSpc>
                <a:spcPct val="90000"/>
              </a:lnSpc>
            </a:pPr>
            <a:r>
              <a:rPr lang="en-US">
                <a:effectLst/>
              </a:rPr>
              <a:t>It is a musculo aponeurotic tunnel about 4 cm in length.</a:t>
            </a:r>
          </a:p>
          <a:p>
            <a:pPr marL="609600" indent="-609600">
              <a:lnSpc>
                <a:spcPct val="90000"/>
              </a:lnSpc>
            </a:pPr>
            <a:r>
              <a:rPr lang="en-US">
                <a:effectLst/>
              </a:rPr>
              <a:t>It extends from the deep inguinal ring to the superficial inguinal ring.</a:t>
            </a:r>
          </a:p>
          <a:p>
            <a:pPr marL="609600" indent="-609600">
              <a:lnSpc>
                <a:spcPct val="90000"/>
              </a:lnSpc>
            </a:pPr>
            <a:r>
              <a:rPr lang="en-US">
                <a:effectLst/>
              </a:rPr>
              <a:t>The canal is directed downwards forwards and medially, above and parallel with the  medial half of the inguinal ligament.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MECHANISM OF INGUINAL CANAL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Opposite the deep ring the anterior wall of the canal is strengthened by the fleshy fibres of the Internal oblique muscle.</a:t>
            </a:r>
          </a:p>
          <a:p>
            <a:r>
              <a:rPr lang="en-US"/>
              <a:t>Opposite the Superficial ring the posterior wall is strengthened by conjoint tendon and reflected part of inguinal ligament.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MECHANISM OF INGUINAL CANAL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Cremasteric plug-in increased intra abdominal pressure the cremasteric muscle in male contracts.</a:t>
            </a:r>
          </a:p>
          <a:p>
            <a:r>
              <a:rPr lang="en-US" sz="2800"/>
              <a:t>This will pull up the testes and spermatic cord.</a:t>
            </a:r>
          </a:p>
          <a:p>
            <a:r>
              <a:rPr lang="en-US" sz="2800"/>
              <a:t>This will plug or block the superficial inguinal ring.</a:t>
            </a:r>
          </a:p>
          <a:p>
            <a:r>
              <a:rPr lang="en-US" sz="2800"/>
              <a:t>Thus the outlet of the canal is closed like a plug.</a:t>
            </a:r>
          </a:p>
          <a:p>
            <a:r>
              <a:rPr lang="en-US" sz="2800"/>
              <a:t>This is known as </a:t>
            </a:r>
            <a:r>
              <a:rPr lang="en-US" sz="2800">
                <a:solidFill>
                  <a:schemeClr val="folHlink"/>
                </a:solidFill>
              </a:rPr>
              <a:t>ball valve mechanism</a:t>
            </a:r>
          </a:p>
          <a:p>
            <a:endParaRPr lang="en-US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	INGUINAL CANAL-MECHANISM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When abdominal muscles contract, the Deep inguinal ring moves upwards and laterally.</a:t>
            </a:r>
          </a:p>
          <a:p>
            <a:r>
              <a:rPr lang="en-US"/>
              <a:t>This will elongate the canal and lumen becomes narrow.</a:t>
            </a:r>
          </a:p>
          <a:p>
            <a:r>
              <a:rPr lang="en-US"/>
              <a:t>Hormones may play a role in maintaining the tone of inguinal musculature.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DEVELOPMENT OF INGUINAL CANAL.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The canal is formed by the descent of gubernaculum of testes or ovary.</a:t>
            </a:r>
          </a:p>
          <a:p>
            <a:r>
              <a:rPr lang="en-US"/>
              <a:t>The canal is formed before the descent of the testes.</a:t>
            </a:r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APPLIED ANATOMY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800"/>
              <a:t>INGUINAL HERNIA</a:t>
            </a:r>
          </a:p>
          <a:p>
            <a:pPr>
              <a:lnSpc>
                <a:spcPct val="80000"/>
              </a:lnSpc>
            </a:pPr>
            <a:r>
              <a:rPr lang="en-US" sz="2800"/>
              <a:t>When an abdominal content covered by a sac enters the inguinal canal abnormally it is known as </a:t>
            </a:r>
            <a:r>
              <a:rPr lang="en-US" sz="2800">
                <a:solidFill>
                  <a:schemeClr val="folHlink"/>
                </a:solidFill>
              </a:rPr>
              <a:t>Inguinal Hernia.</a:t>
            </a:r>
          </a:p>
          <a:p>
            <a:pPr>
              <a:lnSpc>
                <a:spcPct val="80000"/>
              </a:lnSpc>
            </a:pPr>
            <a:r>
              <a:rPr lang="en-US" sz="2800"/>
              <a:t>Contents of the hernial sac vary from a piece of omentum to small or large gut.</a:t>
            </a:r>
          </a:p>
          <a:p>
            <a:pPr>
              <a:lnSpc>
                <a:spcPct val="80000"/>
              </a:lnSpc>
            </a:pPr>
            <a:r>
              <a:rPr lang="en-US" sz="2800"/>
              <a:t>When meckel’s diverticulum enters the hernial sac it is known as </a:t>
            </a:r>
            <a:r>
              <a:rPr lang="en-US" sz="2800">
                <a:solidFill>
                  <a:schemeClr val="folHlink"/>
                </a:solidFill>
              </a:rPr>
              <a:t>LITTRE’S HERNIA.</a:t>
            </a:r>
          </a:p>
          <a:p>
            <a:pPr>
              <a:lnSpc>
                <a:spcPct val="80000"/>
              </a:lnSpc>
            </a:pPr>
            <a:r>
              <a:rPr lang="en-US" sz="2800"/>
              <a:t>The hernia is of two types-indirect (Oblique)and Direct.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test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04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304800"/>
            <a:ext cx="9144000" cy="716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INDIRECT HERNIA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Are of two types.</a:t>
            </a:r>
          </a:p>
          <a:p>
            <a:r>
              <a:rPr lang="en-US"/>
              <a:t>Complete and</a:t>
            </a:r>
          </a:p>
          <a:p>
            <a:r>
              <a:rPr lang="en-US"/>
              <a:t> Incomplete.</a:t>
            </a:r>
          </a:p>
          <a:p>
            <a:r>
              <a:rPr lang="en-US"/>
              <a:t>Indirect or oblique inguinal hernia—when hernia occurs through deep inguinal ring into the canal. It lies lateral to the inferior epigastric artery.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INGUINAL HERNIA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COMPLETE-When hernia passes through superficial inguinal ring and reaches the scrotal sac.</a:t>
            </a:r>
          </a:p>
          <a:p>
            <a:r>
              <a:rPr lang="en-US"/>
              <a:t>INCOMPLETE—When hernia does not pass through superficial inguinal ring but remains above the ring but within the canal.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COVERINGS OF INDIRECT HERNIA(COMPLETE)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FROM OUTSIDE INWARDS.</a:t>
            </a:r>
          </a:p>
          <a:p>
            <a:r>
              <a:rPr lang="en-US" sz="2800"/>
              <a:t>Skin.</a:t>
            </a:r>
          </a:p>
          <a:p>
            <a:r>
              <a:rPr lang="en-US" sz="2800"/>
              <a:t>Dartos muscle (absent when incomplete).</a:t>
            </a:r>
          </a:p>
          <a:p>
            <a:r>
              <a:rPr lang="en-US" sz="2800"/>
              <a:t>External spermatic fascia.</a:t>
            </a:r>
          </a:p>
          <a:p>
            <a:r>
              <a:rPr lang="en-US" sz="2800"/>
              <a:t>Cremasteric muscle and fascia.</a:t>
            </a:r>
          </a:p>
          <a:p>
            <a:r>
              <a:rPr lang="en-US" sz="2800"/>
              <a:t>Internal spermatic fascia.</a:t>
            </a:r>
          </a:p>
          <a:p>
            <a:r>
              <a:rPr lang="en-US" sz="2800"/>
              <a:t>Extra peritoneal tissue.</a:t>
            </a:r>
          </a:p>
          <a:p>
            <a:r>
              <a:rPr lang="en-US" sz="2800"/>
              <a:t>Peritoneal sac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TYPES OF OBLIQUE INGUINAL HERNIA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Vaginal—when processus vaginalis persists and contents of the hernia pass through it into the scrotum.</a:t>
            </a:r>
          </a:p>
          <a:p>
            <a:r>
              <a:rPr lang="en-US" sz="2800"/>
              <a:t>Funicular-processus vaginalis is obliterated above the testis and remains patent in proximal part. This is the most common type.</a:t>
            </a:r>
          </a:p>
          <a:p>
            <a:r>
              <a:rPr lang="en-US" sz="2800"/>
              <a:t>Infantile.</a:t>
            </a:r>
          </a:p>
          <a:p>
            <a:r>
              <a:rPr lang="en-US" sz="2800"/>
              <a:t>Interstitial.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INGUINAL CANAL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The deep inguinal ring is an oval opening in the </a:t>
            </a:r>
            <a:r>
              <a:rPr lang="en-US">
                <a:solidFill>
                  <a:schemeClr val="folHlink"/>
                </a:solidFill>
              </a:rPr>
              <a:t>fascia transeversalis.</a:t>
            </a:r>
          </a:p>
          <a:p>
            <a:r>
              <a:rPr lang="en-US"/>
              <a:t>Situated 1.25 cm above the mid inguinal point.</a:t>
            </a:r>
          </a:p>
          <a:p>
            <a:r>
              <a:rPr lang="en-US"/>
              <a:t>Immediately lateral to the stem of inferior epigastric artery.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 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0180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DIRECT INGUINAL HERNIA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When the hernia occurs in HESSELBACH’S triangle or Inguinal triangle and lies medial to Inferior epigastric artery.</a:t>
            </a:r>
          </a:p>
        </p:txBody>
      </p:sp>
      <p:pic>
        <p:nvPicPr>
          <p:cNvPr id="54276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581400"/>
            <a:ext cx="9144000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HESSELBACH’S TRIANGLE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BOUNDARIES.</a:t>
            </a:r>
          </a:p>
          <a:p>
            <a:r>
              <a:rPr lang="en-US"/>
              <a:t>Medially—Lateral border of rectus abdominis.</a:t>
            </a:r>
          </a:p>
          <a:p>
            <a:r>
              <a:rPr lang="en-US"/>
              <a:t>Laterally-Inferior Epigastric artery.</a:t>
            </a:r>
          </a:p>
          <a:p>
            <a:r>
              <a:rPr lang="en-US"/>
              <a:t>Base—Inguinal ligament. </a:t>
            </a:r>
          </a:p>
          <a:p>
            <a:r>
              <a:rPr lang="en-US"/>
              <a:t>The triangle is subdivided into medial and lateral part by obliterated umbilical artery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DIRECT INGUINAL HERNIA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SUBDIVISIONS.</a:t>
            </a:r>
          </a:p>
          <a:p>
            <a:r>
              <a:rPr lang="en-US"/>
              <a:t>MEDIAL—Medial to obliterated umbilical artery.</a:t>
            </a:r>
          </a:p>
          <a:p>
            <a:r>
              <a:rPr lang="en-US"/>
              <a:t>LATERAL—Lateral to obliterated umbilical artery.</a:t>
            </a:r>
          </a:p>
          <a:p>
            <a:r>
              <a:rPr lang="en-US"/>
              <a:t>So direct inguinal hernia may be either medial or lateral.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COVERINGS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400"/>
              <a:t>LATERAL TYPE-same as indirect hernia.</a:t>
            </a:r>
          </a:p>
          <a:p>
            <a:pPr>
              <a:lnSpc>
                <a:spcPct val="80000"/>
              </a:lnSpc>
            </a:pPr>
            <a:r>
              <a:rPr lang="en-US" sz="2400"/>
              <a:t>In place of cremasteric fascia --cremasteric fascia and muscle.</a:t>
            </a:r>
          </a:p>
          <a:p>
            <a:pPr>
              <a:lnSpc>
                <a:spcPct val="80000"/>
              </a:lnSpc>
            </a:pPr>
            <a:r>
              <a:rPr lang="en-US" sz="2400"/>
              <a:t>Fascia transeversalis in place of internal spermatic fascia.</a:t>
            </a:r>
          </a:p>
          <a:p>
            <a:pPr>
              <a:lnSpc>
                <a:spcPct val="80000"/>
              </a:lnSpc>
            </a:pPr>
            <a:r>
              <a:rPr lang="en-US" sz="2400"/>
              <a:t>MEDIAL TYPE-same as lateral type except cremasteric fascia and muscle.</a:t>
            </a:r>
          </a:p>
          <a:p>
            <a:pPr>
              <a:lnSpc>
                <a:spcPct val="80000"/>
              </a:lnSpc>
            </a:pPr>
            <a:r>
              <a:rPr lang="en-US" sz="2400"/>
              <a:t>Between external spermatic fascia and fascia transeversalis the following layers will be present.</a:t>
            </a:r>
          </a:p>
          <a:p>
            <a:pPr>
              <a:lnSpc>
                <a:spcPct val="80000"/>
              </a:lnSpc>
            </a:pPr>
            <a:r>
              <a:rPr lang="en-US" sz="2400"/>
              <a:t>Reflected part of Inguinal ligament.</a:t>
            </a:r>
          </a:p>
          <a:p>
            <a:pPr>
              <a:lnSpc>
                <a:spcPct val="80000"/>
              </a:lnSpc>
            </a:pPr>
            <a:r>
              <a:rPr lang="en-US" sz="2400"/>
              <a:t>Deep to above conjoint tendon,also known as falX Inguinalis.</a:t>
            </a:r>
          </a:p>
          <a:p>
            <a:pPr>
              <a:lnSpc>
                <a:spcPct val="80000"/>
              </a:lnSpc>
            </a:pPr>
            <a:endParaRPr 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246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7588" name="Picture 4" descr="inguinal canal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2" name="WordArt 4"/>
          <p:cNvSpPr>
            <a:spLocks noChangeArrowheads="1" noChangeShapeType="1" noTextEdit="1"/>
          </p:cNvSpPr>
          <p:nvPr/>
        </p:nvSpPr>
        <p:spPr bwMode="auto">
          <a:xfrm rot="-282502">
            <a:off x="1066800" y="1905000"/>
            <a:ext cx="7162800" cy="4097338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en-IN" sz="6000" b="1" kern="1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682502" scaled="1"/>
                </a:gradFill>
                <a:latin typeface="Impact"/>
              </a:rPr>
              <a:t>THANK YOU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SUPERFICIAL INGUINAL RING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981200"/>
            <a:ext cx="9144000" cy="4724400"/>
          </a:xfrm>
        </p:spPr>
        <p:txBody>
          <a:bodyPr/>
          <a:lstStyle/>
          <a:p>
            <a:r>
              <a:rPr lang="en-US" sz="2800"/>
              <a:t>A triangular gap in the External Oblique Aponeurosis.</a:t>
            </a:r>
          </a:p>
          <a:p>
            <a:r>
              <a:rPr lang="en-US" sz="2800"/>
              <a:t>The base is formed by pubic crest.</a:t>
            </a:r>
          </a:p>
          <a:p>
            <a:r>
              <a:rPr lang="en-US" sz="2800"/>
              <a:t>The two sides of the triangle form the Lateral or Lower, Medial or upper margins of the opening.</a:t>
            </a:r>
          </a:p>
          <a:p>
            <a:r>
              <a:rPr lang="en-US" sz="2800"/>
              <a:t>It is 2.5 cm long and 1.2 cm broad at the base.</a:t>
            </a:r>
          </a:p>
          <a:p>
            <a:r>
              <a:rPr lang="en-US" sz="2800"/>
              <a:t>These margins are called </a:t>
            </a:r>
            <a:r>
              <a:rPr lang="en-US" sz="2800">
                <a:solidFill>
                  <a:schemeClr val="folHlink"/>
                </a:solidFill>
              </a:rPr>
              <a:t>crura.</a:t>
            </a:r>
            <a:endParaRPr lang="en-US" sz="2800"/>
          </a:p>
          <a:p>
            <a:r>
              <a:rPr lang="en-US" sz="2800"/>
              <a:t>At and beyond the apex of the triangle the two crura are united by inter crural fibres.</a:t>
            </a:r>
            <a:endParaRPr lang="en-US" sz="2800">
              <a:solidFill>
                <a:schemeClr val="folHlink"/>
              </a:solidFill>
            </a:endParaRPr>
          </a:p>
          <a:p>
            <a:endParaRPr lang="en-US" sz="2800">
              <a:solidFill>
                <a:schemeClr val="folHlink"/>
              </a:solidFill>
            </a:endParaRPr>
          </a:p>
          <a:p>
            <a:endParaRPr lang="en-US" sz="2800"/>
          </a:p>
          <a:p>
            <a:endParaRPr lang="en-US" sz="2800"/>
          </a:p>
          <a:p>
            <a:endParaRPr lang="en-US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6012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PECULIARITES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In the female the canal is narrow hence chances of inguinal hernia is less.</a:t>
            </a:r>
          </a:p>
          <a:p>
            <a:r>
              <a:rPr lang="en-US"/>
              <a:t>In the new born the canal is directed almost straight forwards, because muscles of the anterior abdominal wall are not properly differentiated.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CONTENTS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/>
              <a:t>Spermatic cord in the males or Round ligament of uterus in the females (Entire content).</a:t>
            </a:r>
          </a:p>
          <a:p>
            <a:pPr>
              <a:lnSpc>
                <a:spcPct val="90000"/>
              </a:lnSpc>
            </a:pPr>
            <a:r>
              <a:rPr lang="en-US" sz="2400"/>
              <a:t>Ilio inguinal nerve (Partial content).</a:t>
            </a:r>
          </a:p>
          <a:p>
            <a:pPr>
              <a:lnSpc>
                <a:spcPct val="90000"/>
              </a:lnSpc>
            </a:pPr>
            <a:r>
              <a:rPr lang="en-US" sz="2400"/>
              <a:t>The nerve enters the canal by piercing the internal oblique muscle about 2.5 cm. below and medial to the anterior superior iliac spine.</a:t>
            </a:r>
          </a:p>
          <a:p>
            <a:pPr>
              <a:lnSpc>
                <a:spcPct val="90000"/>
              </a:lnSpc>
            </a:pPr>
            <a:r>
              <a:rPr lang="en-US" sz="2400"/>
              <a:t>It is superficial to the spermatic cord.</a:t>
            </a:r>
          </a:p>
          <a:p>
            <a:pPr>
              <a:lnSpc>
                <a:spcPct val="90000"/>
              </a:lnSpc>
            </a:pPr>
            <a:r>
              <a:rPr lang="en-US" sz="2400"/>
              <a:t>It leaves the canal through superficial ring.</a:t>
            </a:r>
          </a:p>
          <a:p>
            <a:pPr>
              <a:lnSpc>
                <a:spcPct val="90000"/>
              </a:lnSpc>
            </a:pPr>
            <a:r>
              <a:rPr lang="en-US" sz="2400"/>
              <a:t>It is a mixed nerve conveying fibres from the ventral ramus of L1 but after piercing the Internal oblique it conveys sensory fibres only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BOUNDARIES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Inguinal canal has </a:t>
            </a:r>
          </a:p>
          <a:p>
            <a:r>
              <a:rPr lang="en-US"/>
              <a:t>Anterior wall.</a:t>
            </a:r>
          </a:p>
          <a:p>
            <a:r>
              <a:rPr lang="en-US"/>
              <a:t>Posterior wall.</a:t>
            </a:r>
          </a:p>
          <a:p>
            <a:r>
              <a:rPr lang="en-US"/>
              <a:t>Roof.</a:t>
            </a:r>
          </a:p>
          <a:p>
            <a:r>
              <a:rPr lang="en-US"/>
              <a:t>Floor.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BOUNDERIES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/>
              <a:t>Anterior wall- </a:t>
            </a:r>
          </a:p>
          <a:p>
            <a:r>
              <a:rPr lang="en-US"/>
              <a:t>Skin</a:t>
            </a:r>
          </a:p>
          <a:p>
            <a:r>
              <a:rPr lang="en-US"/>
              <a:t>Superficial fascia</a:t>
            </a:r>
          </a:p>
          <a:p>
            <a:r>
              <a:rPr lang="en-US"/>
              <a:t>Aponeurosis of external oblique muscle</a:t>
            </a:r>
          </a:p>
          <a:p>
            <a:r>
              <a:rPr lang="en-US"/>
              <a:t>Lateral 1/3 is formed by fleshy fibres of Internal oblique.(Inguinal Fibres).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xtured">
  <a:themeElements>
    <a:clrScheme name="Textured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Textured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Textured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ured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Textured</Template>
  <TotalTime>646</TotalTime>
  <Words>1056</Words>
  <Application>Microsoft Office PowerPoint</Application>
  <PresentationFormat>On-screen Show (4:3)</PresentationFormat>
  <Paragraphs>135</Paragraphs>
  <Slides>37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38" baseType="lpstr">
      <vt:lpstr>Textured</vt:lpstr>
      <vt:lpstr>INGUINAL CANAL</vt:lpstr>
      <vt:lpstr>INGUINAL CANAL</vt:lpstr>
      <vt:lpstr>INGUINAL CANAL</vt:lpstr>
      <vt:lpstr>SUPERFICIAL INGUINAL RING</vt:lpstr>
      <vt:lpstr>r</vt:lpstr>
      <vt:lpstr>PECULIARITES</vt:lpstr>
      <vt:lpstr>CONTENTS</vt:lpstr>
      <vt:lpstr>BOUNDARIES</vt:lpstr>
      <vt:lpstr>BOUNDERIES</vt:lpstr>
      <vt:lpstr>POSTERIOR WALL</vt:lpstr>
      <vt:lpstr>ROOF</vt:lpstr>
      <vt:lpstr>FLOOR</vt:lpstr>
      <vt:lpstr>DIRECTION OF THE CANAL</vt:lpstr>
      <vt:lpstr>Slide 14</vt:lpstr>
      <vt:lpstr>m</vt:lpstr>
      <vt:lpstr>STRUCTURES ENTERING THROUGH THE CANAL</vt:lpstr>
      <vt:lpstr>e</vt:lpstr>
      <vt:lpstr>DEFENSIVE MECHANISM OF INGUINAL CANAL (SHUTTER MECHANISM)</vt:lpstr>
      <vt:lpstr>DEFENSIVE MECHANISM</vt:lpstr>
      <vt:lpstr>MECHANISM OF INGUINAL CANAL</vt:lpstr>
      <vt:lpstr>MECHANISM OF INGUINAL CANAL</vt:lpstr>
      <vt:lpstr> INGUINAL CANAL-MECHANISM</vt:lpstr>
      <vt:lpstr>DEVELOPMENT OF INGUINAL CANAL.</vt:lpstr>
      <vt:lpstr>APPLIED ANATOMY</vt:lpstr>
      <vt:lpstr>The test</vt:lpstr>
      <vt:lpstr>INDIRECT HERNIA</vt:lpstr>
      <vt:lpstr>INGUINAL HERNIA</vt:lpstr>
      <vt:lpstr>COVERINGS OF INDIRECT HERNIA(COMPLETE)</vt:lpstr>
      <vt:lpstr>TYPES OF OBLIQUE INGUINAL HERNIA</vt:lpstr>
      <vt:lpstr> </vt:lpstr>
      <vt:lpstr>DIRECT INGUINAL HERNIA</vt:lpstr>
      <vt:lpstr>HESSELBACH’S TRIANGLE</vt:lpstr>
      <vt:lpstr>DIRECT INGUINAL HERNIA</vt:lpstr>
      <vt:lpstr>COVERINGS</vt:lpstr>
      <vt:lpstr>Slide 35</vt:lpstr>
      <vt:lpstr>Slide 36</vt:lpstr>
      <vt:lpstr>Slide 37</vt:lpstr>
    </vt:vector>
  </TitlesOfParts>
  <Company>&lt;arabianhorse&gt;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INGUINAL CANAL</dc:title>
  <dc:creator>SHAILENDRA</dc:creator>
  <cp:lastModifiedBy>TOSHIBA</cp:lastModifiedBy>
  <cp:revision>32</cp:revision>
  <dcterms:created xsi:type="dcterms:W3CDTF">2008-11-19T16:29:33Z</dcterms:created>
  <dcterms:modified xsi:type="dcterms:W3CDTF">2013-06-04T01:37:19Z</dcterms:modified>
</cp:coreProperties>
</file>