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58" r:id="rId5"/>
    <p:sldId id="266" r:id="rId6"/>
    <p:sldId id="262" r:id="rId7"/>
    <p:sldId id="263" r:id="rId8"/>
    <p:sldId id="259" r:id="rId9"/>
    <p:sldId id="267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8E305-6FEA-4577-9894-B7BBA4D2A330}" type="datetimeFigureOut">
              <a:rPr lang="en-IN" smtClean="0"/>
              <a:pPr/>
              <a:t>22-02-2015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B8B43-5854-4B03-AC54-4D1E63DB2F3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latin typeface="Comic Sans MS" pitchFamily="66" charset="0"/>
              </a:rPr>
              <a:t>Histology of Salivary glands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667000"/>
            <a:ext cx="6781800" cy="1600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IN" sz="9600" dirty="0" smtClean="0">
                <a:latin typeface="Algerian" pitchFamily="82" charset="0"/>
              </a:rPr>
              <a:t>Thank You</a:t>
            </a:r>
            <a:endParaRPr lang="en-IN" sz="96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ARBEIT MACHT FREI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B774B-0A40-427C-A30D-6955683657AE}" type="slidenum">
              <a:rPr lang="en-IN" smtClean="0"/>
              <a:pPr>
                <a:defRPr/>
              </a:pPr>
              <a:t>2</a:t>
            </a:fld>
            <a:endParaRPr lang="en-IN" smtClean="0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364163" y="1125538"/>
            <a:ext cx="503237" cy="287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836613"/>
            <a:ext cx="3025775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Connective tissue stroma</a:t>
            </a:r>
            <a:endParaRPr lang="en-IN" b="1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11863" y="1773238"/>
            <a:ext cx="576262" cy="360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59563" y="1557338"/>
            <a:ext cx="1657350" cy="3683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Serous acini</a:t>
            </a:r>
            <a:endParaRPr lang="en-IN" b="1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27538" y="2924175"/>
            <a:ext cx="2808287" cy="576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35825" y="2708275"/>
            <a:ext cx="1584325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Intralobular duct</a:t>
            </a:r>
            <a:endParaRPr lang="en-IN" b="1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75463" y="4221163"/>
            <a:ext cx="504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80288" y="4076700"/>
            <a:ext cx="1512887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Interlobular duct</a:t>
            </a:r>
            <a:endParaRPr lang="en-IN" b="1">
              <a:latin typeface="Comic Sans MS" pitchFamily="66" charset="0"/>
            </a:endParaRP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179388" y="5949950"/>
            <a:ext cx="25923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10X10 magnification</a:t>
            </a:r>
            <a:endParaRPr lang="en-IN" b="1"/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395288" y="404813"/>
            <a:ext cx="352901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Serous salivary gland</a:t>
            </a:r>
            <a:endParaRPr lang="en-IN" sz="2400" b="1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ARBEIT MACHT FREI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2A0F9-305A-4473-BDAD-6135C7892CA3}" type="slidenum">
              <a:rPr lang="en-IN" smtClean="0"/>
              <a:pPr>
                <a:defRPr/>
              </a:pPr>
              <a:t>3</a:t>
            </a:fld>
            <a:endParaRPr lang="en-IN" smtClean="0"/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3538" cy="694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713" y="1341438"/>
            <a:ext cx="20161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Intercalated duct</a:t>
            </a:r>
            <a:endParaRPr lang="en-IN" b="1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71775" y="1773238"/>
            <a:ext cx="0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172450" y="1844675"/>
            <a:ext cx="71438" cy="14398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75463" y="1341438"/>
            <a:ext cx="18002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Striated duct</a:t>
            </a:r>
            <a:endParaRPr lang="en-IN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08625" y="4292600"/>
            <a:ext cx="18716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Serous acinus</a:t>
            </a:r>
            <a:endParaRPr lang="en-IN" b="1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867400" y="4724400"/>
            <a:ext cx="217488" cy="720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18"/>
          <p:cNvSpPr txBox="1">
            <a:spLocks noChangeArrowheads="1"/>
          </p:cNvSpPr>
          <p:nvPr/>
        </p:nvSpPr>
        <p:spPr bwMode="auto">
          <a:xfrm>
            <a:off x="323850" y="6211888"/>
            <a:ext cx="3240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10X40 magnification</a:t>
            </a:r>
            <a:endParaRPr lang="en-IN" b="1"/>
          </a:p>
          <a:p>
            <a:endParaRPr lang="en-IN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latin typeface="Comic Sans MS" pitchFamily="66" charset="0"/>
              </a:rPr>
              <a:t>Points for Identification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3581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Serous </a:t>
            </a:r>
            <a:r>
              <a:rPr lang="en-US" dirty="0" err="1" smtClean="0">
                <a:latin typeface="Comic Sans MS" pitchFamily="66" charset="0"/>
              </a:rPr>
              <a:t>acini</a:t>
            </a:r>
            <a:r>
              <a:rPr lang="en-US" dirty="0" smtClean="0">
                <a:latin typeface="Comic Sans MS" pitchFamily="66" charset="0"/>
              </a:rPr>
              <a:t> lined by pyramidal shaped cells with round basal nuclei and strongly </a:t>
            </a:r>
            <a:r>
              <a:rPr lang="en-US" dirty="0" err="1" smtClean="0">
                <a:latin typeface="Comic Sans MS" pitchFamily="66" charset="0"/>
              </a:rPr>
              <a:t>eosinophillic</a:t>
            </a:r>
            <a:r>
              <a:rPr lang="en-US" dirty="0" smtClean="0">
                <a:latin typeface="Comic Sans MS" pitchFamily="66" charset="0"/>
              </a:rPr>
              <a:t> cytoplasm</a:t>
            </a:r>
          </a:p>
          <a:p>
            <a:r>
              <a:rPr lang="en-US" dirty="0" err="1" smtClean="0">
                <a:latin typeface="Comic Sans MS" pitchFamily="66" charset="0"/>
              </a:rPr>
              <a:t>Intralobular</a:t>
            </a:r>
            <a:r>
              <a:rPr lang="en-US" dirty="0" smtClean="0">
                <a:latin typeface="Comic Sans MS" pitchFamily="66" charset="0"/>
              </a:rPr>
              <a:t> &amp; interlobular ducts are present  </a:t>
            </a:r>
          </a:p>
          <a:p>
            <a:r>
              <a:rPr lang="en-US" dirty="0" smtClean="0">
                <a:latin typeface="Comic Sans MS" pitchFamily="66" charset="0"/>
              </a:rPr>
              <a:t>E.g., Parotid gland</a:t>
            </a:r>
            <a:endParaRPr lang="en-IN" dirty="0" smtClean="0">
              <a:latin typeface="Comic Sans MS" pitchFamily="66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Tanmay\Desktop\2010-04-19 histology\histology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066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Serous salivary </a:t>
            </a:r>
          </a:p>
          <a:p>
            <a:r>
              <a:rPr lang="en-IN" dirty="0" smtClean="0">
                <a:latin typeface="Comic Sans MS" pitchFamily="66" charset="0"/>
              </a:rPr>
              <a:t>gland</a:t>
            </a:r>
            <a:endParaRPr lang="en-IN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38800" y="152400"/>
            <a:ext cx="2057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48600" y="0"/>
            <a:ext cx="12954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Serous </a:t>
            </a:r>
            <a:r>
              <a:rPr lang="en-IN" dirty="0" err="1" smtClean="0">
                <a:latin typeface="Comic Sans MS" pitchFamily="66" charset="0"/>
              </a:rPr>
              <a:t>acinus</a:t>
            </a:r>
            <a:endParaRPr lang="en-IN" dirty="0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>
            <a:endCxn id="11" idx="0"/>
          </p:cNvCxnSpPr>
          <p:nvPr/>
        </p:nvCxnSpPr>
        <p:spPr>
          <a:xfrm>
            <a:off x="8229600" y="3429000"/>
            <a:ext cx="114300" cy="2782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6211669"/>
            <a:ext cx="16002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Interlobular duct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0" y="333375"/>
            <a:ext cx="3708400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Mucous salivary gland</a:t>
            </a:r>
            <a:endParaRPr lang="en-IN" sz="2400" b="1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59113" y="765175"/>
            <a:ext cx="2160587" cy="86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163" y="476250"/>
            <a:ext cx="14398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C.T. Septa</a:t>
            </a:r>
            <a:endParaRPr lang="en-IN" b="1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56100" y="1557338"/>
            <a:ext cx="2016125" cy="12239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43663" y="1268413"/>
            <a:ext cx="21605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Intralobular duct</a:t>
            </a:r>
            <a:endParaRPr lang="en-IN" b="1"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35600" y="2636838"/>
            <a:ext cx="1657350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92950" y="2420938"/>
            <a:ext cx="1439863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Mucous acinus</a:t>
            </a:r>
            <a:endParaRPr lang="en-IN" b="1">
              <a:latin typeface="Comic Sans MS" pitchFamily="66" charset="0"/>
            </a:endParaRP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250825" y="6021388"/>
            <a:ext cx="24161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10X10 magnification</a:t>
            </a:r>
            <a:endParaRPr lang="en-I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ARBEIT MACHT FREI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7EA76-35B8-4A2B-9C36-D24FC7A70435}" type="slidenum">
              <a:rPr lang="en-IN" smtClean="0"/>
              <a:pPr>
                <a:defRPr/>
              </a:pPr>
              <a:t>7</a:t>
            </a:fld>
            <a:endParaRPr lang="en-IN" smtClean="0"/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538" y="-82550"/>
            <a:ext cx="9253538" cy="764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6100" y="908050"/>
            <a:ext cx="20161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Intralobular duct</a:t>
            </a:r>
            <a:endParaRPr lang="en-IN" b="1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16688" y="1125538"/>
            <a:ext cx="647700" cy="1428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7313" y="3141663"/>
            <a:ext cx="19446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Mucous acinus</a:t>
            </a:r>
            <a:endParaRPr lang="en-IN" b="1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16463" y="3429000"/>
            <a:ext cx="1150937" cy="5048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179388" y="6488113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10X40 magnification</a:t>
            </a:r>
            <a:endParaRPr lang="en-IN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11638" y="5084763"/>
            <a:ext cx="20891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Serous demilune</a:t>
            </a:r>
            <a:endParaRPr lang="en-IN" b="1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635375" y="5373688"/>
            <a:ext cx="504825" cy="1428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124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Mucous </a:t>
            </a:r>
            <a:r>
              <a:rPr lang="en-US" dirty="0" err="1" smtClean="0">
                <a:latin typeface="Comic Sans MS" pitchFamily="66" charset="0"/>
              </a:rPr>
              <a:t>acini</a:t>
            </a:r>
            <a:r>
              <a:rPr lang="en-US" dirty="0" smtClean="0">
                <a:latin typeface="Comic Sans MS" pitchFamily="66" charset="0"/>
              </a:rPr>
              <a:t> are lined by columnar cells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with pale staining cytoplasm</a:t>
            </a:r>
          </a:p>
          <a:p>
            <a:r>
              <a:rPr lang="en-US" dirty="0" err="1" smtClean="0">
                <a:latin typeface="Comic Sans MS" pitchFamily="66" charset="0"/>
              </a:rPr>
              <a:t>Intralobular</a:t>
            </a:r>
            <a:r>
              <a:rPr lang="en-US" dirty="0" smtClean="0">
                <a:latin typeface="Comic Sans MS" pitchFamily="66" charset="0"/>
              </a:rPr>
              <a:t> and interlobular ducts are present</a:t>
            </a:r>
          </a:p>
          <a:p>
            <a:r>
              <a:rPr lang="en-US" dirty="0" smtClean="0">
                <a:latin typeface="Comic Sans MS" pitchFamily="66" charset="0"/>
              </a:rPr>
              <a:t>E.g., Sublingual salivary gland</a:t>
            </a:r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latin typeface="Comic Sans MS" pitchFamily="66" charset="0"/>
              </a:rPr>
              <a:t>Points for Identification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may\Desktop\2010-04-19 histology\histology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2743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Mucous salivary gland</a:t>
            </a:r>
            <a:endParaRPr lang="en-IN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838200"/>
            <a:ext cx="3276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609600"/>
            <a:ext cx="14478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Mucous  </a:t>
            </a:r>
            <a:r>
              <a:rPr lang="en-IN" dirty="0" err="1" smtClean="0">
                <a:latin typeface="Comic Sans MS" pitchFamily="66" charset="0"/>
              </a:rPr>
              <a:t>acinus</a:t>
            </a:r>
            <a:r>
              <a:rPr lang="en-IN" dirty="0" smtClean="0">
                <a:latin typeface="Comic Sans MS" pitchFamily="66" charset="0"/>
              </a:rPr>
              <a:t> with serous </a:t>
            </a:r>
            <a:r>
              <a:rPr lang="en-IN" dirty="0" err="1" smtClean="0">
                <a:latin typeface="Comic Sans MS" pitchFamily="66" charset="0"/>
              </a:rPr>
              <a:t>demilune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2819400"/>
            <a:ext cx="1143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Serous </a:t>
            </a:r>
            <a:r>
              <a:rPr lang="en-IN" dirty="0" err="1" smtClean="0">
                <a:latin typeface="Comic Sans MS" pitchFamily="66" charset="0"/>
              </a:rPr>
              <a:t>demilune</a:t>
            </a:r>
            <a:endParaRPr lang="en-IN" dirty="0" smtClean="0">
              <a:latin typeface="Comic Sans MS" pitchFamily="66" charset="0"/>
            </a:endParaRPr>
          </a:p>
          <a:p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48600" y="3124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1000" y="4114800"/>
            <a:ext cx="1143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Inter-lobular duct</a:t>
            </a:r>
            <a:endParaRPr lang="en-IN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029200" y="4343400"/>
            <a:ext cx="2971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191000"/>
            <a:ext cx="10668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omic Sans MS" pitchFamily="66" charset="0"/>
              </a:rPr>
              <a:t>Mucous </a:t>
            </a:r>
            <a:r>
              <a:rPr lang="en-IN" dirty="0" err="1" smtClean="0">
                <a:latin typeface="Comic Sans MS" pitchFamily="66" charset="0"/>
              </a:rPr>
              <a:t>acini</a:t>
            </a:r>
            <a:endParaRPr lang="en-IN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14400" y="2971800"/>
            <a:ext cx="5334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19200" y="45720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135</Words>
  <Application>Microsoft Office PowerPoint</Application>
  <PresentationFormat>On-screen Show (4:3)</PresentationFormat>
  <Paragraphs>45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Histology of Salivary glands</vt:lpstr>
      <vt:lpstr>Slide 2</vt:lpstr>
      <vt:lpstr>Slide 3</vt:lpstr>
      <vt:lpstr>Points for Identification</vt:lpstr>
      <vt:lpstr>Slide 5</vt:lpstr>
      <vt:lpstr>Slide 6</vt:lpstr>
      <vt:lpstr>Slide 7</vt:lpstr>
      <vt:lpstr>Points for Identification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Salivary glands</dc:title>
  <dc:creator>Tanmay</dc:creator>
  <cp:lastModifiedBy>Tanmay</cp:lastModifiedBy>
  <cp:revision>10</cp:revision>
  <dcterms:created xsi:type="dcterms:W3CDTF">2006-08-16T00:00:00Z</dcterms:created>
  <dcterms:modified xsi:type="dcterms:W3CDTF">2015-02-22T17:24:26Z</dcterms:modified>
</cp:coreProperties>
</file>