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5"/>
  </p:notesMasterIdLst>
  <p:sldIdLst>
    <p:sldId id="286" r:id="rId2"/>
    <p:sldId id="256" r:id="rId3"/>
    <p:sldId id="275" r:id="rId4"/>
    <p:sldId id="257" r:id="rId5"/>
    <p:sldId id="289" r:id="rId6"/>
    <p:sldId id="258" r:id="rId7"/>
    <p:sldId id="276" r:id="rId8"/>
    <p:sldId id="259" r:id="rId9"/>
    <p:sldId id="260" r:id="rId10"/>
    <p:sldId id="261" r:id="rId11"/>
    <p:sldId id="277" r:id="rId12"/>
    <p:sldId id="278" r:id="rId13"/>
    <p:sldId id="279" r:id="rId14"/>
    <p:sldId id="287" r:id="rId15"/>
    <p:sldId id="262" r:id="rId16"/>
    <p:sldId id="280" r:id="rId17"/>
    <p:sldId id="281" r:id="rId18"/>
    <p:sldId id="263" r:id="rId19"/>
    <p:sldId id="282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83" r:id="rId29"/>
    <p:sldId id="284" r:id="rId30"/>
    <p:sldId id="272" r:id="rId31"/>
    <p:sldId id="273" r:id="rId32"/>
    <p:sldId id="274" r:id="rId33"/>
    <p:sldId id="285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18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C6BD60-8786-4FB8-8B74-4508F2CBD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07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DF8EB0-07EC-4E06-B9BA-2984CC2D108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N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N"/>
              </a:p>
            </p:txBody>
          </p:sp>
        </p:grpSp>
      </p:grpSp>
      <p:sp>
        <p:nvSpPr>
          <p:cNvPr id="7581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581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B24C0-1ACD-4512-B22A-5921C0157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93CCD-5D13-4696-BFF9-BE35189CD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7F19-51F9-465A-9A52-1D2D0DE66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AA8D2-96B3-4AE5-A913-6508F241F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ABA78-CA62-4BFE-814C-7AC6568F1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D8437-8CE6-4E32-B6BD-63380E332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5D4A6-E4D9-4EA6-B504-76AEBD4C4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CC076-34E8-4280-AB31-025810BED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44849-5F97-42D6-A7DD-AA433BB7E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17F76-FB70-43CB-A9A4-9F0367AB2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606A-13E5-4293-A75C-F8DCCAA97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32E98-BA1B-4BDF-B889-E4D7CD09E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BB61A-29FE-4DA3-9DBD-693E15AC5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475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5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5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5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5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6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6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6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6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6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6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6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6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6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6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7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7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7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7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7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7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7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7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7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7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8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8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8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8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8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8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8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8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8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8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479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479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N"/>
              </a:p>
            </p:txBody>
          </p:sp>
          <p:sp>
            <p:nvSpPr>
              <p:cNvPr id="7479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N"/>
              </a:p>
            </p:txBody>
          </p:sp>
        </p:grpSp>
      </p:grpSp>
      <p:sp>
        <p:nvSpPr>
          <p:cNvPr id="7479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79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479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9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9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56E587F-E90B-49C5-B632-A2F6488A4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47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47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4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4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94" grpId="0"/>
      <p:bldP spid="74795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47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47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479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47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47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479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47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47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479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47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47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479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47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47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479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0" y="304800"/>
            <a:ext cx="8229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FF00"/>
                </a:solidFill>
              </a:rPr>
              <a:t>BASAL GANGLIA </a:t>
            </a:r>
            <a:r>
              <a:rPr lang="en-US" sz="8000" b="1" dirty="0" smtClean="0">
                <a:solidFill>
                  <a:srgbClr val="FFFF00"/>
                </a:solidFill>
              </a:rPr>
              <a:t>/</a:t>
            </a:r>
            <a:r>
              <a:rPr lang="en-US" sz="6000" b="1" dirty="0" smtClean="0">
                <a:solidFill>
                  <a:srgbClr val="FFFF00"/>
                </a:solidFill>
              </a:rPr>
              <a:t> NUCLEI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10100" y="4495800"/>
            <a:ext cx="45339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Dr. B. Senthil Kumar,</a:t>
            </a:r>
            <a:endParaRPr lang="en-US" sz="2800" b="1" dirty="0" smtClean="0"/>
          </a:p>
          <a:p>
            <a:pPr eaLnBrk="1" hangingPunct="1">
              <a:defRPr/>
            </a:pPr>
            <a:r>
              <a:rPr lang="en-US" sz="2800" b="1" dirty="0" smtClean="0"/>
              <a:t>Assistant Professor,</a:t>
            </a:r>
          </a:p>
          <a:p>
            <a:pPr eaLnBrk="1" hangingPunct="1">
              <a:defRPr/>
            </a:pPr>
            <a:r>
              <a:rPr lang="en-US" sz="2800" b="1" dirty="0" smtClean="0"/>
              <a:t>Department of Anatomy</a:t>
            </a:r>
            <a:r>
              <a:rPr lang="en-US" sz="2800" dirty="0" smtClean="0"/>
              <a:t>.</a:t>
            </a:r>
          </a:p>
        </p:txBody>
      </p:sp>
      <p:pic>
        <p:nvPicPr>
          <p:cNvPr id="4" name="Picture 2" descr="C:\Users\TOSHIBA\Desktop\basal-nuclei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27432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FF00"/>
                </a:solidFill>
              </a:rPr>
              <a:t>Caudate nucleus.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4114800" cy="29003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It is the `C` shaped mass of grey matter &amp; consists of a large head, body &amp; tail.</a:t>
            </a:r>
          </a:p>
        </p:txBody>
      </p:sp>
      <p:pic>
        <p:nvPicPr>
          <p:cNvPr id="13316" name="Picture 4" descr="b5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2286000"/>
            <a:ext cx="4648200" cy="289560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FF00"/>
                </a:solidFill>
              </a:rPr>
              <a:t>Caudate nucleus.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0386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The head of the nucleus bulges into the </a:t>
            </a:r>
            <a:r>
              <a:rPr lang="en-US" sz="3600" b="1" dirty="0" smtClean="0">
                <a:solidFill>
                  <a:srgbClr val="FFFF00"/>
                </a:solidFill>
              </a:rPr>
              <a:t>anterior horn of the lateral ventricle </a:t>
            </a:r>
            <a:r>
              <a:rPr lang="en-US" sz="3600" b="1" dirty="0" smtClean="0"/>
              <a:t>&amp; form the greater part of its floor.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14340" name="Picture 4" descr="b6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1295400"/>
            <a:ext cx="4038600" cy="3548063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Caudate nucleus.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4000" b="1" dirty="0" smtClean="0"/>
              <a:t>The body of the nucleus lies in the floor of the </a:t>
            </a:r>
            <a:r>
              <a:rPr lang="en-US" sz="4000" b="1" dirty="0" smtClean="0">
                <a:solidFill>
                  <a:srgbClr val="FFFF00"/>
                </a:solidFill>
              </a:rPr>
              <a:t>central part of the lateral ventricle.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15364" name="Picture 4" descr="Untitled-1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1371600"/>
            <a:ext cx="4114800" cy="4525963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FF00"/>
                </a:solidFill>
              </a:rPr>
              <a:t>Caudate nucleus.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81400" cy="3890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4000" b="1" dirty="0" smtClean="0"/>
              <a:t>The tail lies in the roof of the </a:t>
            </a:r>
            <a:r>
              <a:rPr lang="en-US" sz="4000" b="1" dirty="0" smtClean="0">
                <a:solidFill>
                  <a:srgbClr val="FFFF00"/>
                </a:solidFill>
              </a:rPr>
              <a:t>inferior horn of the lateral ventricle.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16388" name="Picture 4" descr="Untitled-2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600200"/>
            <a:ext cx="4572000" cy="396240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pic>
        <p:nvPicPr>
          <p:cNvPr id="17413" name="Picture 2" descr="C:\Users\TOSHIBA\Desktop\C0070796-Basal_ganglia,_artwork-SP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7000"/>
            <a:ext cx="7327900" cy="673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FF00"/>
                </a:solidFill>
              </a:rPr>
              <a:t>Caudate nucleus.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2672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The anterior part of the head of the caudate nucleus is fused, inferiorly with the </a:t>
            </a:r>
            <a:r>
              <a:rPr lang="en-US" sz="3600" b="1" dirty="0" err="1" smtClean="0"/>
              <a:t>lentiform</a:t>
            </a:r>
            <a:r>
              <a:rPr lang="en-US" sz="3600" b="1" dirty="0" smtClean="0"/>
              <a:t> nucleus &amp; known as </a:t>
            </a:r>
            <a:r>
              <a:rPr lang="en-US" sz="3600" b="1" dirty="0" smtClean="0">
                <a:solidFill>
                  <a:srgbClr val="FFFF00"/>
                </a:solidFill>
              </a:rPr>
              <a:t>fundus </a:t>
            </a:r>
            <a:r>
              <a:rPr lang="en-US" sz="3600" b="1" dirty="0" err="1" smtClean="0">
                <a:solidFill>
                  <a:srgbClr val="FFFF00"/>
                </a:solidFill>
              </a:rPr>
              <a:t>striati</a:t>
            </a:r>
            <a:r>
              <a:rPr lang="en-US" sz="3600" b="1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 smtClean="0"/>
              <a:t> </a:t>
            </a:r>
          </a:p>
        </p:txBody>
      </p:sp>
      <p:pic>
        <p:nvPicPr>
          <p:cNvPr id="18436" name="Picture 4" descr="b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1295400"/>
            <a:ext cx="3786188" cy="4525963"/>
          </a:xfr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3352800" y="4114800"/>
            <a:ext cx="4038600" cy="2057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FF00"/>
                </a:solidFill>
              </a:rPr>
              <a:t>Caudate nucleus.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43434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The anterior end of the tail of the caudate nucleus is continuous with the </a:t>
            </a:r>
            <a:r>
              <a:rPr lang="en-US" sz="3600" b="1" dirty="0" err="1" smtClean="0"/>
              <a:t>lentiform</a:t>
            </a:r>
            <a:r>
              <a:rPr lang="en-US" sz="3600" b="1" dirty="0" smtClean="0"/>
              <a:t> nucleus &amp; lies close relation to the </a:t>
            </a:r>
            <a:r>
              <a:rPr lang="en-US" sz="3600" b="1" dirty="0" err="1" smtClean="0">
                <a:solidFill>
                  <a:srgbClr val="FFFF00"/>
                </a:solidFill>
              </a:rPr>
              <a:t>amygdaloid</a:t>
            </a:r>
            <a:r>
              <a:rPr lang="en-US" sz="3600" b="1" dirty="0" smtClean="0">
                <a:solidFill>
                  <a:srgbClr val="FFFF00"/>
                </a:solidFill>
              </a:rPr>
              <a:t> body.</a:t>
            </a:r>
          </a:p>
        </p:txBody>
      </p:sp>
      <p:pic>
        <p:nvPicPr>
          <p:cNvPr id="19460" name="Picture 4" descr="B7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1905000"/>
            <a:ext cx="4038600" cy="2636838"/>
          </a:xfr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3810000" y="3962400"/>
            <a:ext cx="2133600" cy="2514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277813"/>
            <a:ext cx="48768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Caudate nucleus.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89037"/>
            <a:ext cx="4038600" cy="4754563"/>
          </a:xfrm>
        </p:spPr>
        <p:txBody>
          <a:bodyPr/>
          <a:lstStyle/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b="1" dirty="0" smtClean="0"/>
              <a:t>The body of the caudate nucleus related </a:t>
            </a:r>
            <a:r>
              <a:rPr lang="en-US" b="1" dirty="0" smtClean="0">
                <a:solidFill>
                  <a:srgbClr val="FFFF00"/>
                </a:solidFill>
              </a:rPr>
              <a:t>medially</a:t>
            </a:r>
            <a:r>
              <a:rPr lang="en-US" b="1" dirty="0" smtClean="0"/>
              <a:t> with the thalamus &amp; </a:t>
            </a:r>
            <a:r>
              <a:rPr lang="en-US" b="1" dirty="0" smtClean="0">
                <a:solidFill>
                  <a:srgbClr val="FFFF00"/>
                </a:solidFill>
              </a:rPr>
              <a:t>laterally</a:t>
            </a:r>
            <a:r>
              <a:rPr lang="en-US" b="1" dirty="0" smtClean="0"/>
              <a:t>  to the internal capsule which separates it from the </a:t>
            </a:r>
            <a:r>
              <a:rPr lang="en-US" b="1" dirty="0" err="1" smtClean="0">
                <a:solidFill>
                  <a:srgbClr val="FFFF00"/>
                </a:solidFill>
              </a:rPr>
              <a:t>lentiform</a:t>
            </a:r>
            <a:r>
              <a:rPr lang="en-US" b="1" dirty="0" smtClean="0">
                <a:solidFill>
                  <a:srgbClr val="FFFF00"/>
                </a:solidFill>
              </a:rPr>
              <a:t> nucleus</a:t>
            </a:r>
            <a:r>
              <a:rPr lang="en-US" b="1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20485" name="Picture 5" descr="C:\Users\TOSHIBA\Desktop\BasalGangli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4404" y="1981200"/>
            <a:ext cx="514959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rgbClr val="FFFF00"/>
                </a:solidFill>
              </a:rPr>
              <a:t>Lentiform</a:t>
            </a:r>
            <a:r>
              <a:rPr lang="en-US" sz="4000" b="1" dirty="0" smtClean="0">
                <a:solidFill>
                  <a:srgbClr val="FFFF00"/>
                </a:solidFill>
              </a:rPr>
              <a:t> nucleus.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7338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It is the biconvex mass of the </a:t>
            </a:r>
            <a:r>
              <a:rPr lang="en-US" sz="2800" b="1" dirty="0" smtClean="0">
                <a:solidFill>
                  <a:srgbClr val="FFFF00"/>
                </a:solidFill>
              </a:rPr>
              <a:t>grey matter.</a:t>
            </a:r>
          </a:p>
          <a:p>
            <a:pPr eaLnBrk="1" hangingPunct="1">
              <a:defRPr/>
            </a:pPr>
            <a:r>
              <a:rPr lang="en-US" sz="2800" b="1" dirty="0" smtClean="0"/>
              <a:t>It lies lateral to the internal capsule.</a:t>
            </a:r>
          </a:p>
          <a:p>
            <a:pPr eaLnBrk="1" hangingPunct="1">
              <a:defRPr/>
            </a:pPr>
            <a:r>
              <a:rPr lang="en-US" sz="2800" b="1" dirty="0" smtClean="0"/>
              <a:t>Laterally it is separated from the </a:t>
            </a:r>
            <a:r>
              <a:rPr lang="en-US" sz="2800" b="1" dirty="0" err="1" smtClean="0">
                <a:solidFill>
                  <a:srgbClr val="FFFF00"/>
                </a:solidFill>
              </a:rPr>
              <a:t>claustrum</a:t>
            </a:r>
            <a:r>
              <a:rPr lang="en-US" sz="2800" b="1" dirty="0" smtClean="0">
                <a:solidFill>
                  <a:srgbClr val="FFFF00"/>
                </a:solidFill>
              </a:rPr>
              <a:t> by the </a:t>
            </a:r>
            <a:r>
              <a:rPr lang="en-US" sz="2800" b="1" dirty="0" err="1" smtClean="0">
                <a:solidFill>
                  <a:srgbClr val="FFFF00"/>
                </a:solidFill>
              </a:rPr>
              <a:t>fibres</a:t>
            </a:r>
            <a:r>
              <a:rPr lang="en-US" sz="2800" b="1" dirty="0" smtClean="0">
                <a:solidFill>
                  <a:srgbClr val="FFFF00"/>
                </a:solidFill>
              </a:rPr>
              <a:t> of the external capsule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21508" name="Picture 7" descr="B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14800" y="1371600"/>
            <a:ext cx="5029200" cy="449580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FFFF00"/>
                </a:solidFill>
              </a:rPr>
              <a:t>Lentiform</a:t>
            </a:r>
            <a:r>
              <a:rPr lang="en-US" b="1" dirty="0" smtClean="0">
                <a:solidFill>
                  <a:srgbClr val="FFFF00"/>
                </a:solidFill>
              </a:rPr>
              <a:t> nucleus.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38862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Superiorly, it is related to the corona </a:t>
            </a:r>
            <a:r>
              <a:rPr lang="en-US" sz="4000" b="1" dirty="0" err="1" smtClean="0"/>
              <a:t>radiata</a:t>
            </a:r>
            <a:r>
              <a:rPr lang="en-US" sz="4000" b="1" dirty="0" smtClean="0"/>
              <a:t> &amp; inferiorly to the sub-</a:t>
            </a:r>
            <a:r>
              <a:rPr lang="en-US" sz="4000" b="1" dirty="0" err="1" smtClean="0"/>
              <a:t>lentiform</a:t>
            </a:r>
            <a:r>
              <a:rPr lang="en-US" sz="4000" b="1" dirty="0" smtClean="0"/>
              <a:t> part of the internal capsule.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22532" name="Picture 4" descr="b10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676400"/>
            <a:ext cx="4038600" cy="3797300"/>
          </a:xfr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5410200" y="2705100"/>
            <a:ext cx="1828800" cy="22479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867400" y="4629150"/>
            <a:ext cx="1143000" cy="17716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Basal ganglia / Basal nuclei</a:t>
            </a:r>
            <a:r>
              <a:rPr lang="en-US" sz="40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4343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These are large masses of </a:t>
            </a:r>
            <a:r>
              <a:rPr lang="en-US" sz="2800" b="1" dirty="0" smtClean="0">
                <a:solidFill>
                  <a:srgbClr val="FFFF00"/>
                </a:solidFill>
              </a:rPr>
              <a:t>grey matter</a:t>
            </a:r>
            <a:r>
              <a:rPr lang="en-US" sz="2800" b="1" dirty="0" smtClean="0"/>
              <a:t>, which is situated in the central white core of the each </a:t>
            </a:r>
            <a:r>
              <a:rPr lang="en-US" sz="2800" b="1" dirty="0" smtClean="0">
                <a:solidFill>
                  <a:srgbClr val="FFFF00"/>
                </a:solidFill>
              </a:rPr>
              <a:t>cerebral hemisphere</a:t>
            </a:r>
            <a:r>
              <a:rPr lang="en-US" sz="2800" b="1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All these </a:t>
            </a:r>
            <a:r>
              <a:rPr lang="en-US" sz="2800" b="1" dirty="0" err="1" smtClean="0">
                <a:solidFill>
                  <a:srgbClr val="FFFF00"/>
                </a:solidFill>
              </a:rPr>
              <a:t>telencephalic</a:t>
            </a:r>
            <a:r>
              <a:rPr lang="en-US" sz="2800" b="1" dirty="0" smtClean="0">
                <a:solidFill>
                  <a:srgbClr val="FFFF00"/>
                </a:solidFill>
              </a:rPr>
              <a:t> origin</a:t>
            </a:r>
            <a:r>
              <a:rPr lang="en-US" sz="2800" b="1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Comprises of :-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1.Corpus striatum.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	2.Claustrum.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	3.Amygdaloid body.</a:t>
            </a:r>
          </a:p>
        </p:txBody>
      </p:sp>
      <p:pic>
        <p:nvPicPr>
          <p:cNvPr id="4100" name="Picture 7" descr="b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273300"/>
            <a:ext cx="4038600" cy="318293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4800600" y="277813"/>
            <a:ext cx="38862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rgbClr val="FFFF00"/>
                </a:solidFill>
              </a:rPr>
              <a:t>Lentiform</a:t>
            </a:r>
            <a:r>
              <a:rPr lang="en-US" sz="4000" b="1" dirty="0" smtClean="0">
                <a:solidFill>
                  <a:srgbClr val="FFFF00"/>
                </a:solidFill>
              </a:rPr>
              <a:t> nucleus.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8600"/>
            <a:ext cx="44196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It appears triangular in coronal section.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It is divided by </a:t>
            </a:r>
            <a:r>
              <a:rPr lang="en-US" sz="2800" b="1" dirty="0" smtClean="0">
                <a:solidFill>
                  <a:srgbClr val="FFFF00"/>
                </a:solidFill>
              </a:rPr>
              <a:t>external medullary  lamina </a:t>
            </a:r>
            <a:r>
              <a:rPr lang="en-US" sz="2800" b="1" dirty="0" smtClean="0"/>
              <a:t>of the white matter into large lateral part, known as </a:t>
            </a:r>
            <a:r>
              <a:rPr lang="en-US" sz="2800" b="1" dirty="0" smtClean="0">
                <a:solidFill>
                  <a:srgbClr val="FFFF00"/>
                </a:solidFill>
              </a:rPr>
              <a:t>putamen nucleus </a:t>
            </a:r>
            <a:r>
              <a:rPr lang="en-US" sz="2800" b="1" dirty="0" smtClean="0"/>
              <a:t>&amp; small medial part known as </a:t>
            </a:r>
            <a:r>
              <a:rPr lang="en-US" sz="2800" b="1" dirty="0" err="1" smtClean="0">
                <a:solidFill>
                  <a:srgbClr val="FFFF00"/>
                </a:solidFill>
              </a:rPr>
              <a:t>globus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pallidus</a:t>
            </a:r>
            <a:r>
              <a:rPr lang="en-US" sz="2800" b="1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Globus </a:t>
            </a:r>
            <a:r>
              <a:rPr lang="en-US" sz="2800" b="1" dirty="0" err="1" smtClean="0"/>
              <a:t>pallidus</a:t>
            </a:r>
            <a:r>
              <a:rPr lang="en-US" sz="2800" b="1" dirty="0" smtClean="0"/>
              <a:t> further subdivided by an </a:t>
            </a:r>
            <a:r>
              <a:rPr lang="en-US" sz="2800" b="1" dirty="0" smtClean="0">
                <a:solidFill>
                  <a:srgbClr val="FFFF00"/>
                </a:solidFill>
              </a:rPr>
              <a:t>internal medullary lamina </a:t>
            </a:r>
            <a:r>
              <a:rPr lang="en-US" sz="2800" b="1" dirty="0" smtClean="0"/>
              <a:t>into medial &amp; lateral parts</a:t>
            </a:r>
          </a:p>
        </p:txBody>
      </p:sp>
      <p:pic>
        <p:nvPicPr>
          <p:cNvPr id="23556" name="Picture 4" descr="b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1828800"/>
            <a:ext cx="4038600" cy="3417888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rgbClr val="FFFF00"/>
                </a:solidFill>
              </a:rPr>
              <a:t>Claustrum</a:t>
            </a:r>
            <a:r>
              <a:rPr lang="en-US" sz="4000" b="1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2672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It is a thin lamina of grey matter that lies lateral to the </a:t>
            </a:r>
            <a:r>
              <a:rPr lang="en-US" sz="2800" b="1" dirty="0" err="1" smtClean="0"/>
              <a:t>lentiform</a:t>
            </a:r>
            <a:r>
              <a:rPr lang="en-US" sz="2800" b="1" dirty="0" smtClean="0"/>
              <a:t> nucleus.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It lies between </a:t>
            </a:r>
            <a:r>
              <a:rPr lang="en-US" sz="2800" b="1" dirty="0" smtClean="0">
                <a:solidFill>
                  <a:srgbClr val="FFFF00"/>
                </a:solidFill>
              </a:rPr>
              <a:t>external capsule (medially) &amp; extreme capsule (laterally).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If traces below &amp; front, is continuous with the </a:t>
            </a:r>
            <a:r>
              <a:rPr lang="en-US" sz="2800" b="1" dirty="0" smtClean="0">
                <a:solidFill>
                  <a:srgbClr val="FFFF00"/>
                </a:solidFill>
              </a:rPr>
              <a:t>anterior perforated substance &amp; </a:t>
            </a:r>
            <a:r>
              <a:rPr lang="en-US" sz="2800" b="1" dirty="0" err="1" smtClean="0">
                <a:solidFill>
                  <a:srgbClr val="FFFF00"/>
                </a:solidFill>
              </a:rPr>
              <a:t>amygdaloid</a:t>
            </a:r>
            <a:r>
              <a:rPr lang="en-US" sz="2800" b="1" dirty="0" smtClean="0">
                <a:solidFill>
                  <a:srgbClr val="FFFF00"/>
                </a:solidFill>
              </a:rPr>
              <a:t> body.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24580" name="Picture 4" descr="B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1524000"/>
            <a:ext cx="4648200" cy="403860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FFFF00"/>
                </a:solidFill>
              </a:rPr>
              <a:t>Claustrum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The </a:t>
            </a:r>
            <a:r>
              <a:rPr lang="en-US" sz="4000" b="1" dirty="0" err="1" smtClean="0"/>
              <a:t>claustrum</a:t>
            </a:r>
            <a:r>
              <a:rPr lang="en-US" sz="4000" b="1" dirty="0" smtClean="0"/>
              <a:t> may be derived from detached part of the </a:t>
            </a:r>
            <a:r>
              <a:rPr lang="en-US" sz="4000" b="1" dirty="0" smtClean="0">
                <a:solidFill>
                  <a:srgbClr val="FFFF00"/>
                </a:solidFill>
              </a:rPr>
              <a:t>insular cortex / corpus striatum / from both.</a:t>
            </a:r>
          </a:p>
          <a:p>
            <a:pPr eaLnBrk="1" hangingPunct="1">
              <a:defRPr/>
            </a:pPr>
            <a:r>
              <a:rPr lang="en-US" sz="4000" b="1" dirty="0" smtClean="0"/>
              <a:t>It is connected with the wide area of </a:t>
            </a:r>
            <a:r>
              <a:rPr lang="en-US" sz="4000" b="1" dirty="0" err="1" smtClean="0">
                <a:solidFill>
                  <a:srgbClr val="FFFF00"/>
                </a:solidFill>
              </a:rPr>
              <a:t>neocortex</a:t>
            </a:r>
            <a:r>
              <a:rPr lang="en-US" sz="4000" b="1" dirty="0" smtClean="0">
                <a:solidFill>
                  <a:srgbClr val="FFFF00"/>
                </a:solidFill>
              </a:rPr>
              <a:t>, </a:t>
            </a:r>
            <a:r>
              <a:rPr lang="en-US" sz="4000" b="1" dirty="0" smtClean="0"/>
              <a:t>but its function not properly known.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8991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rgbClr val="FFFF00"/>
                </a:solidFill>
              </a:rPr>
              <a:t>Amygdaloid</a:t>
            </a:r>
            <a:r>
              <a:rPr lang="en-US" sz="4000" b="1" dirty="0" smtClean="0">
                <a:solidFill>
                  <a:srgbClr val="FFFF00"/>
                </a:solidFill>
              </a:rPr>
              <a:t> body / </a:t>
            </a:r>
            <a:r>
              <a:rPr lang="en-US" sz="4000" b="1" dirty="0" err="1" smtClean="0">
                <a:solidFill>
                  <a:srgbClr val="FFFF00"/>
                </a:solidFill>
              </a:rPr>
              <a:t>Archi</a:t>
            </a:r>
            <a:r>
              <a:rPr lang="en-US" sz="4000" b="1" dirty="0" smtClean="0">
                <a:solidFill>
                  <a:srgbClr val="FFFF00"/>
                </a:solidFill>
              </a:rPr>
              <a:t>-striatum</a:t>
            </a:r>
            <a:r>
              <a:rPr lang="en-US" sz="40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4495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>It is apparently continuous with the tail of the caudate nucleus, but it is entirely  a distinct structure &amp; connected with the </a:t>
            </a:r>
            <a:r>
              <a:rPr lang="en-US" sz="2400" b="1" dirty="0" smtClean="0">
                <a:solidFill>
                  <a:srgbClr val="FFFF00"/>
                </a:solidFill>
              </a:rPr>
              <a:t>limbic system.</a:t>
            </a:r>
          </a:p>
          <a:p>
            <a:pPr eaLnBrk="1" hangingPunct="1">
              <a:defRPr/>
            </a:pPr>
            <a:r>
              <a:rPr lang="en-US" sz="2400" b="1" dirty="0" smtClean="0"/>
              <a:t>It lies in the </a:t>
            </a:r>
            <a:r>
              <a:rPr lang="en-US" sz="2400" b="1" dirty="0" smtClean="0">
                <a:solidFill>
                  <a:srgbClr val="FFFF00"/>
                </a:solidFill>
              </a:rPr>
              <a:t>temporal lobe of the cerebral hemisphere </a:t>
            </a:r>
            <a:r>
              <a:rPr lang="en-US" sz="2400" b="1" dirty="0" smtClean="0"/>
              <a:t>close to the temporal pole; deep to the </a:t>
            </a:r>
            <a:r>
              <a:rPr lang="en-US" sz="2400" b="1" dirty="0" err="1" smtClean="0"/>
              <a:t>uncus</a:t>
            </a:r>
            <a:r>
              <a:rPr lang="en-US" sz="2400" b="1" dirty="0" smtClean="0"/>
              <a:t> &amp; is related with the anterior end of the inferior horn of lateral ventricle</a:t>
            </a:r>
          </a:p>
        </p:txBody>
      </p:sp>
      <p:pic>
        <p:nvPicPr>
          <p:cNvPr id="26628" name="Picture 4" descr="b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133600"/>
            <a:ext cx="4038600" cy="3178175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rgbClr val="FFFF00"/>
                </a:solidFill>
              </a:rPr>
              <a:t>Subthalamic</a:t>
            </a:r>
            <a:r>
              <a:rPr lang="en-US" sz="4000" b="1" dirty="0" smtClean="0">
                <a:solidFill>
                  <a:srgbClr val="FFFF00"/>
                </a:solidFill>
              </a:rPr>
              <a:t> nucleus / Ventral thalamus / Body of </a:t>
            </a:r>
            <a:r>
              <a:rPr lang="en-US" sz="4000" b="1" dirty="0" err="1" smtClean="0">
                <a:solidFill>
                  <a:srgbClr val="FFFF00"/>
                </a:solidFill>
              </a:rPr>
              <a:t>Luys</a:t>
            </a:r>
            <a:endParaRPr lang="en-US" sz="4000" b="1" dirty="0" smtClean="0">
              <a:solidFill>
                <a:srgbClr val="FFFF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It is the </a:t>
            </a:r>
            <a:r>
              <a:rPr lang="en-US" sz="3600" b="1" dirty="0" err="1" smtClean="0"/>
              <a:t>diencephalic</a:t>
            </a:r>
            <a:r>
              <a:rPr lang="en-US" sz="3600" b="1" dirty="0" smtClean="0"/>
              <a:t> origin.</a:t>
            </a:r>
          </a:p>
          <a:p>
            <a:pPr eaLnBrk="1" hangingPunct="1">
              <a:defRPr/>
            </a:pPr>
            <a:r>
              <a:rPr lang="en-US" sz="3600" b="1" dirty="0" smtClean="0"/>
              <a:t>It is the biconvex mass of the grey matter which is lies lateral to hypothalamus.</a:t>
            </a:r>
          </a:p>
        </p:txBody>
      </p:sp>
      <p:pic>
        <p:nvPicPr>
          <p:cNvPr id="27652" name="Picture 4" descr="b3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65725" y="1600200"/>
            <a:ext cx="3003550" cy="4530725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dirty="0" err="1" smtClean="0">
                <a:solidFill>
                  <a:srgbClr val="FFFF00"/>
                </a:solidFill>
              </a:rPr>
              <a:t>Substantia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</a:rPr>
              <a:t>nigra</a:t>
            </a:r>
            <a:r>
              <a:rPr lang="en-US" sz="5400" b="1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It is the sheet of the pigmented nerve cells, which extends along the </a:t>
            </a:r>
            <a:r>
              <a:rPr lang="en-US" b="1" dirty="0" smtClean="0">
                <a:solidFill>
                  <a:srgbClr val="FFFF00"/>
                </a:solidFill>
              </a:rPr>
              <a:t>entire length of the midbrain </a:t>
            </a:r>
            <a:r>
              <a:rPr lang="en-US" b="1" dirty="0" smtClean="0"/>
              <a:t>&amp; its cranial end reaches close to the </a:t>
            </a:r>
            <a:r>
              <a:rPr lang="en-US" b="1" dirty="0" smtClean="0">
                <a:solidFill>
                  <a:srgbClr val="FFFF00"/>
                </a:solidFill>
              </a:rPr>
              <a:t>sub-thalamic nucleus.</a:t>
            </a:r>
          </a:p>
        </p:txBody>
      </p:sp>
      <p:pic>
        <p:nvPicPr>
          <p:cNvPr id="28676" name="Picture 4" descr="b3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65725" y="1600200"/>
            <a:ext cx="3003550" cy="4530725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Ventral striatum.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4191000" cy="49831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It consists of </a:t>
            </a:r>
            <a:r>
              <a:rPr lang="en-US" sz="2800" b="1" dirty="0" smtClean="0">
                <a:solidFill>
                  <a:srgbClr val="FFFF00"/>
                </a:solidFill>
              </a:rPr>
              <a:t>nucleus </a:t>
            </a:r>
            <a:r>
              <a:rPr lang="en-US" sz="2800" b="1" dirty="0" err="1" smtClean="0">
                <a:solidFill>
                  <a:srgbClr val="FFFF00"/>
                </a:solidFill>
              </a:rPr>
              <a:t>accumbens</a:t>
            </a:r>
            <a:r>
              <a:rPr lang="en-US" sz="2800" b="1" dirty="0" smtClean="0">
                <a:solidFill>
                  <a:srgbClr val="FFFF00"/>
                </a:solidFill>
              </a:rPr>
              <a:t> &amp; olfactory tubercle.</a:t>
            </a:r>
          </a:p>
          <a:p>
            <a:pPr eaLnBrk="1" hangingPunct="1">
              <a:defRPr/>
            </a:pPr>
            <a:r>
              <a:rPr lang="en-US" sz="2800" b="1" dirty="0" smtClean="0"/>
              <a:t>Nucleus </a:t>
            </a:r>
            <a:r>
              <a:rPr lang="en-US" sz="2800" b="1" dirty="0" err="1" smtClean="0"/>
              <a:t>accumbens</a:t>
            </a:r>
            <a:r>
              <a:rPr lang="en-US" sz="2800" b="1" dirty="0" smtClean="0"/>
              <a:t> intervenes between the fundus </a:t>
            </a:r>
            <a:r>
              <a:rPr lang="en-US" sz="2800" b="1" dirty="0" err="1" smtClean="0"/>
              <a:t>striati</a:t>
            </a:r>
            <a:r>
              <a:rPr lang="en-US" sz="2800" b="1" dirty="0" smtClean="0"/>
              <a:t> &amp; par-olfactory areas.</a:t>
            </a:r>
          </a:p>
          <a:p>
            <a:pPr eaLnBrk="1" hangingPunct="1">
              <a:defRPr/>
            </a:pPr>
            <a:r>
              <a:rPr lang="en-US" sz="2800" b="1" dirty="0" smtClean="0"/>
              <a:t>It is closely related to the </a:t>
            </a:r>
            <a:r>
              <a:rPr lang="en-US" sz="2800" b="1" dirty="0" err="1" smtClean="0"/>
              <a:t>septal</a:t>
            </a:r>
            <a:r>
              <a:rPr lang="en-US" sz="2800" b="1" dirty="0" smtClean="0"/>
              <a:t> nuclei of the septum </a:t>
            </a:r>
            <a:r>
              <a:rPr lang="en-US" sz="2800" b="1" dirty="0" err="1" smtClean="0"/>
              <a:t>pellucidum</a:t>
            </a:r>
            <a:r>
              <a:rPr lang="en-US" sz="2800" dirty="0" smtClean="0"/>
              <a:t>.   </a:t>
            </a:r>
          </a:p>
        </p:txBody>
      </p:sp>
      <p:pic>
        <p:nvPicPr>
          <p:cNvPr id="29700" name="Picture 4" descr="b11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1371600"/>
            <a:ext cx="4038600" cy="4144963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Ventral </a:t>
            </a:r>
            <a:r>
              <a:rPr lang="en-US" b="1" dirty="0" err="1" smtClean="0">
                <a:solidFill>
                  <a:srgbClr val="FFFF00"/>
                </a:solidFill>
              </a:rPr>
              <a:t>pallidum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732213" cy="37369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It lies in the anterior perforated substance below the anterior commissure.</a:t>
            </a:r>
          </a:p>
        </p:txBody>
      </p:sp>
      <p:pic>
        <p:nvPicPr>
          <p:cNvPr id="30724" name="Picture 4" descr="b12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1676400"/>
            <a:ext cx="4038600" cy="3833813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0772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0000"/>
                </a:solidFill>
              </a:rPr>
              <a:t>Afferent connection of the basal nuclei.</a:t>
            </a:r>
          </a:p>
        </p:txBody>
      </p:sp>
      <p:graphicFrame>
        <p:nvGraphicFramePr>
          <p:cNvPr id="60419" name="Group 3"/>
          <p:cNvGraphicFramePr>
            <a:graphicFrameLocks noGrp="1"/>
          </p:cNvGraphicFramePr>
          <p:nvPr>
            <p:ph sz="quarter" idx="1"/>
          </p:nvPr>
        </p:nvGraphicFramePr>
        <p:xfrm>
          <a:off x="2589213" y="3201988"/>
          <a:ext cx="2211387" cy="569913"/>
        </p:xfrm>
        <a:graphic>
          <a:graphicData uri="http://schemas.openxmlformats.org/drawingml/2006/table">
            <a:tbl>
              <a:tblPr/>
              <a:tblGrid>
                <a:gridCol w="2211387"/>
              </a:tblGrid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Striatum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0460" name="Group 44"/>
          <p:cNvGraphicFramePr>
            <a:graphicFrameLocks noGrp="1"/>
          </p:cNvGraphicFramePr>
          <p:nvPr>
            <p:ph sz="quarter" idx="2"/>
          </p:nvPr>
        </p:nvGraphicFramePr>
        <p:xfrm>
          <a:off x="5715000" y="1066800"/>
          <a:ext cx="2971800" cy="1066800"/>
        </p:xfrm>
        <a:graphic>
          <a:graphicData uri="http://schemas.openxmlformats.org/drawingml/2006/table">
            <a:tbl>
              <a:tblPr/>
              <a:tblGrid>
                <a:gridCol w="29718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Intralaminar nuclei of thalamus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0431" name="Group 15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809014597"/>
              </p:ext>
            </p:extLst>
          </p:nvPr>
        </p:nvGraphicFramePr>
        <p:xfrm>
          <a:off x="228600" y="990600"/>
          <a:ext cx="2590800" cy="1371600"/>
        </p:xfrm>
        <a:graphic>
          <a:graphicData uri="http://schemas.openxmlformats.org/drawingml/2006/table">
            <a:tbl>
              <a:tblPr/>
              <a:tblGrid>
                <a:gridCol w="25908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Cerebral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cortex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0437" name="Group 21"/>
          <p:cNvGraphicFramePr>
            <a:graphicFrameLocks noGrp="1"/>
          </p:cNvGraphicFramePr>
          <p:nvPr>
            <p:ph sz="quarter" idx="4"/>
          </p:nvPr>
        </p:nvGraphicFramePr>
        <p:xfrm>
          <a:off x="5257800" y="3429000"/>
          <a:ext cx="3733800" cy="1371600"/>
        </p:xfrm>
        <a:graphic>
          <a:graphicData uri="http://schemas.openxmlformats.org/drawingml/2006/table">
            <a:tbl>
              <a:tblPr/>
              <a:tblGrid>
                <a:gridCol w="37338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Pars compacta of substantia nigra(Dopaminergic)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0443" name="Group 27"/>
          <p:cNvGraphicFramePr>
            <a:graphicFrameLocks noGrp="1"/>
          </p:cNvGraphicFramePr>
          <p:nvPr/>
        </p:nvGraphicFramePr>
        <p:xfrm>
          <a:off x="228600" y="4038600"/>
          <a:ext cx="2362200" cy="1371600"/>
        </p:xfrm>
        <a:graphic>
          <a:graphicData uri="http://schemas.openxmlformats.org/drawingml/2006/table">
            <a:tbl>
              <a:tblPr/>
              <a:tblGrid>
                <a:gridCol w="2362200"/>
              </a:tblGrid>
              <a:tr h="119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Raphe nuclei(noradrenergic)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0461" name="Group 45"/>
          <p:cNvGraphicFramePr>
            <a:graphicFrameLocks noGrp="1"/>
          </p:cNvGraphicFramePr>
          <p:nvPr/>
        </p:nvGraphicFramePr>
        <p:xfrm>
          <a:off x="2743200" y="5334000"/>
          <a:ext cx="2971800" cy="822960"/>
        </p:xfrm>
        <a:graphic>
          <a:graphicData uri="http://schemas.openxmlformats.org/drawingml/2006/table">
            <a:tbl>
              <a:tblPr/>
              <a:tblGrid>
                <a:gridCol w="29718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Locus coeruleus (serotoninergic)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83" name="AutoShape 39"/>
          <p:cNvSpPr>
            <a:spLocks noChangeArrowheads="1"/>
          </p:cNvSpPr>
          <p:nvPr/>
        </p:nvSpPr>
        <p:spPr bwMode="auto">
          <a:xfrm rot="-2463830">
            <a:off x="2590800" y="2286000"/>
            <a:ext cx="381000" cy="914400"/>
          </a:xfrm>
          <a:prstGeom prst="downArrow">
            <a:avLst>
              <a:gd name="adj1" fmla="val 50000"/>
              <a:gd name="adj2" fmla="val 6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IN"/>
          </a:p>
        </p:txBody>
      </p:sp>
      <p:sp>
        <p:nvSpPr>
          <p:cNvPr id="31784" name="AutoShape 40"/>
          <p:cNvSpPr>
            <a:spLocks noChangeArrowheads="1"/>
          </p:cNvSpPr>
          <p:nvPr/>
        </p:nvSpPr>
        <p:spPr bwMode="auto">
          <a:xfrm rot="8790965">
            <a:off x="4298950" y="2549525"/>
            <a:ext cx="1295400" cy="304800"/>
          </a:xfrm>
          <a:prstGeom prst="rightArrow">
            <a:avLst>
              <a:gd name="adj1" fmla="val 50000"/>
              <a:gd name="adj2" fmla="val 10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1785" name="AutoShape 41"/>
          <p:cNvSpPr>
            <a:spLocks noChangeArrowheads="1"/>
          </p:cNvSpPr>
          <p:nvPr/>
        </p:nvSpPr>
        <p:spPr bwMode="auto">
          <a:xfrm rot="5400000" flipH="1">
            <a:off x="3124200" y="4343400"/>
            <a:ext cx="1295400" cy="381000"/>
          </a:xfrm>
          <a:prstGeom prst="rightArrow">
            <a:avLst>
              <a:gd name="adj1" fmla="val 50000"/>
              <a:gd name="adj2" fmla="val 8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1786" name="AutoShape 42"/>
          <p:cNvSpPr>
            <a:spLocks noChangeArrowheads="1"/>
          </p:cNvSpPr>
          <p:nvPr/>
        </p:nvSpPr>
        <p:spPr bwMode="auto">
          <a:xfrm rot="9173049" flipH="1">
            <a:off x="1600200" y="3581400"/>
            <a:ext cx="976313" cy="304800"/>
          </a:xfrm>
          <a:prstGeom prst="rightArrow">
            <a:avLst>
              <a:gd name="adj1" fmla="val 50000"/>
              <a:gd name="adj2" fmla="val 800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1787" name="AutoShape 43"/>
          <p:cNvSpPr>
            <a:spLocks noChangeArrowheads="1"/>
          </p:cNvSpPr>
          <p:nvPr/>
        </p:nvSpPr>
        <p:spPr bwMode="auto">
          <a:xfrm rot="-7728593">
            <a:off x="4355306" y="3991769"/>
            <a:ext cx="976313" cy="409575"/>
          </a:xfrm>
          <a:prstGeom prst="rightArrow">
            <a:avLst>
              <a:gd name="adj1" fmla="val 50000"/>
              <a:gd name="adj2" fmla="val 5959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3349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0000"/>
                </a:solidFill>
              </a:rPr>
              <a:t>Efferent </a:t>
            </a:r>
            <a:r>
              <a:rPr lang="en-US" sz="3600" b="1" smtClean="0">
                <a:solidFill>
                  <a:srgbClr val="FF0000"/>
                </a:solidFill>
              </a:rPr>
              <a:t>connection</a:t>
            </a:r>
            <a:r>
              <a:rPr lang="en-US" sz="3200" b="1" smtClean="0">
                <a:solidFill>
                  <a:srgbClr val="FF0000"/>
                </a:solidFill>
              </a:rPr>
              <a:t> of the basal nuclei.</a:t>
            </a:r>
          </a:p>
        </p:txBody>
      </p:sp>
      <p:graphicFrame>
        <p:nvGraphicFramePr>
          <p:cNvPr id="61510" name="Group 70"/>
          <p:cNvGraphicFramePr>
            <a:graphicFrameLocks noGrp="1"/>
          </p:cNvGraphicFramePr>
          <p:nvPr>
            <p:ph sz="quarter" idx="1"/>
          </p:nvPr>
        </p:nvGraphicFramePr>
        <p:xfrm>
          <a:off x="5105400" y="2286000"/>
          <a:ext cx="1830388" cy="1039813"/>
        </p:xfrm>
        <a:graphic>
          <a:graphicData uri="http://schemas.openxmlformats.org/drawingml/2006/table">
            <a:tbl>
              <a:tblPr/>
              <a:tblGrid>
                <a:gridCol w="1830388"/>
              </a:tblGrid>
              <a:tr h="1039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Pallidum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449" name="Group 9"/>
          <p:cNvGraphicFramePr>
            <a:graphicFrameLocks noGrp="1"/>
          </p:cNvGraphicFramePr>
          <p:nvPr>
            <p:ph sz="quarter" idx="2"/>
          </p:nvPr>
        </p:nvGraphicFramePr>
        <p:xfrm>
          <a:off x="1066800" y="1066800"/>
          <a:ext cx="1908175" cy="518160"/>
        </p:xfrm>
        <a:graphic>
          <a:graphicData uri="http://schemas.openxmlformats.org/drawingml/2006/table">
            <a:tbl>
              <a:tblPr/>
              <a:tblGrid>
                <a:gridCol w="1908175"/>
              </a:tblGrid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Striatum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455" name="Group 15"/>
          <p:cNvGraphicFramePr>
            <a:graphicFrameLocks noGrp="1"/>
          </p:cNvGraphicFramePr>
          <p:nvPr>
            <p:ph sz="quarter" idx="3"/>
          </p:nvPr>
        </p:nvGraphicFramePr>
        <p:xfrm>
          <a:off x="4572000" y="838200"/>
          <a:ext cx="4343400" cy="944880"/>
        </p:xfrm>
        <a:graphic>
          <a:graphicData uri="http://schemas.openxmlformats.org/drawingml/2006/table">
            <a:tbl>
              <a:tblPr/>
              <a:tblGrid>
                <a:gridCol w="43434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Intralaminar,Ventro-lateral nu.of thalamus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461" name="Group 21"/>
          <p:cNvGraphicFramePr>
            <a:graphicFrameLocks noGrp="1"/>
          </p:cNvGraphicFramePr>
          <p:nvPr>
            <p:ph sz="quarter" idx="4"/>
          </p:nvPr>
        </p:nvGraphicFramePr>
        <p:xfrm>
          <a:off x="228600" y="2362200"/>
          <a:ext cx="3505200" cy="944880"/>
        </p:xfrm>
        <a:graphic>
          <a:graphicData uri="http://schemas.openxmlformats.org/drawingml/2006/table">
            <a:tbl>
              <a:tblPr/>
              <a:tblGrid>
                <a:gridCol w="3505200"/>
              </a:tblGrid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Pars reticularis of substantia nigra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467" name="Group 27"/>
          <p:cNvGraphicFramePr>
            <a:graphicFrameLocks noGrp="1"/>
          </p:cNvGraphicFramePr>
          <p:nvPr/>
        </p:nvGraphicFramePr>
        <p:xfrm>
          <a:off x="4876800" y="3886200"/>
          <a:ext cx="2819400" cy="533400"/>
        </p:xfrm>
        <a:graphic>
          <a:graphicData uri="http://schemas.openxmlformats.org/drawingml/2006/table">
            <a:tbl>
              <a:tblPr/>
              <a:tblGrid>
                <a:gridCol w="28194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Subthalmic nu.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511" name="Group 71"/>
          <p:cNvGraphicFramePr>
            <a:graphicFrameLocks noGrp="1"/>
          </p:cNvGraphicFramePr>
          <p:nvPr/>
        </p:nvGraphicFramePr>
        <p:xfrm>
          <a:off x="4800600" y="4876800"/>
          <a:ext cx="4343400" cy="457200"/>
        </p:xfrm>
        <a:graphic>
          <a:graphicData uri="http://schemas.openxmlformats.org/drawingml/2006/table">
            <a:tbl>
              <a:tblPr/>
              <a:tblGrid>
                <a:gridCol w="43434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Pendunculo-pontine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nu.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513" name="Group 73"/>
          <p:cNvGraphicFramePr>
            <a:graphicFrameLocks noGrp="1"/>
          </p:cNvGraphicFramePr>
          <p:nvPr/>
        </p:nvGraphicFramePr>
        <p:xfrm>
          <a:off x="990600" y="4953000"/>
          <a:ext cx="2057400" cy="822960"/>
        </p:xfrm>
        <a:graphic>
          <a:graphicData uri="http://schemas.openxmlformats.org/drawingml/2006/table">
            <a:tbl>
              <a:tblPr/>
              <a:tblGrid>
                <a:gridCol w="2057400"/>
              </a:tblGrid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Reticular formation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491" name="Group 51"/>
          <p:cNvGraphicFramePr>
            <a:graphicFrameLocks noGrp="1"/>
          </p:cNvGraphicFramePr>
          <p:nvPr/>
        </p:nvGraphicFramePr>
        <p:xfrm>
          <a:off x="304800" y="4038600"/>
          <a:ext cx="3124200" cy="533400"/>
        </p:xfrm>
        <a:graphic>
          <a:graphicData uri="http://schemas.openxmlformats.org/drawingml/2006/table">
            <a:tbl>
              <a:tblPr/>
              <a:tblGrid>
                <a:gridCol w="31242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Sup. colliculus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25" name="AutoShape 57"/>
          <p:cNvSpPr>
            <a:spLocks noChangeArrowheads="1"/>
          </p:cNvSpPr>
          <p:nvPr/>
        </p:nvSpPr>
        <p:spPr bwMode="auto">
          <a:xfrm rot="1333099">
            <a:off x="2954338" y="1822450"/>
            <a:ext cx="2133600" cy="239713"/>
          </a:xfrm>
          <a:prstGeom prst="rightArrow">
            <a:avLst>
              <a:gd name="adj1" fmla="val 50000"/>
              <a:gd name="adj2" fmla="val 22251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826" name="AutoShape 58"/>
          <p:cNvSpPr>
            <a:spLocks noChangeArrowheads="1"/>
          </p:cNvSpPr>
          <p:nvPr/>
        </p:nvSpPr>
        <p:spPr bwMode="auto">
          <a:xfrm>
            <a:off x="6019800" y="1752600"/>
            <a:ext cx="304800" cy="457200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IN"/>
          </a:p>
        </p:txBody>
      </p:sp>
      <p:sp>
        <p:nvSpPr>
          <p:cNvPr id="32827" name="AutoShape 59"/>
          <p:cNvSpPr>
            <a:spLocks noChangeArrowheads="1"/>
          </p:cNvSpPr>
          <p:nvPr/>
        </p:nvSpPr>
        <p:spPr bwMode="auto">
          <a:xfrm>
            <a:off x="1676400" y="1600200"/>
            <a:ext cx="333375" cy="609600"/>
          </a:xfrm>
          <a:prstGeom prst="downArrow">
            <a:avLst>
              <a:gd name="adj1" fmla="val 50000"/>
              <a:gd name="adj2" fmla="val 4571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IN"/>
          </a:p>
        </p:txBody>
      </p:sp>
      <p:sp>
        <p:nvSpPr>
          <p:cNvPr id="32828" name="AutoShape 60"/>
          <p:cNvSpPr>
            <a:spLocks noChangeArrowheads="1"/>
          </p:cNvSpPr>
          <p:nvPr/>
        </p:nvSpPr>
        <p:spPr bwMode="auto">
          <a:xfrm>
            <a:off x="1600200" y="3352800"/>
            <a:ext cx="409575" cy="609600"/>
          </a:xfrm>
          <a:prstGeom prst="downArrow">
            <a:avLst>
              <a:gd name="adj1" fmla="val 50000"/>
              <a:gd name="adj2" fmla="val 3720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829" name="AutoShape 61"/>
          <p:cNvSpPr>
            <a:spLocks noChangeArrowheads="1"/>
          </p:cNvSpPr>
          <p:nvPr/>
        </p:nvSpPr>
        <p:spPr bwMode="auto">
          <a:xfrm>
            <a:off x="5943600" y="2895600"/>
            <a:ext cx="333375" cy="838200"/>
          </a:xfrm>
          <a:prstGeom prst="downArrow">
            <a:avLst>
              <a:gd name="adj1" fmla="val 50000"/>
              <a:gd name="adj2" fmla="val 6285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IN"/>
          </a:p>
        </p:txBody>
      </p:sp>
      <p:sp>
        <p:nvSpPr>
          <p:cNvPr id="32830" name="AutoShape 62"/>
          <p:cNvSpPr>
            <a:spLocks noChangeArrowheads="1"/>
          </p:cNvSpPr>
          <p:nvPr/>
        </p:nvSpPr>
        <p:spPr bwMode="auto">
          <a:xfrm rot="2421712">
            <a:off x="3616325" y="3557588"/>
            <a:ext cx="1281113" cy="333375"/>
          </a:xfrm>
          <a:prstGeom prst="leftArrow">
            <a:avLst>
              <a:gd name="adj1" fmla="val 50000"/>
              <a:gd name="adj2" fmla="val 960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831" name="AutoShape 63"/>
          <p:cNvSpPr>
            <a:spLocks noChangeArrowheads="1"/>
          </p:cNvSpPr>
          <p:nvPr/>
        </p:nvSpPr>
        <p:spPr bwMode="auto">
          <a:xfrm>
            <a:off x="3810000" y="2590800"/>
            <a:ext cx="1143000" cy="293688"/>
          </a:xfrm>
          <a:prstGeom prst="leftArrow">
            <a:avLst>
              <a:gd name="adj1" fmla="val 50000"/>
              <a:gd name="adj2" fmla="val 9729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832" name="AutoShape 64"/>
          <p:cNvSpPr>
            <a:spLocks noChangeArrowheads="1"/>
          </p:cNvSpPr>
          <p:nvPr/>
        </p:nvSpPr>
        <p:spPr bwMode="auto">
          <a:xfrm>
            <a:off x="1752600" y="4572000"/>
            <a:ext cx="228600" cy="366713"/>
          </a:xfrm>
          <a:prstGeom prst="downArrow">
            <a:avLst>
              <a:gd name="adj1" fmla="val 50000"/>
              <a:gd name="adj2" fmla="val 4010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IN"/>
          </a:p>
        </p:txBody>
      </p:sp>
      <p:sp>
        <p:nvSpPr>
          <p:cNvPr id="32833" name="AutoShape 65"/>
          <p:cNvSpPr>
            <a:spLocks noChangeArrowheads="1"/>
          </p:cNvSpPr>
          <p:nvPr/>
        </p:nvSpPr>
        <p:spPr bwMode="auto">
          <a:xfrm rot="5400000">
            <a:off x="6858000" y="2667000"/>
            <a:ext cx="2362200" cy="1752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230 h 21600"/>
              <a:gd name="T14" fmla="*/ 18946 w 21600"/>
              <a:gd name="T15" fmla="*/ 79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873" y="0"/>
                </a:lnTo>
                <a:lnTo>
                  <a:pt x="12873" y="4230"/>
                </a:lnTo>
                <a:lnTo>
                  <a:pt x="12427" y="4230"/>
                </a:lnTo>
                <a:cubicBezTo>
                  <a:pt x="5564" y="4230"/>
                  <a:pt x="0" y="7779"/>
                  <a:pt x="0" y="12158"/>
                </a:cubicBezTo>
                <a:lnTo>
                  <a:pt x="0" y="21600"/>
                </a:lnTo>
                <a:lnTo>
                  <a:pt x="3780" y="21600"/>
                </a:lnTo>
                <a:lnTo>
                  <a:pt x="3780" y="12158"/>
                </a:lnTo>
                <a:cubicBezTo>
                  <a:pt x="3780" y="9822"/>
                  <a:pt x="7651" y="7928"/>
                  <a:pt x="12427" y="7928"/>
                </a:cubicBezTo>
                <a:lnTo>
                  <a:pt x="12873" y="7928"/>
                </a:lnTo>
                <a:lnTo>
                  <a:pt x="12873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834" name="AutoShape 66"/>
          <p:cNvSpPr>
            <a:spLocks noChangeArrowheads="1"/>
          </p:cNvSpPr>
          <p:nvPr/>
        </p:nvSpPr>
        <p:spPr bwMode="auto">
          <a:xfrm rot="-1106097">
            <a:off x="3046413" y="5181600"/>
            <a:ext cx="1749425" cy="381000"/>
          </a:xfrm>
          <a:prstGeom prst="leftArrow">
            <a:avLst>
              <a:gd name="adj1" fmla="val 50000"/>
              <a:gd name="adj2" fmla="val 1147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146" y="0"/>
            <a:ext cx="9265655" cy="6790978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4038600" y="1010454"/>
            <a:ext cx="2438400" cy="119934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559133" y="1543615"/>
            <a:ext cx="19455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Lentiform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Nucleus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Putamen + Globus </a:t>
            </a:r>
            <a:r>
              <a:rPr lang="en-US" sz="2800" b="1" dirty="0" err="1" smtClean="0">
                <a:solidFill>
                  <a:srgbClr val="FF0000"/>
                </a:solidFill>
              </a:rPr>
              <a:t>Pallidus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0644" y="228600"/>
            <a:ext cx="19455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Caudate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Nucleus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429000" y="2667001"/>
            <a:ext cx="4244433" cy="30479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Functions of the basal ganglia.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The </a:t>
            </a:r>
            <a:r>
              <a:rPr lang="en-US" b="1" dirty="0" smtClean="0"/>
              <a:t>basal ganglia are considered to act as sub-cortical cell station for the </a:t>
            </a:r>
            <a:r>
              <a:rPr lang="en-US" b="1" dirty="0" smtClean="0">
                <a:solidFill>
                  <a:srgbClr val="FFFF00"/>
                </a:solidFill>
              </a:rPr>
              <a:t>extra-pyramidal motor pathway</a:t>
            </a:r>
            <a:r>
              <a:rPr lang="en-US" b="1" dirty="0" smtClean="0"/>
              <a:t> which influences the lower motor neurons of the brain stem &amp; the spinal cord through the </a:t>
            </a:r>
            <a:r>
              <a:rPr lang="en-US" b="1" dirty="0" err="1" smtClean="0">
                <a:solidFill>
                  <a:srgbClr val="FFFF00"/>
                </a:solidFill>
              </a:rPr>
              <a:t>reticulo</a:t>
            </a:r>
            <a:r>
              <a:rPr lang="en-US" b="1" dirty="0" smtClean="0">
                <a:solidFill>
                  <a:srgbClr val="FFFF00"/>
                </a:solidFill>
              </a:rPr>
              <a:t>-spinal, </a:t>
            </a:r>
            <a:r>
              <a:rPr lang="en-US" b="1" dirty="0" err="1" smtClean="0">
                <a:solidFill>
                  <a:srgbClr val="FFFF00"/>
                </a:solidFill>
              </a:rPr>
              <a:t>rubro</a:t>
            </a:r>
            <a:r>
              <a:rPr lang="en-US" b="1" dirty="0" smtClean="0">
                <a:solidFill>
                  <a:srgbClr val="FFFF00"/>
                </a:solidFill>
              </a:rPr>
              <a:t>-spinal, </a:t>
            </a:r>
            <a:r>
              <a:rPr lang="en-US" b="1" dirty="0" err="1" smtClean="0">
                <a:solidFill>
                  <a:srgbClr val="FFFF00"/>
                </a:solidFill>
              </a:rPr>
              <a:t>olivospinal</a:t>
            </a:r>
            <a:r>
              <a:rPr lang="en-US" b="1" dirty="0" smtClean="0">
                <a:solidFill>
                  <a:srgbClr val="FFFF00"/>
                </a:solidFill>
              </a:rPr>
              <a:t> &amp; </a:t>
            </a:r>
            <a:r>
              <a:rPr lang="en-US" b="1" dirty="0" err="1" smtClean="0">
                <a:solidFill>
                  <a:srgbClr val="FFFF00"/>
                </a:solidFill>
              </a:rPr>
              <a:t>vestibulo</a:t>
            </a:r>
            <a:r>
              <a:rPr lang="en-US" b="1" dirty="0" smtClean="0">
                <a:solidFill>
                  <a:srgbClr val="FFFF00"/>
                </a:solidFill>
              </a:rPr>
              <a:t>-spinal.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FF00"/>
                </a:solidFill>
              </a:rPr>
              <a:t>Clinical anatomy.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Parkinson`s disease -: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It is characterized by </a:t>
            </a:r>
            <a:r>
              <a:rPr lang="en-US" sz="2800" b="1" dirty="0" smtClean="0">
                <a:solidFill>
                  <a:srgbClr val="FFFF00"/>
                </a:solidFill>
              </a:rPr>
              <a:t>rigidity &amp; tremor.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Cog –wheel rigidity - : </a:t>
            </a:r>
            <a:r>
              <a:rPr lang="en-US" sz="2800" b="1" dirty="0" smtClean="0"/>
              <a:t>when the force is applied passively on a limb during flexion / extension, the muscular resistance increases / decreases </a:t>
            </a:r>
            <a:r>
              <a:rPr lang="en-US" sz="2800" b="1" dirty="0" err="1" smtClean="0"/>
              <a:t>altenatively</a:t>
            </a:r>
            <a:r>
              <a:rPr lang="en-US" sz="2800" b="1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The patient. have </a:t>
            </a:r>
            <a:r>
              <a:rPr lang="en-US" sz="2800" b="1" dirty="0" smtClean="0">
                <a:solidFill>
                  <a:srgbClr val="FFFF00"/>
                </a:solidFill>
              </a:rPr>
              <a:t>masked face appearance </a:t>
            </a:r>
            <a:r>
              <a:rPr lang="en-US" sz="2800" b="1" dirty="0" smtClean="0"/>
              <a:t>with no emotional response.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It is due to degenerative changes in </a:t>
            </a:r>
            <a:r>
              <a:rPr lang="en-US" sz="2800" b="1" dirty="0" err="1" smtClean="0"/>
              <a:t>globus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pallidus</a:t>
            </a:r>
            <a:r>
              <a:rPr lang="en-US" sz="2800" b="1" dirty="0" smtClean="0"/>
              <a:t> &amp; </a:t>
            </a:r>
            <a:r>
              <a:rPr lang="en-US" sz="2800" b="1" dirty="0" err="1" smtClean="0"/>
              <a:t>substantia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nigra</a:t>
            </a:r>
            <a:r>
              <a:rPr lang="en-US" sz="2800" b="1" dirty="0" smtClean="0"/>
              <a:t> with marked reduction of dopamine in the striatum &amp; </a:t>
            </a:r>
            <a:r>
              <a:rPr lang="en-US" sz="2800" b="1" dirty="0" err="1" smtClean="0"/>
              <a:t>substantia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nigra</a:t>
            </a:r>
            <a:r>
              <a:rPr lang="en-US" sz="2800" b="1" dirty="0" smtClean="0"/>
              <a:t>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FF00"/>
                </a:solidFill>
              </a:rPr>
              <a:t>Clinical anatomy.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err="1" smtClean="0">
                <a:solidFill>
                  <a:srgbClr val="FFFF00"/>
                </a:solidFill>
              </a:rPr>
              <a:t>Athetosis</a:t>
            </a:r>
            <a:r>
              <a:rPr lang="en-US" sz="2800" b="1" dirty="0" smtClean="0">
                <a:solidFill>
                  <a:srgbClr val="FFFF00"/>
                </a:solidFill>
              </a:rPr>
              <a:t> - :</a:t>
            </a:r>
            <a:r>
              <a:rPr lang="en-US" sz="2800" b="1" dirty="0" smtClean="0"/>
              <a:t> this is characterized by slow, worm-like twisting movements of the extremities, due to the damage of </a:t>
            </a:r>
            <a:r>
              <a:rPr lang="en-US" sz="2800" b="1" dirty="0" err="1" smtClean="0"/>
              <a:t>putmen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Chorea -:</a:t>
            </a:r>
            <a:r>
              <a:rPr lang="en-US" sz="2800" b="1" dirty="0" smtClean="0"/>
              <a:t> this is characterized by brisk, jerky, purposeless &amp; graceful movements of the distal part of the extremities.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Wilson`s disease.                                    (</a:t>
            </a:r>
            <a:r>
              <a:rPr lang="en-US" sz="2800" b="1" dirty="0" err="1" smtClean="0">
                <a:solidFill>
                  <a:srgbClr val="FFFF00"/>
                </a:solidFill>
              </a:rPr>
              <a:t>hepato</a:t>
            </a:r>
            <a:r>
              <a:rPr lang="en-US" sz="2800" b="1" dirty="0" smtClean="0">
                <a:solidFill>
                  <a:srgbClr val="FFFF00"/>
                </a:solidFill>
              </a:rPr>
              <a:t>-lenticular degeneration.) -:</a:t>
            </a:r>
            <a:r>
              <a:rPr lang="en-US" sz="2800" b="1" dirty="0" smtClean="0"/>
              <a:t> it is genetically determined error of copper </a:t>
            </a:r>
            <a:r>
              <a:rPr lang="en-US" sz="2800" b="1" dirty="0" err="1" smtClean="0"/>
              <a:t>metabolism,c</a:t>
            </a:r>
            <a:r>
              <a:rPr lang="en-US" sz="2800" b="1" dirty="0" smtClean="0"/>
              <a:t>/f muscular rigidity, </a:t>
            </a:r>
            <a:r>
              <a:rPr lang="en-US" sz="2800" b="1" dirty="0" err="1" smtClean="0"/>
              <a:t>tremor,laughing</a:t>
            </a:r>
            <a:r>
              <a:rPr lang="en-US" sz="2800" b="1" dirty="0" smtClean="0"/>
              <a:t> / crying may be uncontrolled without apparent cause.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Pictures\pitures\flowers_wallpapers_09_1024x768090425104509_515x3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2" name="WordArt 18"/>
          <p:cNvSpPr>
            <a:spLocks noChangeArrowheads="1" noChangeShapeType="1" noTextEdit="1"/>
          </p:cNvSpPr>
          <p:nvPr/>
        </p:nvSpPr>
        <p:spPr bwMode="auto">
          <a:xfrm>
            <a:off x="2895600" y="4800600"/>
            <a:ext cx="6019800" cy="1295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9465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IN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Thank </a:t>
            </a:r>
            <a:r>
              <a:rPr lang="en-IN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you</a:t>
            </a:r>
            <a:r>
              <a:rPr lang="en-IN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0" y="304800"/>
            <a:ext cx="4343400" cy="5635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Basal </a:t>
            </a:r>
            <a:r>
              <a:rPr lang="en-US" sz="4000" b="1" dirty="0" smtClean="0">
                <a:solidFill>
                  <a:srgbClr val="FFFF00"/>
                </a:solidFill>
              </a:rPr>
              <a:t>Ganglia</a:t>
            </a:r>
            <a:r>
              <a:rPr lang="en-US" sz="4000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5105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The masses of grey matter other than those mentioned previously are closely related functionally to the basal ganglia.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1.Subthalmic nucleus.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	2.Substantia </a:t>
            </a:r>
            <a:r>
              <a:rPr lang="en-US" sz="2800" b="1" dirty="0" err="1" smtClean="0">
                <a:solidFill>
                  <a:srgbClr val="FFFF00"/>
                </a:solidFill>
              </a:rPr>
              <a:t>nigra</a:t>
            </a:r>
            <a:r>
              <a:rPr lang="en-US" sz="2800" b="1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	3.Ventral striatum.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	4.Ventral </a:t>
            </a:r>
            <a:r>
              <a:rPr lang="en-US" sz="2800" b="1" dirty="0" err="1" smtClean="0">
                <a:solidFill>
                  <a:srgbClr val="FFFF00"/>
                </a:solidFill>
              </a:rPr>
              <a:t>pallidum</a:t>
            </a:r>
            <a:r>
              <a:rPr lang="en-US" sz="2800" b="1" dirty="0" smtClean="0">
                <a:solidFill>
                  <a:srgbClr val="FFFF00"/>
                </a:solidFill>
              </a:rPr>
              <a:t>.    </a:t>
            </a:r>
          </a:p>
        </p:txBody>
      </p:sp>
      <p:pic>
        <p:nvPicPr>
          <p:cNvPr id="8196" name="Picture 4" descr="b3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62600" y="990600"/>
            <a:ext cx="3003550" cy="4525963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Basal ganglia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307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FF00"/>
                </a:solidFill>
              </a:rPr>
              <a:t>                                  </a:t>
            </a:r>
            <a:r>
              <a:rPr lang="en-US" sz="1800" b="1" dirty="0" err="1" smtClean="0">
                <a:solidFill>
                  <a:srgbClr val="FFFF00"/>
                </a:solidFill>
              </a:rPr>
              <a:t>Carpus</a:t>
            </a:r>
            <a:r>
              <a:rPr lang="en-US" sz="1800" b="1" dirty="0" smtClean="0">
                <a:solidFill>
                  <a:srgbClr val="FFFF00"/>
                </a:solidFill>
              </a:rPr>
              <a:t> striatum       </a:t>
            </a:r>
            <a:r>
              <a:rPr lang="en-US" sz="1800" b="1" dirty="0" err="1" smtClean="0">
                <a:solidFill>
                  <a:srgbClr val="FFFF00"/>
                </a:solidFill>
              </a:rPr>
              <a:t>amygdala</a:t>
            </a:r>
            <a:r>
              <a:rPr lang="en-US" sz="1800" b="1" dirty="0" smtClean="0">
                <a:solidFill>
                  <a:srgbClr val="FFFF00"/>
                </a:solidFill>
              </a:rPr>
              <a:t>                     </a:t>
            </a:r>
            <a:r>
              <a:rPr lang="en-US" sz="1800" b="1" dirty="0" err="1" smtClean="0">
                <a:solidFill>
                  <a:srgbClr val="FFFF00"/>
                </a:solidFill>
              </a:rPr>
              <a:t>claustrum</a:t>
            </a:r>
            <a:endParaRPr lang="en-US" sz="18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800" b="1" dirty="0" err="1" smtClean="0">
                <a:solidFill>
                  <a:srgbClr val="FFFF00"/>
                </a:solidFill>
              </a:rPr>
              <a:t>Neostriatum</a:t>
            </a:r>
            <a:r>
              <a:rPr lang="en-US" sz="1800" b="1" dirty="0" smtClean="0">
                <a:solidFill>
                  <a:srgbClr val="FFFF00"/>
                </a:solidFill>
              </a:rPr>
              <a:t> (</a:t>
            </a:r>
            <a:r>
              <a:rPr lang="en-US" sz="1800" b="1" dirty="0" smtClean="0">
                <a:solidFill>
                  <a:srgbClr val="FFFF00"/>
                </a:solidFill>
              </a:rPr>
              <a:t>striatum)                                       </a:t>
            </a:r>
            <a:r>
              <a:rPr lang="en-US" sz="1800" b="1" dirty="0" err="1" smtClean="0">
                <a:solidFill>
                  <a:srgbClr val="FFFF00"/>
                </a:solidFill>
              </a:rPr>
              <a:t>paleostriatum</a:t>
            </a:r>
            <a:r>
              <a:rPr lang="en-US" sz="1800" b="1" dirty="0" smtClean="0">
                <a:solidFill>
                  <a:srgbClr val="FFFF00"/>
                </a:solidFill>
              </a:rPr>
              <a:t> (</a:t>
            </a:r>
            <a:r>
              <a:rPr lang="en-US" sz="1800" b="1" dirty="0" err="1" smtClean="0">
                <a:solidFill>
                  <a:srgbClr val="FFFF00"/>
                </a:solidFill>
              </a:rPr>
              <a:t>pallidum</a:t>
            </a:r>
            <a:r>
              <a:rPr lang="en-US" sz="1800" b="1" dirty="0" smtClean="0">
                <a:solidFill>
                  <a:srgbClr val="FFFF00"/>
                </a:solidFill>
              </a:rPr>
              <a:t>)</a:t>
            </a:r>
          </a:p>
          <a:p>
            <a:pPr>
              <a:buFont typeface="Wingdings" pitchFamily="2" charset="2"/>
              <a:buNone/>
              <a:defRPr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FF00"/>
                </a:solidFill>
              </a:rPr>
              <a:t>Dorsal striatum       ventral striatum        </a:t>
            </a:r>
            <a:r>
              <a:rPr lang="en-US" sz="1800" b="1" dirty="0" smtClean="0">
                <a:solidFill>
                  <a:srgbClr val="FFFF00"/>
                </a:solidFill>
              </a:rPr>
              <a:t>Dorsal </a:t>
            </a:r>
            <a:r>
              <a:rPr lang="en-US" sz="1800" b="1" dirty="0" err="1" smtClean="0">
                <a:solidFill>
                  <a:srgbClr val="FFFF00"/>
                </a:solidFill>
              </a:rPr>
              <a:t>pallidum</a:t>
            </a:r>
            <a:r>
              <a:rPr lang="en-US" sz="1800" b="1" dirty="0" smtClean="0">
                <a:solidFill>
                  <a:srgbClr val="FFFF00"/>
                </a:solidFill>
              </a:rPr>
              <a:t>     </a:t>
            </a:r>
            <a:r>
              <a:rPr lang="en-US" sz="1800" b="1" dirty="0" smtClean="0">
                <a:solidFill>
                  <a:srgbClr val="FFFF00"/>
                </a:solidFill>
              </a:rPr>
              <a:t>ventral </a:t>
            </a:r>
            <a:r>
              <a:rPr lang="en-US" sz="1800" b="1" dirty="0" err="1" smtClean="0">
                <a:solidFill>
                  <a:srgbClr val="FFFF00"/>
                </a:solidFill>
              </a:rPr>
              <a:t>pallidum</a:t>
            </a:r>
            <a:endParaRPr lang="en-US" sz="18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FF00"/>
                </a:solidFill>
              </a:rPr>
              <a:t>Caudate </a:t>
            </a:r>
            <a:r>
              <a:rPr lang="en-US" sz="1800" b="1" dirty="0" smtClean="0">
                <a:solidFill>
                  <a:srgbClr val="FFFF00"/>
                </a:solidFill>
              </a:rPr>
              <a:t>n  putamen                                    </a:t>
            </a:r>
            <a:r>
              <a:rPr lang="en-US" sz="1800" b="1" dirty="0">
                <a:solidFill>
                  <a:srgbClr val="FFFF00"/>
                </a:solidFill>
              </a:rPr>
              <a:t>G</a:t>
            </a:r>
            <a:r>
              <a:rPr lang="en-US" sz="1800" b="1" dirty="0" smtClean="0">
                <a:solidFill>
                  <a:srgbClr val="FFFF00"/>
                </a:solidFill>
              </a:rPr>
              <a:t>lobus </a:t>
            </a:r>
            <a:r>
              <a:rPr lang="en-US" sz="1800" b="1" dirty="0" err="1" smtClean="0">
                <a:solidFill>
                  <a:srgbClr val="FFFF00"/>
                </a:solidFill>
              </a:rPr>
              <a:t>pallidus</a:t>
            </a:r>
            <a:endParaRPr lang="en-US" sz="1800" b="1" dirty="0" smtClean="0">
              <a:solidFill>
                <a:srgbClr val="FFFF00"/>
              </a:solidFill>
            </a:endParaRPr>
          </a:p>
          <a:p>
            <a:pPr>
              <a:buNone/>
              <a:defRPr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FF00"/>
                </a:solidFill>
              </a:rPr>
              <a:t>                                </a:t>
            </a:r>
          </a:p>
          <a:p>
            <a:pPr>
              <a:buFont typeface="Wingdings" pitchFamily="2" charset="2"/>
              <a:buNone/>
              <a:defRPr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FF00"/>
                </a:solidFill>
              </a:rPr>
              <a:t>                                                      </a:t>
            </a:r>
            <a:r>
              <a:rPr lang="en-US" sz="1800" b="1" dirty="0" err="1" smtClean="0">
                <a:solidFill>
                  <a:srgbClr val="FFFF00"/>
                </a:solidFill>
              </a:rPr>
              <a:t>Lentiform</a:t>
            </a:r>
            <a:r>
              <a:rPr lang="en-US" sz="1800" b="1" dirty="0" smtClean="0">
                <a:solidFill>
                  <a:srgbClr val="FFFF00"/>
                </a:solidFill>
              </a:rPr>
              <a:t> n</a:t>
            </a:r>
            <a:endParaRPr lang="en-IN" sz="1800" b="1" dirty="0">
              <a:solidFill>
                <a:srgbClr val="FFFF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4125555">
            <a:off x="5019062" y="1356652"/>
            <a:ext cx="645583" cy="592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" name="Right Arrow 6"/>
          <p:cNvSpPr/>
          <p:nvPr/>
        </p:nvSpPr>
        <p:spPr>
          <a:xfrm rot="7951216">
            <a:off x="3442496" y="1284368"/>
            <a:ext cx="633475" cy="98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8" name="Down Arrow 7"/>
          <p:cNvSpPr/>
          <p:nvPr/>
        </p:nvSpPr>
        <p:spPr>
          <a:xfrm rot="2555007">
            <a:off x="2550953" y="1834743"/>
            <a:ext cx="177404" cy="8522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" name="Down Arrow 8"/>
          <p:cNvSpPr/>
          <p:nvPr/>
        </p:nvSpPr>
        <p:spPr>
          <a:xfrm rot="17680181" flipH="1">
            <a:off x="4837378" y="1539440"/>
            <a:ext cx="198473" cy="1564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0" name="Down Arrow 9"/>
          <p:cNvSpPr/>
          <p:nvPr/>
        </p:nvSpPr>
        <p:spPr>
          <a:xfrm rot="2076042">
            <a:off x="1013477" y="3963066"/>
            <a:ext cx="215540" cy="684466"/>
          </a:xfrm>
          <a:prstGeom prst="downArrow">
            <a:avLst>
              <a:gd name="adj1" fmla="val 5253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1" name="Down Arrow 10"/>
          <p:cNvSpPr/>
          <p:nvPr/>
        </p:nvSpPr>
        <p:spPr>
          <a:xfrm rot="19130195">
            <a:off x="1772051" y="3951950"/>
            <a:ext cx="191305" cy="59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2" name="Down Arrow 11"/>
          <p:cNvSpPr/>
          <p:nvPr/>
        </p:nvSpPr>
        <p:spPr>
          <a:xfrm>
            <a:off x="5791200" y="3962400"/>
            <a:ext cx="152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3" name="Right Arrow 12"/>
          <p:cNvSpPr/>
          <p:nvPr/>
        </p:nvSpPr>
        <p:spPr>
          <a:xfrm rot="2242451">
            <a:off x="2406918" y="5353287"/>
            <a:ext cx="1534773" cy="16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4" name="Down Arrow 13"/>
          <p:cNvSpPr/>
          <p:nvPr/>
        </p:nvSpPr>
        <p:spPr>
          <a:xfrm rot="2036799">
            <a:off x="5536183" y="4807161"/>
            <a:ext cx="152397" cy="1316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5" name="Down Arrow 14"/>
          <p:cNvSpPr/>
          <p:nvPr/>
        </p:nvSpPr>
        <p:spPr>
          <a:xfrm rot="18212289">
            <a:off x="6699308" y="909438"/>
            <a:ext cx="147714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Down Arrow 15"/>
          <p:cNvSpPr/>
          <p:nvPr/>
        </p:nvSpPr>
        <p:spPr>
          <a:xfrm rot="2076042">
            <a:off x="1279740" y="2907998"/>
            <a:ext cx="174222" cy="684466"/>
          </a:xfrm>
          <a:prstGeom prst="downArrow">
            <a:avLst>
              <a:gd name="adj1" fmla="val 5253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7" name="Down Arrow 16"/>
          <p:cNvSpPr/>
          <p:nvPr/>
        </p:nvSpPr>
        <p:spPr>
          <a:xfrm rot="18339319">
            <a:off x="2495134" y="2878293"/>
            <a:ext cx="136173" cy="772232"/>
          </a:xfrm>
          <a:prstGeom prst="downArrow">
            <a:avLst>
              <a:gd name="adj1" fmla="val 5253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8" name="Down Arrow 17"/>
          <p:cNvSpPr/>
          <p:nvPr/>
        </p:nvSpPr>
        <p:spPr>
          <a:xfrm rot="18460457">
            <a:off x="6908958" y="2894789"/>
            <a:ext cx="185031" cy="713528"/>
          </a:xfrm>
          <a:prstGeom prst="downArrow">
            <a:avLst>
              <a:gd name="adj1" fmla="val 5253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9" name="Down Arrow 18"/>
          <p:cNvSpPr/>
          <p:nvPr/>
        </p:nvSpPr>
        <p:spPr>
          <a:xfrm rot="2076042">
            <a:off x="5661677" y="2896266"/>
            <a:ext cx="215540" cy="684466"/>
          </a:xfrm>
          <a:prstGeom prst="downArrow">
            <a:avLst>
              <a:gd name="adj1" fmla="val 5253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077043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Corpus striatum.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36576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effectLst/>
              </a:rPr>
              <a:t>The corpus striatum divided into -: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sz="2800" b="1" dirty="0" smtClean="0">
                <a:effectLst/>
              </a:rPr>
              <a:t>Medial part -: Caudate nucleus.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sz="2800" b="1" dirty="0" smtClean="0">
                <a:effectLst/>
              </a:rPr>
              <a:t>Lateral part -: </a:t>
            </a:r>
            <a:r>
              <a:rPr lang="en-US" sz="2800" b="1" dirty="0" err="1" smtClean="0">
                <a:effectLst/>
              </a:rPr>
              <a:t>Lentiform</a:t>
            </a:r>
            <a:r>
              <a:rPr lang="en-US" sz="2800" b="1" dirty="0" smtClean="0">
                <a:effectLst/>
              </a:rPr>
              <a:t> nucleus.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800" b="1" dirty="0" smtClean="0">
                <a:effectLst/>
              </a:rPr>
              <a:t> </a:t>
            </a:r>
          </a:p>
        </p:txBody>
      </p:sp>
      <p:pic>
        <p:nvPicPr>
          <p:cNvPr id="9220" name="Picture 4" descr="b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38600" y="1447800"/>
            <a:ext cx="5105400" cy="441960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rgbClr val="FFFF00"/>
                </a:solidFill>
                <a:effectLst/>
              </a:rPr>
              <a:t>Lentiform</a:t>
            </a:r>
            <a:r>
              <a:rPr lang="en-US" sz="4800" b="1" dirty="0" smtClean="0">
                <a:solidFill>
                  <a:srgbClr val="FFFF00"/>
                </a:solidFill>
                <a:effectLst/>
              </a:rPr>
              <a:t> nucleus.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3072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3600" b="1" dirty="0" smtClean="0"/>
              <a:t>The </a:t>
            </a:r>
            <a:r>
              <a:rPr lang="en-US" sz="3600" b="1" dirty="0" err="1" smtClean="0"/>
              <a:t>lentiform</a:t>
            </a:r>
            <a:r>
              <a:rPr lang="en-US" sz="3600" b="1" dirty="0" smtClean="0"/>
              <a:t> nucleus further subdivided  into -: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sz="3600" b="1" dirty="0" smtClean="0"/>
              <a:t>Outer part -: Putamen nucleus.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sz="3600" b="1" dirty="0" smtClean="0"/>
              <a:t>Inner part -: Globus </a:t>
            </a:r>
            <a:r>
              <a:rPr lang="en-US" sz="3600" b="1" dirty="0" err="1" smtClean="0"/>
              <a:t>pallidus</a:t>
            </a:r>
            <a:r>
              <a:rPr lang="en-US" sz="3600" b="1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10244" name="Picture 4" descr="b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43400" y="1752600"/>
            <a:ext cx="4800600" cy="426720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FF00"/>
                </a:solidFill>
                <a:effectLst/>
              </a:rPr>
              <a:t>Basal ganglia.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In structures, connections &amp; functions the caudate nucleus &amp; putamen nucleus are similar &amp; they are collectively called </a:t>
            </a:r>
            <a:r>
              <a:rPr lang="en-US" sz="3600" b="1" dirty="0" smtClean="0">
                <a:solidFill>
                  <a:srgbClr val="FFFF00"/>
                </a:solidFill>
                <a:effectLst/>
              </a:rPr>
              <a:t>Neo-striatum / Striatum.</a:t>
            </a:r>
          </a:p>
          <a:p>
            <a:pPr eaLnBrk="1" hangingPunct="1">
              <a:defRPr/>
            </a:pPr>
            <a:r>
              <a:rPr lang="en-US" sz="3600" b="1" dirty="0" smtClean="0"/>
              <a:t>The </a:t>
            </a:r>
            <a:r>
              <a:rPr lang="en-US" sz="3600" b="1" dirty="0" err="1" smtClean="0"/>
              <a:t>globus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pallidus</a:t>
            </a:r>
            <a:r>
              <a:rPr lang="en-US" sz="3600" b="1" dirty="0" smtClean="0"/>
              <a:t> provides chief efferent </a:t>
            </a:r>
            <a:r>
              <a:rPr lang="en-US" sz="3600" b="1" dirty="0" err="1" smtClean="0"/>
              <a:t>fibres</a:t>
            </a:r>
            <a:r>
              <a:rPr lang="en-US" sz="3600" b="1" dirty="0" smtClean="0"/>
              <a:t> of the basal ganglia is known as </a:t>
            </a:r>
            <a:r>
              <a:rPr lang="en-US" sz="3600" b="1" dirty="0" err="1" smtClean="0">
                <a:solidFill>
                  <a:srgbClr val="FFFF00"/>
                </a:solidFill>
              </a:rPr>
              <a:t>Paleo</a:t>
            </a:r>
            <a:r>
              <a:rPr lang="en-US" sz="3600" b="1" dirty="0" smtClean="0">
                <a:solidFill>
                  <a:srgbClr val="FFFF00"/>
                </a:solidFill>
              </a:rPr>
              <a:t>-striatum / </a:t>
            </a:r>
            <a:r>
              <a:rPr lang="en-US" sz="3600" b="1" dirty="0" err="1" smtClean="0">
                <a:solidFill>
                  <a:srgbClr val="FFFF00"/>
                </a:solidFill>
              </a:rPr>
              <a:t>Pallium</a:t>
            </a:r>
            <a:r>
              <a:rPr lang="en-US" sz="3600" b="1" dirty="0" smtClean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FF00"/>
                </a:solidFill>
                <a:effectLst/>
              </a:rPr>
              <a:t>Basal ganglia.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53340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At present the striatum is subdivided into dorsal &amp; ventral striatum; the </a:t>
            </a:r>
            <a:r>
              <a:rPr lang="en-US" sz="2800" b="1" dirty="0" err="1" smtClean="0"/>
              <a:t>pallidum</a:t>
            </a:r>
            <a:r>
              <a:rPr lang="en-US" sz="2800" b="1" dirty="0" smtClean="0"/>
              <a:t> subdivided into dorsal &amp; ventral </a:t>
            </a:r>
            <a:r>
              <a:rPr lang="en-US" sz="2800" b="1" dirty="0" err="1" smtClean="0"/>
              <a:t>pallidum</a:t>
            </a:r>
            <a:r>
              <a:rPr lang="en-US" sz="2800" b="1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Dorsal striatum -: </a:t>
            </a:r>
            <a:r>
              <a:rPr lang="en-US" sz="2800" b="1" dirty="0" smtClean="0"/>
              <a:t>Caudate nucleus &amp; putamen nucleus.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Dorsal </a:t>
            </a:r>
            <a:r>
              <a:rPr lang="en-US" sz="2800" b="1" dirty="0" err="1" smtClean="0">
                <a:solidFill>
                  <a:srgbClr val="FFFF00"/>
                </a:solidFill>
              </a:rPr>
              <a:t>pallidum</a:t>
            </a:r>
            <a:r>
              <a:rPr lang="en-US" sz="2800" b="1" dirty="0" smtClean="0">
                <a:solidFill>
                  <a:srgbClr val="FFFF00"/>
                </a:solidFill>
              </a:rPr>
              <a:t> -: </a:t>
            </a:r>
            <a:r>
              <a:rPr lang="en-US" sz="2800" b="1" dirty="0" smtClean="0"/>
              <a:t>Globus </a:t>
            </a:r>
            <a:r>
              <a:rPr lang="en-US" sz="2800" b="1" dirty="0" err="1" smtClean="0"/>
              <a:t>pallidus</a:t>
            </a:r>
            <a:r>
              <a:rPr lang="en-US" sz="2800" b="1" dirty="0" smtClean="0"/>
              <a:t>. </a:t>
            </a:r>
          </a:p>
        </p:txBody>
      </p:sp>
      <p:pic>
        <p:nvPicPr>
          <p:cNvPr id="12292" name="Picture 4" descr="b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97108" y="2514600"/>
            <a:ext cx="3318292" cy="2808288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1">
      <a:dk1>
        <a:srgbClr val="1A006C"/>
      </a:dk1>
      <a:lt1>
        <a:srgbClr val="FFFFFF"/>
      </a:lt1>
      <a:dk2>
        <a:srgbClr val="000066"/>
      </a:dk2>
      <a:lt2>
        <a:srgbClr val="CCCCFF"/>
      </a:lt2>
      <a:accent1>
        <a:srgbClr val="0099CC"/>
      </a:accent1>
      <a:accent2>
        <a:srgbClr val="6600CC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1018</TotalTime>
  <Words>1057</Words>
  <Application>Microsoft Office PowerPoint</Application>
  <PresentationFormat>On-screen Show (4:3)</PresentationFormat>
  <Paragraphs>133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Beam</vt:lpstr>
      <vt:lpstr>BASAL GANGLIA / NUCLEI</vt:lpstr>
      <vt:lpstr>Basal ganglia / Basal nuclei.</vt:lpstr>
      <vt:lpstr>PowerPoint Presentation</vt:lpstr>
      <vt:lpstr>Basal Ganglia.</vt:lpstr>
      <vt:lpstr>Basal ganglia</vt:lpstr>
      <vt:lpstr>Corpus striatum.</vt:lpstr>
      <vt:lpstr>Lentiform nucleus.</vt:lpstr>
      <vt:lpstr>Basal ganglia.</vt:lpstr>
      <vt:lpstr>Basal ganglia.</vt:lpstr>
      <vt:lpstr>Caudate nucleus.</vt:lpstr>
      <vt:lpstr>Caudate nucleus.</vt:lpstr>
      <vt:lpstr>Caudate nucleus.</vt:lpstr>
      <vt:lpstr>Caudate nucleus.</vt:lpstr>
      <vt:lpstr>PowerPoint Presentation</vt:lpstr>
      <vt:lpstr>Caudate nucleus.</vt:lpstr>
      <vt:lpstr>Caudate nucleus.</vt:lpstr>
      <vt:lpstr>Caudate nucleus.</vt:lpstr>
      <vt:lpstr>Lentiform nucleus.</vt:lpstr>
      <vt:lpstr>Lentiform nucleus.</vt:lpstr>
      <vt:lpstr>Lentiform nucleus.</vt:lpstr>
      <vt:lpstr>Claustrum.</vt:lpstr>
      <vt:lpstr>Claustrum.</vt:lpstr>
      <vt:lpstr>Amygdaloid body / Archi-striatum.</vt:lpstr>
      <vt:lpstr>Subthalamic nucleus / Ventral thalamus / Body of Luys</vt:lpstr>
      <vt:lpstr>Substantia nigra.</vt:lpstr>
      <vt:lpstr>Ventral striatum.</vt:lpstr>
      <vt:lpstr>Ventral pallidum.</vt:lpstr>
      <vt:lpstr>Afferent connection of the basal nuclei.</vt:lpstr>
      <vt:lpstr>Efferent connection of the basal nuclei.</vt:lpstr>
      <vt:lpstr>Functions of the basal ganglia.</vt:lpstr>
      <vt:lpstr>Clinical anatomy.</vt:lpstr>
      <vt:lpstr>Clinical anatomy.</vt:lpstr>
      <vt:lpstr>PowerPoint Presentation</vt:lpstr>
    </vt:vector>
  </TitlesOfParts>
  <Company>--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Basal ganglia / Basal nuclei.</dc:title>
  <dc:creator>--</dc:creator>
  <cp:lastModifiedBy>Senthil Kumar</cp:lastModifiedBy>
  <cp:revision>106</cp:revision>
  <dcterms:created xsi:type="dcterms:W3CDTF">2008-04-15T14:53:34Z</dcterms:created>
  <dcterms:modified xsi:type="dcterms:W3CDTF">2020-04-05T14:31:20Z</dcterms:modified>
</cp:coreProperties>
</file>