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76" r:id="rId2"/>
    <p:sldId id="277" r:id="rId3"/>
    <p:sldId id="256" r:id="rId4"/>
    <p:sldId id="257" r:id="rId5"/>
    <p:sldId id="279" r:id="rId6"/>
    <p:sldId id="278" r:id="rId7"/>
    <p:sldId id="280" r:id="rId8"/>
    <p:sldId id="258" r:id="rId9"/>
    <p:sldId id="259" r:id="rId10"/>
    <p:sldId id="260" r:id="rId11"/>
    <p:sldId id="261" r:id="rId12"/>
    <p:sldId id="262" r:id="rId13"/>
    <p:sldId id="283" r:id="rId14"/>
    <p:sldId id="264" r:id="rId15"/>
    <p:sldId id="263" r:id="rId16"/>
    <p:sldId id="265" r:id="rId17"/>
    <p:sldId id="267" r:id="rId18"/>
    <p:sldId id="266" r:id="rId19"/>
    <p:sldId id="268" r:id="rId20"/>
    <p:sldId id="270" r:id="rId21"/>
    <p:sldId id="271" r:id="rId22"/>
    <p:sldId id="281" r:id="rId23"/>
    <p:sldId id="269" r:id="rId24"/>
    <p:sldId id="272" r:id="rId25"/>
    <p:sldId id="275" r:id="rId26"/>
    <p:sldId id="273" r:id="rId27"/>
    <p:sldId id="274" r:id="rId28"/>
    <p:sldId id="282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2AB97-1332-4041-9CAE-63CFFEC90909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7521D-6286-47B7-BD12-8B47DB0A9DB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7521D-6286-47B7-BD12-8B47DB0A9DB7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01DE3-D3AA-4BC1-B59C-B395986EF89A}" type="datetimeFigureOut">
              <a:rPr lang="en-IN" smtClean="0"/>
              <a:pPr/>
              <a:t>14-11-2012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CE52-F609-458F-960E-640237AB3C2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IN" dirty="0"/>
          </a:p>
        </p:txBody>
      </p:sp>
      <p:pic>
        <p:nvPicPr>
          <p:cNvPr id="4" name="Content Placeholder 3" descr="mermai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520" y="332656"/>
            <a:ext cx="2016224" cy="1077218"/>
          </a:xfrm>
          <a:prstGeom prst="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lgerian" pitchFamily="82" charset="0"/>
              </a:rPr>
              <a:t>Little Mermaid</a:t>
            </a:r>
            <a:endParaRPr lang="en-IN" sz="3200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PRIMITIVE STREAK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Before the </a:t>
            </a:r>
            <a:r>
              <a:rPr lang="en-US" dirty="0" err="1" smtClean="0">
                <a:latin typeface="Comic Sans MS" pitchFamily="66" charset="0"/>
              </a:rPr>
              <a:t>intraembryonic</a:t>
            </a:r>
            <a:r>
              <a:rPr lang="en-US" dirty="0" smtClean="0">
                <a:latin typeface="Comic Sans MS" pitchFamily="66" charset="0"/>
              </a:rPr>
              <a:t> mesoderm is formed, the initial cells which proliferate from the primitive streak &amp; </a:t>
            </a:r>
            <a:r>
              <a:rPr lang="en-US" dirty="0" err="1" smtClean="0">
                <a:latin typeface="Comic Sans MS" pitchFamily="66" charset="0"/>
              </a:rPr>
              <a:t>invaginate</a:t>
            </a:r>
            <a:r>
              <a:rPr lang="en-US" dirty="0" smtClean="0">
                <a:latin typeface="Comic Sans MS" pitchFamily="66" charset="0"/>
              </a:rPr>
              <a:t> displace the hypoblast and form a new layer which is termed as the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endoderm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After formation of the endoderm &amp; mesoderm , the cells remaining in the </a:t>
            </a:r>
            <a:r>
              <a:rPr lang="en-US" dirty="0" err="1" smtClean="0">
                <a:latin typeface="Comic Sans MS" pitchFamily="66" charset="0"/>
              </a:rPr>
              <a:t>epiblast</a:t>
            </a:r>
            <a:r>
              <a:rPr lang="en-US" dirty="0" smtClean="0">
                <a:latin typeface="Comic Sans MS" pitchFamily="66" charset="0"/>
              </a:rPr>
              <a:t> are called as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ectoderm </a:t>
            </a:r>
            <a:endParaRPr lang="en-IN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Algerian" pitchFamily="82" charset="0"/>
              </a:rPr>
              <a:t>gastrulation</a:t>
            </a:r>
            <a:endParaRPr lang="en-IN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It is a term used for the process which establishes the three germ layers: Ectoderm, Endoderm &amp; Mesoderm with the formation of the primitive streak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It occurs during the 3</a:t>
            </a:r>
            <a:r>
              <a:rPr lang="en-US" baseline="30000" dirty="0" smtClean="0">
                <a:latin typeface="Comic Sans MS" pitchFamily="66" charset="0"/>
              </a:rPr>
              <a:t>rd</a:t>
            </a:r>
            <a:r>
              <a:rPr lang="en-US" dirty="0" smtClean="0">
                <a:latin typeface="Comic Sans MS" pitchFamily="66" charset="0"/>
              </a:rPr>
              <a:t> week of gestation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41297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b="1" u="sng" dirty="0" smtClean="0">
                <a:latin typeface="Comic Sans MS" pitchFamily="66" charset="0"/>
              </a:rPr>
              <a:t>Fate of Primitive streak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After formation of notochord &amp; </a:t>
            </a:r>
            <a:r>
              <a:rPr lang="en-US" dirty="0" err="1" smtClean="0">
                <a:latin typeface="Comic Sans MS" pitchFamily="66" charset="0"/>
              </a:rPr>
              <a:t>intraembryonic</a:t>
            </a:r>
            <a:r>
              <a:rPr lang="en-US" dirty="0" smtClean="0">
                <a:latin typeface="Comic Sans MS" pitchFamily="66" charset="0"/>
              </a:rPr>
              <a:t> mesoderm, the primitive streak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disappears</a:t>
            </a:r>
          </a:p>
          <a:p>
            <a:pPr>
              <a:buNone/>
            </a:pPr>
            <a:endParaRPr lang="en-IN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PRIMITIVE STREAK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4283968" cy="452596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Sacrococcygeal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teratoma</a:t>
            </a:r>
            <a:endParaRPr lang="en-US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Tumor formed from remnants of primitive streak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Consists of teeth/hair/cartilage/muscle tissue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As primitive streak consists of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totipotent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cells</a:t>
            </a:r>
            <a:endParaRPr lang="en-IN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u="sng" dirty="0" smtClean="0">
                <a:solidFill>
                  <a:schemeClr val="bg1"/>
                </a:solidFill>
                <a:latin typeface="Comic Sans MS" pitchFamily="66" charset="0"/>
              </a:rPr>
              <a:t>Applied aspects</a:t>
            </a:r>
            <a:endParaRPr lang="en-IN" u="sng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40962" name="Picture 2" descr="C:\Users\sony\Desktop\Primitive streak\fetal-sacrococcygeal-teratoma.article-g02.f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772816"/>
            <a:ext cx="4495800" cy="416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image0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16632"/>
            <a:ext cx="8352928" cy="6408712"/>
          </a:xfrm>
        </p:spPr>
      </p:pic>
      <p:sp>
        <p:nvSpPr>
          <p:cNvPr id="5" name="TextBox 4"/>
          <p:cNvSpPr txBox="1"/>
          <p:nvPr/>
        </p:nvSpPr>
        <p:spPr>
          <a:xfrm>
            <a:off x="251520" y="188640"/>
            <a:ext cx="3528392" cy="83099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mic Sans MS" pitchFamily="66" charset="0"/>
              </a:rPr>
              <a:t>INTRAEMBRYONIC MESODERM</a:t>
            </a:r>
            <a:endParaRPr lang="en-IN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latin typeface="Comic Sans MS" pitchFamily="66" charset="0"/>
              </a:rPr>
              <a:t>Intraembryonic</a:t>
            </a:r>
            <a:r>
              <a:rPr lang="en-US" dirty="0" smtClean="0">
                <a:latin typeface="Comic Sans MS" pitchFamily="66" charset="0"/>
              </a:rPr>
              <a:t> mesoderm (IEM)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>
                <a:solidFill>
                  <a:schemeClr val="bg1"/>
                </a:solidFill>
                <a:latin typeface="Comic Sans MS" pitchFamily="66" charset="0"/>
              </a:rPr>
              <a:t>Introduction</a:t>
            </a:r>
          </a:p>
          <a:p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Formed </a:t>
            </a:r>
            <a:r>
              <a:rPr lang="en-US" dirty="0" smtClean="0">
                <a:latin typeface="Comic Sans MS" pitchFamily="66" charset="0"/>
              </a:rPr>
              <a:t>by proliferation of cells of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primitive streak </a:t>
            </a:r>
            <a:r>
              <a:rPr lang="en-US" dirty="0" smtClean="0">
                <a:latin typeface="Comic Sans MS" pitchFamily="66" charset="0"/>
              </a:rPr>
              <a:t>which </a:t>
            </a:r>
            <a:r>
              <a:rPr lang="en-US" dirty="0" err="1" smtClean="0">
                <a:latin typeface="Comic Sans MS" pitchFamily="66" charset="0"/>
              </a:rPr>
              <a:t>invaginate</a:t>
            </a:r>
            <a:r>
              <a:rPr lang="en-US" dirty="0" smtClean="0">
                <a:latin typeface="Comic Sans MS" pitchFamily="66" charset="0"/>
              </a:rPr>
              <a:t> &amp; extend between ectoderm &amp; endoderm</a:t>
            </a:r>
          </a:p>
          <a:p>
            <a:pPr>
              <a:buNone/>
            </a:pPr>
            <a:r>
              <a:rPr lang="en-US" u="sng" dirty="0" smtClean="0">
                <a:latin typeface="Comic Sans MS" pitchFamily="66" charset="0"/>
              </a:rPr>
              <a:t>Location</a:t>
            </a:r>
          </a:p>
          <a:p>
            <a:r>
              <a:rPr lang="en-US" dirty="0" smtClean="0">
                <a:latin typeface="Comic Sans MS" pitchFamily="66" charset="0"/>
              </a:rPr>
              <a:t>IEM is present between ectoderm &amp; endoderm but is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absent</a:t>
            </a:r>
            <a:r>
              <a:rPr lang="en-US" dirty="0" smtClean="0">
                <a:latin typeface="Comic Sans MS" pitchFamily="66" charset="0"/>
              </a:rPr>
              <a:t> in the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midline</a:t>
            </a:r>
            <a:r>
              <a:rPr lang="en-US" dirty="0" smtClean="0">
                <a:latin typeface="Comic Sans MS" pitchFamily="66" charset="0"/>
              </a:rPr>
              <a:t>, at the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buccopharyngeal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membrane </a:t>
            </a:r>
            <a:r>
              <a:rPr lang="en-US" dirty="0" smtClean="0">
                <a:latin typeface="Comic Sans MS" pitchFamily="66" charset="0"/>
              </a:rPr>
              <a:t>&amp;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cloacal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membrane</a:t>
            </a:r>
          </a:p>
          <a:p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" name="Content Placeholder 5" descr="image0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44008" y="0"/>
            <a:ext cx="4672955" cy="6464132"/>
          </a:xfrm>
        </p:spPr>
      </p:pic>
      <p:pic>
        <p:nvPicPr>
          <p:cNvPr id="7" name="Picture 6" descr="image01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220072" cy="62373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8424" y="2348880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  <a:latin typeface="Comic Sans MS" pitchFamily="66" charset="0"/>
              </a:rPr>
              <a:t>mesoderm</a:t>
            </a:r>
            <a:endParaRPr lang="en-IN" sz="12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188640"/>
            <a:ext cx="3096344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SUBDIVISIONS OF IEM</a:t>
            </a:r>
            <a:endParaRPr lang="en-I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b="1" u="sng" dirty="0" smtClean="0">
                <a:latin typeface="Comic Sans MS" pitchFamily="66" charset="0"/>
              </a:rPr>
              <a:t>Subdivisions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Paraxial mesoderm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Intermediate mesoderm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Lateral plate mesoderm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latin typeface="Comic Sans MS" pitchFamily="66" charset="0"/>
              </a:rPr>
              <a:t>Intraembryonic</a:t>
            </a:r>
            <a:r>
              <a:rPr lang="en-US" dirty="0" smtClean="0">
                <a:latin typeface="Comic Sans MS" pitchFamily="66" charset="0"/>
              </a:rPr>
              <a:t> mesoderm (IEM)</a:t>
            </a:r>
            <a:endParaRPr lang="en-IN" dirty="0"/>
          </a:p>
        </p:txBody>
      </p:sp>
      <p:pic>
        <p:nvPicPr>
          <p:cNvPr id="5" name="Content Placeholder 3" descr="image0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1628800"/>
            <a:ext cx="4283968" cy="52292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4499992" y="2492896"/>
            <a:ext cx="1296144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63888" y="3140968"/>
            <a:ext cx="2016224" cy="6480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5856" y="4365104"/>
            <a:ext cx="2232248" cy="6480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444208" y="6309320"/>
            <a:ext cx="2376264" cy="3693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SUBDIVISIONS OF IEM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Paraxial mesoderm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b="1" u="sng" dirty="0" smtClean="0">
                <a:latin typeface="Comic Sans MS" pitchFamily="66" charset="0"/>
              </a:rPr>
              <a:t>Features</a:t>
            </a:r>
          </a:p>
          <a:p>
            <a:r>
              <a:rPr lang="en-US" dirty="0" smtClean="0">
                <a:latin typeface="Comic Sans MS" pitchFamily="66" charset="0"/>
              </a:rPr>
              <a:t>Becomes segmented</a:t>
            </a:r>
          </a:p>
          <a:p>
            <a:r>
              <a:rPr lang="en-US" dirty="0" smtClean="0">
                <a:latin typeface="Comic Sans MS" pitchFamily="66" charset="0"/>
              </a:rPr>
              <a:t>Segments are called as </a:t>
            </a:r>
            <a:r>
              <a:rPr lang="en-US" dirty="0" err="1" smtClean="0">
                <a:latin typeface="Comic Sans MS" pitchFamily="66" charset="0"/>
              </a:rPr>
              <a:t>somitomeres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44-45 </a:t>
            </a:r>
            <a:r>
              <a:rPr lang="en-US" dirty="0" err="1" smtClean="0">
                <a:latin typeface="Comic Sans MS" pitchFamily="66" charset="0"/>
              </a:rPr>
              <a:t>somitomeres</a:t>
            </a:r>
            <a:r>
              <a:rPr lang="en-US" dirty="0" smtClean="0">
                <a:latin typeface="Comic Sans MS" pitchFamily="66" charset="0"/>
              </a:rPr>
              <a:t> are formed</a:t>
            </a:r>
          </a:p>
          <a:p>
            <a:r>
              <a:rPr lang="en-US" dirty="0" smtClean="0">
                <a:latin typeface="Comic Sans MS" pitchFamily="66" charset="0"/>
              </a:rPr>
              <a:t>The cranial ones form the head mesoderm &amp; help in formation of the skull</a:t>
            </a:r>
          </a:p>
          <a:p>
            <a:r>
              <a:rPr lang="en-US" dirty="0" smtClean="0">
                <a:latin typeface="Comic Sans MS" pitchFamily="66" charset="0"/>
              </a:rPr>
              <a:t>The remaining form condensed segments called as </a:t>
            </a:r>
            <a:r>
              <a:rPr lang="en-US" dirty="0" err="1" smtClean="0">
                <a:solidFill>
                  <a:srgbClr val="FFFF00"/>
                </a:solidFill>
                <a:latin typeface="Comic Sans MS" pitchFamily="66" charset="0"/>
              </a:rPr>
              <a:t>Somites</a:t>
            </a:r>
            <a:endParaRPr lang="en-IN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u="sng" dirty="0" smtClean="0">
                <a:latin typeface="Comic Sans MS" pitchFamily="66" charset="0"/>
              </a:rPr>
              <a:t>Development of </a:t>
            </a:r>
            <a:r>
              <a:rPr lang="en-US" b="1" u="sng" dirty="0" err="1" smtClean="0">
                <a:latin typeface="Comic Sans MS" pitchFamily="66" charset="0"/>
              </a:rPr>
              <a:t>somites</a:t>
            </a:r>
            <a:endParaRPr lang="en-US" b="1" u="sng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Somites</a:t>
            </a:r>
            <a:r>
              <a:rPr lang="en-US" dirty="0" smtClean="0">
                <a:latin typeface="Comic Sans MS" pitchFamily="66" charset="0"/>
              </a:rPr>
              <a:t> develop at the rate of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3 pairs per day</a:t>
            </a:r>
            <a:r>
              <a:rPr lang="en-US" dirty="0" smtClean="0">
                <a:latin typeface="Comic Sans MS" pitchFamily="66" charset="0"/>
              </a:rPr>
              <a:t>. The first </a:t>
            </a:r>
            <a:r>
              <a:rPr lang="en-US" dirty="0" err="1" smtClean="0">
                <a:latin typeface="Comic Sans MS" pitchFamily="66" charset="0"/>
              </a:rPr>
              <a:t>somites</a:t>
            </a:r>
            <a:r>
              <a:rPr lang="en-US" dirty="0" smtClean="0">
                <a:latin typeface="Comic Sans MS" pitchFamily="66" charset="0"/>
              </a:rPr>
              <a:t> are formed on 15</a:t>
            </a:r>
            <a:r>
              <a:rPr lang="en-US" baseline="30000" dirty="0" smtClean="0">
                <a:latin typeface="Comic Sans MS" pitchFamily="66" charset="0"/>
              </a:rPr>
              <a:t>th</a:t>
            </a:r>
            <a:r>
              <a:rPr lang="en-US" dirty="0" smtClean="0">
                <a:latin typeface="Comic Sans MS" pitchFamily="66" charset="0"/>
              </a:rPr>
              <a:t> day of gestation</a:t>
            </a:r>
          </a:p>
          <a:p>
            <a:pPr>
              <a:buNone/>
            </a:pPr>
            <a:r>
              <a:rPr lang="en-US" b="1" u="sng" dirty="0" smtClean="0">
                <a:solidFill>
                  <a:schemeClr val="bg1"/>
                </a:solidFill>
                <a:latin typeface="Comic Sans MS" pitchFamily="66" charset="0"/>
              </a:rPr>
              <a:t>Number of SOMITES</a:t>
            </a:r>
          </a:p>
          <a:p>
            <a:r>
              <a:rPr lang="en-US" dirty="0" smtClean="0">
                <a:latin typeface="Comic Sans MS" pitchFamily="66" charset="0"/>
              </a:rPr>
              <a:t>Occipital – 4</a:t>
            </a:r>
          </a:p>
          <a:p>
            <a:r>
              <a:rPr lang="en-US" dirty="0" smtClean="0">
                <a:latin typeface="Comic Sans MS" pitchFamily="66" charset="0"/>
              </a:rPr>
              <a:t>Cervical – 8</a:t>
            </a:r>
          </a:p>
          <a:p>
            <a:r>
              <a:rPr lang="en-US" dirty="0" smtClean="0">
                <a:latin typeface="Comic Sans MS" pitchFamily="66" charset="0"/>
              </a:rPr>
              <a:t>Thoracic – 12</a:t>
            </a:r>
          </a:p>
          <a:p>
            <a:r>
              <a:rPr lang="en-US" dirty="0" smtClean="0">
                <a:latin typeface="Comic Sans MS" pitchFamily="66" charset="0"/>
              </a:rPr>
              <a:t>Lumbar – 5</a:t>
            </a:r>
          </a:p>
          <a:p>
            <a:r>
              <a:rPr lang="en-US" dirty="0" smtClean="0">
                <a:latin typeface="Comic Sans MS" pitchFamily="66" charset="0"/>
              </a:rPr>
              <a:t>Sacral – 5</a:t>
            </a:r>
          </a:p>
          <a:p>
            <a:r>
              <a:rPr lang="en-US" dirty="0" err="1" smtClean="0">
                <a:latin typeface="Comic Sans MS" pitchFamily="66" charset="0"/>
              </a:rPr>
              <a:t>Coccygeal</a:t>
            </a:r>
            <a:r>
              <a:rPr lang="en-US" dirty="0" smtClean="0">
                <a:latin typeface="Comic Sans MS" pitchFamily="66" charset="0"/>
              </a:rPr>
              <a:t> – 1-3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Paraxial mesoderm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88640"/>
            <a:ext cx="3957092" cy="3672408"/>
          </a:xfrm>
        </p:spPr>
      </p:pic>
      <p:sp>
        <p:nvSpPr>
          <p:cNvPr id="6" name="TextBox 5"/>
          <p:cNvSpPr txBox="1"/>
          <p:nvPr/>
        </p:nvSpPr>
        <p:spPr>
          <a:xfrm>
            <a:off x="467544" y="4005064"/>
            <a:ext cx="82089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This baby was born with well developed upper part of the body but the lower part of the body was abnormal.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Comic Sans MS" pitchFamily="66" charset="0"/>
              </a:rPr>
              <a:t> The lower limbs were fused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Comic Sans MS" pitchFamily="66" charset="0"/>
              </a:rPr>
              <a:t> The left kidney was absent and right was small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Comic Sans MS" pitchFamily="66" charset="0"/>
              </a:rPr>
              <a:t> There was a common lower opening for the digestive system, urinary system and genital system</a:t>
            </a:r>
          </a:p>
          <a:p>
            <a:r>
              <a:rPr lang="en-US" sz="2000" dirty="0" smtClean="0">
                <a:latin typeface="Comic Sans MS" pitchFamily="66" charset="0"/>
              </a:rPr>
              <a:t>Which process of development might have been disturbed to cause such defects?</a:t>
            </a:r>
            <a:endParaRPr lang="en-IN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3314" name="Picture 2" descr="http://www.profelis.org/amc/vorlesungen/pngs/gray_mesoderm_1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6264696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2843808" y="1412776"/>
            <a:ext cx="1152128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2290" name="Picture 2" descr="http://embryology.med.unsw.edu.au/Notes/images/skmus/image_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653136"/>
          </a:xfrm>
          <a:prstGeom prst="rect">
            <a:avLst/>
          </a:prstGeom>
          <a:noFill/>
        </p:spPr>
      </p:pic>
      <p:sp>
        <p:nvSpPr>
          <p:cNvPr id="5" name="Content Placeholder 11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44827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u="sng" dirty="0" err="1" smtClean="0">
                <a:latin typeface="Comic Sans MS" pitchFamily="66" charset="0"/>
              </a:rPr>
              <a:t>Somites</a:t>
            </a:r>
            <a:r>
              <a:rPr lang="en-US" b="1" u="sng" dirty="0" smtClean="0">
                <a:latin typeface="Comic Sans MS" pitchFamily="66" charset="0"/>
              </a:rPr>
              <a:t> are subdivided into</a:t>
            </a:r>
            <a:r>
              <a:rPr lang="en-US" dirty="0" smtClean="0">
                <a:latin typeface="Comic Sans MS" pitchFamily="66" charset="0"/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Comic Sans MS" pitchFamily="66" charset="0"/>
              </a:rPr>
              <a:t>Sclerotome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Comic Sans MS" pitchFamily="66" charset="0"/>
              </a:rPr>
              <a:t>Myotome</a:t>
            </a:r>
            <a:r>
              <a:rPr lang="en-US" dirty="0" smtClean="0">
                <a:latin typeface="Comic Sans MS" pitchFamily="66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Dermatome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2" descr="http://embryology.med.unsw.edu.au/Notes/images/skmus/image_01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8280920" cy="65527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Algerian" pitchFamily="82" charset="0"/>
              </a:rPr>
              <a:t>somites</a:t>
            </a:r>
            <a:endParaRPr lang="en-IN" dirty="0">
              <a:latin typeface="Algerian" pitchFamily="82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>
                <a:latin typeface="Comic Sans MS" pitchFamily="66" charset="0"/>
              </a:rPr>
              <a:t>Sclerotome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Comic Sans MS" pitchFamily="66" charset="0"/>
              </a:rPr>
              <a:t>Ventromedial</a:t>
            </a:r>
            <a:r>
              <a:rPr lang="en-US" dirty="0" smtClean="0">
                <a:latin typeface="Comic Sans MS" pitchFamily="66" charset="0"/>
              </a:rPr>
              <a:t> part of </a:t>
            </a:r>
            <a:r>
              <a:rPr lang="en-US" dirty="0" err="1" smtClean="0">
                <a:latin typeface="Comic Sans MS" pitchFamily="66" charset="0"/>
              </a:rPr>
              <a:t>somite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Forms vertebrae &amp; ribs</a:t>
            </a:r>
          </a:p>
          <a:p>
            <a:pPr>
              <a:buNone/>
            </a:pPr>
            <a:r>
              <a:rPr lang="en-US" dirty="0" err="1" smtClean="0">
                <a:latin typeface="Comic Sans MS" pitchFamily="66" charset="0"/>
              </a:rPr>
              <a:t>Myotome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Comic Sans MS" pitchFamily="66" charset="0"/>
              </a:rPr>
              <a:t>Dorsomedial</a:t>
            </a:r>
            <a:r>
              <a:rPr lang="en-US" dirty="0" smtClean="0">
                <a:latin typeface="Comic Sans MS" pitchFamily="66" charset="0"/>
              </a:rPr>
              <a:t> part of </a:t>
            </a:r>
            <a:r>
              <a:rPr lang="en-US" dirty="0" err="1" smtClean="0">
                <a:latin typeface="Comic Sans MS" pitchFamily="66" charset="0"/>
              </a:rPr>
              <a:t>somite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Forms skeletal muscles of limbs &amp; trunk</a:t>
            </a:r>
          </a:p>
          <a:p>
            <a:pPr>
              <a:buNone/>
            </a:pPr>
            <a:r>
              <a:rPr lang="en-US" dirty="0" err="1" smtClean="0">
                <a:latin typeface="Comic Sans MS" pitchFamily="66" charset="0"/>
              </a:rPr>
              <a:t>Dermotome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Comic Sans MS" pitchFamily="66" charset="0"/>
              </a:rPr>
              <a:t>Dorsolateral</a:t>
            </a:r>
            <a:r>
              <a:rPr lang="en-US" dirty="0" smtClean="0">
                <a:latin typeface="Comic Sans MS" pitchFamily="66" charset="0"/>
              </a:rPr>
              <a:t> part of </a:t>
            </a:r>
            <a:r>
              <a:rPr lang="en-US" dirty="0" err="1" smtClean="0">
                <a:latin typeface="Comic Sans MS" pitchFamily="66" charset="0"/>
              </a:rPr>
              <a:t>somite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Forms dermis of skin &amp; subcutaneous tissue</a:t>
            </a:r>
            <a:endParaRPr lang="en-IN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Intermediate mesoderm</a:t>
            </a:r>
            <a:endParaRPr lang="en-IN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88840"/>
            <a:ext cx="4474840" cy="118072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Forms </a:t>
            </a:r>
            <a:r>
              <a:rPr lang="en-US" dirty="0" err="1" smtClean="0">
                <a:latin typeface="Comic Sans MS" pitchFamily="66" charset="0"/>
              </a:rPr>
              <a:t>urogenital</a:t>
            </a:r>
            <a:r>
              <a:rPr lang="en-US" dirty="0" smtClean="0">
                <a:latin typeface="Comic Sans MS" pitchFamily="66" charset="0"/>
              </a:rPr>
              <a:t> system</a:t>
            </a:r>
            <a:endParaRPr lang="en-IN" dirty="0">
              <a:latin typeface="Comic Sans MS" pitchFamily="66" charset="0"/>
            </a:endParaRPr>
          </a:p>
        </p:txBody>
      </p:sp>
      <p:pic>
        <p:nvPicPr>
          <p:cNvPr id="5" name="Picture 2" descr="http://embryology.med.unsw.edu.au/Notes/images/skmus/image_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48880"/>
            <a:ext cx="9144000" cy="4653136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4716016" y="5661248"/>
            <a:ext cx="2376264" cy="1196752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mic Sans MS" pitchFamily="66" charset="0"/>
              </a:rPr>
              <a:t>mesoderm</a:t>
            </a:r>
          </a:p>
          <a:p>
            <a:pPr algn="ctr"/>
            <a:endParaRPr lang="en-IN" dirty="0"/>
          </a:p>
        </p:txBody>
      </p:sp>
      <p:sp>
        <p:nvSpPr>
          <p:cNvPr id="8" name="Oval 7"/>
          <p:cNvSpPr/>
          <p:nvPr/>
        </p:nvSpPr>
        <p:spPr>
          <a:xfrm>
            <a:off x="5868144" y="3861048"/>
            <a:ext cx="2304256" cy="194421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image0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286500" cy="666936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1763688" y="260648"/>
            <a:ext cx="468052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16216" y="11663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itchFamily="66" charset="0"/>
              </a:rPr>
              <a:t>Septum </a:t>
            </a:r>
            <a:r>
              <a:rPr lang="en-US" b="1" dirty="0" err="1" smtClean="0">
                <a:latin typeface="Comic Sans MS" pitchFamily="66" charset="0"/>
              </a:rPr>
              <a:t>transversum</a:t>
            </a:r>
            <a:endParaRPr lang="en-IN" b="1" dirty="0">
              <a:latin typeface="Comic Sans MS" pitchFamily="66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63688" y="836712"/>
            <a:ext cx="468052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16216" y="692696"/>
            <a:ext cx="262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mic Sans MS" pitchFamily="66" charset="0"/>
              </a:rPr>
              <a:t>Cardiogenic</a:t>
            </a:r>
            <a:r>
              <a:rPr lang="en-US" b="1" dirty="0" smtClean="0">
                <a:latin typeface="Comic Sans MS" pitchFamily="66" charset="0"/>
              </a:rPr>
              <a:t> area</a:t>
            </a:r>
            <a:endParaRPr lang="en-IN" b="1" dirty="0">
              <a:latin typeface="Comic Sans MS" pitchFamily="66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699792" y="3789040"/>
            <a:ext cx="36004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300192" y="36450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mic Sans MS" pitchFamily="66" charset="0"/>
              </a:rPr>
              <a:t>Intraembryonic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n-US" b="1" dirty="0" err="1" smtClean="0">
                <a:latin typeface="Comic Sans MS" pitchFamily="66" charset="0"/>
              </a:rPr>
              <a:t>coelom</a:t>
            </a:r>
            <a:endParaRPr lang="en-IN" b="1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9832" y="5589240"/>
            <a:ext cx="3744416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LATERAL PLATE MESODERM</a:t>
            </a:r>
            <a:endParaRPr lang="en-IN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Lateral plate mesoderm</a:t>
            </a:r>
            <a:endParaRPr lang="en-IN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511256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omic Sans MS" pitchFamily="66" charset="0"/>
              </a:rPr>
              <a:t>Small cavities appear in it which join together to form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intraembryonic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coelom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(IEC)</a:t>
            </a:r>
          </a:p>
          <a:p>
            <a:r>
              <a:rPr lang="en-US" dirty="0" smtClean="0">
                <a:latin typeface="Comic Sans MS" pitchFamily="66" charset="0"/>
              </a:rPr>
              <a:t>IEC is horse shoe shaped</a:t>
            </a:r>
          </a:p>
          <a:p>
            <a:r>
              <a:rPr lang="en-US" dirty="0" smtClean="0">
                <a:latin typeface="Comic Sans MS" pitchFamily="66" charset="0"/>
              </a:rPr>
              <a:t>It divides IEM into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Somatopleuric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IEM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(near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ectoderm) &amp;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Splanchnopleuric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IEM 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(near endoderm)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Somatopleuric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IEM forms parietal layers of pleura, peritoneum &amp; pericardium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Splanchnopleuric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IEM forms visceral layers of pleura, peritoneum &amp; pericardium, smooth muscles lining gut tube, respiratory system &amp; blood vessels</a:t>
            </a:r>
          </a:p>
          <a:p>
            <a:endParaRPr lang="en-IN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IEC does not extend into IEM near cranial end of germ disc</a:t>
            </a:r>
          </a:p>
          <a:p>
            <a:r>
              <a:rPr lang="en-US" dirty="0" smtClean="0">
                <a:latin typeface="Comic Sans MS" pitchFamily="66" charset="0"/>
              </a:rPr>
              <a:t>This part of IEM is known as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septum 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transversum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– forms part of liver, diaphragm &amp; fibrous pericardium</a:t>
            </a:r>
          </a:p>
          <a:p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Cardiogenic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 area </a:t>
            </a:r>
            <a:r>
              <a:rPr lang="en-US" dirty="0" smtClean="0">
                <a:latin typeface="Comic Sans MS" pitchFamily="66" charset="0"/>
              </a:rPr>
              <a:t>develops between </a:t>
            </a:r>
            <a:r>
              <a:rPr lang="en-US" dirty="0" err="1" smtClean="0">
                <a:latin typeface="Comic Sans MS" pitchFamily="66" charset="0"/>
              </a:rPr>
              <a:t>prochordal</a:t>
            </a:r>
            <a:r>
              <a:rPr lang="en-US" dirty="0" smtClean="0">
                <a:latin typeface="Comic Sans MS" pitchFamily="66" charset="0"/>
              </a:rPr>
              <a:t> plate &amp; septum </a:t>
            </a:r>
            <a:r>
              <a:rPr lang="en-US" dirty="0" err="1" smtClean="0">
                <a:latin typeface="Comic Sans MS" pitchFamily="66" charset="0"/>
              </a:rPr>
              <a:t>transversum</a:t>
            </a:r>
            <a:r>
              <a:rPr lang="en-US" dirty="0" smtClean="0">
                <a:latin typeface="Comic Sans MS" pitchFamily="66" charset="0"/>
              </a:rPr>
              <a:t> &amp; heart develops from it</a:t>
            </a:r>
          </a:p>
          <a:p>
            <a:pPr>
              <a:buNone/>
            </a:pPr>
            <a:endParaRPr lang="en-IN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latin typeface="Comic Sans MS" pitchFamily="66" charset="0"/>
              </a:rPr>
              <a:t>Intraembryonic</a:t>
            </a:r>
            <a:r>
              <a:rPr lang="en-US" dirty="0" smtClean="0">
                <a:latin typeface="Comic Sans MS" pitchFamily="66" charset="0"/>
              </a:rPr>
              <a:t> mesoderm (IEM)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Applied aspects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3610744" cy="280831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Sirenomelia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   Improper development &amp; migration of IEM</a:t>
            </a:r>
            <a:endParaRPr lang="en-IN" dirty="0">
              <a:latin typeface="Comic Sans MS" pitchFamily="66" charset="0"/>
            </a:endParaRPr>
          </a:p>
        </p:txBody>
      </p:sp>
      <p:pic>
        <p:nvPicPr>
          <p:cNvPr id="4" name="Content Placeholder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1700808"/>
            <a:ext cx="3957092" cy="4464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Applied aspects</a:t>
            </a:r>
            <a:endParaRPr lang="en-IN" dirty="0">
              <a:latin typeface="Comic Sans MS" pitchFamily="66" charset="0"/>
            </a:endParaRPr>
          </a:p>
        </p:txBody>
      </p:sp>
      <p:pic>
        <p:nvPicPr>
          <p:cNvPr id="41986" name="Picture 2" descr="C:\Users\sony\Desktop\Primitive streak\image_thumb[72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628800"/>
            <a:ext cx="3958952" cy="432048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27584" y="2132856"/>
            <a:ext cx="3312368" cy="390876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Comic Sans MS" pitchFamily="66" charset="0"/>
              </a:rPr>
              <a:t>Ectopia</a:t>
            </a:r>
            <a:r>
              <a:rPr lang="en-US" sz="2800" b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Comic Sans MS" pitchFamily="66" charset="0"/>
              </a:rPr>
              <a:t>Vesicae</a:t>
            </a:r>
            <a:endParaRPr lang="en-US" sz="28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endParaRPr lang="en-US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What is the defect?</a:t>
            </a:r>
          </a:p>
          <a:p>
            <a:pPr>
              <a:buFont typeface="Wingdings" pitchFamily="2" charset="2"/>
              <a:buChar char="§"/>
            </a:pPr>
            <a:endParaRPr lang="en-US" sz="2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Comic Sans MS" pitchFamily="66" charset="0"/>
              </a:rPr>
              <a:t> What is the embryological basis of this condition?</a:t>
            </a:r>
            <a:endParaRPr lang="en-IN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568952" cy="6264696"/>
          </a:xfrm>
          <a:ln w="76200"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lgerian" pitchFamily="82" charset="0"/>
              </a:rPr>
              <a:t>Gastrulation</a:t>
            </a:r>
            <a:r>
              <a:rPr lang="en-US" dirty="0" smtClean="0">
                <a:solidFill>
                  <a:schemeClr val="bg1"/>
                </a:solidFill>
                <a:latin typeface="Algerian" pitchFamily="82" charset="0"/>
              </a:rPr>
              <a:t> </a:t>
            </a:r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and</a:t>
            </a:r>
            <a:br>
              <a:rPr lang="en-US" dirty="0" smtClean="0">
                <a:solidFill>
                  <a:schemeClr val="tx1"/>
                </a:solidFill>
                <a:latin typeface="Algerian" pitchFamily="82" charset="0"/>
              </a:rPr>
            </a:b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formation &amp; fate </a:t>
            </a:r>
            <a:br>
              <a:rPr lang="en-US" dirty="0" smtClean="0">
                <a:solidFill>
                  <a:schemeClr val="tx1"/>
                </a:solidFill>
                <a:latin typeface="Algerian" pitchFamily="82" charset="0"/>
              </a:rPr>
            </a:b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of </a:t>
            </a:r>
            <a:r>
              <a:rPr lang="en-US" dirty="0" smtClean="0">
                <a:latin typeface="Algerian" pitchFamily="82" charset="0"/>
              </a:rPr>
              <a:t/>
            </a:r>
            <a:br>
              <a:rPr lang="en-US" dirty="0" smtClean="0">
                <a:latin typeface="Algerian" pitchFamily="82" charset="0"/>
              </a:rPr>
            </a:br>
            <a:r>
              <a:rPr lang="en-US" dirty="0" smtClean="0">
                <a:solidFill>
                  <a:schemeClr val="bg1"/>
                </a:solidFill>
                <a:latin typeface="Algerian" pitchFamily="82" charset="0"/>
              </a:rPr>
              <a:t>PRIMITIVE STREAK</a:t>
            </a:r>
            <a:br>
              <a:rPr lang="en-US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and</a:t>
            </a:r>
            <a:r>
              <a:rPr lang="en-US" dirty="0" smtClean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n-US" dirty="0" err="1" smtClean="0">
                <a:solidFill>
                  <a:schemeClr val="bg1"/>
                </a:solidFill>
                <a:latin typeface="Algerian" pitchFamily="82" charset="0"/>
              </a:rPr>
              <a:t>intraembryonic</a:t>
            </a:r>
            <a:r>
              <a:rPr lang="en-US" dirty="0" smtClean="0">
                <a:solidFill>
                  <a:schemeClr val="bg1"/>
                </a:solidFill>
                <a:latin typeface="Algerian" pitchFamily="82" charset="0"/>
              </a:rPr>
              <a:t> mesoderm</a:t>
            </a:r>
            <a:endParaRPr lang="en-IN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6093296"/>
            <a:ext cx="6400800" cy="1752600"/>
          </a:xfrm>
        </p:spPr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9600" dirty="0" smtClean="0">
                <a:latin typeface="Algerian" pitchFamily="82" charset="0"/>
              </a:rPr>
              <a:t>   Thank you</a:t>
            </a:r>
            <a:endParaRPr lang="en-IN" sz="9600" dirty="0">
              <a:latin typeface="Algerian" pitchFamily="82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3010" name="Picture 2" descr="C:\Users\sony\Desktop\Primitive streak\embry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88840"/>
            <a:ext cx="7272808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PRIMITIVE STREAK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3168352" cy="452596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u="sng" dirty="0" smtClean="0">
                <a:latin typeface="Comic Sans MS" pitchFamily="66" charset="0"/>
              </a:rPr>
              <a:t>Introduction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Comic Sans MS" pitchFamily="66" charset="0"/>
              </a:rPr>
              <a:t>An elevation formed by proliferation of cells of </a:t>
            </a:r>
            <a:r>
              <a:rPr lang="en-US" sz="2800" dirty="0" err="1" smtClean="0">
                <a:latin typeface="Comic Sans MS" pitchFamily="66" charset="0"/>
              </a:rPr>
              <a:t>epiblast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u="sng" dirty="0" smtClean="0">
                <a:latin typeface="Comic Sans MS" pitchFamily="66" charset="0"/>
              </a:rPr>
              <a:t>Location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Comic Sans MS" pitchFamily="66" charset="0"/>
              </a:rPr>
              <a:t>Present at the caudal end of the germ disc </a:t>
            </a:r>
          </a:p>
          <a:p>
            <a:pPr>
              <a:buFont typeface="Wingdings" pitchFamily="2" charset="2"/>
              <a:buChar char="§"/>
            </a:pPr>
            <a:endParaRPr lang="en-IN" sz="2800" dirty="0">
              <a:latin typeface="Comic Sans MS" pitchFamily="66" charset="0"/>
            </a:endParaRPr>
          </a:p>
        </p:txBody>
      </p:sp>
      <p:pic>
        <p:nvPicPr>
          <p:cNvPr id="8" name="Picture 7" descr="image00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1772816"/>
            <a:ext cx="4608512" cy="4392488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 flipV="1">
            <a:off x="5796136" y="1844824"/>
            <a:ext cx="1296144" cy="15121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04048" y="148478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Epiblast</a:t>
            </a:r>
            <a:endParaRPr lang="en-IN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508104" y="3573016"/>
            <a:ext cx="1584176" cy="165618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0" y="530120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Hypoblast</a:t>
            </a:r>
            <a:endParaRPr lang="en-IN" dirty="0"/>
          </a:p>
        </p:txBody>
      </p:sp>
      <p:sp>
        <p:nvSpPr>
          <p:cNvPr id="17" name="Flowchart: Terminator 16"/>
          <p:cNvSpPr/>
          <p:nvPr/>
        </p:nvSpPr>
        <p:spPr>
          <a:xfrm>
            <a:off x="6372200" y="3356992"/>
            <a:ext cx="648072" cy="72008"/>
          </a:xfrm>
          <a:prstGeom prst="flowChartTerminator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220072" y="2564904"/>
            <a:ext cx="1296144" cy="7920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779912" y="227687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Primitive streak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2" grpId="0"/>
      <p:bldP spid="16" grpId="0"/>
      <p:bldP spid="17" grpId="0" animBg="1"/>
      <p:bldP spid="17" grpId="1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0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32040" y="1700808"/>
            <a:ext cx="3960440" cy="3940671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PRIMITIVE STREAK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1844824"/>
            <a:ext cx="4104456" cy="480131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Comic Sans MS" pitchFamily="66" charset="0"/>
              </a:rPr>
              <a:t>Parts</a:t>
            </a:r>
          </a:p>
          <a:p>
            <a:endParaRPr lang="en-US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b="1" dirty="0" smtClean="0">
                <a:latin typeface="Comic Sans MS" pitchFamily="66" charset="0"/>
              </a:rPr>
              <a:t>Cranial expanded end – Primitive node/knot/ </a:t>
            </a:r>
            <a:r>
              <a:rPr lang="en-US" sz="2400" b="1" dirty="0" err="1" smtClean="0">
                <a:latin typeface="Comic Sans MS" pitchFamily="66" charset="0"/>
              </a:rPr>
              <a:t>Hensen’s</a:t>
            </a:r>
            <a:r>
              <a:rPr lang="en-US" sz="2400" b="1" dirty="0" smtClean="0">
                <a:latin typeface="Comic Sans MS" pitchFamily="66" charset="0"/>
              </a:rPr>
              <a:t> node</a:t>
            </a:r>
          </a:p>
          <a:p>
            <a:endParaRPr lang="en-US" sz="24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b="1" dirty="0" smtClean="0">
                <a:latin typeface="Comic Sans MS" pitchFamily="66" charset="0"/>
              </a:rPr>
              <a:t> Depression in the node – Primitive pit</a:t>
            </a:r>
          </a:p>
          <a:p>
            <a:pPr>
              <a:buFont typeface="Wingdings" pitchFamily="2" charset="2"/>
              <a:buChar char="§"/>
            </a:pPr>
            <a:endParaRPr lang="en-US" sz="24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b="1" dirty="0" smtClean="0">
                <a:latin typeface="Comic Sans MS" pitchFamily="66" charset="0"/>
              </a:rPr>
              <a:t> Depression in the rest of the streak – Primitive groove</a:t>
            </a:r>
          </a:p>
          <a:p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6732240" y="249289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err="1" smtClean="0">
                <a:latin typeface="Comic Sans MS" pitchFamily="66" charset="0"/>
              </a:rPr>
              <a:t>Prochordal</a:t>
            </a:r>
            <a:r>
              <a:rPr lang="en-US" dirty="0" smtClean="0">
                <a:latin typeface="Comic Sans MS" pitchFamily="66" charset="0"/>
              </a:rPr>
              <a:t> plate)</a:t>
            </a:r>
            <a:endParaRPr lang="en-IN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2080" y="5805264"/>
            <a:ext cx="1368152" cy="36933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GERM DISC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image01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1187624" y="3933056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3645024"/>
            <a:ext cx="16561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Primitive streak</a:t>
            </a:r>
            <a:endParaRPr lang="en-IN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115616" y="3140968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55776" y="299695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Primitive node</a:t>
            </a:r>
            <a:endParaRPr lang="en-IN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115616" y="2852936"/>
            <a:ext cx="129614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55776" y="263691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Primitive pit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5580112" y="5661248"/>
            <a:ext cx="1368152" cy="92333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Coronal section of GERM DISC</a:t>
            </a:r>
            <a:endParaRPr lang="en-IN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619672" y="6237312"/>
            <a:ext cx="1944216" cy="36933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T.S of GERM DISC</a:t>
            </a:r>
            <a:endParaRPr lang="en-IN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411760" y="260648"/>
            <a:ext cx="5688632" cy="707886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latin typeface="Comic Sans MS" pitchFamily="66" charset="0"/>
              </a:rPr>
              <a:t>Structures developed from primitive streak</a:t>
            </a: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latin typeface="Comic Sans MS" pitchFamily="66" charset="0"/>
              </a:rPr>
              <a:t> NOTOCHORD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" name="Content Placeholder 5" descr="image0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07704" y="6237312"/>
            <a:ext cx="1944216" cy="369332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T.S of GERM DISC</a:t>
            </a:r>
            <a:endParaRPr lang="en-IN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04248" y="5733256"/>
            <a:ext cx="1368152" cy="92333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Coronal section of GERM DISC</a:t>
            </a:r>
            <a:endParaRPr lang="en-IN" b="1" dirty="0"/>
          </a:p>
        </p:txBody>
      </p:sp>
      <p:sp>
        <p:nvSpPr>
          <p:cNvPr id="8" name="Rectangle 7"/>
          <p:cNvSpPr/>
          <p:nvPr/>
        </p:nvSpPr>
        <p:spPr>
          <a:xfrm>
            <a:off x="2411760" y="188640"/>
            <a:ext cx="3240360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 smtClean="0">
                <a:latin typeface="Comic Sans MS" pitchFamily="66" charset="0"/>
              </a:rPr>
              <a:t>Structures developed from primitive streak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latin typeface="Comic Sans MS" pitchFamily="66" charset="0"/>
              </a:rPr>
              <a:t> INTRAEMBRYONIC MESODERM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PRIMITIVE STREAK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>
                <a:latin typeface="Comic Sans MS" pitchFamily="66" charset="0"/>
              </a:rPr>
              <a:t>Structures developed from primitive streak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omic Sans MS" pitchFamily="66" charset="0"/>
              </a:rPr>
              <a:t>Primitive streak gives rise to the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notochord</a:t>
            </a:r>
            <a:r>
              <a:rPr lang="en-US" dirty="0" smtClean="0">
                <a:latin typeface="Comic Sans MS" pitchFamily="66" charset="0"/>
              </a:rPr>
              <a:t> &amp; </a:t>
            </a:r>
            <a:r>
              <a:rPr lang="en-US" dirty="0" err="1" smtClean="0">
                <a:solidFill>
                  <a:srgbClr val="FFFF00"/>
                </a:solidFill>
                <a:latin typeface="Comic Sans MS" pitchFamily="66" charset="0"/>
              </a:rPr>
              <a:t>intraembryonic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mesoderm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Notochord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is formed in the midline by proliferation of cells in the primitive node which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invaginate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through the primitive pit &amp; extend between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epiblast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&amp; hypoblast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upto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the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prochordal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plate</a:t>
            </a:r>
            <a:endParaRPr lang="en-IN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latin typeface="Algerian" pitchFamily="82" charset="0"/>
              </a:rPr>
              <a:t>PRIMITIVE STREAK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rgbClr val="FFFF00"/>
                </a:solidFill>
                <a:latin typeface="Comic Sans MS" pitchFamily="66" charset="0"/>
              </a:rPr>
              <a:t>Intraembryonic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mesoderm 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is formed by proliferation of the cells in the primitive streak which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invaginate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through the primitive groove &amp; extend between the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epiblast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&amp; hypoblast except in the midline (occupied by notochord),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prochordal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plate (forms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buccopharyngeal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membrane), caudal to primitive streak (occupied by </a:t>
            </a:r>
            <a:r>
              <a:rPr lang="en-US" dirty="0" err="1" smtClean="0">
                <a:solidFill>
                  <a:schemeClr val="bg1"/>
                </a:solidFill>
                <a:latin typeface="Comic Sans MS" pitchFamily="66" charset="0"/>
              </a:rPr>
              <a:t>cloacal</a:t>
            </a:r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 membrane)</a:t>
            </a:r>
            <a:endParaRPr lang="en-IN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766</Words>
  <Application>Microsoft Office PowerPoint</Application>
  <PresentationFormat>On-screen Show (4:3)</PresentationFormat>
  <Paragraphs>134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 </vt:lpstr>
      <vt:lpstr>Slide 2</vt:lpstr>
      <vt:lpstr>Gastrulation  and  formation &amp; fate  of  PRIMITIVE STREAK and intraembryonic mesoderm</vt:lpstr>
      <vt:lpstr>PRIMITIVE STREAK</vt:lpstr>
      <vt:lpstr>PRIMITIVE STREAK</vt:lpstr>
      <vt:lpstr>Slide 6</vt:lpstr>
      <vt:lpstr>Slide 7</vt:lpstr>
      <vt:lpstr>PRIMITIVE STREAK</vt:lpstr>
      <vt:lpstr>PRIMITIVE STREAK</vt:lpstr>
      <vt:lpstr>PRIMITIVE STREAK</vt:lpstr>
      <vt:lpstr>gastrulation</vt:lpstr>
      <vt:lpstr>PRIMITIVE STREAK</vt:lpstr>
      <vt:lpstr>Applied aspects</vt:lpstr>
      <vt:lpstr>Slide 14</vt:lpstr>
      <vt:lpstr>Intraembryonic mesoderm (IEM)</vt:lpstr>
      <vt:lpstr>Slide 16</vt:lpstr>
      <vt:lpstr>Intraembryonic mesoderm (IEM)</vt:lpstr>
      <vt:lpstr>Paraxial mesoderm</vt:lpstr>
      <vt:lpstr>Paraxial mesoderm</vt:lpstr>
      <vt:lpstr>Slide 20</vt:lpstr>
      <vt:lpstr>Slide 21</vt:lpstr>
      <vt:lpstr>Slide 22</vt:lpstr>
      <vt:lpstr>somites</vt:lpstr>
      <vt:lpstr>Intermediate mesoderm</vt:lpstr>
      <vt:lpstr>Slide 25</vt:lpstr>
      <vt:lpstr>Lateral plate mesoderm</vt:lpstr>
      <vt:lpstr>Intraembryonic mesoderm (IEM)</vt:lpstr>
      <vt:lpstr>Applied aspects</vt:lpstr>
      <vt:lpstr>Applied aspects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sony</cp:lastModifiedBy>
  <cp:revision>149</cp:revision>
  <dcterms:created xsi:type="dcterms:W3CDTF">2012-08-26T17:28:13Z</dcterms:created>
  <dcterms:modified xsi:type="dcterms:W3CDTF">2012-11-14T15:25:29Z</dcterms:modified>
</cp:coreProperties>
</file>