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314" r:id="rId2"/>
    <p:sldId id="256" r:id="rId3"/>
    <p:sldId id="290" r:id="rId4"/>
    <p:sldId id="281" r:id="rId5"/>
    <p:sldId id="282" r:id="rId6"/>
    <p:sldId id="292" r:id="rId7"/>
    <p:sldId id="291" r:id="rId8"/>
    <p:sldId id="296" r:id="rId9"/>
    <p:sldId id="295" r:id="rId10"/>
    <p:sldId id="257" r:id="rId11"/>
    <p:sldId id="301" r:id="rId12"/>
    <p:sldId id="287" r:id="rId13"/>
    <p:sldId id="286" r:id="rId14"/>
    <p:sldId id="273" r:id="rId15"/>
    <p:sldId id="304" r:id="rId16"/>
    <p:sldId id="303" r:id="rId17"/>
    <p:sldId id="274" r:id="rId18"/>
    <p:sldId id="315" r:id="rId19"/>
    <p:sldId id="307" r:id="rId20"/>
    <p:sldId id="276" r:id="rId21"/>
    <p:sldId id="308" r:id="rId22"/>
    <p:sldId id="278" r:id="rId23"/>
    <p:sldId id="288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77777"/>
    <a:srgbClr val="969696"/>
    <a:srgbClr val="C0C0C0"/>
    <a:srgbClr val="FFFF00"/>
    <a:srgbClr val="FF00FF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7" autoAdjust="0"/>
    <p:restoredTop sz="94660"/>
  </p:normalViewPr>
  <p:slideViewPr>
    <p:cSldViewPr>
      <p:cViewPr varScale="1">
        <p:scale>
          <a:sx n="87" d="100"/>
          <a:sy n="87" d="100"/>
        </p:scale>
        <p:origin x="8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xmlns="" id="{B4CB03CB-030E-412A-92EC-42380913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xmlns="" id="{BC19CB12-E05F-4534-A5D1-8D642F17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xmlns="" id="{ADF412B7-BEF1-4D51-AC3E-CB396171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F18C504-7C63-4CB8-9B7B-1787D5A1F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410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B7A4F8CA-B727-4A6F-B0CA-B9554B8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C030DE6B-ED7B-41FD-8F97-362C4728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FC0A04A9-04C0-49F6-8EC5-A3EB2265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F9522-0CA1-4ACB-9D2C-2B2F582C9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76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22017E66-621B-44D2-BDB2-A2ACDF3A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007DB9D4-4ED2-4A27-8856-B0EC11EA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FCEFC2E2-81F3-4512-AC21-E4C099F3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1F023-3537-4CBC-A36C-730AD99CE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1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186765F3-91F1-4644-A776-51E640B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3CDF6449-F079-4A91-A93C-CE57084C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152989F4-53AC-46FF-A638-5870E6A6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86E31-2999-41F0-8D74-2C3387726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0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97F4DA-DAB8-4C67-9091-FA07B82A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93F9D8-1F2B-41A4-B268-2AD5653D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CD49DC-4B39-41D1-8AFA-508634FA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5B60AE3-D1ED-4389-848A-4B0337914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686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965604D1-FF91-4B7A-8AA5-8C012595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09D5A7F3-2037-40D3-98D8-50CF755C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0C7914BF-57F3-41B0-940D-CECB8381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A2D23-91E8-4C41-A6D6-7D8D56483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72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xmlns="" id="{657C1C61-FF7C-43EB-83AB-1703E09B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xmlns="" id="{DC7B584B-A75D-42F9-A464-446913EB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xmlns="" id="{3EEE5E77-7AF4-4856-A4A1-14A50B55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580C1-2B59-4485-BAE8-B71DE390C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39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xmlns="" id="{C7A33E64-498D-41FD-8B48-3C5722A7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xmlns="" id="{E18DF2BF-F15D-482E-B209-8669283E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xmlns="" id="{F1838992-EBD7-412F-815F-F2CD25B4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CB5D8-4766-419F-8A8F-28BC64EEF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86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5451BDB4-DF1B-4873-A67B-14F07FFC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DB56310A-5C08-4C2F-B515-A60827D5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6F51B82E-D8E7-401F-8CBC-C82207F6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5C982-DCBF-445E-A055-F58CB1511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3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F71E4A89-D647-4D8D-8479-E947816F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3F4E8022-3B9E-471B-AD53-B872149B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B2339738-B858-42C0-8FB5-E0DBB54B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F7227-0EAE-406A-BA04-C15AE6FC1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88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xmlns="" id="{ACFA288A-05B8-4E77-A4B3-F751105AEDEA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E0FCA180-7A57-4DE2-B299-C553C1278FAE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0F36DCF1-B819-4858-BFA3-475918D1591A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xmlns="" id="{42B3EBCB-477F-47AA-B939-DC320AF1CA3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DB841592-6FBB-4D0C-BB17-3BF689EE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70F7D5DD-2097-417A-849D-C9636799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D7D8A3DC-8D95-447C-A8EA-5A913671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688185E-EB70-4080-842D-C6213B173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271689BF-0B3E-40CF-9F15-045EB0D3B45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9E095B3C-CE9C-4D80-B4C7-9931517AD04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xmlns="" id="{F77E80DF-829F-40CC-8A5A-3FCCF279E7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71D4BBBE-D68D-48D9-BF28-2784E524E4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A88B3639-2ED5-4816-8E1B-660B92A85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4BF88BD2-07C3-440B-91CC-BD67D20F6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AABD80CB-DDFA-4CF4-AB1D-FD99D5F7E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F83880D5-25E9-41D4-A895-C55B969C4B5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xmlns="" id="{B34D4387-FA00-4541-BAD4-34830E37A76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CEF9EC00-1583-4D14-B01D-8EC71CAB886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410A1002-E162-48D0-8969-92604370C4D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0" r:id="rId2"/>
    <p:sldLayoutId id="2147483799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800" r:id="rId9"/>
    <p:sldLayoutId id="2147483796" r:id="rId10"/>
    <p:sldLayoutId id="21474837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E7FB1014-E292-4756-9C39-02AFA81D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28C5689B-0B67-41C5-A4F5-EAFCCBC4C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2" descr="52-year-old woman with right hemiplegia and aphasia. Left &#10;internal carotid artery injection with blood pressure at baseli...">
            <a:extLst>
              <a:ext uri="{FF2B5EF4-FFF2-40B4-BE49-F238E27FC236}">
                <a16:creationId xmlns:a16="http://schemas.microsoft.com/office/drawing/2014/main" xmlns="" id="{9208D29B-5E29-4CC0-801F-E04900F5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xmlns="" id="{3C1BAB01-F5DD-4F2B-BF96-3C615D37D9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4" descr="399px-Gray684">
            <a:extLst>
              <a:ext uri="{FF2B5EF4-FFF2-40B4-BE49-F238E27FC236}">
                <a16:creationId xmlns:a16="http://schemas.microsoft.com/office/drawing/2014/main" xmlns="" id="{6408A4EE-F773-4507-BB1B-A01863D6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267200" cy="5715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448px-Gray689">
            <a:extLst>
              <a:ext uri="{FF2B5EF4-FFF2-40B4-BE49-F238E27FC236}">
                <a16:creationId xmlns:a16="http://schemas.microsoft.com/office/drawing/2014/main" xmlns="" id="{D2468B75-25C7-4F14-B73E-38959EEC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5486400" cy="563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3D6F32A-7A4C-4775-8EB2-5C12CFAEB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ln w="38100"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latin typeface="+mn-lt"/>
              </a:rPr>
              <a:t>Projection </a:t>
            </a:r>
            <a:r>
              <a:rPr lang="en-US" sz="4800" dirty="0" err="1">
                <a:latin typeface="+mn-lt"/>
              </a:rPr>
              <a:t>Fibres</a:t>
            </a:r>
            <a:endParaRPr lang="en-US" sz="48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9EDFD960-90C6-42D4-9431-8CEC64C9DE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3" name="Picture 4" descr="Gray764">
            <a:extLst>
              <a:ext uri="{FF2B5EF4-FFF2-40B4-BE49-F238E27FC236}">
                <a16:creationId xmlns:a16="http://schemas.microsoft.com/office/drawing/2014/main" xmlns="" id="{3F0E8A5D-7043-44D8-998D-D3FB0380A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CE77A96E-628C-449B-A02F-4E22EBEA2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ln w="38100"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latin typeface="+mn-lt"/>
              </a:rPr>
              <a:t>Projection </a:t>
            </a:r>
            <a:r>
              <a:rPr lang="en-US" sz="4800" dirty="0" err="1">
                <a:latin typeface="+mn-lt"/>
              </a:rPr>
              <a:t>Fibres</a:t>
            </a:r>
            <a:endParaRPr lang="en-US" sz="4800" dirty="0">
              <a:latin typeface="+mn-lt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DD15C4EA-B60D-4B55-8F3C-AB1DCC7034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343400" cy="57912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Descending tracts / Cortico fugal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Corticorubral fibres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Corticopontine fibres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Corticonuclear fibres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Corticospinal fibres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I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Cortico reticular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https://image2.slideserve.com/3641968/projection-fibers-n.jpg">
            <a:extLst>
              <a:ext uri="{FF2B5EF4-FFF2-40B4-BE49-F238E27FC236}">
                <a16:creationId xmlns:a16="http://schemas.microsoft.com/office/drawing/2014/main" xmlns="" id="{58B8FD22-B887-437B-BC0C-FC2CB63E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t="24529" r="13380" b="5659"/>
          <a:stretch>
            <a:fillRect/>
          </a:stretch>
        </p:blipFill>
        <p:spPr bwMode="auto">
          <a:xfrm>
            <a:off x="4343400" y="1905000"/>
            <a:ext cx="441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s://image2.slideserve.com/3641968/slide23-n.jpg">
            <a:extLst>
              <a:ext uri="{FF2B5EF4-FFF2-40B4-BE49-F238E27FC236}">
                <a16:creationId xmlns:a16="http://schemas.microsoft.com/office/drawing/2014/main" xmlns="" id="{8CD2EF07-C05B-479A-8D67-22119896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15602"/>
          <a:stretch>
            <a:fillRect/>
          </a:stretch>
        </p:blipFill>
        <p:spPr bwMode="auto">
          <a:xfrm>
            <a:off x="4572000" y="106680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xmlns="" id="{9EEBE57E-431A-4E31-833C-DE21C79F22A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3352800" cy="12954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Ascending tracts/ cortico-petal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Superior thalamic radiation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Inferior thalamic radiation          </a:t>
            </a:r>
          </a:p>
        </p:txBody>
      </p:sp>
      <p:sp>
        <p:nvSpPr>
          <p:cNvPr id="17411" name="Content Placeholder 5">
            <a:extLst>
              <a:ext uri="{FF2B5EF4-FFF2-40B4-BE49-F238E27FC236}">
                <a16:creationId xmlns:a16="http://schemas.microsoft.com/office/drawing/2014/main" xmlns="" id="{85348D43-421D-4710-AC8A-835BD2EF3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1905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Anterior thalamic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Posterior thalamic radiation 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6BEED33-9BD0-4535-8596-2A8C1BAD352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  <a:noFill/>
          <a:ln w="38100">
            <a:noFill/>
          </a:ln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Projection </a:t>
            </a:r>
            <a:r>
              <a:rPr lang="en-US" sz="48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Fibres</a:t>
            </a:r>
            <a:endParaRPr lang="en-US" sz="48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7413" name="Picture 5" descr="https://doctorlib.info/anatomy/textbook-clinical-neuroanatomy/textbook-clinical-neuroanatomy.files/image203.jpg">
            <a:extLst>
              <a:ext uri="{FF2B5EF4-FFF2-40B4-BE49-F238E27FC236}">
                <a16:creationId xmlns:a16="http://schemas.microsoft.com/office/drawing/2014/main" xmlns="" id="{384F3464-3D44-4D0E-B37F-CC430B79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AE454AAA-7DAE-4C01-BEC9-5DFAE7268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  <a:ln w="38100"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+mn-lt"/>
              </a:rPr>
              <a:t>Internal Capsule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F7B0FE30-9A16-4F79-83B9-8814DF1374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3886200" cy="53340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compact band of projection fibres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caudate nucleus &amp; thalamus medially &amp; lentiform nucleus laterally 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with corona radiata above  &amp; crus cerebri below  </a:t>
            </a:r>
          </a:p>
        </p:txBody>
      </p:sp>
      <p:pic>
        <p:nvPicPr>
          <p:cNvPr id="18436" name="Picture 5" descr="https://ars.els-cdn.com/content/image/3-s2.0-B9780443103216000035-f003-022-9780443103216.jpg">
            <a:extLst>
              <a:ext uri="{FF2B5EF4-FFF2-40B4-BE49-F238E27FC236}">
                <a16:creationId xmlns:a16="http://schemas.microsoft.com/office/drawing/2014/main" xmlns="" id="{4669AD26-9EB8-4131-80E2-97ADB2F3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2CAF4155-B7AB-4268-84CE-2AE93DFB2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DBB8E27A-AA5D-4E0A-A7AB-09532D511B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5" descr="Internal_Capsule">
            <a:extLst>
              <a:ext uri="{FF2B5EF4-FFF2-40B4-BE49-F238E27FC236}">
                <a16:creationId xmlns:a16="http://schemas.microsoft.com/office/drawing/2014/main" xmlns="" id="{881D14B0-1FAF-4E61-A8E0-29AB86A6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>
            <a:extLst>
              <a:ext uri="{FF2B5EF4-FFF2-40B4-BE49-F238E27FC236}">
                <a16:creationId xmlns:a16="http://schemas.microsoft.com/office/drawing/2014/main" xmlns="" id="{E7CFA87D-A3B6-4C3F-A570-9F3F36858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xmlns="" id="{75EB0064-707B-40EB-AEB5-E44549094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"/>
            <a:ext cx="1981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Corona radiata</a:t>
            </a:r>
          </a:p>
        </p:txBody>
      </p:sp>
      <p:sp>
        <p:nvSpPr>
          <p:cNvPr id="19463" name="Line 8">
            <a:extLst>
              <a:ext uri="{FF2B5EF4-FFF2-40B4-BE49-F238E27FC236}">
                <a16:creationId xmlns:a16="http://schemas.microsoft.com/office/drawing/2014/main" xmlns="" id="{BD2FD9E9-68D8-4AFB-B71C-B8F9CFAA4A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914400"/>
            <a:ext cx="3810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9">
            <a:extLst>
              <a:ext uri="{FF2B5EF4-FFF2-40B4-BE49-F238E27FC236}">
                <a16:creationId xmlns:a16="http://schemas.microsoft.com/office/drawing/2014/main" xmlns="" id="{2F6457A1-08CC-4908-B348-D9FDA231A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2362200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Internal Capsule</a:t>
            </a:r>
          </a:p>
        </p:txBody>
      </p:sp>
      <p:sp>
        <p:nvSpPr>
          <p:cNvPr id="19465" name="Line 10">
            <a:extLst>
              <a:ext uri="{FF2B5EF4-FFF2-40B4-BE49-F238E27FC236}">
                <a16:creationId xmlns:a16="http://schemas.microsoft.com/office/drawing/2014/main" xmlns="" id="{B80C8043-73F8-4E2A-9678-2558B8C107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0" y="3048000"/>
            <a:ext cx="12192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11">
            <a:extLst>
              <a:ext uri="{FF2B5EF4-FFF2-40B4-BE49-F238E27FC236}">
                <a16:creationId xmlns:a16="http://schemas.microsoft.com/office/drawing/2014/main" xmlns="" id="{FE1EA032-17AB-4867-99A5-D22E9E33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91000"/>
            <a:ext cx="2971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Crus cerebri: Midbrain</a:t>
            </a:r>
          </a:p>
        </p:txBody>
      </p:sp>
      <p:sp>
        <p:nvSpPr>
          <p:cNvPr id="19467" name="Line 12">
            <a:extLst>
              <a:ext uri="{FF2B5EF4-FFF2-40B4-BE49-F238E27FC236}">
                <a16:creationId xmlns:a16="http://schemas.microsoft.com/office/drawing/2014/main" xmlns="" id="{45EE0694-F88A-4EDF-80F2-4090E24C39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3962400"/>
            <a:ext cx="13716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13">
            <a:extLst>
              <a:ext uri="{FF2B5EF4-FFF2-40B4-BE49-F238E27FC236}">
                <a16:creationId xmlns:a16="http://schemas.microsoft.com/office/drawing/2014/main" xmlns="" id="{116A9801-763D-4510-80FE-6F0FD56D6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876800"/>
            <a:ext cx="2514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Basilar part of Pons</a:t>
            </a:r>
          </a:p>
        </p:txBody>
      </p:sp>
      <p:sp>
        <p:nvSpPr>
          <p:cNvPr id="19469" name="Line 14">
            <a:extLst>
              <a:ext uri="{FF2B5EF4-FFF2-40B4-BE49-F238E27FC236}">
                <a16:creationId xmlns:a16="http://schemas.microsoft.com/office/drawing/2014/main" xmlns="" id="{99F76810-DD4F-433A-B5F9-B715AE4F40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4648200"/>
            <a:ext cx="10668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Text Box 15">
            <a:extLst>
              <a:ext uri="{FF2B5EF4-FFF2-40B4-BE49-F238E27FC236}">
                <a16:creationId xmlns:a16="http://schemas.microsoft.com/office/drawing/2014/main" xmlns="" id="{B46B5DBB-341D-463C-B9EC-CB774904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638800"/>
            <a:ext cx="3581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Pyramid : Medulla Oblongata</a:t>
            </a:r>
          </a:p>
        </p:txBody>
      </p:sp>
      <p:sp>
        <p:nvSpPr>
          <p:cNvPr id="19471" name="Line 16">
            <a:extLst>
              <a:ext uri="{FF2B5EF4-FFF2-40B4-BE49-F238E27FC236}">
                <a16:creationId xmlns:a16="http://schemas.microsoft.com/office/drawing/2014/main" xmlns="" id="{18CEEE73-45CF-4089-B1E4-B97F9514C7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5257800"/>
            <a:ext cx="6096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Text Box 17">
            <a:extLst>
              <a:ext uri="{FF2B5EF4-FFF2-40B4-BE49-F238E27FC236}">
                <a16:creationId xmlns:a16="http://schemas.microsoft.com/office/drawing/2014/main" xmlns="" id="{DEF9ACD1-EF29-41F2-9D39-85F8E2F14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6477000"/>
            <a:ext cx="816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PROJECTION FIBRES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9F15C-5A1A-49DD-940A-58522DE0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IN" dirty="0">
                <a:latin typeface="+mn-lt"/>
              </a:rPr>
              <a:t>Internal Capsule</a:t>
            </a:r>
            <a:endParaRPr lang="en-US" dirty="0">
              <a:latin typeface="+mn-lt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xmlns="" id="{54B6F424-7032-42E5-8B1F-D706E1E64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2" descr="https://operativeneurosurgery.com/lib/exe/fetch.php?media=internal_capsule.jpg">
            <a:extLst>
              <a:ext uri="{FF2B5EF4-FFF2-40B4-BE49-F238E27FC236}">
                <a16:creationId xmlns:a16="http://schemas.microsoft.com/office/drawing/2014/main" xmlns="" id="{D2C3C14C-D604-40B9-9817-6DE2081C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2E1B2050-240F-4D8D-8D13-28203834895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" y="1295400"/>
            <a:ext cx="4343400" cy="505936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Anterior limb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Posterior limb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Genu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Retrolentiform part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Sublentiform part </a:t>
            </a:r>
          </a:p>
        </p:txBody>
      </p:sp>
      <p:sp>
        <p:nvSpPr>
          <p:cNvPr id="21507" name="Content Placeholder 6">
            <a:extLst>
              <a:ext uri="{FF2B5EF4-FFF2-40B4-BE49-F238E27FC236}">
                <a16:creationId xmlns:a16="http://schemas.microsoft.com/office/drawing/2014/main" xmlns="" id="{A6247992-1B10-47D0-9055-FDAF130A0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48F0EA59-36EE-437D-A661-3157C348C45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7200"/>
            <a:ext cx="3505200" cy="762000"/>
          </a:xfrm>
          <a:prstGeom prst="rect">
            <a:avLst/>
          </a:prstGeom>
          <a:noFill/>
          <a:ln w="38100">
            <a:noFill/>
          </a:ln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IN" sz="4800" dirty="0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Parts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1509" name="Picture 6" descr="https://i0.wp.com/www.anatomyqa.com/wp-content/uploads/2017/07/Parts-of-internal-capsule.png?resize=553%2C457">
            <a:extLst>
              <a:ext uri="{FF2B5EF4-FFF2-40B4-BE49-F238E27FC236}">
                <a16:creationId xmlns:a16="http://schemas.microsoft.com/office/drawing/2014/main" xmlns="" id="{402302EA-B17C-412C-98AB-D0DF0E88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05ACEB4-B78C-4091-A530-A0B6C305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dirty="0">
                <a:latin typeface="+mn-lt"/>
              </a:rPr>
              <a:t>Constituent Fibres</a:t>
            </a:r>
            <a:endParaRPr lang="en-US" dirty="0">
              <a:latin typeface="+mn-lt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45053157-AD43-433A-A8D0-F5B808D937B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143000"/>
            <a:ext cx="4343400" cy="521176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Anterior limb: 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Frontopontine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Anterior thalamic radiation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Corticonuclear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fibres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Superior thalamic radiation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Posterior limb: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Corticospinal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tract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Cortico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pontine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Corticorubral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tract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Superior thalamic radiation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19480EF-1EB8-4733-8AFA-A3077D910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191000" cy="5135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Retrolentiform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Optic radiation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Parieto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occipitopontine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fibres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Sublentiform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Parieto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temporopontine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fibres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Auditory radiation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E7D91AAA-A76C-4615-8E42-7A324E1F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xmlns="" id="{E61614B8-EE8B-498F-A7E1-62B725AC2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2" descr="Related image">
            <a:extLst>
              <a:ext uri="{FF2B5EF4-FFF2-40B4-BE49-F238E27FC236}">
                <a16:creationId xmlns:a16="http://schemas.microsoft.com/office/drawing/2014/main" xmlns="" id="{03562AB4-1536-4EAE-A6B4-2B759526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88F36D8A-CA4B-41BE-BCB3-BDB467DAA5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362200"/>
          </a:xfrm>
          <a:solidFill>
            <a:schemeClr val="tx1"/>
          </a:solidFill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b="0" dirty="0">
                <a:solidFill>
                  <a:schemeClr val="bg1"/>
                </a:solidFill>
                <a:latin typeface="Lucida Calligraphy" pitchFamily="66" charset="0"/>
                <a:ea typeface="Arial Unicode MS" pitchFamily="34" charset="-128"/>
                <a:cs typeface="Arial Unicode MS" pitchFamily="34" charset="-128"/>
              </a:rPr>
              <a:t>Classification of white matter of cerebrum &amp; Internal Capsule</a:t>
            </a:r>
          </a:p>
        </p:txBody>
      </p:sp>
      <p:pic>
        <p:nvPicPr>
          <p:cNvPr id="6147" name="Picture 5" descr="https://difference.guru/wp-content/uploads/2018/02/cws_5a7ce6b673d9b.png">
            <a:extLst>
              <a:ext uri="{FF2B5EF4-FFF2-40B4-BE49-F238E27FC236}">
                <a16:creationId xmlns:a16="http://schemas.microsoft.com/office/drawing/2014/main" xmlns="" id="{5E859753-70A4-4FEB-89EF-CDFFE42A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xmlns="" id="{016CB3DE-4032-4D42-B1F2-3C8AF098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2A864536-ED78-4908-9A70-91F487B6303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Arterial  supply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Recurrent artery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Heubner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(Medial striate branch of ACA )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Charcot’s artery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cerebral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Lenticulostriate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branch of MCA )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Anterior choroid artery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4580" name="Content Placeholder 5">
            <a:extLst>
              <a:ext uri="{FF2B5EF4-FFF2-40B4-BE49-F238E27FC236}">
                <a16:creationId xmlns:a16="http://schemas.microsoft.com/office/drawing/2014/main" xmlns="" id="{BE2128C9-E89D-47B0-9011-31D93DB5D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en-IN" altLang="en-US" b="1">
                <a:solidFill>
                  <a:srgbClr val="7030A0"/>
                </a:solidFill>
              </a:rPr>
              <a:t>Venous drainage</a:t>
            </a:r>
          </a:p>
          <a:p>
            <a:pPr>
              <a:buFont typeface="Wingdings 2" panose="05020102010507070707" pitchFamily="18" charset="2"/>
              <a:buNone/>
            </a:pPr>
            <a:endParaRPr lang="en-IN" altLang="en-US"/>
          </a:p>
          <a:p>
            <a:pPr>
              <a:buFont typeface="Wingdings 2" panose="05020102010507070707" pitchFamily="18" charset="2"/>
              <a:buNone/>
            </a:pPr>
            <a:r>
              <a:rPr lang="en-IN" altLang="en-US"/>
              <a:t>Striate veins -Basal veins -great cerebral and Internal cerebral veins</a:t>
            </a:r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D28E79C-44C1-4575-BDA3-62EB1D18F4D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850"/>
            <a:ext cx="8229600" cy="742950"/>
          </a:xfrm>
          <a:prstGeom prst="rect">
            <a:avLst/>
          </a:prstGeom>
          <a:noFill/>
          <a:ln w="38100">
            <a:noFill/>
          </a:ln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800" dirty="0">
                <a:solidFill>
                  <a:schemeClr val="accent4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Blood supply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lated image">
            <a:extLst>
              <a:ext uri="{FF2B5EF4-FFF2-40B4-BE49-F238E27FC236}">
                <a16:creationId xmlns:a16="http://schemas.microsoft.com/office/drawing/2014/main" xmlns="" id="{CD405C6A-A266-4343-ABE2-E0360783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8DB43FD8-24EB-4E13-8C9B-9D9CD6EB31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Cerebrovascular accidents ( CVA ) : Result in lesions of Internal capsule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Artery most commonly involved : Lenticulostriate branch of MCA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above artery supplies Genu &amp; anterior 2/3rds of posterior limb of internal capsule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Corticonuclear &amp; corticospinal tracts involved with superior thalamic radiation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contralateral hemiplegia, contralateral lower Facial palsy ( sometimes paralysis of muscles of tongue ), contralateral hemianaesthesia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728CEC2-B838-4310-A24A-83249F8453C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850"/>
            <a:ext cx="8229600" cy="7429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800" dirty="0">
                <a:latin typeface="+mn-lt"/>
                <a:ea typeface="+mj-ea"/>
                <a:cs typeface="+mj-cs"/>
              </a:rPr>
              <a:t>Clinical Aspects</a:t>
            </a:r>
            <a:endParaRPr lang="en-US" sz="4800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E1161FE7-DC6B-458C-8417-FFC1DED55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1" name="Picture 4" descr="hdc_0001_0003_0_img0192">
            <a:extLst>
              <a:ext uri="{FF2B5EF4-FFF2-40B4-BE49-F238E27FC236}">
                <a16:creationId xmlns:a16="http://schemas.microsoft.com/office/drawing/2014/main" xmlns="" id="{630E1060-D23B-4262-8C11-D17D7B1609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7" r="41463"/>
          <a:stretch>
            <a:fillRect/>
          </a:stretch>
        </p:blipFill>
        <p:spPr>
          <a:xfrm>
            <a:off x="0" y="0"/>
            <a:ext cx="3657600" cy="6858000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2" name="Picture 5" descr="baller">
            <a:extLst>
              <a:ext uri="{FF2B5EF4-FFF2-40B4-BE49-F238E27FC236}">
                <a16:creationId xmlns:a16="http://schemas.microsoft.com/office/drawing/2014/main" xmlns="" id="{151CC9E5-2479-45FE-936C-545BF718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152400"/>
            <a:ext cx="5410200" cy="7010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3F22670D-CDE4-4CD4-922D-7F7A6A998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7B2BA317-AF4D-4139-BC12-F040F1D91E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6" name="WordArt 4">
            <a:extLst>
              <a:ext uri="{FF2B5EF4-FFF2-40B4-BE49-F238E27FC236}">
                <a16:creationId xmlns:a16="http://schemas.microsoft.com/office/drawing/2014/main" xmlns="" id="{C9DEFB2E-DC14-4D03-A3E6-D71080B9FF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7391400" cy="3810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lgerian" panose="04020705040A02060702" pitchFamily="82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214D8-539C-4F64-B0AF-2E47A1F3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Objectives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1B4A3437-738E-493F-90FE-710C3987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I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Classify fibres of cerebrum</a:t>
            </a:r>
          </a:p>
          <a:p>
            <a:pPr eaLnBrk="1" hangingPunct="1">
              <a:lnSpc>
                <a:spcPct val="200000"/>
              </a:lnSpc>
            </a:pPr>
            <a:r>
              <a:rPr lang="en-I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List out parts of internal capsule</a:t>
            </a:r>
          </a:p>
          <a:p>
            <a:pPr eaLnBrk="1" hangingPunct="1">
              <a:lnSpc>
                <a:spcPct val="200000"/>
              </a:lnSpc>
            </a:pPr>
            <a:r>
              <a:rPr lang="en-I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Describe fibres of internal capsule</a:t>
            </a:r>
          </a:p>
          <a:p>
            <a:pPr eaLnBrk="1" hangingPunct="1">
              <a:lnSpc>
                <a:spcPct val="200000"/>
              </a:lnSpc>
            </a:pPr>
            <a:r>
              <a:rPr lang="en-I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Enumerate blood supply of internal capsule</a:t>
            </a:r>
          </a:p>
          <a:p>
            <a:pPr eaLnBrk="1" hangingPunct="1">
              <a:lnSpc>
                <a:spcPct val="200000"/>
              </a:lnSpc>
            </a:pPr>
            <a:r>
              <a:rPr lang="en-I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Correlate  its clinical aspects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4B8E9858-F8DB-4726-BF92-1A794894C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77200" cy="838200"/>
          </a:xfrm>
          <a:ln w="38100"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White Matter of Cerebrum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73342F9F-E080-43B4-AC22-9F1076A26A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3124200" cy="50292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400000"/>
              </a:lnSpc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fibres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400000"/>
              </a:lnSpc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Commissural fibres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400000"/>
              </a:lnSpc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Projection fibres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5" descr="https://image2.slideserve.com/3641968/white-matter-n.jpg">
            <a:extLst>
              <a:ext uri="{FF2B5EF4-FFF2-40B4-BE49-F238E27FC236}">
                <a16:creationId xmlns:a16="http://schemas.microsoft.com/office/drawing/2014/main" xmlns="" id="{763B0427-492F-4935-B162-CED09344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27586" r="4411" b="10345"/>
          <a:stretch>
            <a:fillRect/>
          </a:stretch>
        </p:blipFill>
        <p:spPr bwMode="auto">
          <a:xfrm>
            <a:off x="3048000" y="1447800"/>
            <a:ext cx="6096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0A30EB74-68AC-4A0D-B751-C170CAE20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ln w="38100"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Association </a:t>
            </a:r>
            <a:r>
              <a:rPr lang="en-US" dirty="0" err="1">
                <a:latin typeface="+mn-lt"/>
              </a:rPr>
              <a:t>Fibres</a:t>
            </a:r>
            <a:endParaRPr lang="en-US" dirty="0">
              <a:latin typeface="+mn-lt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F14F14AC-3AAD-491D-A72C-AF9143102F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44196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association fibres</a:t>
            </a:r>
          </a:p>
          <a:p>
            <a:pPr eaLnBrk="1" hangingPunct="1">
              <a:lnSpc>
                <a:spcPct val="250000"/>
              </a:lnSpc>
            </a:pPr>
            <a:r>
              <a:rPr lang="en-IN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 association fibres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Superior longitudinal fasciculus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Inferior longitudinal fasciculus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Uncinate  fasciculus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Cingulum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I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Fronto occipital fasciculus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5" descr="Related image">
            <a:extLst>
              <a:ext uri="{FF2B5EF4-FFF2-40B4-BE49-F238E27FC236}">
                <a16:creationId xmlns:a16="http://schemas.microsoft.com/office/drawing/2014/main" xmlns="" id="{E915BEDB-0F54-4E94-B584-47E42F3B8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34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6A5B003A-09FE-47A1-8CC4-FFFF00F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CCE4F08C-A294-45CE-8196-ABE79DFBE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2" descr="https://doctorlib.info/anatomy/textbook-clinical-neuroanatomy/textbook-clinical-neuroanatomy.files/image196.jpg">
            <a:extLst>
              <a:ext uri="{FF2B5EF4-FFF2-40B4-BE49-F238E27FC236}">
                <a16:creationId xmlns:a16="http://schemas.microsoft.com/office/drawing/2014/main" xmlns="" id="{77733689-1561-42E4-BACD-CBFA966A3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21CCCAC2-BAB6-4FDD-B59A-B7F22E62C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  <a:ln w="38100"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Commissural </a:t>
            </a:r>
            <a:r>
              <a:rPr lang="en-US" dirty="0" err="1">
                <a:latin typeface="+mn-lt"/>
              </a:rPr>
              <a:t>Fibres</a:t>
            </a:r>
            <a:endParaRPr lang="en-US" dirty="0">
              <a:latin typeface="+mn-lt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D9B89818-3306-4E02-B07F-DDD2CB37A4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5105400"/>
          </a:xfrm>
          <a:ln w="381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Corpus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callosum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commissure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commissure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Habenular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commissure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Hippocampal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commissure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Hypothalamic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commissure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https://i.ytimg.com/vi/VjqLE6lQscg/hqdefault.jpg">
            <a:extLst>
              <a:ext uri="{FF2B5EF4-FFF2-40B4-BE49-F238E27FC236}">
                <a16:creationId xmlns:a16="http://schemas.microsoft.com/office/drawing/2014/main" xmlns="" id="{CB997F4A-BA3A-4307-B25A-DA6A02D8E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3" t="68333" r="11980" b="15833"/>
          <a:stretch>
            <a:fillRect/>
          </a:stretch>
        </p:blipFill>
        <p:spPr bwMode="auto">
          <a:xfrm>
            <a:off x="4724400" y="49530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D5208-5C83-4AE6-9677-753424B6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IN" sz="2000" dirty="0"/>
              <a:t/>
            </a:r>
            <a:br>
              <a:rPr lang="en-IN" sz="2000" dirty="0"/>
            </a:br>
            <a:r>
              <a:rPr lang="en-US" dirty="0"/>
              <a:t/>
            </a:r>
            <a:br>
              <a:rPr lang="en-US" dirty="0"/>
            </a:br>
            <a:r>
              <a:rPr lang="en-IN" sz="5400" dirty="0"/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 hemispheric transfer of information  which is essential for bilateral responses and learning             </a:t>
            </a:r>
            <a:r>
              <a:rPr lang="en-I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Applied anatomy Split brain syndrome 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xmlns="" id="{6BEBC615-B80C-411F-8F3F-7FAA9FCC7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https://image2.slideserve.com/3641968/slide8-n.jpg">
            <a:extLst>
              <a:ext uri="{FF2B5EF4-FFF2-40B4-BE49-F238E27FC236}">
                <a16:creationId xmlns:a16="http://schemas.microsoft.com/office/drawing/2014/main" xmlns="" id="{82F75334-4495-41C3-89C7-D773D332D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4" t="6779" r="4269" b="16949"/>
          <a:stretch>
            <a:fillRect/>
          </a:stretch>
        </p:blipFill>
        <p:spPr bwMode="auto">
          <a:xfrm>
            <a:off x="0" y="106680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8B374C9-0F8F-499C-B88B-3A36C8BFE1E8}"/>
              </a:ext>
            </a:extLst>
          </p:cNvPr>
          <p:cNvCxnSpPr/>
          <p:nvPr/>
        </p:nvCxnSpPr>
        <p:spPr>
          <a:xfrm flipV="1">
            <a:off x="3733800" y="1371600"/>
            <a:ext cx="22860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4938671-25BF-4BF8-B213-7131D9ADD460}"/>
              </a:ext>
            </a:extLst>
          </p:cNvPr>
          <p:cNvCxnSpPr/>
          <p:nvPr/>
        </p:nvCxnSpPr>
        <p:spPr>
          <a:xfrm flipV="1">
            <a:off x="3962400" y="1828800"/>
            <a:ext cx="335280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122D157-38E5-4185-B1C7-A48705D94C24}"/>
              </a:ext>
            </a:extLst>
          </p:cNvPr>
          <p:cNvCxnSpPr>
            <a:endCxn id="12302" idx="2"/>
          </p:cNvCxnSpPr>
          <p:nvPr/>
        </p:nvCxnSpPr>
        <p:spPr>
          <a:xfrm rot="10800000">
            <a:off x="1019175" y="1865313"/>
            <a:ext cx="2257425" cy="22494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EFC6122-40B8-4FAF-9C15-E1D8B729513F}"/>
              </a:ext>
            </a:extLst>
          </p:cNvPr>
          <p:cNvCxnSpPr/>
          <p:nvPr/>
        </p:nvCxnSpPr>
        <p:spPr>
          <a:xfrm>
            <a:off x="4572000" y="4114800"/>
            <a:ext cx="32004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635B142B-04CA-4693-840C-D0EBFE636370}"/>
              </a:ext>
            </a:extLst>
          </p:cNvPr>
          <p:cNvCxnSpPr/>
          <p:nvPr/>
        </p:nvCxnSpPr>
        <p:spPr>
          <a:xfrm flipV="1">
            <a:off x="4724400" y="2667000"/>
            <a:ext cx="33528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35">
            <a:extLst>
              <a:ext uri="{FF2B5EF4-FFF2-40B4-BE49-F238E27FC236}">
                <a16:creationId xmlns:a16="http://schemas.microsoft.com/office/drawing/2014/main" xmlns="" id="{53EE25D7-D5D2-401D-A179-E5BDF75A7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143000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/>
              <a:t>Corpus callosum</a:t>
            </a:r>
            <a:endParaRPr lang="en-US" altLang="en-US"/>
          </a:p>
        </p:txBody>
      </p:sp>
      <p:sp>
        <p:nvSpPr>
          <p:cNvPr id="12299" name="TextBox 36">
            <a:extLst>
              <a:ext uri="{FF2B5EF4-FFF2-40B4-BE49-F238E27FC236}">
                <a16:creationId xmlns:a16="http://schemas.microsoft.com/office/drawing/2014/main" xmlns="" id="{CAE5F045-C5CA-4E88-9B47-50B45C1B9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6002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/>
              <a:t>Fornix </a:t>
            </a:r>
            <a:endParaRPr lang="en-US" altLang="en-US"/>
          </a:p>
        </p:txBody>
      </p:sp>
      <p:sp>
        <p:nvSpPr>
          <p:cNvPr id="12300" name="TextBox 37">
            <a:extLst>
              <a:ext uri="{FF2B5EF4-FFF2-40B4-BE49-F238E27FC236}">
                <a16:creationId xmlns:a16="http://schemas.microsoft.com/office/drawing/2014/main" xmlns="" id="{1C1726A7-4D4C-4218-9EF1-49C9BBCF0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1336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/>
              <a:t>Habenular </a:t>
            </a:r>
          </a:p>
          <a:p>
            <a:pPr eaLnBrk="1" hangingPunct="1"/>
            <a:r>
              <a:rPr lang="en-IN" altLang="en-US"/>
              <a:t>commissure</a:t>
            </a:r>
            <a:endParaRPr lang="en-US" altLang="en-US"/>
          </a:p>
        </p:txBody>
      </p:sp>
      <p:sp>
        <p:nvSpPr>
          <p:cNvPr id="12301" name="TextBox 38">
            <a:extLst>
              <a:ext uri="{FF2B5EF4-FFF2-40B4-BE49-F238E27FC236}">
                <a16:creationId xmlns:a16="http://schemas.microsoft.com/office/drawing/2014/main" xmlns="" id="{F04CB949-AE05-41C4-8590-0656DAC7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257800"/>
            <a:ext cx="1846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/>
              <a:t>Posterior</a:t>
            </a:r>
          </a:p>
          <a:p>
            <a:pPr eaLnBrk="1" hangingPunct="1"/>
            <a:r>
              <a:rPr lang="en-IN" altLang="en-US"/>
              <a:t>commissure</a:t>
            </a:r>
            <a:endParaRPr lang="en-US" altLang="en-US"/>
          </a:p>
        </p:txBody>
      </p:sp>
      <p:sp>
        <p:nvSpPr>
          <p:cNvPr id="12302" name="TextBox 42">
            <a:extLst>
              <a:ext uri="{FF2B5EF4-FFF2-40B4-BE49-F238E27FC236}">
                <a16:creationId xmlns:a16="http://schemas.microsoft.com/office/drawing/2014/main" xmlns="" id="{92760F3E-5FB5-4CDE-85E3-4DFBBC80E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2038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/>
              <a:t>Anterior</a:t>
            </a:r>
          </a:p>
          <a:p>
            <a:pPr eaLnBrk="1" hangingPunct="1"/>
            <a:r>
              <a:rPr lang="en-IN" altLang="en-US"/>
              <a:t>commissure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95DCD-B879-4FD9-862D-6E518E4B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dirty="0"/>
              <a:t>Commissural Fibres</a:t>
            </a:r>
            <a:endParaRPr lang="en-US" dirty="0"/>
          </a:p>
        </p:txBody>
      </p:sp>
      <p:pic>
        <p:nvPicPr>
          <p:cNvPr id="61446" name="Picture 6" descr="https://image2.slideserve.com/5015294/commissural-fibers-l.jpg">
            <a:extLst>
              <a:ext uri="{FF2B5EF4-FFF2-40B4-BE49-F238E27FC236}">
                <a16:creationId xmlns:a16="http://schemas.microsoft.com/office/drawing/2014/main" xmlns="" id="{6989C272-6AF5-44C5-A275-78FE4E6B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1" t="29240" b="12675"/>
          <a:stretch>
            <a:fillRect/>
          </a:stretch>
        </p:blipFill>
        <p:spPr bwMode="auto">
          <a:xfrm>
            <a:off x="1524000" y="1447800"/>
            <a:ext cx="762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134693-4AAB-488E-BA0A-4CB5C91DA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/>
              <a:t>Corpus Callosum</a:t>
            </a:r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6E9248-5CE9-45AA-ACF9-851CFCDF5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/>
              <a:t>Anterior</a:t>
            </a:r>
          </a:p>
          <a:p>
            <a:pPr eaLnBrk="1" hangingPunct="1"/>
            <a:r>
              <a:rPr lang="en-IN" altLang="en-US"/>
              <a:t>commissure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790</TotalTime>
  <Words>356</Words>
  <Application>Microsoft Office PowerPoint</Application>
  <PresentationFormat>On-screen Show (4:3)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 Unicode MS</vt:lpstr>
      <vt:lpstr>Algerian</vt:lpstr>
      <vt:lpstr>Arial</vt:lpstr>
      <vt:lpstr>Calibri</vt:lpstr>
      <vt:lpstr>Comic Sans MS</vt:lpstr>
      <vt:lpstr>Constantia</vt:lpstr>
      <vt:lpstr>Lucida Calligraphy</vt:lpstr>
      <vt:lpstr>Times New Roman</vt:lpstr>
      <vt:lpstr>Wingdings</vt:lpstr>
      <vt:lpstr>Wingdings 2</vt:lpstr>
      <vt:lpstr>Flow</vt:lpstr>
      <vt:lpstr>PowerPoint Presentation</vt:lpstr>
      <vt:lpstr>Classification of white matter of cerebrum &amp; Internal Capsule</vt:lpstr>
      <vt:lpstr>Objectives </vt:lpstr>
      <vt:lpstr>White Matter of Cerebrum</vt:lpstr>
      <vt:lpstr>Association Fibres</vt:lpstr>
      <vt:lpstr>PowerPoint Presentation</vt:lpstr>
      <vt:lpstr>Commissural Fibres</vt:lpstr>
      <vt:lpstr>   Inter hemispheric transfer of information  which is essential for bilateral responses and learning              Applied anatomy Split brain syndrome </vt:lpstr>
      <vt:lpstr>Commissural Fibres</vt:lpstr>
      <vt:lpstr>Projection Fibres</vt:lpstr>
      <vt:lpstr>PowerPoint Presentation</vt:lpstr>
      <vt:lpstr>Projection Fibres</vt:lpstr>
      <vt:lpstr>PowerPoint Presentation</vt:lpstr>
      <vt:lpstr>Internal Capsule</vt:lpstr>
      <vt:lpstr>PowerPoint Presentation</vt:lpstr>
      <vt:lpstr>Internal Capsule</vt:lpstr>
      <vt:lpstr>PowerPoint Presentation</vt:lpstr>
      <vt:lpstr>Constituent Fibres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DEEPTI</dc:creator>
  <cp:lastModifiedBy>DeanOffice</cp:lastModifiedBy>
  <cp:revision>156</cp:revision>
  <dcterms:created xsi:type="dcterms:W3CDTF">2010-04-27T06:46:25Z</dcterms:created>
  <dcterms:modified xsi:type="dcterms:W3CDTF">2020-04-13T05:54:07Z</dcterms:modified>
</cp:coreProperties>
</file>