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1" r:id="rId3"/>
    <p:sldId id="272" r:id="rId4"/>
    <p:sldId id="304" r:id="rId5"/>
    <p:sldId id="273" r:id="rId6"/>
    <p:sldId id="281" r:id="rId7"/>
    <p:sldId id="274" r:id="rId8"/>
    <p:sldId id="261" r:id="rId9"/>
    <p:sldId id="275" r:id="rId10"/>
    <p:sldId id="276" r:id="rId11"/>
    <p:sldId id="277" r:id="rId12"/>
    <p:sldId id="266" r:id="rId13"/>
    <p:sldId id="278" r:id="rId14"/>
    <p:sldId id="279" r:id="rId15"/>
    <p:sldId id="280" r:id="rId16"/>
    <p:sldId id="282" r:id="rId17"/>
    <p:sldId id="283" r:id="rId18"/>
    <p:sldId id="284" r:id="rId19"/>
    <p:sldId id="265" r:id="rId20"/>
    <p:sldId id="285" r:id="rId21"/>
    <p:sldId id="288" r:id="rId22"/>
    <p:sldId id="303" r:id="rId23"/>
    <p:sldId id="299" r:id="rId24"/>
    <p:sldId id="297" r:id="rId25"/>
    <p:sldId id="291" r:id="rId26"/>
    <p:sldId id="293" r:id="rId27"/>
    <p:sldId id="294" r:id="rId28"/>
    <p:sldId id="302" r:id="rId29"/>
    <p:sldId id="290" r:id="rId30"/>
    <p:sldId id="292" r:id="rId31"/>
    <p:sldId id="295" r:id="rId32"/>
    <p:sldId id="300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2B5CE-CEEC-4F30-9668-87D7E7B3FB5F}" type="datetimeFigureOut">
              <a:rPr lang="en-IN" smtClean="0"/>
              <a:pPr/>
              <a:t>12-01-2012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970C1-99A5-492C-ADEB-062B48B6018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970C1-99A5-492C-ADEB-062B48B60183}" type="slidenum">
              <a:rPr lang="en-IN" smtClean="0"/>
              <a:pPr/>
              <a:t>28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7239000" cy="1905000"/>
          </a:xfrm>
          <a:ln w="5715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A 10 year old child comes with a swelling in the midline of neck which moves up deglutition &amp; with protrusion of tongue.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What is your diagnosis?</a:t>
            </a:r>
            <a:endParaRPr lang="en-IN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8674" name="Picture 2" descr="http://t3.gstatic.com/images?q=tbn:ANd9GcT1RCDVDtU9AXHrYPh1LGgsoyxG5srnNP1MR4as9VYGohL6-u7-Z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1628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 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0"/>
            <a:ext cx="4800600" cy="5334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648200" cy="533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Parafollicular</a:t>
            </a:r>
            <a:r>
              <a:rPr lang="en-US" dirty="0" smtClean="0">
                <a:latin typeface="Comic Sans MS" pitchFamily="66" charset="0"/>
              </a:rPr>
              <a:t> cells develop from </a:t>
            </a:r>
            <a:r>
              <a:rPr lang="en-US" dirty="0" err="1" smtClean="0">
                <a:latin typeface="Comic Sans MS" pitchFamily="66" charset="0"/>
              </a:rPr>
              <a:t>ultimobranchial</a:t>
            </a:r>
            <a:r>
              <a:rPr lang="en-US" dirty="0" smtClean="0">
                <a:latin typeface="Comic Sans MS" pitchFamily="66" charset="0"/>
              </a:rPr>
              <a:t> body from 5</a:t>
            </a:r>
            <a:r>
              <a:rPr lang="en-US" baseline="30000" dirty="0" smtClean="0">
                <a:latin typeface="Comic Sans MS" pitchFamily="66" charset="0"/>
              </a:rPr>
              <a:t>th</a:t>
            </a:r>
            <a:r>
              <a:rPr lang="en-US" dirty="0" smtClean="0">
                <a:latin typeface="Comic Sans MS" pitchFamily="66" charset="0"/>
              </a:rPr>
              <a:t> pharyngeal pouch before it disappears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( fuses with 4</a:t>
            </a:r>
            <a:r>
              <a:rPr lang="en-US" baseline="30000" dirty="0" smtClean="0">
                <a:latin typeface="Comic Sans MS" pitchFamily="66" charset="0"/>
              </a:rPr>
              <a:t>th</a:t>
            </a:r>
            <a:r>
              <a:rPr lang="en-US" dirty="0" smtClean="0">
                <a:latin typeface="Comic Sans MS" pitchFamily="66" charset="0"/>
              </a:rPr>
              <a:t> pouch to form caudal pharyngeal complex)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Development of thyroid gland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Development of thyroid gland</a:t>
            </a:r>
            <a:endParaRPr lang="en-IN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3733800" cy="52629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Congenital anomalies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</a:rPr>
              <a:t> Agenesis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</a:rPr>
              <a:t> Absence of isthmus thyroid gland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</a:rPr>
              <a:t>  Ectopic thyroids:</a:t>
            </a:r>
          </a:p>
          <a:p>
            <a:r>
              <a:rPr lang="en-US" sz="2400" dirty="0" err="1" smtClean="0">
                <a:latin typeface="Comic Sans MS" pitchFamily="66" charset="0"/>
              </a:rPr>
              <a:t>Intralingual</a:t>
            </a:r>
            <a:r>
              <a:rPr lang="en-US" sz="2400" dirty="0" smtClean="0">
                <a:latin typeface="Comic Sans MS" pitchFamily="66" charset="0"/>
              </a:rPr>
              <a:t> thyroid</a:t>
            </a:r>
          </a:p>
          <a:p>
            <a:r>
              <a:rPr lang="en-US" sz="2400" dirty="0" err="1" smtClean="0">
                <a:latin typeface="Comic Sans MS" pitchFamily="66" charset="0"/>
              </a:rPr>
              <a:t>Suprahyoid</a:t>
            </a:r>
            <a:r>
              <a:rPr lang="en-US" sz="2400" dirty="0" smtClean="0">
                <a:latin typeface="Comic Sans MS" pitchFamily="66" charset="0"/>
              </a:rPr>
              <a:t> thyroid</a:t>
            </a:r>
          </a:p>
          <a:p>
            <a:r>
              <a:rPr lang="en-US" sz="2400" dirty="0" err="1" smtClean="0">
                <a:latin typeface="Comic Sans MS" pitchFamily="66" charset="0"/>
              </a:rPr>
              <a:t>Retrohyoid</a:t>
            </a:r>
            <a:r>
              <a:rPr lang="en-US" sz="2400" dirty="0" smtClean="0">
                <a:latin typeface="Comic Sans MS" pitchFamily="66" charset="0"/>
              </a:rPr>
              <a:t> thyroid</a:t>
            </a:r>
          </a:p>
          <a:p>
            <a:r>
              <a:rPr lang="en-US" sz="2400" dirty="0" err="1" smtClean="0">
                <a:latin typeface="Comic Sans MS" pitchFamily="66" charset="0"/>
              </a:rPr>
              <a:t>Infrahyoid</a:t>
            </a:r>
            <a:r>
              <a:rPr lang="en-US" sz="2400" dirty="0" smtClean="0">
                <a:latin typeface="Comic Sans MS" pitchFamily="66" charset="0"/>
              </a:rPr>
              <a:t> thyroid</a:t>
            </a:r>
          </a:p>
          <a:p>
            <a:r>
              <a:rPr lang="en-US" sz="2400" dirty="0" smtClean="0">
                <a:latin typeface="Comic Sans MS" pitchFamily="66" charset="0"/>
              </a:rPr>
              <a:t>Ectopic thyroid tissue in posterior triangle of neck</a:t>
            </a:r>
          </a:p>
          <a:p>
            <a:r>
              <a:rPr lang="en-US" sz="2400" dirty="0" err="1" smtClean="0">
                <a:latin typeface="Comic Sans MS" pitchFamily="66" charset="0"/>
              </a:rPr>
              <a:t>Retrosternal</a:t>
            </a:r>
            <a:r>
              <a:rPr lang="en-US" sz="2400" dirty="0" smtClean="0">
                <a:latin typeface="Comic Sans MS" pitchFamily="66" charset="0"/>
              </a:rPr>
              <a:t> thyroid</a:t>
            </a:r>
          </a:p>
          <a:p>
            <a:endParaRPr lang="en-IN" sz="2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2209800"/>
            <a:ext cx="5105400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</a:rPr>
              <a:t>Anomalies of </a:t>
            </a:r>
            <a:r>
              <a:rPr lang="en-US" sz="2400" dirty="0" err="1" smtClean="0">
                <a:latin typeface="Comic Sans MS" pitchFamily="66" charset="0"/>
              </a:rPr>
              <a:t>thyroglossal</a:t>
            </a:r>
            <a:r>
              <a:rPr lang="en-US" sz="2400" dirty="0" smtClean="0">
                <a:latin typeface="Comic Sans MS" pitchFamily="66" charset="0"/>
              </a:rPr>
              <a:t> duct*: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Thyroglossal</a:t>
            </a:r>
            <a:r>
              <a:rPr lang="en-US" sz="2400" dirty="0" smtClean="0">
                <a:latin typeface="Comic Sans MS" pitchFamily="66" charset="0"/>
              </a:rPr>
              <a:t> cyst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Thyroglossal</a:t>
            </a:r>
            <a:r>
              <a:rPr lang="en-US" sz="2400" dirty="0" smtClean="0">
                <a:latin typeface="Comic Sans MS" pitchFamily="66" charset="0"/>
              </a:rPr>
              <a:t> sinus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Thyroglossal</a:t>
            </a:r>
            <a:r>
              <a:rPr lang="en-US" sz="2400" dirty="0" smtClean="0">
                <a:latin typeface="Comic Sans MS" pitchFamily="66" charset="0"/>
              </a:rPr>
              <a:t> fistula</a:t>
            </a:r>
          </a:p>
          <a:p>
            <a:r>
              <a:rPr lang="en-US" sz="2400" dirty="0" smtClean="0">
                <a:latin typeface="Comic Sans MS" pitchFamily="66" charset="0"/>
              </a:rPr>
              <a:t>* Connected to tongue</a:t>
            </a:r>
            <a:endParaRPr lang="en-IN" sz="2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4724400"/>
            <a:ext cx="48768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400" dirty="0" smtClean="0">
                <a:latin typeface="Comic Sans MS" pitchFamily="66" charset="0"/>
              </a:rPr>
              <a:t>Variations: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 Pyramidal lobe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Levator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glandulae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thyroidea</a:t>
            </a:r>
            <a:endParaRPr lang="en-IN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hyroid-g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3813"/>
            <a:ext cx="44958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6481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42" name="Picture 2" descr="http://3.bp.blogspot.com/_OoNx8BtHUkE/Sp6VptSM7II/AAAAAAAAAR8/WM0o2bk_l0E/s400/thyroglossalcys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3048000" y="2438400"/>
            <a:ext cx="2895600" cy="8382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9800" y="18288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Baskerville Old Face" pitchFamily="18" charset="0"/>
              </a:rPr>
              <a:t>Thyroglossal</a:t>
            </a:r>
            <a:r>
              <a:rPr lang="en-US" sz="2400" b="1" dirty="0" smtClean="0">
                <a:latin typeface="Baskerville Old Face" pitchFamily="18" charset="0"/>
              </a:rPr>
              <a:t> cyst</a:t>
            </a:r>
          </a:p>
          <a:p>
            <a:r>
              <a:rPr lang="en-US" sz="2400" b="1" dirty="0" smtClean="0">
                <a:latin typeface="Baskerville Old Face" pitchFamily="18" charset="0"/>
              </a:rPr>
              <a:t>( Moves up with protrusion of tongue)</a:t>
            </a:r>
            <a:endParaRPr lang="en-IN" sz="2400" b="1" dirty="0">
              <a:latin typeface="Baskerville Old Face" pitchFamily="18" charset="0"/>
            </a:endParaRPr>
          </a:p>
        </p:txBody>
      </p:sp>
      <p:pic>
        <p:nvPicPr>
          <p:cNvPr id="8" name="Picture 2" descr="http://www.endocrinesurgeon.co.uk/images/stories/content/thyroglossal-cys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276725"/>
            <a:ext cx="3657600" cy="2581275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flipV="1">
            <a:off x="7239000" y="3048000"/>
            <a:ext cx="0" cy="1905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hyroglossa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Development of thyroid gland</a:t>
            </a:r>
            <a:endParaRPr lang="en-IN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Objectives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At the end of this session, you will be able to: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Mention the germ layer which gives rise to thyroid gland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Describe the origin of follicular cells and </a:t>
            </a:r>
            <a:r>
              <a:rPr lang="en-US" dirty="0" err="1" smtClean="0">
                <a:latin typeface="Comic Sans MS" pitchFamily="66" charset="0"/>
              </a:rPr>
              <a:t>parafollicular</a:t>
            </a:r>
            <a:r>
              <a:rPr lang="en-US" dirty="0" smtClean="0">
                <a:latin typeface="Comic Sans MS" pitchFamily="66" charset="0"/>
              </a:rPr>
              <a:t> cells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Enumerate the congenital anomalies associated with thyroid gland and explain </a:t>
            </a:r>
            <a:r>
              <a:rPr lang="en-US" smtClean="0">
                <a:latin typeface="Comic Sans MS" pitchFamily="66" charset="0"/>
              </a:rPr>
              <a:t>the </a:t>
            </a:r>
            <a:r>
              <a:rPr lang="en-US" smtClean="0">
                <a:latin typeface="Comic Sans MS" pitchFamily="66" charset="0"/>
              </a:rPr>
              <a:t>embryologi</a:t>
            </a:r>
            <a:r>
              <a:rPr lang="en-US" smtClean="0">
                <a:latin typeface="Comic Sans MS" pitchFamily="66" charset="0"/>
              </a:rPr>
              <a:t>cal </a:t>
            </a:r>
            <a:r>
              <a:rPr lang="en-US" dirty="0" smtClean="0">
                <a:latin typeface="Comic Sans MS" pitchFamily="66" charset="0"/>
              </a:rPr>
              <a:t>basis of the anomalies</a:t>
            </a:r>
            <a:endParaRPr lang="en-IN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20" name="Picture 4" descr="http://t3.gstatic.com/images?q=tbn:ANd9GcS3_WH3EP6NpMwXl0bXmIUIFWZzlm-L-OLkFyH5zsAaKLFpxjx7bw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0200" cy="68580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2971800" y="3124200"/>
            <a:ext cx="2743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1200" y="2895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Baskerville Old Face" pitchFamily="18" charset="0"/>
              </a:rPr>
              <a:t>Thyroglossal</a:t>
            </a:r>
            <a:r>
              <a:rPr lang="en-US" sz="2400" b="1" dirty="0" smtClean="0">
                <a:latin typeface="Baskerville Old Face" pitchFamily="18" charset="0"/>
              </a:rPr>
              <a:t> fistula</a:t>
            </a:r>
            <a:endParaRPr lang="en-IN" sz="24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495800" cy="34290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3581400"/>
            <a:ext cx="8763000" cy="3124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A new born baby of a mother on antiepileptic drugs is diagnosed with cleft lip and cleft palate and is posted for surgery as she is unable to suckle and swallow milk.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With your knowledge of embryology mention the development of palate and the various types of cleft palate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What is the process by which congenital anomalies develop due to effect of drugs ingested by the mother called?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953000" y="1752600"/>
            <a:ext cx="2133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39000" y="15240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Cleft lip and</a:t>
            </a:r>
          </a:p>
          <a:p>
            <a:r>
              <a:rPr lang="en-US" sz="2000" dirty="0" smtClean="0">
                <a:latin typeface="Comic Sans MS" pitchFamily="66" charset="0"/>
              </a:rPr>
              <a:t> Cleft palate</a:t>
            </a:r>
            <a:endParaRPr lang="en-IN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2226" name="Picture 2" descr="http://content.revolutionhealth.com/contentimages/hwkb17_073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5638800" cy="6134100"/>
          </a:xfrm>
          <a:prstGeom prst="rect">
            <a:avLst/>
          </a:prstGeom>
          <a:noFill/>
        </p:spPr>
      </p:pic>
      <p:pic>
        <p:nvPicPr>
          <p:cNvPr id="52228" name="Picture 4" descr="http://www.yorku.ca/earmstro/journey/images/pal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3276600" cy="3562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latin typeface="Algerian" pitchFamily="82" charset="0"/>
              </a:rPr>
              <a:t>OBJECTIVES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At the end of this session, you will be able to: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Mention the development of primary and secondary palate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Mention the different types of cleft palate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IN" dirty="0">
              <a:latin typeface="Algerian" pitchFamily="8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Development of palate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8839200" cy="6858000"/>
            <a:chOff x="0" y="0"/>
            <a:chExt cx="5568" cy="4320"/>
          </a:xfrm>
        </p:grpSpPr>
        <p:pic>
          <p:nvPicPr>
            <p:cNvPr id="31748" name="Picture 4" descr="4 0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168" cy="4320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3504" y="336"/>
              <a:ext cx="2064" cy="306"/>
            </a:xfrm>
            <a:prstGeom prst="rect">
              <a:avLst/>
            </a:prstGeom>
            <a:solidFill>
              <a:srgbClr val="DB180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Development of face</a:t>
              </a:r>
            </a:p>
          </p:txBody>
        </p:sp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3648" y="1056"/>
              <a:ext cx="129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err="1"/>
                <a:t>Frontonasal</a:t>
              </a:r>
              <a:r>
                <a:rPr lang="en-US" sz="1800" dirty="0"/>
                <a:t> process</a:t>
              </a:r>
            </a:p>
          </p:txBody>
        </p:sp>
        <p:sp>
          <p:nvSpPr>
            <p:cNvPr id="31751" name="Line 7"/>
            <p:cNvSpPr>
              <a:spLocks noChangeShapeType="1"/>
            </p:cNvSpPr>
            <p:nvPr/>
          </p:nvSpPr>
          <p:spPr bwMode="auto">
            <a:xfrm flipV="1">
              <a:off x="1680" y="124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3648" y="1632"/>
              <a:ext cx="1152" cy="23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Maxillary process</a:t>
              </a:r>
            </a:p>
          </p:txBody>
        </p:sp>
        <p:sp>
          <p:nvSpPr>
            <p:cNvPr id="31753" name="Line 9"/>
            <p:cNvSpPr>
              <a:spLocks noChangeShapeType="1"/>
            </p:cNvSpPr>
            <p:nvPr/>
          </p:nvSpPr>
          <p:spPr bwMode="auto">
            <a:xfrm flipH="1" flipV="1">
              <a:off x="2256" y="1680"/>
              <a:ext cx="13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3648" y="2112"/>
              <a:ext cx="1152" cy="23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err="1"/>
                <a:t>Mandibular</a:t>
              </a:r>
              <a:r>
                <a:rPr lang="en-US" sz="1800" dirty="0"/>
                <a:t> </a:t>
              </a:r>
              <a:r>
                <a:rPr lang="en-US" sz="1800" dirty="0" smtClean="0"/>
                <a:t>arch</a:t>
              </a:r>
              <a:endParaRPr lang="en-US" sz="1800" dirty="0"/>
            </a:p>
          </p:txBody>
        </p:sp>
        <p:sp>
          <p:nvSpPr>
            <p:cNvPr id="31755" name="Line 11"/>
            <p:cNvSpPr>
              <a:spLocks noChangeShapeType="1"/>
            </p:cNvSpPr>
            <p:nvPr/>
          </p:nvSpPr>
          <p:spPr bwMode="auto">
            <a:xfrm>
              <a:off x="1968" y="1872"/>
              <a:ext cx="168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 flipV="1">
              <a:off x="1632" y="3216"/>
              <a:ext cx="196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3648" y="3072"/>
              <a:ext cx="1392" cy="23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Median nasal process</a:t>
              </a:r>
            </a:p>
          </p:txBody>
        </p:sp>
        <p:sp>
          <p:nvSpPr>
            <p:cNvPr id="31758" name="Line 14"/>
            <p:cNvSpPr>
              <a:spLocks noChangeShapeType="1"/>
            </p:cNvSpPr>
            <p:nvPr/>
          </p:nvSpPr>
          <p:spPr bwMode="auto">
            <a:xfrm>
              <a:off x="1824" y="3504"/>
              <a:ext cx="182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3744" y="3552"/>
              <a:ext cx="1344" cy="23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800"/>
                <a:t>Lateral nasal process</a:t>
              </a:r>
            </a:p>
          </p:txBody>
        </p:sp>
        <p:sp>
          <p:nvSpPr>
            <p:cNvPr id="31760" name="Line 16"/>
            <p:cNvSpPr>
              <a:spLocks noChangeShapeType="1"/>
            </p:cNvSpPr>
            <p:nvPr/>
          </p:nvSpPr>
          <p:spPr bwMode="auto">
            <a:xfrm>
              <a:off x="1728" y="3648"/>
              <a:ext cx="182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31762" name="Text Box 18"/>
            <p:cNvSpPr txBox="1">
              <a:spLocks noChangeArrowheads="1"/>
            </p:cNvSpPr>
            <p:nvPr/>
          </p:nvSpPr>
          <p:spPr bwMode="auto">
            <a:xfrm>
              <a:off x="3600" y="3936"/>
              <a:ext cx="1056" cy="23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Stomatodaeum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Development of palate</a:t>
            </a:r>
            <a:endParaRPr lang="en-IN" dirty="0">
              <a:latin typeface="Algerian" pitchFamily="82" charset="0"/>
            </a:endParaRPr>
          </a:p>
        </p:txBody>
      </p:sp>
      <p:pic>
        <p:nvPicPr>
          <p:cNvPr id="5" name="Content Placeholder 4" descr="4 0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4038600" cy="52578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2514600" y="1981200"/>
            <a:ext cx="25146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29200" y="1752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Median nasal process</a:t>
            </a:r>
            <a:endParaRPr lang="en-IN" sz="2400" dirty="0"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00400" y="3124200"/>
            <a:ext cx="1752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05400" y="2971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Maxillary Process</a:t>
            </a:r>
            <a:endParaRPr lang="en-IN" sz="2400" dirty="0"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67000" y="4419600"/>
            <a:ext cx="22098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53000" y="42672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mic Sans MS" pitchFamily="66" charset="0"/>
              </a:rPr>
              <a:t>Premaxilla</a:t>
            </a:r>
            <a:r>
              <a:rPr lang="en-US" sz="2400" dirty="0" smtClean="0">
                <a:latin typeface="Comic Sans MS" pitchFamily="66" charset="0"/>
              </a:rPr>
              <a:t>/ Primary palate/ Primitive palate</a:t>
            </a:r>
            <a:endParaRPr lang="en-IN" sz="2400" dirty="0">
              <a:latin typeface="Comic Sans MS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67000" y="5638800"/>
            <a:ext cx="25146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57800" y="601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Secondary palate</a:t>
            </a:r>
            <a:endParaRPr lang="en-IN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Palate develops  between 5</a:t>
            </a:r>
            <a:r>
              <a:rPr lang="en-US" baseline="30000" dirty="0" smtClean="0">
                <a:latin typeface="Comic Sans MS" pitchFamily="66" charset="0"/>
              </a:rPr>
              <a:t>th</a:t>
            </a:r>
            <a:r>
              <a:rPr lang="en-US" dirty="0" smtClean="0">
                <a:latin typeface="Comic Sans MS" pitchFamily="66" charset="0"/>
              </a:rPr>
              <a:t> to 10</a:t>
            </a:r>
            <a:r>
              <a:rPr lang="en-US" baseline="30000" dirty="0" smtClean="0">
                <a:latin typeface="Comic Sans MS" pitchFamily="66" charset="0"/>
              </a:rPr>
              <a:t>th</a:t>
            </a:r>
            <a:r>
              <a:rPr lang="en-US" dirty="0" smtClean="0">
                <a:latin typeface="Comic Sans MS" pitchFamily="66" charset="0"/>
              </a:rPr>
              <a:t> week of IUL</a:t>
            </a:r>
          </a:p>
          <a:p>
            <a:r>
              <a:rPr lang="en-US" dirty="0" smtClean="0">
                <a:latin typeface="Comic Sans MS" pitchFamily="66" charset="0"/>
              </a:rPr>
              <a:t>Primary palate/</a:t>
            </a:r>
            <a:r>
              <a:rPr lang="en-US" dirty="0" err="1" smtClean="0">
                <a:latin typeface="Comic Sans MS" pitchFamily="66" charset="0"/>
              </a:rPr>
              <a:t>premaxilla</a:t>
            </a:r>
            <a:r>
              <a:rPr lang="en-US" dirty="0" smtClean="0">
                <a:latin typeface="Comic Sans MS" pitchFamily="66" charset="0"/>
              </a:rPr>
              <a:t>/primitive palate – develops from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median nasal process</a:t>
            </a:r>
          </a:p>
          <a:p>
            <a:r>
              <a:rPr lang="en-US" dirty="0" smtClean="0">
                <a:latin typeface="Comic Sans MS" pitchFamily="66" charset="0"/>
              </a:rPr>
              <a:t>Secondary palate develops from palatine shelves from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maxillary processes</a:t>
            </a:r>
          </a:p>
          <a:p>
            <a:r>
              <a:rPr lang="en-US" dirty="0" smtClean="0">
                <a:latin typeface="Comic Sans MS" pitchFamily="66" charset="0"/>
              </a:rPr>
              <a:t>They fuse with each other &amp; undergo ossification</a:t>
            </a:r>
          </a:p>
          <a:p>
            <a:r>
              <a:rPr lang="en-US" dirty="0" smtClean="0">
                <a:latin typeface="Comic Sans MS" pitchFamily="66" charset="0"/>
              </a:rPr>
              <a:t>Anterior 3/4</a:t>
            </a:r>
            <a:r>
              <a:rPr lang="en-US" baseline="30000" dirty="0" smtClean="0">
                <a:latin typeface="Comic Sans MS" pitchFamily="66" charset="0"/>
              </a:rPr>
              <a:t>th</a:t>
            </a:r>
            <a:r>
              <a:rPr lang="en-US" dirty="0" smtClean="0">
                <a:latin typeface="Comic Sans MS" pitchFamily="66" charset="0"/>
              </a:rPr>
              <a:t> becomes ossified to form 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Hard palate</a:t>
            </a:r>
          </a:p>
          <a:p>
            <a:r>
              <a:rPr lang="en-US" dirty="0" smtClean="0">
                <a:latin typeface="Comic Sans MS" pitchFamily="66" charset="0"/>
              </a:rPr>
              <a:t>Posterior 1/4</a:t>
            </a:r>
            <a:r>
              <a:rPr lang="en-US" baseline="30000" dirty="0" smtClean="0">
                <a:latin typeface="Comic Sans MS" pitchFamily="66" charset="0"/>
              </a:rPr>
              <a:t>th</a:t>
            </a:r>
            <a:r>
              <a:rPr lang="en-US" dirty="0" smtClean="0">
                <a:latin typeface="Comic Sans MS" pitchFamily="66" charset="0"/>
              </a:rPr>
              <a:t> remains </a:t>
            </a:r>
            <a:r>
              <a:rPr lang="en-US" dirty="0" err="1" smtClean="0">
                <a:latin typeface="Comic Sans MS" pitchFamily="66" charset="0"/>
              </a:rPr>
              <a:t>unossified</a:t>
            </a:r>
            <a:r>
              <a:rPr lang="en-US" dirty="0" smtClean="0">
                <a:latin typeface="Comic Sans MS" pitchFamily="66" charset="0"/>
              </a:rPr>
              <a:t> to form 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Soft palate 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Development of palate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Algerian" pitchFamily="82" charset="0"/>
              </a:rPr>
              <a:t>Congenital anomalies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Cleft palate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Types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Cleft lip &amp; cleft palate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Unilateral cleft palate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Bilateral cleft palate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Complete cleft palate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Incomplete cleft palate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Development of palate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lay 3"/>
          <p:cNvSpPr/>
          <p:nvPr/>
        </p:nvSpPr>
        <p:spPr>
          <a:xfrm rot="16200000">
            <a:off x="266700" y="419100"/>
            <a:ext cx="2438400" cy="26670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Isosceles Triangle 4"/>
          <p:cNvSpPr/>
          <p:nvPr/>
        </p:nvSpPr>
        <p:spPr>
          <a:xfrm rot="10800000">
            <a:off x="990600" y="533400"/>
            <a:ext cx="1066800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Connector 6"/>
          <p:cNvCxnSpPr>
            <a:stCxn id="5" idx="0"/>
            <a:endCxn id="4" idx="1"/>
          </p:cNvCxnSpPr>
          <p:nvPr/>
        </p:nvCxnSpPr>
        <p:spPr>
          <a:xfrm flipH="1">
            <a:off x="1485900" y="1447800"/>
            <a:ext cx="3810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4"/>
            <a:endCxn id="5" idx="0"/>
          </p:cNvCxnSpPr>
          <p:nvPr/>
        </p:nvCxnSpPr>
        <p:spPr>
          <a:xfrm>
            <a:off x="990600" y="533400"/>
            <a:ext cx="533400" cy="914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4" idx="1"/>
          </p:cNvCxnSpPr>
          <p:nvPr/>
        </p:nvCxnSpPr>
        <p:spPr>
          <a:xfrm flipH="1">
            <a:off x="1485900" y="1447800"/>
            <a:ext cx="38100" cy="1524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524000" y="533400"/>
            <a:ext cx="533400" cy="914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Delay 24"/>
          <p:cNvSpPr/>
          <p:nvPr/>
        </p:nvSpPr>
        <p:spPr>
          <a:xfrm rot="16200000">
            <a:off x="3467100" y="342900"/>
            <a:ext cx="2438400" cy="26670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Flowchart: Delay 26"/>
          <p:cNvSpPr/>
          <p:nvPr/>
        </p:nvSpPr>
        <p:spPr>
          <a:xfrm rot="16200000">
            <a:off x="3467100" y="4076700"/>
            <a:ext cx="2438400" cy="26670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Flowchart: Delay 27"/>
          <p:cNvSpPr/>
          <p:nvPr/>
        </p:nvSpPr>
        <p:spPr>
          <a:xfrm rot="16200000">
            <a:off x="266700" y="4000500"/>
            <a:ext cx="2438400" cy="26670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Isosceles Triangle 28"/>
          <p:cNvSpPr/>
          <p:nvPr/>
        </p:nvSpPr>
        <p:spPr>
          <a:xfrm rot="10800000">
            <a:off x="4191000" y="457200"/>
            <a:ext cx="1066800" cy="990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Isosceles Triangle 29"/>
          <p:cNvSpPr/>
          <p:nvPr/>
        </p:nvSpPr>
        <p:spPr>
          <a:xfrm rot="10800000">
            <a:off x="914400" y="4114800"/>
            <a:ext cx="1066800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Isosceles Triangle 30"/>
          <p:cNvSpPr/>
          <p:nvPr/>
        </p:nvSpPr>
        <p:spPr>
          <a:xfrm rot="10800000">
            <a:off x="4114800" y="4191000"/>
            <a:ext cx="1066800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2" name="Straight Connector 31"/>
          <p:cNvCxnSpPr>
            <a:stCxn id="30" idx="2"/>
            <a:endCxn id="30" idx="0"/>
          </p:cNvCxnSpPr>
          <p:nvPr/>
        </p:nvCxnSpPr>
        <p:spPr>
          <a:xfrm flipH="1">
            <a:off x="1447800" y="4114800"/>
            <a:ext cx="533400" cy="914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14400" y="4114800"/>
            <a:ext cx="533400" cy="914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5" idx="1"/>
          </p:cNvCxnSpPr>
          <p:nvPr/>
        </p:nvCxnSpPr>
        <p:spPr>
          <a:xfrm flipH="1">
            <a:off x="4686300" y="1371600"/>
            <a:ext cx="38100" cy="1524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91000" y="457200"/>
            <a:ext cx="533400" cy="914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114800" y="4191000"/>
            <a:ext cx="533400" cy="914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Delay 42"/>
          <p:cNvSpPr/>
          <p:nvPr/>
        </p:nvSpPr>
        <p:spPr>
          <a:xfrm rot="16200000">
            <a:off x="6362700" y="1943100"/>
            <a:ext cx="2438400" cy="26670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Isosceles Triangle 43"/>
          <p:cNvSpPr/>
          <p:nvPr/>
        </p:nvSpPr>
        <p:spPr>
          <a:xfrm rot="10800000">
            <a:off x="7010400" y="2057400"/>
            <a:ext cx="1066800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5" name="Straight Connector 44"/>
          <p:cNvCxnSpPr>
            <a:endCxn id="43" idx="1"/>
          </p:cNvCxnSpPr>
          <p:nvPr/>
        </p:nvCxnSpPr>
        <p:spPr>
          <a:xfrm>
            <a:off x="7543800" y="2971800"/>
            <a:ext cx="38100" cy="1524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28600" y="3124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smtClean="0">
                <a:latin typeface="Comic Sans MS" pitchFamily="66" charset="0"/>
              </a:rPr>
              <a:t>Bilateral complete cleft palate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52800" y="3124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 </a:t>
            </a:r>
            <a:r>
              <a:rPr lang="en-US" dirty="0" smtClean="0">
                <a:latin typeface="Comic Sans MS" pitchFamily="66" charset="0"/>
              </a:rPr>
              <a:t>Unilateral complete cleft palate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72200" y="4724400"/>
            <a:ext cx="2971800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INCOMPLETE CLEFT PALATE</a:t>
            </a:r>
          </a:p>
          <a:p>
            <a:r>
              <a:rPr lang="en-US" sz="2000" dirty="0" smtClean="0">
                <a:latin typeface="Comic Sans MS" pitchFamily="66" charset="0"/>
              </a:rPr>
              <a:t>c. Median incomplete </a:t>
            </a:r>
          </a:p>
          <a:p>
            <a:r>
              <a:rPr lang="en-US" sz="2000" dirty="0" smtClean="0">
                <a:latin typeface="Comic Sans MS" pitchFamily="66" charset="0"/>
              </a:rPr>
              <a:t>d. Bilateral incomplete</a:t>
            </a:r>
          </a:p>
          <a:p>
            <a:r>
              <a:rPr lang="en-US" sz="2000" dirty="0" smtClean="0">
                <a:latin typeface="Comic Sans MS" pitchFamily="66" charset="0"/>
              </a:rPr>
              <a:t>e. Unilateral incomplete</a:t>
            </a:r>
            <a:endParaRPr lang="en-IN" sz="2000" dirty="0"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24600" y="3962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</a:t>
            </a:r>
            <a:endParaRPr lang="en-IN" dirty="0"/>
          </a:p>
        </p:txBody>
      </p:sp>
      <p:sp>
        <p:nvSpPr>
          <p:cNvPr id="58" name="TextBox 57"/>
          <p:cNvSpPr txBox="1"/>
          <p:nvPr/>
        </p:nvSpPr>
        <p:spPr>
          <a:xfrm>
            <a:off x="304800" y="6019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</a:t>
            </a:r>
            <a:endParaRPr lang="en-IN" dirty="0"/>
          </a:p>
        </p:txBody>
      </p:sp>
      <p:sp>
        <p:nvSpPr>
          <p:cNvPr id="59" name="TextBox 58"/>
          <p:cNvSpPr txBox="1"/>
          <p:nvPr/>
        </p:nvSpPr>
        <p:spPr>
          <a:xfrm>
            <a:off x="3581400" y="609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</a:t>
            </a:r>
            <a:endParaRPr lang="en-IN" dirty="0"/>
          </a:p>
        </p:txBody>
      </p:sp>
      <p:cxnSp>
        <p:nvCxnSpPr>
          <p:cNvPr id="61" name="Straight Connector 60"/>
          <p:cNvCxnSpPr>
            <a:stCxn id="30" idx="0"/>
            <a:endCxn id="28" idx="1"/>
          </p:cNvCxnSpPr>
          <p:nvPr/>
        </p:nvCxnSpPr>
        <p:spPr>
          <a:xfrm>
            <a:off x="1447800" y="5029200"/>
            <a:ext cx="38100" cy="1524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1" idx="0"/>
            <a:endCxn id="27" idx="1"/>
          </p:cNvCxnSpPr>
          <p:nvPr/>
        </p:nvCxnSpPr>
        <p:spPr>
          <a:xfrm>
            <a:off x="4648200" y="5105400"/>
            <a:ext cx="38100" cy="1524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04800" y="2514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</a:t>
            </a:r>
            <a:endParaRPr lang="en-IN" dirty="0"/>
          </a:p>
        </p:txBody>
      </p:sp>
      <p:sp>
        <p:nvSpPr>
          <p:cNvPr id="68" name="TextBox 67"/>
          <p:cNvSpPr txBox="1"/>
          <p:nvPr/>
        </p:nvSpPr>
        <p:spPr>
          <a:xfrm>
            <a:off x="3505200" y="243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Development of palate</a:t>
            </a:r>
            <a:endParaRPr lang="en-IN" dirty="0">
              <a:latin typeface="Algerian" pitchFamily="82" charset="0"/>
            </a:endParaRPr>
          </a:p>
        </p:txBody>
      </p:sp>
      <p:pic>
        <p:nvPicPr>
          <p:cNvPr id="5" name="Picture 15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305800" cy="4674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4419600" cy="388619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Introduction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Thyroid gland is present in the lower part of the neck in front of the larynx &amp; upper part of trachea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Development of thyroid gland</a:t>
            </a:r>
            <a:endParaRPr lang="en-IN" dirty="0">
              <a:latin typeface="Algerian" pitchFamily="82" charset="0"/>
            </a:endParaRPr>
          </a:p>
        </p:txBody>
      </p:sp>
      <p:pic>
        <p:nvPicPr>
          <p:cNvPr id="1026" name="Picture 2" descr="C:\Users\sony\Desktop\Histo endo glds\thyroid-g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3479800" cy="351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Development of palate</a:t>
            </a:r>
            <a:endParaRPr lang="en-IN" dirty="0">
              <a:latin typeface="Algerian" pitchFamily="82" charset="0"/>
            </a:endParaRPr>
          </a:p>
        </p:txBody>
      </p:sp>
      <p:pic>
        <p:nvPicPr>
          <p:cNvPr id="10242" name="Picture 2" descr="http://knol.google.com/k/-/-/q6mjc3t1mbd8/8fib4p/bifid-uv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05000"/>
            <a:ext cx="4267200" cy="32004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57600" y="5334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BIFID UVULA</a:t>
            </a:r>
            <a:endParaRPr lang="en-IN" sz="24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 descr="4 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86338" cy="6858000"/>
          </a:xfrm>
          <a:prstGeom prst="rect">
            <a:avLst/>
          </a:prstGeom>
          <a:noFill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2971800" cy="374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DEVELOPMENT OF PALATE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524000" y="3124200"/>
            <a:ext cx="23622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PREMAXILLA ( Median nasal process )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2209800" y="1600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838200" y="5867400"/>
            <a:ext cx="3124200" cy="7386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 pitchFamily="66" charset="0"/>
              </a:rPr>
              <a:t>Secondary palate (PALATINE </a:t>
            </a:r>
            <a:r>
              <a:rPr lang="en-US" sz="1400" dirty="0">
                <a:latin typeface="Comic Sans MS" pitchFamily="66" charset="0"/>
              </a:rPr>
              <a:t>SHELVES FROM MAXILLARY </a:t>
            </a:r>
            <a:r>
              <a:rPr lang="en-US" sz="1400" dirty="0" smtClean="0">
                <a:latin typeface="Comic Sans MS" pitchFamily="66" charset="0"/>
              </a:rPr>
              <a:t>PROCESSES)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1905000" y="518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2667000" y="518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257800" y="228600"/>
            <a:ext cx="3352800" cy="688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Palate has two sources of origin: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Premaxilla </a:t>
            </a:r>
            <a:r>
              <a:rPr lang="en-US" sz="1600">
                <a:latin typeface="Comic Sans MS" pitchFamily="66" charset="0"/>
              </a:rPr>
              <a:t>from median nasal process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Comic Sans MS" pitchFamily="66" charset="0"/>
              </a:rPr>
              <a:t>Palatine shelves of </a:t>
            </a:r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maxilla</a:t>
            </a:r>
          </a:p>
          <a:p>
            <a:pPr>
              <a:spcBef>
                <a:spcPct val="50000"/>
              </a:spcBef>
            </a:pPr>
            <a:endParaRPr lang="en-US" sz="160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latin typeface="Comic Sans MS" pitchFamily="66" charset="0"/>
              </a:rPr>
              <a:t>Anterior 3/4ths gets ossified to form hard palate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>
                <a:latin typeface="Comic Sans MS" pitchFamily="66" charset="0"/>
              </a:rPr>
              <a:t>Posterior 1/4</a:t>
            </a:r>
            <a:r>
              <a:rPr lang="en-US" sz="1600" baseline="30000">
                <a:latin typeface="Comic Sans MS" pitchFamily="66" charset="0"/>
              </a:rPr>
              <a:t>th</a:t>
            </a:r>
            <a:r>
              <a:rPr lang="en-US" sz="1600">
                <a:latin typeface="Comic Sans MS" pitchFamily="66" charset="0"/>
              </a:rPr>
              <a:t> remains unossified as soft palate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endParaRPr lang="en-US" sz="160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Comic Sans MS" pitchFamily="66" charset="0"/>
              </a:rPr>
              <a:t>Congenital anomalies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>
                <a:latin typeface="Comic Sans MS" pitchFamily="66" charset="0"/>
              </a:rPr>
              <a:t>Unilateral complete cleft palate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>
                <a:latin typeface="Comic Sans MS" pitchFamily="66" charset="0"/>
              </a:rPr>
              <a:t>Bilateral complete cleft palate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>
                <a:latin typeface="Comic Sans MS" pitchFamily="66" charset="0"/>
              </a:rPr>
              <a:t>Unilateral incomplete cleft palate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>
                <a:latin typeface="Comic Sans MS" pitchFamily="66" charset="0"/>
              </a:rPr>
              <a:t>Bilateral incomplete cleft palate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>
                <a:latin typeface="Comic Sans MS" pitchFamily="66" charset="0"/>
              </a:rPr>
              <a:t>Bifid uvula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160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"/>
            <a:ext cx="4495800" cy="34290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4267200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What is the process by which congenital anomalies develop due to effect of drugs ingested by the mother called?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029200" y="1981200"/>
            <a:ext cx="2133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39000" y="16764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Unilateral  Cleft lip and</a:t>
            </a:r>
          </a:p>
          <a:p>
            <a:r>
              <a:rPr lang="en-US" sz="2000" dirty="0" smtClean="0">
                <a:latin typeface="Comic Sans MS" pitchFamily="66" charset="0"/>
              </a:rPr>
              <a:t> Cleft palate</a:t>
            </a:r>
            <a:endParaRPr lang="en-IN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1"/>
            <a:ext cx="8229600" cy="175259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9600" dirty="0" smtClean="0">
                <a:latin typeface="Algerian" pitchFamily="82" charset="0"/>
              </a:rPr>
              <a:t>Thank you</a:t>
            </a:r>
            <a:endParaRPr lang="en-IN" sz="96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724400" cy="5029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Develops from a median </a:t>
            </a:r>
            <a:r>
              <a:rPr lang="en-US" dirty="0" err="1" smtClean="0">
                <a:latin typeface="Comic Sans MS" pitchFamily="66" charset="0"/>
              </a:rPr>
              <a:t>endodermal</a:t>
            </a:r>
            <a:r>
              <a:rPr lang="en-US" dirty="0" smtClean="0">
                <a:latin typeface="Comic Sans MS" pitchFamily="66" charset="0"/>
              </a:rPr>
              <a:t> thyroid </a:t>
            </a:r>
            <a:r>
              <a:rPr lang="en-US" dirty="0" err="1" smtClean="0">
                <a:latin typeface="Comic Sans MS" pitchFamily="66" charset="0"/>
              </a:rPr>
              <a:t>diverticulum</a:t>
            </a: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Also called </a:t>
            </a:r>
            <a:r>
              <a:rPr lang="en-US" dirty="0" err="1" smtClean="0">
                <a:latin typeface="Comic Sans MS" pitchFamily="66" charset="0"/>
              </a:rPr>
              <a:t>thyroglossal</a:t>
            </a:r>
            <a:r>
              <a:rPr lang="en-US" dirty="0" smtClean="0">
                <a:latin typeface="Comic Sans MS" pitchFamily="66" charset="0"/>
              </a:rPr>
              <a:t> duct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Extends from foramen </a:t>
            </a:r>
            <a:r>
              <a:rPr lang="en-US" dirty="0" err="1" smtClean="0">
                <a:latin typeface="Comic Sans MS" pitchFamily="66" charset="0"/>
              </a:rPr>
              <a:t>caecum</a:t>
            </a:r>
            <a:r>
              <a:rPr lang="en-US" dirty="0" smtClean="0">
                <a:latin typeface="Comic Sans MS" pitchFamily="66" charset="0"/>
              </a:rPr>
              <a:t> b/w anterior 2/3 rd and posterior 1/3 rd of tongue from the centre of </a:t>
            </a:r>
            <a:r>
              <a:rPr lang="en-US" dirty="0" err="1" smtClean="0">
                <a:latin typeface="Comic Sans MS" pitchFamily="66" charset="0"/>
              </a:rPr>
              <a:t>sulcus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terminalis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Development of thyroid gland</a:t>
            </a:r>
            <a:endParaRPr lang="en-IN" dirty="0">
              <a:latin typeface="Algerian" pitchFamily="82" charset="0"/>
            </a:endParaRPr>
          </a:p>
        </p:txBody>
      </p:sp>
      <p:pic>
        <p:nvPicPr>
          <p:cNvPr id="5" name="Picture 4" descr="4 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581400" cy="4414872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6934200" y="2438400"/>
            <a:ext cx="762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0" y="1981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Foramen </a:t>
            </a:r>
            <a:r>
              <a:rPr lang="en-US" dirty="0" err="1" smtClean="0">
                <a:latin typeface="Comic Sans MS" pitchFamily="66" charset="0"/>
              </a:rPr>
              <a:t>caecum</a:t>
            </a:r>
            <a:endParaRPr lang="en-IN" dirty="0"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91200" y="4343400"/>
            <a:ext cx="838200" cy="1752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81600" y="6096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Median </a:t>
            </a:r>
            <a:r>
              <a:rPr lang="en-US" dirty="0" err="1" smtClean="0">
                <a:latin typeface="Comic Sans MS" pitchFamily="66" charset="0"/>
              </a:rPr>
              <a:t>Endodermal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r>
              <a:rPr lang="en-US" dirty="0" smtClean="0">
                <a:latin typeface="Comic Sans MS" pitchFamily="66" charset="0"/>
              </a:rPr>
              <a:t>Thyroid </a:t>
            </a:r>
            <a:r>
              <a:rPr lang="en-US" dirty="0" err="1" smtClean="0">
                <a:latin typeface="Comic Sans MS" pitchFamily="66" charset="0"/>
              </a:rPr>
              <a:t>Diverticulum</a:t>
            </a:r>
            <a:endParaRPr lang="en-IN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4 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5181600" y="4876800"/>
            <a:ext cx="15240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05600" y="510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Baskerville Old Face" pitchFamily="18" charset="0"/>
              </a:rPr>
              <a:t>Sulcus</a:t>
            </a:r>
            <a:r>
              <a:rPr lang="en-US" b="1" dirty="0" smtClean="0">
                <a:latin typeface="Baskerville Old Face" pitchFamily="18" charset="0"/>
              </a:rPr>
              <a:t> </a:t>
            </a:r>
            <a:r>
              <a:rPr lang="en-US" b="1" dirty="0" err="1" smtClean="0">
                <a:latin typeface="Baskerville Old Face" pitchFamily="18" charset="0"/>
              </a:rPr>
              <a:t>terminalis</a:t>
            </a:r>
            <a:endParaRPr lang="en-IN" b="1" dirty="0">
              <a:latin typeface="Baskerville Old Face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648200" y="533400"/>
            <a:ext cx="18288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53200" y="304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askerville Old Face" pitchFamily="18" charset="0"/>
              </a:rPr>
              <a:t>Lingual swelling</a:t>
            </a:r>
            <a:endParaRPr lang="en-IN" b="1" dirty="0">
              <a:latin typeface="Baskerville Old Face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67200" y="1066800"/>
            <a:ext cx="2743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86600" y="838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Baskerville Old Face" pitchFamily="18" charset="0"/>
              </a:rPr>
              <a:t>Tuberculum</a:t>
            </a:r>
            <a:r>
              <a:rPr lang="en-US" b="1" dirty="0" smtClean="0">
                <a:latin typeface="Baskerville Old Face" pitchFamily="18" charset="0"/>
              </a:rPr>
              <a:t> </a:t>
            </a:r>
            <a:r>
              <a:rPr lang="en-US" b="1" dirty="0" err="1" smtClean="0">
                <a:latin typeface="Baskerville Old Face" pitchFamily="18" charset="0"/>
              </a:rPr>
              <a:t>impar</a:t>
            </a:r>
            <a:endParaRPr lang="en-IN" b="1" dirty="0">
              <a:latin typeface="Baskerville Old Face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91000" y="1447800"/>
            <a:ext cx="152400" cy="152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343400" y="1600200"/>
            <a:ext cx="2209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29400" y="1752600"/>
            <a:ext cx="19050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askerville Old Face" pitchFamily="18" charset="0"/>
              </a:rPr>
              <a:t>Foramen </a:t>
            </a:r>
            <a:r>
              <a:rPr lang="en-US" b="1" dirty="0" err="1" smtClean="0">
                <a:latin typeface="Baskerville Old Face" pitchFamily="18" charset="0"/>
              </a:rPr>
              <a:t>caecum</a:t>
            </a:r>
            <a:endParaRPr lang="en-IN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3962400" cy="5562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>
                <a:latin typeface="Comic Sans MS" pitchFamily="66" charset="0"/>
              </a:rPr>
              <a:t>The </a:t>
            </a:r>
            <a:r>
              <a:rPr lang="en-US" b="1" dirty="0" err="1" smtClean="0">
                <a:latin typeface="Comic Sans MS" pitchFamily="66" charset="0"/>
              </a:rPr>
              <a:t>diverticulum</a:t>
            </a:r>
            <a:r>
              <a:rPr lang="en-US" b="1" dirty="0" smtClean="0">
                <a:latin typeface="Comic Sans MS" pitchFamily="66" charset="0"/>
              </a:rPr>
              <a:t> extends through developing tongue into the neck, initially in front of hyoid bone, then behind the bone &amp; finally below the hyoid bone</a:t>
            </a:r>
            <a:endParaRPr lang="en-IN" b="1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lgerian" pitchFamily="82" charset="0"/>
              </a:rPr>
              <a:t>Development of thyroid gland</a:t>
            </a:r>
            <a:endParaRPr lang="en-IN" dirty="0">
              <a:latin typeface="Algerian" pitchFamily="82" charset="0"/>
            </a:endParaRPr>
          </a:p>
        </p:txBody>
      </p:sp>
      <p:pic>
        <p:nvPicPr>
          <p:cNvPr id="5" name="Content Placeholder 3" descr="1757-1626-0002-0000006640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219200"/>
            <a:ext cx="50292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figure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Lower end of </a:t>
            </a:r>
            <a:r>
              <a:rPr lang="en-US" dirty="0" err="1" smtClean="0">
                <a:latin typeface="Comic Sans MS" pitchFamily="66" charset="0"/>
              </a:rPr>
              <a:t>diverticulum</a:t>
            </a:r>
            <a:r>
              <a:rPr lang="en-US" dirty="0" smtClean="0">
                <a:latin typeface="Comic Sans MS" pitchFamily="66" charset="0"/>
              </a:rPr>
              <a:t> proliferates and becomes </a:t>
            </a:r>
            <a:r>
              <a:rPr lang="en-US" dirty="0" err="1" smtClean="0">
                <a:latin typeface="Comic Sans MS" pitchFamily="66" charset="0"/>
              </a:rPr>
              <a:t>bilobed</a:t>
            </a: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Lobes move away from each other to form an isthmus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Once lobes &amp; isthmus are formed the rest of </a:t>
            </a:r>
            <a:r>
              <a:rPr lang="en-US" dirty="0" err="1" smtClean="0">
                <a:latin typeface="Comic Sans MS" pitchFamily="66" charset="0"/>
              </a:rPr>
              <a:t>diverticulum</a:t>
            </a:r>
            <a:r>
              <a:rPr lang="en-US" dirty="0" smtClean="0">
                <a:latin typeface="Comic Sans MS" pitchFamily="66" charset="0"/>
              </a:rPr>
              <a:t> disintegrates &amp; disappears</a:t>
            </a:r>
          </a:p>
          <a:p>
            <a:pPr>
              <a:buNone/>
            </a:pPr>
            <a:endParaRPr lang="en-IN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Development of thyroid gland</a:t>
            </a:r>
            <a:endParaRPr lang="en-IN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638800"/>
            <a:ext cx="86868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</a:rPr>
              <a:t>Development of FOLLICULAR CELLS of thyroid gland</a:t>
            </a:r>
            <a:endParaRPr lang="en-IN" sz="24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711</Words>
  <Application>Microsoft Office PowerPoint</Application>
  <PresentationFormat>On-screen Show (4:3)</PresentationFormat>
  <Paragraphs>127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Development of thyroid gland</vt:lpstr>
      <vt:lpstr>Development of thyroid gland</vt:lpstr>
      <vt:lpstr>Slide 4</vt:lpstr>
      <vt:lpstr>Development of thyroid gland</vt:lpstr>
      <vt:lpstr>Slide 6</vt:lpstr>
      <vt:lpstr>Development of thyroid gland</vt:lpstr>
      <vt:lpstr>Slide 8</vt:lpstr>
      <vt:lpstr>Development of thyroid gland</vt:lpstr>
      <vt:lpstr>Development of thyroid gland</vt:lpstr>
      <vt:lpstr>Development of thyroid gland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Development of palate</vt:lpstr>
      <vt:lpstr>Slide 24</vt:lpstr>
      <vt:lpstr>Development of palate</vt:lpstr>
      <vt:lpstr>Development of palate</vt:lpstr>
      <vt:lpstr>Development of palate</vt:lpstr>
      <vt:lpstr>Slide 28</vt:lpstr>
      <vt:lpstr>Development of palate</vt:lpstr>
      <vt:lpstr>Development of palate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196</cp:revision>
  <dcterms:created xsi:type="dcterms:W3CDTF">2006-08-16T00:00:00Z</dcterms:created>
  <dcterms:modified xsi:type="dcterms:W3CDTF">2012-01-12T04:28:09Z</dcterms:modified>
</cp:coreProperties>
</file>