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56" r:id="rId4"/>
    <p:sldId id="303" r:id="rId5"/>
    <p:sldId id="295" r:id="rId6"/>
    <p:sldId id="257" r:id="rId7"/>
    <p:sldId id="259" r:id="rId8"/>
    <p:sldId id="288" r:id="rId9"/>
    <p:sldId id="260" r:id="rId10"/>
    <p:sldId id="261" r:id="rId11"/>
    <p:sldId id="262" r:id="rId12"/>
    <p:sldId id="275" r:id="rId13"/>
    <p:sldId id="276" r:id="rId14"/>
    <p:sldId id="277" r:id="rId15"/>
    <p:sldId id="263" r:id="rId16"/>
    <p:sldId id="286" r:id="rId17"/>
    <p:sldId id="297" r:id="rId18"/>
    <p:sldId id="279" r:id="rId19"/>
    <p:sldId id="264" r:id="rId20"/>
    <p:sldId id="298" r:id="rId21"/>
    <p:sldId id="281" r:id="rId22"/>
    <p:sldId id="287" r:id="rId23"/>
    <p:sldId id="278" r:id="rId24"/>
    <p:sldId id="273" r:id="rId25"/>
    <p:sldId id="280" r:id="rId26"/>
    <p:sldId id="265" r:id="rId27"/>
    <p:sldId id="299" r:id="rId28"/>
    <p:sldId id="266" r:id="rId29"/>
    <p:sldId id="292" r:id="rId30"/>
    <p:sldId id="267" r:id="rId31"/>
    <p:sldId id="282" r:id="rId32"/>
    <p:sldId id="284" r:id="rId33"/>
    <p:sldId id="290" r:id="rId34"/>
    <p:sldId id="268" r:id="rId35"/>
    <p:sldId id="269" r:id="rId36"/>
    <p:sldId id="272" r:id="rId37"/>
    <p:sldId id="294" r:id="rId38"/>
    <p:sldId id="271" r:id="rId39"/>
    <p:sldId id="296" r:id="rId40"/>
    <p:sldId id="291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imgres?imgurl=http://1.bp.blogspot.com/_i0Tfj_jSZCs/Swmb6MG9oyI/AAAAAAAAAZI/aqrx0sQ3Ss4/s1600/finger_5F00_pointing.gif&amp;imgrefurl=http://unionoflibrarians.blogspot.com/&amp;usg=__wakls5vqLstbJ3Cios73ELQNJ8I=&amp;h=300&amp;w=588&amp;sz=9&amp;hl=en&amp;start=2&amp;zoom=1&amp;itbs=1&amp;tbnid=X35JDIWrtswkFM:&amp;tbnh=69&amp;tbnw=135&amp;prev=/search?q=pointing+index&amp;hl=en&amp;sa=G&amp;biw=1366&amp;bih=587&amp;gbv=2&amp;tbm=isch&amp;ei=SBR2TqDdAsjPrQeJ7sXAAw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7346" name="Picture 2" descr="http://justanimalpic.com/animals-pics/ap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&amp; Relations</a:t>
            </a:r>
          </a:p>
          <a:p>
            <a:pPr>
              <a:buNone/>
            </a:pPr>
            <a:r>
              <a:rPr lang="en-US" u="sng" dirty="0" smtClean="0"/>
              <a:t>IN AXILLA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Medial root crosses III part of </a:t>
            </a:r>
            <a:r>
              <a:rPr lang="en-US" dirty="0" err="1" smtClean="0"/>
              <a:t>Axillary</a:t>
            </a:r>
            <a:r>
              <a:rPr lang="en-US" dirty="0" smtClean="0"/>
              <a:t> artery &amp; joins lateral root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Formed lateral to III part of </a:t>
            </a:r>
            <a:r>
              <a:rPr lang="en-US" dirty="0" err="1" smtClean="0"/>
              <a:t>Axillary</a:t>
            </a:r>
            <a:r>
              <a:rPr lang="en-US" dirty="0" smtClean="0"/>
              <a:t> artery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Enters arm as it passes below lower border of </a:t>
            </a:r>
            <a:r>
              <a:rPr lang="en-US" dirty="0" err="1" smtClean="0"/>
              <a:t>Teres</a:t>
            </a:r>
            <a:r>
              <a:rPr lang="en-US" dirty="0" smtClean="0"/>
              <a:t> Major muscle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IN THE ARM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In the upper part of arm, lateral to Brachial artery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At the level of insertion of </a:t>
            </a:r>
            <a:r>
              <a:rPr lang="en-US" dirty="0" err="1" smtClean="0"/>
              <a:t>Coracobrachialis</a:t>
            </a:r>
            <a:r>
              <a:rPr lang="en-US" dirty="0" smtClean="0"/>
              <a:t>, crosses Brachial artery from lateral to medial side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In the lower part of arm, medial to Brachial artery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anat-rehman-el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5181600" y="0"/>
            <a:ext cx="3962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CUBITAL FOSSA</a:t>
            </a:r>
            <a:endParaRPr lang="e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38600" y="1981200"/>
            <a:ext cx="2895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50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Biceps </a:t>
            </a:r>
            <a:r>
              <a:rPr lang="en-US" dirty="0" err="1" smtClean="0"/>
              <a:t>Brachii</a:t>
            </a:r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14800" y="3505200"/>
            <a:ext cx="2895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3352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Brachial artery</a:t>
            </a:r>
            <a:endParaRPr lang="en-IN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191000" y="3962400"/>
            <a:ext cx="2743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0" y="3962400"/>
            <a:ext cx="17526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Median Nerve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at-rehman-el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962400" y="-1"/>
            <a:ext cx="5181600" cy="6857997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124200" y="5105400"/>
            <a:ext cx="31242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4876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Bicipital</a:t>
            </a:r>
            <a:r>
              <a:rPr lang="en-US" dirty="0" smtClean="0"/>
              <a:t> </a:t>
            </a:r>
            <a:r>
              <a:rPr lang="en-US" dirty="0" err="1" smtClean="0"/>
              <a:t>aponeurosis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52800" y="2895600"/>
            <a:ext cx="3200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266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48000" y="1752600"/>
            <a:ext cx="3505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1600200"/>
            <a:ext cx="21336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Nerve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at-rehman-fa32-10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AT THE CUBITAL FOSSA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Lies medial to tendon of </a:t>
            </a:r>
            <a:r>
              <a:rPr lang="en-US" b="1" dirty="0" smtClean="0">
                <a:solidFill>
                  <a:srgbClr val="FF0000"/>
                </a:solidFill>
              </a:rPr>
              <a:t>Biceps </a:t>
            </a:r>
            <a:r>
              <a:rPr lang="en-US" b="1" dirty="0" err="1" smtClean="0">
                <a:solidFill>
                  <a:srgbClr val="FF0000"/>
                </a:solidFill>
              </a:rPr>
              <a:t>Brachii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FF0000"/>
                </a:solidFill>
              </a:rPr>
              <a:t>Brachial artery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Gives branches to superficial muscles of front of forearm from its medial side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Enters forearm by passing between 2 heads of </a:t>
            </a:r>
            <a:r>
              <a:rPr lang="en-US" b="1" dirty="0" err="1" smtClean="0">
                <a:solidFill>
                  <a:srgbClr val="FF0000"/>
                </a:solidFill>
              </a:rPr>
              <a:t>Pronator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44_smal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at-slides-rs-fa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at-slides-rs-men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smtClean="0"/>
              <a:t>IN THE FOREARM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Passes deep to arch formed by origin of FDS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Lies between superficial &amp; deep flexors of forearm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Gives a deep branch – </a:t>
            </a:r>
            <a:r>
              <a:rPr lang="en-US" b="1" dirty="0" smtClean="0">
                <a:solidFill>
                  <a:srgbClr val="FF0000"/>
                </a:solidFill>
              </a:rPr>
              <a:t>Anterior </a:t>
            </a:r>
            <a:r>
              <a:rPr lang="en-US" b="1" dirty="0" err="1" smtClean="0">
                <a:solidFill>
                  <a:srgbClr val="FF0000"/>
                </a:solidFill>
              </a:rPr>
              <a:t>interosseous</a:t>
            </a:r>
            <a:r>
              <a:rPr lang="en-US" b="1" dirty="0" smtClean="0">
                <a:solidFill>
                  <a:srgbClr val="FF0000"/>
                </a:solidFill>
              </a:rPr>
              <a:t> Nerve </a:t>
            </a:r>
            <a:r>
              <a:rPr lang="en-US" dirty="0" smtClean="0"/>
              <a:t>(AIN)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AIN supplies deep </a:t>
            </a:r>
            <a:r>
              <a:rPr lang="en-US" dirty="0" smtClean="0"/>
              <a:t>muscles </a:t>
            </a:r>
            <a:r>
              <a:rPr lang="en-US" dirty="0" smtClean="0"/>
              <a:t>in front of forearm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Becomes superficial in lower part of forearm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Gives </a:t>
            </a:r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branch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Lies between tendons of FDS &amp; FCR &amp; deep to PL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Enters hand by passing through </a:t>
            </a:r>
            <a:r>
              <a:rPr lang="en-US" b="1" dirty="0" smtClean="0">
                <a:solidFill>
                  <a:srgbClr val="FF0000"/>
                </a:solidFill>
              </a:rPr>
              <a:t>Carpal Tunnel </a:t>
            </a:r>
            <a:r>
              <a:rPr lang="en-US" dirty="0" smtClean="0"/>
              <a:t>deep to Flexor </a:t>
            </a:r>
            <a:r>
              <a:rPr lang="en-US" dirty="0" err="1" smtClean="0"/>
              <a:t>retinaculum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8370" name="Picture 2" descr="http://www.curragh-labs.org/blog/wp-content/uploads/2008/05/monkey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10400" cy="6858000"/>
          </a:xfrm>
          <a:prstGeom prst="rect">
            <a:avLst/>
          </a:prstGeom>
          <a:noFill/>
        </p:spPr>
      </p:pic>
      <p:pic>
        <p:nvPicPr>
          <p:cNvPr id="58372" name="Picture 4" descr="http://www.dartmouth.edu/~humananatomy/figures/chapter_11/11-13_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"/>
            <a:ext cx="563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at-slides-rs-ael82;jsessionid=A17DF48EE79020CAD938FE5FA68DAF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5105400" y="5029200"/>
            <a:ext cx="243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3800" y="4648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Anterior </a:t>
            </a:r>
            <a:r>
              <a:rPr lang="en-US" b="1" dirty="0" err="1" smtClean="0"/>
              <a:t>interosseous</a:t>
            </a:r>
            <a:r>
              <a:rPr lang="en-US" b="1" dirty="0" smtClean="0"/>
              <a:t> nerve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at-slides-rs-men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F56_mediu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at-rsatlas-bawr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791712" y="0"/>
            <a:ext cx="5352288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WRIST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Flexor </a:t>
            </a:r>
            <a:r>
              <a:rPr lang="en-US" sz="2000" dirty="0" err="1" smtClean="0"/>
              <a:t>retinaculum</a:t>
            </a:r>
            <a:endParaRPr lang="en-IN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971800" y="1752600"/>
            <a:ext cx="213360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6600" y="4495800"/>
            <a:ext cx="2895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42672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NERVE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8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6172200"/>
            <a:ext cx="1981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at-slides-rs-men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IN THE HAND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Divides into medial &amp; lateral branches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Lateral branch gives a </a:t>
            </a:r>
            <a:r>
              <a:rPr lang="en-US" dirty="0" err="1" smtClean="0"/>
              <a:t>reccurent</a:t>
            </a:r>
            <a:r>
              <a:rPr lang="en-US" dirty="0" smtClean="0"/>
              <a:t> branch which supplies </a:t>
            </a:r>
            <a:r>
              <a:rPr lang="en-US" dirty="0" err="1" smtClean="0"/>
              <a:t>Thenar</a:t>
            </a:r>
            <a:r>
              <a:rPr lang="en-US" dirty="0" smtClean="0"/>
              <a:t> muscles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Medial branch  supplies lateral 2 </a:t>
            </a:r>
            <a:r>
              <a:rPr lang="en-US" dirty="0" err="1" smtClean="0"/>
              <a:t>lumbricals</a:t>
            </a:r>
            <a:r>
              <a:rPr lang="en-US" dirty="0" smtClean="0"/>
              <a:t> &amp; ends by giving digital branches to skin of lateral 3 ½ fingers (</a:t>
            </a:r>
            <a:r>
              <a:rPr lang="en-US" dirty="0" err="1" smtClean="0"/>
              <a:t>palmar</a:t>
            </a:r>
            <a:r>
              <a:rPr lang="en-US" dirty="0" smtClean="0"/>
              <a:t> surface) 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nat-slides-rs-hap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cxnSp>
        <p:nvCxnSpPr>
          <p:cNvPr id="6" name="Straight Connector 5"/>
          <p:cNvCxnSpPr/>
          <p:nvPr/>
        </p:nvCxnSpPr>
        <p:spPr>
          <a:xfrm flipH="1">
            <a:off x="2057400" y="3581400"/>
            <a:ext cx="1295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3429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Opponens</a:t>
            </a:r>
            <a:r>
              <a:rPr lang="en-US" b="1" dirty="0" smtClean="0"/>
              <a:t> </a:t>
            </a:r>
            <a:r>
              <a:rPr lang="en-US" b="1" dirty="0" err="1" smtClean="0"/>
              <a:t>pollicis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 &amp; Distribution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In the </a:t>
            </a:r>
            <a:r>
              <a:rPr lang="en-US" sz="2400" dirty="0" err="1" smtClean="0"/>
              <a:t>Axilla</a:t>
            </a:r>
            <a:r>
              <a:rPr lang="en-US" sz="2400" dirty="0" smtClean="0"/>
              <a:t> – Nil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In the Arm – Nil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In the Forearm</a:t>
            </a:r>
          </a:p>
          <a:p>
            <a:pPr>
              <a:buNone/>
            </a:pPr>
            <a:r>
              <a:rPr lang="en-US" dirty="0" smtClean="0"/>
              <a:t> – Motor : Superficial muscles : PT</a:t>
            </a:r>
          </a:p>
          <a:p>
            <a:pPr>
              <a:buNone/>
            </a:pPr>
            <a:r>
              <a:rPr lang="en-US" dirty="0" smtClean="0"/>
              <a:t>                                                        FCR</a:t>
            </a:r>
          </a:p>
          <a:p>
            <a:pPr>
              <a:buNone/>
            </a:pPr>
            <a:r>
              <a:rPr lang="en-US" dirty="0" smtClean="0"/>
              <a:t>                                                        PL</a:t>
            </a:r>
          </a:p>
          <a:p>
            <a:pPr>
              <a:buNone/>
            </a:pPr>
            <a:r>
              <a:rPr lang="en-US" dirty="0" smtClean="0"/>
              <a:t>                                                        FDS</a:t>
            </a:r>
          </a:p>
          <a:p>
            <a:pPr>
              <a:buNone/>
            </a:pPr>
            <a:r>
              <a:rPr lang="en-US" dirty="0" smtClean="0"/>
              <a:t>                 : Deep muscles : FPL</a:t>
            </a:r>
          </a:p>
          <a:p>
            <a:pPr>
              <a:buNone/>
            </a:pPr>
            <a:r>
              <a:rPr lang="en-US" dirty="0" smtClean="0"/>
              <a:t>                                               Lateral ½ FDP</a:t>
            </a:r>
          </a:p>
          <a:p>
            <a:pPr>
              <a:buNone/>
            </a:pPr>
            <a:r>
              <a:rPr lang="en-US" dirty="0" smtClean="0"/>
              <a:t>                                               PQ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Cutaneous</a:t>
            </a:r>
            <a:r>
              <a:rPr lang="en-US" dirty="0" smtClean="0"/>
              <a:t> : </a:t>
            </a:r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branch : Lateral ½ of palm including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</a:t>
            </a:r>
            <a:r>
              <a:rPr lang="en-US" dirty="0" err="1" smtClean="0"/>
              <a:t>thenar</a:t>
            </a:r>
            <a:r>
              <a:rPr lang="en-US" dirty="0" smtClean="0"/>
              <a:t> eminence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edianNerve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752600"/>
            <a:ext cx="32766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7391400" y="59436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8000" dirty="0" smtClean="0">
                <a:latin typeface="Algerian" pitchFamily="82" charset="0"/>
              </a:rPr>
              <a:t>MEDIAN NERVE</a:t>
            </a:r>
            <a:endParaRPr lang="en-IN" sz="8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 &amp; Distribution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In the hand</a:t>
            </a:r>
          </a:p>
          <a:p>
            <a:pPr>
              <a:buFontTx/>
              <a:buChar char="-"/>
            </a:pPr>
            <a:r>
              <a:rPr lang="en-US" dirty="0" smtClean="0"/>
              <a:t>Motor : </a:t>
            </a:r>
            <a:r>
              <a:rPr lang="en-US" dirty="0" err="1" smtClean="0"/>
              <a:t>Thenar</a:t>
            </a:r>
            <a:r>
              <a:rPr lang="en-US" dirty="0" smtClean="0"/>
              <a:t> muscles : </a:t>
            </a:r>
            <a:r>
              <a:rPr lang="en-US" dirty="0" err="1" smtClean="0"/>
              <a:t>AbPB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FPB</a:t>
            </a:r>
          </a:p>
          <a:p>
            <a:pPr>
              <a:buNone/>
            </a:pPr>
            <a:r>
              <a:rPr lang="en-US" dirty="0" smtClean="0"/>
              <a:t>                                                 OP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Lumbricals</a:t>
            </a:r>
            <a:r>
              <a:rPr lang="en-US" dirty="0" smtClean="0"/>
              <a:t> :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lumbricals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Sensory : Skin of lateral 3 ½ fingers including nail beds &amp; skin of dorsal surface of distal phalanx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brachial-fi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eep-palmar-ar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lowe1_2060_1_1_8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Anatomy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Lesions of Median nerve</a:t>
            </a:r>
          </a:p>
          <a:p>
            <a:pPr>
              <a:buNone/>
            </a:pPr>
            <a:r>
              <a:rPr lang="en-US" u="sng" dirty="0" smtClean="0"/>
              <a:t>CAUSES</a:t>
            </a:r>
          </a:p>
          <a:p>
            <a:r>
              <a:rPr lang="en-US" dirty="0" smtClean="0"/>
              <a:t>In the arm : </a:t>
            </a:r>
            <a:r>
              <a:rPr lang="en-US" dirty="0" err="1" smtClean="0"/>
              <a:t>Supracondylar</a:t>
            </a:r>
            <a:r>
              <a:rPr lang="en-US" dirty="0" smtClean="0"/>
              <a:t> fracture of </a:t>
            </a:r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smtClean="0"/>
              <a:t>At the </a:t>
            </a:r>
            <a:r>
              <a:rPr lang="en-US" dirty="0" err="1" smtClean="0"/>
              <a:t>cubital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 : Entrapment Syndrome – Compression of nerve by </a:t>
            </a:r>
            <a:r>
              <a:rPr lang="en-US" dirty="0" err="1" smtClean="0"/>
              <a:t>Pronator</a:t>
            </a:r>
            <a:r>
              <a:rPr lang="en-US" dirty="0" smtClean="0"/>
              <a:t> </a:t>
            </a:r>
            <a:r>
              <a:rPr lang="en-US" dirty="0" err="1" smtClean="0"/>
              <a:t>Teres</a:t>
            </a:r>
            <a:endParaRPr lang="en-US" dirty="0" smtClean="0"/>
          </a:p>
          <a:p>
            <a:r>
              <a:rPr lang="en-US" dirty="0" smtClean="0"/>
              <a:t>In the forearm : Carpal Tunnel Syndrome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Signs &amp; Symptoms of lesions of Median Nerve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Paralysis of flexors of forearm results in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Benediction Attitude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Pointing index finger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Paralysis of </a:t>
            </a:r>
            <a:r>
              <a:rPr lang="en-US" dirty="0" err="1" smtClean="0"/>
              <a:t>thenar</a:t>
            </a:r>
            <a:r>
              <a:rPr lang="en-US" dirty="0" smtClean="0"/>
              <a:t> muscles results in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Ape Thumb Deformity</a:t>
            </a: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Sensory defect : Loss of sensations on lateral 3 ½ fingers ( </a:t>
            </a:r>
            <a:r>
              <a:rPr lang="en-US" dirty="0" err="1" smtClean="0"/>
              <a:t>palmar</a:t>
            </a:r>
            <a:r>
              <a:rPr lang="en-US" dirty="0" smtClean="0"/>
              <a:t> surface)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7639-150x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3000" cy="6705600"/>
          </a:xfrm>
        </p:spPr>
      </p:pic>
      <p:pic>
        <p:nvPicPr>
          <p:cNvPr id="28674" name="Picture 2" descr="http://t1.gstatic.com/images?q=tbn:ANd9GcTlYMe0zpQk75ook_iPIbYt7N7Yhl9Lqh-rv6mFRu1u_nFxJ7bSDkIVy9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838200"/>
            <a:ext cx="3962400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5867400"/>
            <a:ext cx="426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Benediction attitude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343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Pointing Index finger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edian-nerve-sensory-tingling-in-arms-and-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419600" cy="5562600"/>
          </a:xfrm>
        </p:spPr>
      </p:pic>
      <p:pic>
        <p:nvPicPr>
          <p:cNvPr id="6146" name="Picture 2" descr="http://williamcalvin.com/portraits/img/apes%20096adjPLAY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518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257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Ape thumb deformity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_CARPT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15400" cy="6858000"/>
          </a:xfrm>
        </p:spPr>
      </p:pic>
      <p:sp>
        <p:nvSpPr>
          <p:cNvPr id="5" name="Rectangle 4"/>
          <p:cNvSpPr/>
          <p:nvPr/>
        </p:nvSpPr>
        <p:spPr>
          <a:xfrm>
            <a:off x="5334000" y="0"/>
            <a:ext cx="3581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tests_for_median_ner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session, you will be able to:</a:t>
            </a:r>
          </a:p>
          <a:p>
            <a:r>
              <a:rPr lang="en-US" dirty="0" smtClean="0"/>
              <a:t>Identify the median nerve</a:t>
            </a:r>
          </a:p>
          <a:p>
            <a:r>
              <a:rPr lang="en-US" dirty="0" smtClean="0"/>
              <a:t>Mention the root value of </a:t>
            </a:r>
            <a:r>
              <a:rPr lang="en-US" dirty="0" smtClean="0"/>
              <a:t> nerve</a:t>
            </a:r>
          </a:p>
          <a:p>
            <a:r>
              <a:rPr lang="en-US" dirty="0" smtClean="0"/>
              <a:t>Describe the formation; course &amp; relations; branches &amp; distribution of the nerve</a:t>
            </a:r>
          </a:p>
          <a:p>
            <a:r>
              <a:rPr lang="en-US" dirty="0" smtClean="0"/>
              <a:t>Explain the anatomical basis of deformities </a:t>
            </a:r>
            <a:r>
              <a:rPr lang="en-US" dirty="0" err="1" smtClean="0"/>
              <a:t>occuring</a:t>
            </a:r>
            <a:r>
              <a:rPr lang="en-US" dirty="0" smtClean="0"/>
              <a:t> due to lesion of the nerve</a:t>
            </a: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MedianNer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14600"/>
            <a:ext cx="6172200" cy="1524000"/>
          </a:xfr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9600" dirty="0" smtClean="0">
                <a:latin typeface="Baskerville Old Face" pitchFamily="18" charset="0"/>
              </a:rPr>
              <a:t>Thank You</a:t>
            </a:r>
            <a:endParaRPr lang="en-IN" sz="96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Nerves_of_the_left_upper_extremi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Manual Operation 38"/>
          <p:cNvSpPr/>
          <p:nvPr/>
        </p:nvSpPr>
        <p:spPr>
          <a:xfrm rot="3125750" flipH="1">
            <a:off x="3559683" y="2645483"/>
            <a:ext cx="259393" cy="1037466"/>
          </a:xfrm>
          <a:prstGeom prst="flowChartManualOpe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2667000" y="25908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51816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12954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2476500" y="495300"/>
            <a:ext cx="6096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71800" y="228600"/>
            <a:ext cx="1588" cy="762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10000" y="457200"/>
            <a:ext cx="457200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286000" y="685800"/>
            <a:ext cx="6858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10000" y="685800"/>
            <a:ext cx="6096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/>
          <p:cNvSpPr/>
          <p:nvPr/>
        </p:nvSpPr>
        <p:spPr>
          <a:xfrm flipH="1">
            <a:off x="3429000" y="1295400"/>
            <a:ext cx="152400" cy="15240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3352800" y="1752600"/>
            <a:ext cx="304800" cy="304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390900" y="2324100"/>
            <a:ext cx="533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790700" y="4457700"/>
            <a:ext cx="3733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Manual Operation 36"/>
          <p:cNvSpPr/>
          <p:nvPr/>
        </p:nvSpPr>
        <p:spPr>
          <a:xfrm>
            <a:off x="2971800" y="1752600"/>
            <a:ext cx="304800" cy="1066800"/>
          </a:xfrm>
          <a:prstGeom prst="flowChartManualOperation">
            <a:avLst/>
          </a:prstGeom>
          <a:solidFill>
            <a:srgbClr val="00B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lowchart: Manual Operation 37"/>
          <p:cNvSpPr/>
          <p:nvPr/>
        </p:nvSpPr>
        <p:spPr>
          <a:xfrm rot="2497159">
            <a:off x="3495504" y="2536564"/>
            <a:ext cx="225433" cy="1022871"/>
          </a:xfrm>
          <a:prstGeom prst="flowChartManualOperati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3276600" y="3505200"/>
            <a:ext cx="3810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857500" y="4152900"/>
            <a:ext cx="838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2590800" y="3886200"/>
            <a:ext cx="685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2590800" y="4191000"/>
            <a:ext cx="685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2667000" y="4572000"/>
            <a:ext cx="6096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657600" y="3352800"/>
            <a:ext cx="5334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657600" y="3886200"/>
            <a:ext cx="4572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657600" y="4114800"/>
            <a:ext cx="457200" cy="22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n 61"/>
          <p:cNvSpPr/>
          <p:nvPr/>
        </p:nvSpPr>
        <p:spPr>
          <a:xfrm>
            <a:off x="3352800" y="4495800"/>
            <a:ext cx="152400" cy="53340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Can 62"/>
          <p:cNvSpPr/>
          <p:nvPr/>
        </p:nvSpPr>
        <p:spPr>
          <a:xfrm>
            <a:off x="3886200" y="4495800"/>
            <a:ext cx="228600" cy="53340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Equal 65"/>
          <p:cNvSpPr/>
          <p:nvPr/>
        </p:nvSpPr>
        <p:spPr>
          <a:xfrm>
            <a:off x="3048000" y="5029200"/>
            <a:ext cx="1447800" cy="533400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3086100" y="5067300"/>
            <a:ext cx="838200" cy="3048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0800000" flipV="1">
            <a:off x="2590800" y="5791200"/>
            <a:ext cx="1066800" cy="762000"/>
          </a:xfrm>
          <a:prstGeom prst="bentConnector3">
            <a:avLst>
              <a:gd name="adj1" fmla="val 50000"/>
            </a:avLst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2667000" y="5638800"/>
            <a:ext cx="685800" cy="1588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657600" y="5943600"/>
            <a:ext cx="533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657600" y="6324600"/>
            <a:ext cx="5334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010400" y="3048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Axilla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934200" y="14478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Arm</a:t>
            </a:r>
            <a:endParaRPr lang="en-IN" sz="3200" dirty="0"/>
          </a:p>
        </p:txBody>
      </p:sp>
      <p:sp>
        <p:nvSpPr>
          <p:cNvPr id="90" name="Rectangle 89"/>
          <p:cNvSpPr/>
          <p:nvPr/>
        </p:nvSpPr>
        <p:spPr>
          <a:xfrm>
            <a:off x="7010400" y="32004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Forearm</a:t>
            </a:r>
            <a:endParaRPr lang="en-IN" sz="3200" dirty="0"/>
          </a:p>
        </p:txBody>
      </p:sp>
      <p:sp>
        <p:nvSpPr>
          <p:cNvPr id="91" name="Rectangle 90"/>
          <p:cNvSpPr/>
          <p:nvPr/>
        </p:nvSpPr>
        <p:spPr>
          <a:xfrm>
            <a:off x="7086600" y="56388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Hand</a:t>
            </a:r>
            <a:endParaRPr lang="en-IN" sz="3200" dirty="0"/>
          </a:p>
        </p:txBody>
      </p:sp>
      <p:sp>
        <p:nvSpPr>
          <p:cNvPr id="40" name="Oval 39"/>
          <p:cNvSpPr/>
          <p:nvPr/>
        </p:nvSpPr>
        <p:spPr>
          <a:xfrm>
            <a:off x="1371600" y="533400"/>
            <a:ext cx="762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C5</a:t>
            </a:r>
            <a:endParaRPr lang="en-IN" dirty="0"/>
          </a:p>
        </p:txBody>
      </p:sp>
      <p:sp>
        <p:nvSpPr>
          <p:cNvPr id="41" name="Oval 40"/>
          <p:cNvSpPr/>
          <p:nvPr/>
        </p:nvSpPr>
        <p:spPr>
          <a:xfrm>
            <a:off x="1676400" y="152400"/>
            <a:ext cx="685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C6</a:t>
            </a:r>
            <a:endParaRPr lang="en-IN" dirty="0"/>
          </a:p>
        </p:txBody>
      </p:sp>
      <p:sp>
        <p:nvSpPr>
          <p:cNvPr id="43" name="Oval 42"/>
          <p:cNvSpPr/>
          <p:nvPr/>
        </p:nvSpPr>
        <p:spPr>
          <a:xfrm>
            <a:off x="2514600" y="0"/>
            <a:ext cx="609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C7</a:t>
            </a:r>
            <a:endParaRPr lang="en-IN" dirty="0"/>
          </a:p>
        </p:txBody>
      </p:sp>
      <p:sp>
        <p:nvSpPr>
          <p:cNvPr id="45" name="Oval 44"/>
          <p:cNvSpPr/>
          <p:nvPr/>
        </p:nvSpPr>
        <p:spPr>
          <a:xfrm>
            <a:off x="4343400" y="228600"/>
            <a:ext cx="609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C8</a:t>
            </a:r>
            <a:endParaRPr lang="en-IN" dirty="0"/>
          </a:p>
        </p:txBody>
      </p:sp>
      <p:sp>
        <p:nvSpPr>
          <p:cNvPr id="47" name="Oval 46"/>
          <p:cNvSpPr/>
          <p:nvPr/>
        </p:nvSpPr>
        <p:spPr>
          <a:xfrm>
            <a:off x="4495800" y="609600"/>
            <a:ext cx="609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</a:t>
            </a:r>
            <a:endParaRPr lang="en-IN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971800" y="990600"/>
            <a:ext cx="381000" cy="228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352800" y="1066800"/>
            <a:ext cx="457200" cy="152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352800" y="1219200"/>
            <a:ext cx="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8100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Brachial artery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2400" y="2133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Tendon of Biceps </a:t>
            </a:r>
            <a:r>
              <a:rPr lang="en-US" dirty="0" err="1" smtClean="0">
                <a:solidFill>
                  <a:schemeClr val="bg1"/>
                </a:solidFill>
              </a:rPr>
              <a:t>Brachii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672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Pronator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2400" y="3505200"/>
            <a:ext cx="281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Anterior </a:t>
            </a:r>
            <a:r>
              <a:rPr lang="en-US" dirty="0" err="1" smtClean="0"/>
              <a:t>interosseous</a:t>
            </a:r>
            <a:r>
              <a:rPr lang="en-US" dirty="0" smtClean="0"/>
              <a:t> nerve</a:t>
            </a:r>
            <a:endParaRPr lang="en-IN" dirty="0"/>
          </a:p>
        </p:txBody>
      </p:sp>
      <p:sp>
        <p:nvSpPr>
          <p:cNvPr id="97" name="TextBox 96"/>
          <p:cNvSpPr txBox="1"/>
          <p:nvPr/>
        </p:nvSpPr>
        <p:spPr>
          <a:xfrm>
            <a:off x="1143000" y="3962400"/>
            <a:ext cx="1143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FPL</a:t>
            </a:r>
          </a:p>
          <a:p>
            <a:r>
              <a:rPr lang="en-US" dirty="0" smtClean="0"/>
              <a:t>PQ</a:t>
            </a:r>
          </a:p>
          <a:p>
            <a:r>
              <a:rPr lang="en-US" dirty="0" smtClean="0"/>
              <a:t>Lateral ½ FDP</a:t>
            </a:r>
            <a:endParaRPr lang="en-IN" dirty="0"/>
          </a:p>
        </p:txBody>
      </p:sp>
      <p:sp>
        <p:nvSpPr>
          <p:cNvPr id="99" name="TextBox 98"/>
          <p:cNvSpPr txBox="1"/>
          <p:nvPr/>
        </p:nvSpPr>
        <p:spPr>
          <a:xfrm>
            <a:off x="4343400" y="3352800"/>
            <a:ext cx="685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PT</a:t>
            </a:r>
          </a:p>
          <a:p>
            <a:r>
              <a:rPr lang="en-US" dirty="0" smtClean="0"/>
              <a:t>FCR</a:t>
            </a:r>
          </a:p>
          <a:p>
            <a:r>
              <a:rPr lang="en-US" dirty="0" smtClean="0"/>
              <a:t>PL</a:t>
            </a:r>
          </a:p>
          <a:p>
            <a:r>
              <a:rPr lang="en-US" dirty="0" smtClean="0"/>
              <a:t>FDS</a:t>
            </a:r>
            <a:endParaRPr lang="en-IN" dirty="0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657600" y="3581400"/>
            <a:ext cx="4572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419600" y="5257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Flexor </a:t>
            </a:r>
            <a:r>
              <a:rPr lang="en-US" dirty="0" err="1" smtClean="0">
                <a:solidFill>
                  <a:schemeClr val="bg1"/>
                </a:solidFill>
              </a:rPr>
              <a:t>retinaculum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0" y="5410200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branch</a:t>
            </a:r>
            <a:endParaRPr lang="en-IN" dirty="0"/>
          </a:p>
        </p:txBody>
      </p:sp>
      <p:sp>
        <p:nvSpPr>
          <p:cNvPr id="116" name="TextBox 115"/>
          <p:cNvSpPr txBox="1"/>
          <p:nvPr/>
        </p:nvSpPr>
        <p:spPr>
          <a:xfrm>
            <a:off x="1676400" y="5867400"/>
            <a:ext cx="76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AbPB</a:t>
            </a:r>
            <a:endParaRPr lang="en-US" dirty="0" smtClean="0"/>
          </a:p>
          <a:p>
            <a:r>
              <a:rPr lang="en-US" dirty="0" smtClean="0"/>
              <a:t>FPB</a:t>
            </a:r>
          </a:p>
          <a:p>
            <a:r>
              <a:rPr lang="en-US" dirty="0" smtClean="0"/>
              <a:t>OP</a:t>
            </a:r>
            <a:endParaRPr lang="en-IN" dirty="0"/>
          </a:p>
        </p:txBody>
      </p:sp>
      <p:sp>
        <p:nvSpPr>
          <p:cNvPr id="117" name="TextBox 116"/>
          <p:cNvSpPr txBox="1"/>
          <p:nvPr/>
        </p:nvSpPr>
        <p:spPr>
          <a:xfrm>
            <a:off x="4267200" y="57912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lumbricals</a:t>
            </a:r>
            <a:endParaRPr lang="en-IN" dirty="0"/>
          </a:p>
        </p:txBody>
      </p:sp>
      <p:sp>
        <p:nvSpPr>
          <p:cNvPr id="118" name="TextBox 117"/>
          <p:cNvSpPr txBox="1"/>
          <p:nvPr/>
        </p:nvSpPr>
        <p:spPr>
          <a:xfrm>
            <a:off x="4267200" y="6324600"/>
            <a:ext cx="373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Digital branches to lateral 3 ½ fingers</a:t>
            </a:r>
            <a:endParaRPr lang="en-IN" dirty="0"/>
          </a:p>
        </p:txBody>
      </p:sp>
      <p:sp>
        <p:nvSpPr>
          <p:cNvPr id="120" name="TextBox 119"/>
          <p:cNvSpPr txBox="1"/>
          <p:nvPr/>
        </p:nvSpPr>
        <p:spPr>
          <a:xfrm>
            <a:off x="152400" y="1143000"/>
            <a:ext cx="1828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7" grpId="0" animBg="1"/>
      <p:bldP spid="37" grpId="0" animBg="1"/>
      <p:bldP spid="38" grpId="0" animBg="1"/>
      <p:bldP spid="62" grpId="0" animBg="1"/>
      <p:bldP spid="63" grpId="0" animBg="1"/>
      <p:bldP spid="66" grpId="0" animBg="1"/>
      <p:bldP spid="88" grpId="0" animBg="1"/>
      <p:bldP spid="89" grpId="0" animBg="1"/>
      <p:bldP spid="90" grpId="0" animBg="1"/>
      <p:bldP spid="91" grpId="0" animBg="1"/>
      <p:bldP spid="40" grpId="0" animBg="1"/>
      <p:bldP spid="41" grpId="0" animBg="1"/>
      <p:bldP spid="43" grpId="0" animBg="1"/>
      <p:bldP spid="45" grpId="0" animBg="1"/>
      <p:bldP spid="47" grpId="0" animBg="1"/>
      <p:bldP spid="94" grpId="0"/>
      <p:bldP spid="96" grpId="0" animBg="1"/>
      <p:bldP spid="97" grpId="0" animBg="1"/>
      <p:bldP spid="99" grpId="0" animBg="1"/>
      <p:bldP spid="114" grpId="0"/>
      <p:bldP spid="115" grpId="0" animBg="1"/>
      <p:bldP spid="116" grpId="0" animBg="1"/>
      <p:bldP spid="117" grpId="0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52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Nerve of flexor compartment of forearm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Called as ‘Laborer’s Nerve’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Branch from both lateral &amp; medial cords of Brachial Plexus</a:t>
            </a:r>
            <a:endParaRPr lang="en-IN" dirty="0"/>
          </a:p>
        </p:txBody>
      </p:sp>
      <p:pic>
        <p:nvPicPr>
          <p:cNvPr id="4" name="Picture 3" descr="Arm_with_Median_Ne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29600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hand3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86200" cy="4343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Lateral root from lateral cord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Medial root from medial cord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Value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C</a:t>
            </a:r>
            <a:r>
              <a:rPr lang="en-US" baseline="-25000" dirty="0" smtClean="0"/>
              <a:t>5</a:t>
            </a:r>
            <a:r>
              <a:rPr lang="en-US" dirty="0" smtClean="0"/>
              <a:t>, C</a:t>
            </a:r>
            <a:r>
              <a:rPr lang="en-US" baseline="-25000" dirty="0" smtClean="0"/>
              <a:t>6</a:t>
            </a:r>
            <a:r>
              <a:rPr lang="en-US" dirty="0" smtClean="0"/>
              <a:t>, C</a:t>
            </a:r>
            <a:r>
              <a:rPr lang="en-US" baseline="-25000" dirty="0" smtClean="0"/>
              <a:t>7</a:t>
            </a:r>
            <a:r>
              <a:rPr lang="en-US" dirty="0" smtClean="0"/>
              <a:t>, C</a:t>
            </a:r>
            <a:r>
              <a:rPr lang="en-US" baseline="-25000" dirty="0" smtClean="0"/>
              <a:t>8</a:t>
            </a:r>
            <a:r>
              <a:rPr lang="en-US" dirty="0" smtClean="0"/>
              <a:t>, T</a:t>
            </a:r>
            <a:r>
              <a:rPr lang="en-US" baseline="-25000" dirty="0" smtClean="0"/>
              <a:t>1</a:t>
            </a:r>
          </a:p>
          <a:p>
            <a:pPr>
              <a:buFont typeface="Wingdings" pitchFamily="2" charset="2"/>
              <a:buChar char="Ø"/>
            </a:pPr>
            <a:endParaRPr lang="en-US" baseline="-25000" dirty="0" smtClean="0"/>
          </a:p>
          <a:p>
            <a:pPr>
              <a:buNone/>
            </a:pPr>
            <a:endParaRPr lang="en-IN" baseline="-25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MEDIAN NERVE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5" name="Picture 4" descr="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752600"/>
            <a:ext cx="4876800" cy="472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245</TotalTime>
  <Words>646</Words>
  <Application>Microsoft Office PowerPoint</Application>
  <PresentationFormat>On-screen Show (4:3)</PresentationFormat>
  <Paragraphs>129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MEDIAN NERVE</vt:lpstr>
      <vt:lpstr>LEARNING OBJECTIVES</vt:lpstr>
      <vt:lpstr>Slide 5</vt:lpstr>
      <vt:lpstr>Slide 6</vt:lpstr>
      <vt:lpstr>MEDIAN NERVE</vt:lpstr>
      <vt:lpstr>Slide 8</vt:lpstr>
      <vt:lpstr>MEDIAN NERVE</vt:lpstr>
      <vt:lpstr>MEDIAN NERVE</vt:lpstr>
      <vt:lpstr>MEDIAN NERVE</vt:lpstr>
      <vt:lpstr>Slide 12</vt:lpstr>
      <vt:lpstr>Slide 13</vt:lpstr>
      <vt:lpstr>Slide 14</vt:lpstr>
      <vt:lpstr>MEDIAN NERVE</vt:lpstr>
      <vt:lpstr>Slide 16</vt:lpstr>
      <vt:lpstr>Slide 17</vt:lpstr>
      <vt:lpstr>Slide 18</vt:lpstr>
      <vt:lpstr>MEDIAN NERVE</vt:lpstr>
      <vt:lpstr>Slide 20</vt:lpstr>
      <vt:lpstr>Slide 21</vt:lpstr>
      <vt:lpstr>Slide 22</vt:lpstr>
      <vt:lpstr>Slide 23</vt:lpstr>
      <vt:lpstr>Slide 24</vt:lpstr>
      <vt:lpstr>Slide 25</vt:lpstr>
      <vt:lpstr>MEDIAN NERVE</vt:lpstr>
      <vt:lpstr>Slide 27</vt:lpstr>
      <vt:lpstr>MEDIAN NERVE</vt:lpstr>
      <vt:lpstr>Slide 29</vt:lpstr>
      <vt:lpstr>MEDIAN NERVE</vt:lpstr>
      <vt:lpstr>Slide 31</vt:lpstr>
      <vt:lpstr>Slide 32</vt:lpstr>
      <vt:lpstr>Slide 33</vt:lpstr>
      <vt:lpstr>MEDIAN NERVE</vt:lpstr>
      <vt:lpstr>MEDIAN NERVE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160</cp:revision>
  <dcterms:created xsi:type="dcterms:W3CDTF">2006-08-16T00:00:00Z</dcterms:created>
  <dcterms:modified xsi:type="dcterms:W3CDTF">2011-09-18T17:17:13Z</dcterms:modified>
</cp:coreProperties>
</file>