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56" r:id="rId3"/>
    <p:sldId id="319" r:id="rId4"/>
    <p:sldId id="320" r:id="rId5"/>
    <p:sldId id="298" r:id="rId6"/>
    <p:sldId id="309" r:id="rId7"/>
    <p:sldId id="310" r:id="rId8"/>
    <p:sldId id="286" r:id="rId9"/>
    <p:sldId id="284" r:id="rId10"/>
    <p:sldId id="288" r:id="rId11"/>
    <p:sldId id="311" r:id="rId12"/>
    <p:sldId id="294" r:id="rId13"/>
    <p:sldId id="312" r:id="rId14"/>
    <p:sldId id="285" r:id="rId15"/>
    <p:sldId id="322" r:id="rId16"/>
    <p:sldId id="313" r:id="rId17"/>
    <p:sldId id="323" r:id="rId18"/>
    <p:sldId id="314" r:id="rId19"/>
    <p:sldId id="315" r:id="rId20"/>
    <p:sldId id="316" r:id="rId21"/>
    <p:sldId id="317" r:id="rId22"/>
    <p:sldId id="318" r:id="rId23"/>
    <p:sldId id="300" r:id="rId24"/>
    <p:sldId id="301" r:id="rId25"/>
    <p:sldId id="289" r:id="rId26"/>
    <p:sldId id="302" r:id="rId27"/>
    <p:sldId id="291" r:id="rId28"/>
    <p:sldId id="303" r:id="rId29"/>
    <p:sldId id="304" r:id="rId30"/>
    <p:sldId id="293" r:id="rId31"/>
    <p:sldId id="273" r:id="rId32"/>
    <p:sldId id="321" r:id="rId33"/>
    <p:sldId id="305" r:id="rId34"/>
    <p:sldId id="306" r:id="rId35"/>
    <p:sldId id="290" r:id="rId36"/>
    <p:sldId id="279" r:id="rId37"/>
    <p:sldId id="307" r:id="rId38"/>
    <p:sldId id="280" r:id="rId39"/>
    <p:sldId id="308" r:id="rId40"/>
    <p:sldId id="281" r:id="rId41"/>
    <p:sldId id="274" r:id="rId42"/>
    <p:sldId id="296" r:id="rId43"/>
    <p:sldId id="297" r:id="rId44"/>
    <p:sldId id="27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9" d="100"/>
          <a:sy n="49" d="100"/>
        </p:scale>
        <p:origin x="-1277"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F48C79-F0A8-41F4-B44E-477B70F1C1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CC4C30-9FD8-4A81-BA91-1FCDB6A3D8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A3BC9C-2007-4508-B97A-14C1135FE6A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457200" y="1600200"/>
            <a:ext cx="4038600" cy="4525963"/>
          </a:xfrm>
        </p:spPr>
        <p:txBody>
          <a:bodyPr/>
          <a:lstStyle/>
          <a:p>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D4EACCB-3226-4AEA-97BE-A407AEB963E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F80B1092-B576-476E-BEB9-CC2775278894}"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3103FDC5-A2BD-46C6-9D6B-91D39EAD1CF1}"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EC85C75-B2EE-4F1F-A24E-79C6D391EE85}"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AE791F-CDED-4355-8C84-8F9DF8CBEE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BA8BF0-2506-41B9-A107-EBB45F7593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21C0A6-32DF-4B95-AFD7-0AA2B741BEB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8D4E6F-29C3-4C3A-8CB5-B9AC1FC523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9F72D9-E01A-4BC5-8278-353D5B0B23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30649A-E7F2-484E-A3C5-265D887F538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EFCF0-2092-4919-A1BF-F5B1DC1530E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EFD0B5-B01F-4298-9C72-DCAA0CDBBE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26206C-DC1F-4257-A48C-CD576836001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Gluteal</a:t>
            </a:r>
            <a:r>
              <a:rPr lang="en-US" dirty="0" smtClean="0"/>
              <a:t> muscles </a:t>
            </a:r>
            <a:br>
              <a:rPr lang="en-US" dirty="0" smtClean="0"/>
            </a:br>
            <a:r>
              <a:rPr lang="en-US" dirty="0" smtClean="0"/>
              <a:t>Gluteus </a:t>
            </a:r>
            <a:r>
              <a:rPr lang="en-US" dirty="0" err="1" smtClean="0"/>
              <a:t>maximus</a:t>
            </a:r>
            <a:r>
              <a:rPr lang="en-US" dirty="0" smtClean="0"/>
              <a:t> and structure under cover of it</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457200"/>
            <a:ext cx="8229600" cy="762000"/>
          </a:xfrm>
        </p:spPr>
        <p:txBody>
          <a:bodyPr>
            <a:spAutoFit/>
          </a:bodyPr>
          <a:lstStyle/>
          <a:p>
            <a:endParaRPr lang="en-US"/>
          </a:p>
        </p:txBody>
      </p:sp>
      <p:sp>
        <p:nvSpPr>
          <p:cNvPr id="37891" name="Text Box 3"/>
          <p:cNvSpPr txBox="1">
            <a:spLocks noChangeArrowheads="1"/>
          </p:cNvSpPr>
          <p:nvPr/>
        </p:nvSpPr>
        <p:spPr bwMode="auto">
          <a:xfrm>
            <a:off x="7696200" y="6477000"/>
            <a:ext cx="1219200" cy="274638"/>
          </a:xfrm>
          <a:prstGeom prst="rect">
            <a:avLst/>
          </a:prstGeom>
          <a:noFill/>
          <a:ln w="9525">
            <a:noFill/>
            <a:miter lim="800000"/>
            <a:headEnd/>
            <a:tailEnd/>
          </a:ln>
          <a:effectLst/>
        </p:spPr>
        <p:txBody>
          <a:bodyPr>
            <a:spAutoFit/>
          </a:bodyPr>
          <a:lstStyle/>
          <a:p>
            <a:pPr algn="r" eaLnBrk="0" hangingPunct="0"/>
            <a:r>
              <a:rPr lang="en-US" sz="1200">
                <a:latin typeface="Times New Roman" pitchFamily="18" charset="0"/>
              </a:rPr>
              <a:t>Figure 11.19a, c</a:t>
            </a:r>
          </a:p>
        </p:txBody>
      </p:sp>
      <p:pic>
        <p:nvPicPr>
          <p:cNvPr id="37892" name="Picture 4"/>
          <p:cNvPicPr>
            <a:picLocks noChangeAspect="1" noChangeArrowheads="1"/>
          </p:cNvPicPr>
          <p:nvPr/>
        </p:nvPicPr>
        <p:blipFill>
          <a:blip r:embed="rId2"/>
          <a:srcRect b="4811"/>
          <a:stretch>
            <a:fillRect/>
          </a:stretch>
        </p:blipFill>
        <p:spPr bwMode="auto">
          <a:xfrm>
            <a:off x="0" y="609600"/>
            <a:ext cx="9144000" cy="624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a:t>
            </a:r>
            <a:endParaRPr lang="en-IN" dirty="0"/>
          </a:p>
        </p:txBody>
      </p:sp>
      <p:sp>
        <p:nvSpPr>
          <p:cNvPr id="3" name="Content Placeholder 2"/>
          <p:cNvSpPr>
            <a:spLocks noGrp="1"/>
          </p:cNvSpPr>
          <p:nvPr>
            <p:ph idx="1"/>
          </p:nvPr>
        </p:nvSpPr>
        <p:spPr/>
        <p:txBody>
          <a:bodyPr/>
          <a:lstStyle/>
          <a:p>
            <a:r>
              <a:rPr lang="en-IN" dirty="0" smtClean="0"/>
              <a:t>The fibres descend laterally; </a:t>
            </a:r>
          </a:p>
          <a:p>
            <a:r>
              <a:rPr lang="en-IN" dirty="0" err="1" smtClean="0"/>
              <a:t>iliotibial</a:t>
            </a:r>
            <a:r>
              <a:rPr lang="en-IN" dirty="0" smtClean="0"/>
              <a:t> tract of the fascia </a:t>
            </a:r>
            <a:r>
              <a:rPr lang="en-IN" dirty="0" err="1" smtClean="0"/>
              <a:t>lata</a:t>
            </a:r>
            <a:r>
              <a:rPr lang="en-IN" dirty="0" smtClean="0"/>
              <a:t>. </a:t>
            </a:r>
          </a:p>
          <a:p>
            <a:endParaRPr lang="en-IN" dirty="0" smtClean="0"/>
          </a:p>
          <a:p>
            <a:r>
              <a:rPr lang="en-IN" dirty="0" smtClean="0"/>
              <a:t>The deeper fibres of the lower part of the muscle are attached to the </a:t>
            </a:r>
            <a:r>
              <a:rPr lang="en-IN" dirty="0" err="1" smtClean="0"/>
              <a:t>gluteal</a:t>
            </a:r>
            <a:r>
              <a:rPr lang="en-IN" dirty="0" smtClean="0"/>
              <a:t> </a:t>
            </a:r>
            <a:r>
              <a:rPr lang="en-IN" dirty="0" err="1" smtClean="0"/>
              <a:t>tuberosity</a:t>
            </a:r>
            <a:r>
              <a:rPr lang="en-IN" dirty="0" smtClean="0"/>
              <a:t>.</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type="body" idx="1"/>
          </p:nvPr>
        </p:nvSpPr>
        <p:spPr/>
        <p:txBody>
          <a:bodyPr/>
          <a:lstStyle/>
          <a:p>
            <a:endParaRPr lang="en-US"/>
          </a:p>
        </p:txBody>
      </p:sp>
      <p:pic>
        <p:nvPicPr>
          <p:cNvPr id="44036" name="Picture 4" descr="AD-gl"/>
          <p:cNvPicPr>
            <a:picLocks noChangeAspect="1" noChangeArrowheads="1"/>
          </p:cNvPicPr>
          <p:nvPr/>
        </p:nvPicPr>
        <p:blipFill>
          <a:blip r:embed="rId2"/>
          <a:srcRect/>
          <a:stretch>
            <a:fillRect/>
          </a:stretch>
        </p:blipFill>
        <p:spPr bwMode="auto">
          <a:xfrm>
            <a:off x="0" y="26988"/>
            <a:ext cx="9144000" cy="68310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 deep to it</a:t>
            </a:r>
            <a:endParaRPr lang="en-IN" dirty="0"/>
          </a:p>
        </p:txBody>
      </p:sp>
      <p:sp>
        <p:nvSpPr>
          <p:cNvPr id="3" name="Content Placeholder 2"/>
          <p:cNvSpPr>
            <a:spLocks noGrp="1"/>
          </p:cNvSpPr>
          <p:nvPr>
            <p:ph idx="1"/>
          </p:nvPr>
        </p:nvSpPr>
        <p:spPr/>
        <p:txBody>
          <a:bodyPr/>
          <a:lstStyle/>
          <a:p>
            <a:r>
              <a:rPr lang="en-IN" dirty="0" smtClean="0"/>
              <a:t>Its deep surface is related to the </a:t>
            </a:r>
            <a:r>
              <a:rPr lang="en-IN" dirty="0" err="1" smtClean="0"/>
              <a:t>ilium</a:t>
            </a:r>
            <a:r>
              <a:rPr lang="en-IN" dirty="0" smtClean="0"/>
              <a:t>, sacrum, coccyx, the </a:t>
            </a:r>
            <a:r>
              <a:rPr lang="en-IN" dirty="0" err="1" smtClean="0"/>
              <a:t>ischial</a:t>
            </a:r>
            <a:r>
              <a:rPr lang="en-IN" dirty="0" smtClean="0"/>
              <a:t> </a:t>
            </a:r>
            <a:r>
              <a:rPr lang="en-IN" dirty="0" err="1" smtClean="0"/>
              <a:t>tuberosity</a:t>
            </a:r>
            <a:r>
              <a:rPr lang="en-IN" dirty="0" smtClean="0"/>
              <a:t>, greater </a:t>
            </a:r>
            <a:r>
              <a:rPr lang="en-IN" dirty="0" err="1" smtClean="0"/>
              <a:t>trochanter</a:t>
            </a:r>
            <a:endParaRPr lang="en-IN" dirty="0" smtClean="0"/>
          </a:p>
          <a:p>
            <a:r>
              <a:rPr lang="en-IN" dirty="0" err="1" smtClean="0"/>
              <a:t>sacrotuberous</a:t>
            </a:r>
            <a:r>
              <a:rPr lang="en-IN" dirty="0" smtClean="0"/>
              <a:t> ligament, </a:t>
            </a:r>
          </a:p>
          <a:p>
            <a:r>
              <a:rPr lang="en-IN" dirty="0" smtClean="0"/>
              <a:t>part of gluteus </a:t>
            </a:r>
            <a:r>
              <a:rPr lang="en-IN" dirty="0" err="1" smtClean="0"/>
              <a:t>medius</a:t>
            </a:r>
            <a:r>
              <a:rPr lang="en-IN" dirty="0" smtClean="0"/>
              <a:t>, </a:t>
            </a:r>
            <a:r>
              <a:rPr lang="en-IN" dirty="0" err="1" smtClean="0"/>
              <a:t>piriformis</a:t>
            </a:r>
            <a:r>
              <a:rPr lang="en-IN" dirty="0" smtClean="0"/>
              <a:t>, the </a:t>
            </a:r>
            <a:r>
              <a:rPr lang="en-IN" dirty="0" err="1" smtClean="0"/>
              <a:t>gemelli</a:t>
            </a:r>
            <a:r>
              <a:rPr lang="en-IN" dirty="0" smtClean="0"/>
              <a:t>, </a:t>
            </a:r>
            <a:r>
              <a:rPr lang="en-IN" dirty="0" err="1" smtClean="0"/>
              <a:t>obturator</a:t>
            </a:r>
            <a:r>
              <a:rPr lang="en-IN" dirty="0" smtClean="0"/>
              <a:t> </a:t>
            </a:r>
            <a:r>
              <a:rPr lang="en-IN" dirty="0" err="1" smtClean="0"/>
              <a:t>internus</a:t>
            </a:r>
            <a:r>
              <a:rPr lang="en-IN" dirty="0" smtClean="0"/>
              <a:t>, </a:t>
            </a:r>
            <a:r>
              <a:rPr lang="en-IN" dirty="0" err="1" smtClean="0"/>
              <a:t>quadratus</a:t>
            </a:r>
            <a:r>
              <a:rPr lang="en-IN" dirty="0" smtClean="0"/>
              <a:t> </a:t>
            </a:r>
            <a:r>
              <a:rPr lang="en-IN" dirty="0" err="1" smtClean="0"/>
              <a:t>femoris</a:t>
            </a:r>
            <a:r>
              <a:rPr lang="en-IN" dirty="0" smtClean="0"/>
              <a:t>,, and the attachments of biceps </a:t>
            </a:r>
            <a:r>
              <a:rPr lang="en-IN" dirty="0" err="1" smtClean="0"/>
              <a:t>femoris</a:t>
            </a:r>
            <a:r>
              <a:rPr lang="en-IN" dirty="0" smtClean="0"/>
              <a:t>, </a:t>
            </a:r>
            <a:r>
              <a:rPr lang="en-IN" dirty="0" err="1" smtClean="0"/>
              <a:t>semitendinosus</a:t>
            </a:r>
            <a:r>
              <a:rPr lang="en-IN" dirty="0" smtClean="0"/>
              <a:t>, </a:t>
            </a:r>
            <a:r>
              <a:rPr lang="en-IN" dirty="0" err="1" smtClean="0"/>
              <a:t>semimembranosus</a:t>
            </a:r>
            <a:r>
              <a:rPr lang="en-IN" dirty="0" smtClean="0"/>
              <a:t> and adductor </a:t>
            </a:r>
            <a:r>
              <a:rPr lang="en-IN" dirty="0" err="1" smtClean="0"/>
              <a:t>magnus</a:t>
            </a:r>
            <a:r>
              <a:rPr lang="en-IN" dirty="0" smtClean="0"/>
              <a:t>.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65138"/>
            <a:ext cx="8229600" cy="762000"/>
          </a:xfrm>
        </p:spPr>
        <p:txBody>
          <a:bodyPr>
            <a:spAutoFit/>
          </a:bodyPr>
          <a:lstStyle/>
          <a:p>
            <a:endParaRPr lang="en-US"/>
          </a:p>
        </p:txBody>
      </p:sp>
      <p:sp>
        <p:nvSpPr>
          <p:cNvPr id="34819" name="Text Box 3"/>
          <p:cNvSpPr txBox="1">
            <a:spLocks noChangeArrowheads="1"/>
          </p:cNvSpPr>
          <p:nvPr/>
        </p:nvSpPr>
        <p:spPr bwMode="auto">
          <a:xfrm>
            <a:off x="7391400" y="6477000"/>
            <a:ext cx="1524000" cy="274638"/>
          </a:xfrm>
          <a:prstGeom prst="rect">
            <a:avLst/>
          </a:prstGeom>
          <a:noFill/>
          <a:ln w="9525">
            <a:noFill/>
            <a:miter lim="800000"/>
            <a:headEnd/>
            <a:tailEnd/>
          </a:ln>
          <a:effectLst/>
        </p:spPr>
        <p:txBody>
          <a:bodyPr>
            <a:spAutoFit/>
          </a:bodyPr>
          <a:lstStyle/>
          <a:p>
            <a:pPr algn="r" eaLnBrk="0" hangingPunct="0"/>
            <a:r>
              <a:rPr lang="en-US" sz="1200">
                <a:latin typeface="Times New Roman" pitchFamily="18" charset="0"/>
              </a:rPr>
              <a:t>Figure 11.19c, d</a:t>
            </a:r>
          </a:p>
        </p:txBody>
      </p:sp>
      <p:pic>
        <p:nvPicPr>
          <p:cNvPr id="34820" name="Picture 4"/>
          <p:cNvPicPr>
            <a:picLocks noChangeAspect="1" noChangeArrowheads="1"/>
          </p:cNvPicPr>
          <p:nvPr/>
        </p:nvPicPr>
        <p:blipFill>
          <a:blip r:embed="rId2"/>
          <a:srcRect b="3999"/>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7813"/>
            <a:ext cx="8229600" cy="271462"/>
          </a:xfrm>
        </p:spPr>
        <p:txBody>
          <a:bodyPr/>
          <a:lstStyle/>
          <a:p>
            <a:pPr algn="ctr"/>
            <a:r>
              <a:rPr lang="en-US" altLang="zh-CN" sz="3200" b="1">
                <a:latin typeface="Arial" charset="0"/>
              </a:rPr>
              <a:t>Structures passing through suprapiriform foramen</a:t>
            </a:r>
          </a:p>
        </p:txBody>
      </p:sp>
      <p:sp>
        <p:nvSpPr>
          <p:cNvPr id="58371" name="Rectangle 3"/>
          <p:cNvSpPr>
            <a:spLocks noGrp="1" noChangeArrowheads="1"/>
          </p:cNvSpPr>
          <p:nvPr>
            <p:ph type="body" sz="half" idx="1"/>
          </p:nvPr>
        </p:nvSpPr>
        <p:spPr>
          <a:xfrm>
            <a:off x="457200" y="1916113"/>
            <a:ext cx="5915025" cy="4214812"/>
          </a:xfrm>
          <a:ln/>
        </p:spPr>
        <p:txBody>
          <a:bodyPr/>
          <a:lstStyle/>
          <a:p>
            <a:pPr>
              <a:buFont typeface="Wingdings" pitchFamily="2" charset="2"/>
              <a:buNone/>
            </a:pPr>
            <a:r>
              <a:rPr lang="en-US" altLang="zh-CN" sz="2400" dirty="0"/>
              <a:t>From lateral to medial side</a:t>
            </a:r>
            <a:endParaRPr lang="en-US" altLang="zh-CN" sz="2400" b="1" dirty="0"/>
          </a:p>
          <a:p>
            <a:r>
              <a:rPr lang="en-US" altLang="zh-CN" sz="2400" dirty="0"/>
              <a:t>Superior </a:t>
            </a:r>
            <a:r>
              <a:rPr lang="en-US" altLang="zh-CN" sz="2400" dirty="0" err="1"/>
              <a:t>gluteal</a:t>
            </a:r>
            <a:r>
              <a:rPr lang="en-US" altLang="zh-CN" sz="2400" dirty="0"/>
              <a:t> n. </a:t>
            </a:r>
            <a:endParaRPr lang="zh-CN" altLang="en-US" sz="2000" b="1" dirty="0">
              <a:solidFill>
                <a:srgbClr val="0000FF"/>
              </a:solidFill>
            </a:endParaRPr>
          </a:p>
          <a:p>
            <a:r>
              <a:rPr lang="en-US" altLang="zh-CN" sz="2400" dirty="0"/>
              <a:t>Superior </a:t>
            </a:r>
            <a:r>
              <a:rPr lang="en-US" altLang="zh-CN" sz="2400" dirty="0" err="1"/>
              <a:t>gluteal</a:t>
            </a:r>
            <a:r>
              <a:rPr lang="en-US" altLang="zh-CN" sz="2400" dirty="0"/>
              <a:t> a</a:t>
            </a:r>
            <a:r>
              <a:rPr lang="en-US" altLang="zh-CN" sz="2400" dirty="0" smtClean="0"/>
              <a:t>.</a:t>
            </a:r>
            <a:endParaRPr lang="zh-CN" altLang="en-US" sz="2400" dirty="0"/>
          </a:p>
          <a:p>
            <a:r>
              <a:rPr lang="en-US" altLang="zh-CN" sz="2400" dirty="0"/>
              <a:t>Superior </a:t>
            </a:r>
            <a:r>
              <a:rPr lang="en-US" altLang="zh-CN" sz="2400" dirty="0" err="1"/>
              <a:t>gluteal</a:t>
            </a:r>
            <a:r>
              <a:rPr lang="en-US" altLang="zh-CN" sz="2400" dirty="0"/>
              <a:t>  v</a:t>
            </a:r>
            <a:r>
              <a:rPr lang="en-US" altLang="zh-CN" sz="2400" dirty="0" smtClean="0"/>
              <a:t>.</a:t>
            </a:r>
            <a:endParaRPr lang="zh-CN" altLang="en-US" sz="2000" b="1" dirty="0">
              <a:solidFill>
                <a:srgbClr val="0000FF"/>
              </a:solidFill>
            </a:endParaRPr>
          </a:p>
        </p:txBody>
      </p:sp>
      <p:pic>
        <p:nvPicPr>
          <p:cNvPr id="58374" name="Picture 6" descr="穿梨状肌上下孔的结构1"/>
          <p:cNvPicPr>
            <a:picLocks noGrp="1" noChangeAspect="1" noChangeArrowheads="1"/>
          </p:cNvPicPr>
          <p:nvPr>
            <p:ph sz="half" idx="2"/>
          </p:nvPr>
        </p:nvPicPr>
        <p:blipFill>
          <a:blip r:embed="rId2">
            <a:lum bright="-18000" contrast="36000"/>
          </a:blip>
          <a:srcRect/>
          <a:stretch>
            <a:fillRect/>
          </a:stretch>
        </p:blipFill>
        <p:spPr>
          <a:xfrm>
            <a:off x="5186363" y="1600200"/>
            <a:ext cx="2962275" cy="4530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The superficial division of the superior </a:t>
            </a:r>
            <a:r>
              <a:rPr lang="en-IN" dirty="0" err="1" smtClean="0"/>
              <a:t>gluteal</a:t>
            </a:r>
            <a:r>
              <a:rPr lang="en-IN" dirty="0" smtClean="0"/>
              <a:t> artery </a:t>
            </a:r>
            <a:endParaRPr lang="en-IN" dirty="0"/>
          </a:p>
          <a:p>
            <a:r>
              <a:rPr lang="en-IN" dirty="0" smtClean="0"/>
              <a:t>The inferior </a:t>
            </a:r>
            <a:r>
              <a:rPr lang="en-IN" dirty="0" err="1" smtClean="0"/>
              <a:t>gluteal</a:t>
            </a:r>
            <a:r>
              <a:rPr lang="en-IN" dirty="0" smtClean="0"/>
              <a:t> and internal </a:t>
            </a:r>
            <a:r>
              <a:rPr lang="en-IN" dirty="0" err="1" smtClean="0"/>
              <a:t>pudendal</a:t>
            </a:r>
            <a:r>
              <a:rPr lang="en-IN" dirty="0" smtClean="0"/>
              <a:t> vessels, </a:t>
            </a:r>
          </a:p>
          <a:p>
            <a:r>
              <a:rPr lang="en-IN" dirty="0" smtClean="0"/>
              <a:t>The first perforating artery and the terminal branches of the medial circumflex femoral artery.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271462"/>
          </a:xfrm>
        </p:spPr>
        <p:txBody>
          <a:bodyPr/>
          <a:lstStyle/>
          <a:p>
            <a:pPr algn="ctr"/>
            <a:r>
              <a:rPr lang="en-US" altLang="zh-CN" sz="3600" b="1">
                <a:latin typeface="Arial" charset="0"/>
              </a:rPr>
              <a:t>Structures passing through infrapiriform foramen</a:t>
            </a:r>
          </a:p>
        </p:txBody>
      </p:sp>
      <p:sp>
        <p:nvSpPr>
          <p:cNvPr id="13315" name="Rectangle 3"/>
          <p:cNvSpPr>
            <a:spLocks noGrp="1" noChangeArrowheads="1"/>
          </p:cNvSpPr>
          <p:nvPr>
            <p:ph type="body" sz="half" idx="1"/>
          </p:nvPr>
        </p:nvSpPr>
        <p:spPr>
          <a:xfrm>
            <a:off x="457200" y="1773238"/>
            <a:ext cx="5915025" cy="4357687"/>
          </a:xfrm>
          <a:ln/>
        </p:spPr>
        <p:txBody>
          <a:bodyPr/>
          <a:lstStyle/>
          <a:p>
            <a:pPr>
              <a:buFont typeface="Wingdings" pitchFamily="2" charset="2"/>
              <a:buNone/>
            </a:pPr>
            <a:r>
              <a:rPr lang="en-US" altLang="zh-CN" sz="2400" dirty="0"/>
              <a:t>From lateral to medial side  </a:t>
            </a:r>
            <a:endParaRPr lang="en-US" altLang="zh-CN" sz="2400" b="1" dirty="0"/>
          </a:p>
          <a:p>
            <a:r>
              <a:rPr lang="en-US" altLang="zh-CN" sz="2200" dirty="0"/>
              <a:t>Sciatic n. </a:t>
            </a:r>
            <a:endParaRPr lang="en-US" altLang="zh-CN" sz="2200" dirty="0" smtClean="0"/>
          </a:p>
          <a:p>
            <a:r>
              <a:rPr lang="en-US" altLang="zh-CN" sz="2200" dirty="0" smtClean="0"/>
              <a:t>Posterior </a:t>
            </a:r>
            <a:r>
              <a:rPr lang="en-US" altLang="zh-CN" sz="2200" dirty="0"/>
              <a:t>femoral </a:t>
            </a:r>
            <a:r>
              <a:rPr lang="en-US" altLang="zh-CN" sz="2200" dirty="0" err="1"/>
              <a:t>cutaneous</a:t>
            </a:r>
            <a:r>
              <a:rPr lang="en-US" altLang="zh-CN" sz="2200" dirty="0"/>
              <a:t> n</a:t>
            </a:r>
            <a:r>
              <a:rPr lang="en-US" altLang="zh-CN" sz="2200" dirty="0" smtClean="0"/>
              <a:t>.</a:t>
            </a:r>
            <a:r>
              <a:rPr lang="zh-CN" altLang="en-US" sz="2200" dirty="0" smtClean="0"/>
              <a:t> </a:t>
            </a:r>
            <a:endParaRPr lang="zh-CN" altLang="en-US" sz="2200" dirty="0"/>
          </a:p>
          <a:p>
            <a:r>
              <a:rPr lang="en-US" altLang="zh-CN" sz="2200" dirty="0"/>
              <a:t>Inferior </a:t>
            </a:r>
            <a:r>
              <a:rPr lang="en-US" altLang="zh-CN" sz="2200" dirty="0" err="1"/>
              <a:t>gluteal</a:t>
            </a:r>
            <a:r>
              <a:rPr lang="en-US" altLang="zh-CN" sz="2200" dirty="0"/>
              <a:t> n. </a:t>
            </a:r>
            <a:endParaRPr lang="zh-CN" altLang="en-US" sz="1800" b="1" dirty="0">
              <a:solidFill>
                <a:srgbClr val="0000FF"/>
              </a:solidFill>
            </a:endParaRPr>
          </a:p>
          <a:p>
            <a:r>
              <a:rPr lang="en-US" altLang="zh-CN" sz="2200" dirty="0"/>
              <a:t>Inferior </a:t>
            </a:r>
            <a:r>
              <a:rPr lang="en-US" altLang="zh-CN" sz="2200" dirty="0" err="1"/>
              <a:t>gluteal</a:t>
            </a:r>
            <a:r>
              <a:rPr lang="en-US" altLang="zh-CN" sz="2200" dirty="0"/>
              <a:t> a., </a:t>
            </a:r>
            <a:r>
              <a:rPr lang="en-US" altLang="zh-CN" sz="2200" dirty="0" smtClean="0"/>
              <a:t>v</a:t>
            </a:r>
          </a:p>
          <a:p>
            <a:r>
              <a:rPr lang="en-US" altLang="zh-CN" sz="2200" dirty="0" smtClean="0"/>
              <a:t>Internal </a:t>
            </a:r>
            <a:r>
              <a:rPr lang="en-US" altLang="zh-CN" sz="2200" dirty="0" err="1"/>
              <a:t>pudendal</a:t>
            </a:r>
            <a:r>
              <a:rPr lang="en-US" altLang="zh-CN" sz="2200" dirty="0"/>
              <a:t> v., a.</a:t>
            </a:r>
          </a:p>
          <a:p>
            <a:pPr>
              <a:buFont typeface="Wingdings" pitchFamily="2" charset="2"/>
              <a:buNone/>
            </a:pPr>
            <a:r>
              <a:rPr lang="en-US" altLang="zh-CN" sz="2200" dirty="0"/>
              <a:t>     </a:t>
            </a:r>
            <a:endParaRPr lang="zh-CN" altLang="en-US" sz="1800" b="1" dirty="0">
              <a:solidFill>
                <a:srgbClr val="0000FF"/>
              </a:solidFill>
            </a:endParaRPr>
          </a:p>
          <a:p>
            <a:r>
              <a:rPr lang="en-US" altLang="zh-CN" sz="2200" dirty="0" err="1"/>
              <a:t>Pudendal</a:t>
            </a:r>
            <a:r>
              <a:rPr lang="en-US" altLang="zh-CN" sz="2200" dirty="0"/>
              <a:t> n.</a:t>
            </a:r>
          </a:p>
          <a:p>
            <a:pPr>
              <a:buFont typeface="Wingdings" pitchFamily="2" charset="2"/>
              <a:buNone/>
            </a:pPr>
            <a:r>
              <a:rPr lang="en-US" altLang="zh-CN" sz="1800" b="1" dirty="0">
                <a:solidFill>
                  <a:srgbClr val="0000FF"/>
                </a:solidFill>
              </a:rPr>
              <a:t>     </a:t>
            </a:r>
            <a:endParaRPr lang="zh-CN" altLang="en-US" sz="2400" dirty="0">
              <a:solidFill>
                <a:srgbClr val="0000FF"/>
              </a:solidFill>
            </a:endParaRPr>
          </a:p>
          <a:p>
            <a:pPr lvl="1"/>
            <a:endParaRPr lang="zh-CN" altLang="en-US" sz="2200" dirty="0"/>
          </a:p>
        </p:txBody>
      </p:sp>
      <p:sp>
        <p:nvSpPr>
          <p:cNvPr id="31748" name="AutoShape 4"/>
          <p:cNvSpPr>
            <a:spLocks/>
          </p:cNvSpPr>
          <p:nvPr/>
        </p:nvSpPr>
        <p:spPr bwMode="auto">
          <a:xfrm>
            <a:off x="3708400" y="4076700"/>
            <a:ext cx="223838" cy="865188"/>
          </a:xfrm>
          <a:prstGeom prst="rightBrace">
            <a:avLst>
              <a:gd name="adj1" fmla="val 32210"/>
              <a:gd name="adj2" fmla="val 50000"/>
            </a:avLst>
          </a:prstGeom>
          <a:noFill/>
          <a:ln w="28575">
            <a:solidFill>
              <a:schemeClr val="tx1"/>
            </a:solidFill>
            <a:round/>
            <a:headEnd/>
            <a:tailEnd/>
          </a:ln>
          <a:effectLst/>
        </p:spPr>
        <p:txBody>
          <a:bodyPr wrap="none" anchor="ctr"/>
          <a:lstStyle/>
          <a:p>
            <a:endParaRPr lang="en-IN"/>
          </a:p>
        </p:txBody>
      </p:sp>
      <p:sp>
        <p:nvSpPr>
          <p:cNvPr id="31749" name="Text Box 5"/>
          <p:cNvSpPr txBox="1">
            <a:spLocks noChangeArrowheads="1"/>
          </p:cNvSpPr>
          <p:nvPr/>
        </p:nvSpPr>
        <p:spPr bwMode="auto">
          <a:xfrm>
            <a:off x="3924300" y="4005263"/>
            <a:ext cx="2592388" cy="1190625"/>
          </a:xfrm>
          <a:prstGeom prst="rect">
            <a:avLst/>
          </a:prstGeom>
          <a:noFill/>
          <a:ln w="9525">
            <a:noFill/>
            <a:miter lim="800000"/>
            <a:headEnd/>
            <a:tailEnd/>
          </a:ln>
          <a:effectLst/>
        </p:spPr>
        <p:txBody>
          <a:bodyPr>
            <a:spAutoFit/>
          </a:bodyPr>
          <a:lstStyle/>
          <a:p>
            <a:r>
              <a:rPr lang="en-US" altLang="zh-CN"/>
              <a:t>They then curve forwards to enter the perineum through the lesser sciatic foramen</a:t>
            </a:r>
            <a:endParaRPr lang="en-US" altLang="zh-CN" b="1"/>
          </a:p>
        </p:txBody>
      </p:sp>
      <p:pic>
        <p:nvPicPr>
          <p:cNvPr id="31751" name="Picture 7" descr="穿梨状肌上下孔的结构1"/>
          <p:cNvPicPr>
            <a:picLocks noGrp="1" noChangeAspect="1" noChangeArrowheads="1"/>
          </p:cNvPicPr>
          <p:nvPr>
            <p:ph sz="half" idx="2"/>
          </p:nvPr>
        </p:nvPicPr>
        <p:blipFill>
          <a:blip r:embed="rId2">
            <a:lum bright="-12000" contrast="18000"/>
          </a:blip>
          <a:srcRect/>
          <a:stretch>
            <a:fillRect/>
          </a:stretch>
        </p:blipFill>
        <p:spPr>
          <a:xfrm>
            <a:off x="5508625" y="1844675"/>
            <a:ext cx="2613025" cy="39973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1748"/>
                                        </p:tgtEl>
                                        <p:attrNameLst>
                                          <p:attrName>style.visibility</p:attrName>
                                        </p:attrNameLst>
                                      </p:cBhvr>
                                      <p:to>
                                        <p:strVal val="visible"/>
                                      </p:to>
                                    </p:set>
                                    <p:animEffect transition="in" filter="wipe(up)">
                                      <p:cBhvr>
                                        <p:cTn id="43" dur="500"/>
                                        <p:tgtEl>
                                          <p:spTgt spid="3174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1749"/>
                                        </p:tgtEl>
                                        <p:attrNameLst>
                                          <p:attrName>style.visibility</p:attrName>
                                        </p:attrNameLst>
                                      </p:cBhvr>
                                      <p:to>
                                        <p:strVal val="visible"/>
                                      </p:to>
                                    </p:set>
                                    <p:animEffect transition="in" filter="wipe(up)">
                                      <p:cBhvr>
                                        <p:cTn id="48"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31748" grpId="0" animBg="1"/>
      <p:bldP spid="317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sciatic, </a:t>
            </a:r>
          </a:p>
          <a:p>
            <a:r>
              <a:rPr lang="en-IN" dirty="0" err="1" smtClean="0"/>
              <a:t>Pudendal</a:t>
            </a:r>
            <a:endParaRPr lang="en-IN" dirty="0" smtClean="0"/>
          </a:p>
          <a:p>
            <a:r>
              <a:rPr lang="en-IN" dirty="0" smtClean="0"/>
              <a:t>posterior femoral </a:t>
            </a:r>
            <a:r>
              <a:rPr lang="en-IN" dirty="0" err="1" smtClean="0"/>
              <a:t>cutaneous</a:t>
            </a:r>
            <a:r>
              <a:rPr lang="en-IN" dirty="0" smtClean="0"/>
              <a:t> nerves,</a:t>
            </a:r>
          </a:p>
          <a:p>
            <a:r>
              <a:rPr lang="en-IN" dirty="0" smtClean="0"/>
              <a:t>muscular branches from the sacral femoral </a:t>
            </a:r>
            <a:r>
              <a:rPr lang="en-IN" dirty="0" err="1" smtClean="0"/>
              <a:t>cutaneous</a:t>
            </a:r>
            <a:r>
              <a:rPr lang="en-IN" dirty="0" smtClean="0"/>
              <a:t> nerves, </a:t>
            </a:r>
          </a:p>
          <a:p>
            <a:r>
              <a:rPr lang="en-IN" dirty="0" smtClean="0"/>
              <a:t>muscular branches from the sacral plexus all leave the pelvis below </a:t>
            </a:r>
            <a:r>
              <a:rPr lang="en-IN" dirty="0" err="1" smtClean="0"/>
              <a:t>piriformis</a:t>
            </a:r>
            <a:r>
              <a:rPr lang="en-IN" dirty="0" smtClean="0"/>
              <a:t>.</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supply</a:t>
            </a:r>
            <a:endParaRPr lang="en-IN" dirty="0"/>
          </a:p>
        </p:txBody>
      </p:sp>
      <p:sp>
        <p:nvSpPr>
          <p:cNvPr id="3" name="Content Placeholder 2"/>
          <p:cNvSpPr>
            <a:spLocks noGrp="1"/>
          </p:cNvSpPr>
          <p:nvPr>
            <p:ph idx="1"/>
          </p:nvPr>
        </p:nvSpPr>
        <p:spPr>
          <a:xfrm>
            <a:off x="457200" y="1371600"/>
            <a:ext cx="8229600" cy="4754563"/>
          </a:xfrm>
        </p:spPr>
        <p:txBody>
          <a:bodyPr/>
          <a:lstStyle/>
          <a:p>
            <a:r>
              <a:rPr lang="en-IN" dirty="0" smtClean="0"/>
              <a:t>inferior </a:t>
            </a:r>
            <a:r>
              <a:rPr lang="en-IN" dirty="0" err="1" smtClean="0"/>
              <a:t>gluteal</a:t>
            </a:r>
            <a:r>
              <a:rPr lang="en-IN" dirty="0" smtClean="0"/>
              <a:t> artery, which supplies approximately two-thirds of the muscle. </a:t>
            </a:r>
          </a:p>
          <a:p>
            <a:r>
              <a:rPr lang="en-IN" dirty="0" smtClean="0"/>
              <a:t>The remainder is supplied mainly by the superior </a:t>
            </a:r>
            <a:r>
              <a:rPr lang="en-IN" dirty="0" err="1" smtClean="0"/>
              <a:t>gluteal</a:t>
            </a:r>
            <a:r>
              <a:rPr lang="en-IN" dirty="0" smtClean="0"/>
              <a:t> artery, </a:t>
            </a:r>
          </a:p>
          <a:p>
            <a:r>
              <a:rPr lang="en-IN" dirty="0" smtClean="0"/>
              <a:t>though this may sometimes receive a supply from the first </a:t>
            </a:r>
            <a:r>
              <a:rPr lang="en-IN" dirty="0" err="1" smtClean="0"/>
              <a:t>profunda</a:t>
            </a:r>
            <a:r>
              <a:rPr lang="en-IN" dirty="0" smtClean="0"/>
              <a:t>, perforator and from the medial circumflex femoral artery. Minor branches may be derived from the lateral circumflex femoral, lateral sacral and internal </a:t>
            </a:r>
            <a:r>
              <a:rPr lang="en-IN" dirty="0" err="1" smtClean="0"/>
              <a:t>pudendal</a:t>
            </a:r>
            <a:r>
              <a:rPr lang="en-IN" dirty="0" smtClean="0"/>
              <a:t> arteries</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g023"/>
          <p:cNvPicPr>
            <a:picLocks noGrp="1" noChangeAspect="1" noChangeArrowheads="1"/>
          </p:cNvPicPr>
          <p:nvPr>
            <p:ph idx="1"/>
          </p:nvPr>
        </p:nvPicPr>
        <p:blipFill>
          <a:blip r:embed="rId2"/>
          <a:stretch>
            <a:fillRect/>
          </a:stretch>
        </p:blipFill>
        <p:spPr>
          <a:xfrm>
            <a:off x="762000" y="914400"/>
            <a:ext cx="7924800" cy="5410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supply</a:t>
            </a:r>
            <a:endParaRPr lang="en-IN" dirty="0"/>
          </a:p>
        </p:txBody>
      </p:sp>
      <p:sp>
        <p:nvSpPr>
          <p:cNvPr id="3" name="Content Placeholder 2"/>
          <p:cNvSpPr>
            <a:spLocks noGrp="1"/>
          </p:cNvSpPr>
          <p:nvPr>
            <p:ph idx="1"/>
          </p:nvPr>
        </p:nvSpPr>
        <p:spPr/>
        <p:txBody>
          <a:bodyPr/>
          <a:lstStyle/>
          <a:p>
            <a:r>
              <a:rPr lang="en-IN" dirty="0" smtClean="0"/>
              <a:t>innervated by the inferior </a:t>
            </a:r>
            <a:r>
              <a:rPr lang="en-IN" dirty="0" err="1" smtClean="0"/>
              <a:t>gluteal</a:t>
            </a:r>
            <a:r>
              <a:rPr lang="en-IN" dirty="0" smtClean="0"/>
              <a:t> nerve, L5 and S1 and 2. </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28600"/>
            <a:ext cx="8229600" cy="5897563"/>
          </a:xfrm>
        </p:spPr>
        <p:txBody>
          <a:bodyPr/>
          <a:lstStyle/>
          <a:p>
            <a:r>
              <a:rPr lang="en-IN" sz="2800" dirty="0" smtClean="0"/>
              <a:t>extend the flexed thigh and bring it into line with the trunk. </a:t>
            </a:r>
          </a:p>
          <a:p>
            <a:r>
              <a:rPr lang="en-IN" sz="2800" dirty="0" smtClean="0"/>
              <a:t>may prevent the forward momentum of the trunk from producing flexion at the supporting hip during bipedal gait</a:t>
            </a:r>
          </a:p>
          <a:p>
            <a:r>
              <a:rPr lang="en-IN" sz="2800" dirty="0" smtClean="0"/>
              <a:t>intermittently active in the walking cycle and in climbing stairs, </a:t>
            </a:r>
          </a:p>
          <a:p>
            <a:r>
              <a:rPr lang="en-IN" sz="2800" dirty="0" smtClean="0"/>
              <a:t>strong lateral rotation of the thigh.</a:t>
            </a:r>
          </a:p>
          <a:p>
            <a:r>
              <a:rPr lang="en-IN" sz="2800" dirty="0" smtClean="0"/>
              <a:t> Its upper fibres are active in powerful abduction of the thigh.</a:t>
            </a:r>
          </a:p>
          <a:p>
            <a:r>
              <a:rPr lang="en-IN" sz="2800" dirty="0" smtClean="0"/>
              <a:t>It is a tensor of the fascia </a:t>
            </a:r>
            <a:r>
              <a:rPr lang="en-IN" sz="2800" dirty="0" err="1" smtClean="0"/>
              <a:t>lata</a:t>
            </a:r>
            <a:r>
              <a:rPr lang="en-IN" sz="2800" dirty="0" smtClean="0"/>
              <a:t>, and through the </a:t>
            </a:r>
            <a:r>
              <a:rPr lang="en-IN" sz="2800" dirty="0" err="1" smtClean="0"/>
              <a:t>iliotibial</a:t>
            </a:r>
            <a:r>
              <a:rPr lang="en-IN" sz="2800" dirty="0" smtClean="0"/>
              <a:t> tract it stabilizes the femur on the tibia when the knee extensor muscles are relaxed</a:t>
            </a:r>
            <a:r>
              <a:rPr lang="en-IN" dirty="0" smtClean="0"/>
              <a:t>. </a:t>
            </a:r>
          </a:p>
          <a:p>
            <a:endParaRPr lang="en-IN" dirty="0" smtClean="0"/>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Testing</a:t>
            </a:r>
            <a:endParaRPr lang="en-IN" dirty="0"/>
          </a:p>
        </p:txBody>
      </p:sp>
      <p:sp>
        <p:nvSpPr>
          <p:cNvPr id="3" name="Content Placeholder 2"/>
          <p:cNvSpPr>
            <a:spLocks noGrp="1"/>
          </p:cNvSpPr>
          <p:nvPr>
            <p:ph idx="1"/>
          </p:nvPr>
        </p:nvSpPr>
        <p:spPr/>
        <p:txBody>
          <a:bodyPr/>
          <a:lstStyle/>
          <a:p>
            <a:r>
              <a:rPr lang="en-IN" dirty="0" smtClean="0"/>
              <a:t>Extension of the hip against resistance, in the supine or prone position.</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직사각형 1"/>
          <p:cNvSpPr>
            <a:spLocks noChangeArrowheads="1"/>
          </p:cNvSpPr>
          <p:nvPr/>
        </p:nvSpPr>
        <p:spPr bwMode="auto">
          <a:xfrm>
            <a:off x="0" y="285750"/>
            <a:ext cx="4071938" cy="708025"/>
          </a:xfrm>
          <a:prstGeom prst="rect">
            <a:avLst/>
          </a:prstGeom>
          <a:noFill/>
          <a:ln w="9525">
            <a:noFill/>
            <a:miter lim="800000"/>
            <a:headEnd/>
            <a:tailEnd/>
          </a:ln>
        </p:spPr>
        <p:txBody>
          <a:bodyPr>
            <a:spAutoFit/>
          </a:bodyPr>
          <a:lstStyle/>
          <a:p>
            <a:r>
              <a:rPr lang="en-US" altLang="ko-KR" sz="4000" i="0"/>
              <a:t>Gluteus maximus</a:t>
            </a:r>
            <a:endParaRPr lang="ko-KR" altLang="en-US" sz="4000" i="0"/>
          </a:p>
        </p:txBody>
      </p:sp>
      <p:pic>
        <p:nvPicPr>
          <p:cNvPr id="23555" name="Picture 6"/>
          <p:cNvPicPr>
            <a:picLocks noChangeAspect="1" noChangeArrowheads="1"/>
          </p:cNvPicPr>
          <p:nvPr/>
        </p:nvPicPr>
        <p:blipFill>
          <a:blip r:embed="rId3"/>
          <a:srcRect b="39583"/>
          <a:stretch>
            <a:fillRect/>
          </a:stretch>
        </p:blipFill>
        <p:spPr bwMode="auto">
          <a:xfrm>
            <a:off x="457200" y="1905000"/>
            <a:ext cx="2098675" cy="4429125"/>
          </a:xfrm>
          <a:prstGeom prst="rect">
            <a:avLst/>
          </a:prstGeom>
          <a:noFill/>
          <a:ln w="9525">
            <a:noFill/>
            <a:miter lim="800000"/>
            <a:headEnd/>
            <a:tailEnd/>
          </a:ln>
        </p:spPr>
      </p:pic>
      <p:sp>
        <p:nvSpPr>
          <p:cNvPr id="9" name="왼쪽 화살표 8"/>
          <p:cNvSpPr/>
          <p:nvPr/>
        </p:nvSpPr>
        <p:spPr>
          <a:xfrm flipV="1">
            <a:off x="1785918" y="1643050"/>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pic>
        <p:nvPicPr>
          <p:cNvPr id="11" name="그림 10" descr="gluteus maximus.jpg"/>
          <p:cNvPicPr>
            <a:picLocks noChangeAspect="1"/>
          </p:cNvPicPr>
          <p:nvPr/>
        </p:nvPicPr>
        <p:blipFill>
          <a:blip r:embed="rId4"/>
          <a:srcRect/>
          <a:stretch>
            <a:fillRect/>
          </a:stretch>
        </p:blipFill>
        <p:spPr bwMode="auto">
          <a:xfrm>
            <a:off x="381000" y="1524000"/>
            <a:ext cx="3944938" cy="5105400"/>
          </a:xfrm>
          <a:prstGeom prst="rect">
            <a:avLst/>
          </a:prstGeom>
          <a:noFill/>
          <a:ln w="9525">
            <a:noFill/>
            <a:miter lim="800000"/>
            <a:headEnd/>
            <a:tailEnd/>
          </a:ln>
        </p:spPr>
      </p:pic>
      <p:sp>
        <p:nvSpPr>
          <p:cNvPr id="12" name="TextBox 11"/>
          <p:cNvSpPr txBox="1">
            <a:spLocks noChangeArrowheads="1"/>
          </p:cNvSpPr>
          <p:nvPr/>
        </p:nvSpPr>
        <p:spPr bwMode="auto">
          <a:xfrm>
            <a:off x="4643438" y="214313"/>
            <a:ext cx="4500562" cy="5632450"/>
          </a:xfrm>
          <a:prstGeom prst="rect">
            <a:avLst/>
          </a:prstGeom>
          <a:noFill/>
          <a:ln w="9525">
            <a:noFill/>
            <a:miter lim="800000"/>
            <a:headEnd/>
            <a:tailEnd/>
          </a:ln>
        </p:spPr>
        <p:txBody>
          <a:bodyPr>
            <a:spAutoFit/>
          </a:bodyPr>
          <a:lstStyle/>
          <a:p>
            <a:pPr latinLnBrk="0"/>
            <a:r>
              <a:rPr kumimoji="0" lang="en-US" altLang="ko-KR" sz="3600">
                <a:solidFill>
                  <a:schemeClr val="tx1"/>
                </a:solidFill>
                <a:ea typeface="휴먼엑스포" pitchFamily="18" charset="-127"/>
                <a:cs typeface="Times New Roman" pitchFamily="18" charset="0"/>
              </a:rPr>
              <a:t>Origin :</a:t>
            </a:r>
          </a:p>
          <a:p>
            <a:pPr latinLnBrk="0"/>
            <a:r>
              <a:rPr kumimoji="0" lang="en-US" altLang="ko-KR" sz="3600">
                <a:ea typeface="휴먼엑스포" pitchFamily="18" charset="-127"/>
                <a:cs typeface="Times New Roman" pitchFamily="18" charset="0"/>
              </a:rPr>
              <a:t>ilium &amp; dorsal sacrum</a:t>
            </a:r>
          </a:p>
          <a:p>
            <a:pPr latinLnBrk="0"/>
            <a:r>
              <a:rPr kumimoji="0" lang="en-US" altLang="ko-KR" sz="3600">
                <a:solidFill>
                  <a:schemeClr val="tx1"/>
                </a:solidFill>
                <a:ea typeface="휴먼엑스포" pitchFamily="18" charset="-127"/>
                <a:cs typeface="Times New Roman" pitchFamily="18" charset="0"/>
              </a:rPr>
              <a:t>Insertion </a:t>
            </a:r>
          </a:p>
          <a:p>
            <a:pPr latinLnBrk="0"/>
            <a:r>
              <a:rPr kumimoji="0" lang="en-US" altLang="ko-KR" sz="3600">
                <a:ea typeface="휴먼엑스포" pitchFamily="18" charset="-127"/>
                <a:cs typeface="Times New Roman" pitchFamily="18" charset="0"/>
              </a:rPr>
              <a:t>1. gluteal tuberosity</a:t>
            </a:r>
          </a:p>
          <a:p>
            <a:pPr latinLnBrk="0"/>
            <a:r>
              <a:rPr kumimoji="0" lang="en-US" altLang="ko-KR" sz="3600">
                <a:ea typeface="휴먼엑스포" pitchFamily="18" charset="-127"/>
                <a:cs typeface="Times New Roman" pitchFamily="18" charset="0"/>
              </a:rPr>
              <a:t>2. iliotibial band</a:t>
            </a:r>
          </a:p>
          <a:p>
            <a:pPr latinLnBrk="0"/>
            <a:r>
              <a:rPr kumimoji="0" lang="en-US" altLang="ko-KR" sz="3600">
                <a:solidFill>
                  <a:schemeClr val="tx1"/>
                </a:solidFill>
                <a:ea typeface="휴먼엑스포" pitchFamily="18" charset="-127"/>
                <a:cs typeface="Times New Roman" pitchFamily="18" charset="0"/>
              </a:rPr>
              <a:t>Action </a:t>
            </a:r>
          </a:p>
          <a:p>
            <a:pPr latinLnBrk="0"/>
            <a:r>
              <a:rPr kumimoji="0" lang="en-US" altLang="ko-KR" sz="3600">
                <a:ea typeface="휴먼엑스포" pitchFamily="18" charset="-127"/>
                <a:cs typeface="Times New Roman" pitchFamily="18" charset="0"/>
              </a:rPr>
              <a:t>1. powerful extension </a:t>
            </a:r>
          </a:p>
          <a:p>
            <a:pPr latinLnBrk="0"/>
            <a:r>
              <a:rPr kumimoji="0" lang="en-US" altLang="ko-KR" sz="3600">
                <a:ea typeface="휴먼엑스포" pitchFamily="18" charset="-127"/>
                <a:cs typeface="Times New Roman" pitchFamily="18" charset="0"/>
              </a:rPr>
              <a:t>2. ER of hip</a:t>
            </a:r>
          </a:p>
          <a:p>
            <a:pPr latinLnBrk="0"/>
            <a:r>
              <a:rPr kumimoji="0" lang="en-US" altLang="ko-KR" sz="3600">
                <a:solidFill>
                  <a:schemeClr val="tx1"/>
                </a:solidFill>
                <a:ea typeface="휴먼엑스포" pitchFamily="18" charset="-127"/>
                <a:cs typeface="Times New Roman" pitchFamily="18" charset="0"/>
              </a:rPr>
              <a:t>Innervation:</a:t>
            </a:r>
          </a:p>
          <a:p>
            <a:pPr latinLnBrk="0"/>
            <a:r>
              <a:rPr kumimoji="0" lang="en-US" altLang="ko-KR" sz="3600">
                <a:ea typeface="휴먼엑스포" pitchFamily="18" charset="-127"/>
                <a:cs typeface="Times New Roman" pitchFamily="18" charset="0"/>
              </a:rPr>
              <a:t>inferior gluteal N.</a:t>
            </a:r>
            <a:endParaRPr kumimoji="0" lang="ko-KR" altLang="en-US" sz="3600">
              <a:ea typeface="휴먼엑스포" pitchFamily="18" charset="-127"/>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214313"/>
            <a:ext cx="3786188" cy="708025"/>
          </a:xfrm>
          <a:prstGeom prst="rect">
            <a:avLst/>
          </a:prstGeom>
          <a:noFill/>
          <a:ln w="9525">
            <a:noFill/>
            <a:miter lim="800000"/>
            <a:headEnd/>
            <a:tailEnd/>
          </a:ln>
        </p:spPr>
        <p:txBody>
          <a:bodyPr anchor="ctr">
            <a:spAutoFit/>
          </a:bodyPr>
          <a:lstStyle/>
          <a:p>
            <a:pPr eaLnBrk="0" hangingPunct="0"/>
            <a:r>
              <a:rPr lang="en-US" altLang="ko-KR" sz="4000" i="0"/>
              <a:t>Gluteus medius</a:t>
            </a:r>
          </a:p>
        </p:txBody>
      </p:sp>
      <p:pic>
        <p:nvPicPr>
          <p:cNvPr id="24579" name="Picture 6"/>
          <p:cNvPicPr>
            <a:picLocks noChangeAspect="1" noChangeArrowheads="1"/>
          </p:cNvPicPr>
          <p:nvPr/>
        </p:nvPicPr>
        <p:blipFill>
          <a:blip r:embed="rId3"/>
          <a:srcRect b="37500"/>
          <a:stretch>
            <a:fillRect/>
          </a:stretch>
        </p:blipFill>
        <p:spPr bwMode="auto">
          <a:xfrm>
            <a:off x="642938" y="1285875"/>
            <a:ext cx="2241550" cy="4286250"/>
          </a:xfrm>
          <a:prstGeom prst="rect">
            <a:avLst/>
          </a:prstGeom>
          <a:noFill/>
          <a:ln w="9525">
            <a:noFill/>
            <a:miter lim="800000"/>
            <a:headEnd/>
            <a:tailEnd/>
          </a:ln>
        </p:spPr>
      </p:pic>
      <p:sp>
        <p:nvSpPr>
          <p:cNvPr id="8" name="왼쪽 화살표 7"/>
          <p:cNvSpPr/>
          <p:nvPr/>
        </p:nvSpPr>
        <p:spPr>
          <a:xfrm flipV="1">
            <a:off x="2000232" y="1214422"/>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pic>
        <p:nvPicPr>
          <p:cNvPr id="10" name="그림 4" descr="gluteus medius.jpg"/>
          <p:cNvPicPr>
            <a:picLocks noChangeAspect="1"/>
          </p:cNvPicPr>
          <p:nvPr/>
        </p:nvPicPr>
        <p:blipFill>
          <a:blip r:embed="rId4"/>
          <a:srcRect/>
          <a:stretch>
            <a:fillRect/>
          </a:stretch>
        </p:blipFill>
        <p:spPr bwMode="auto">
          <a:xfrm>
            <a:off x="228599" y="1752600"/>
            <a:ext cx="4216401" cy="4343400"/>
          </a:xfrm>
          <a:prstGeom prst="rect">
            <a:avLst/>
          </a:prstGeom>
          <a:noFill/>
          <a:ln w="9525">
            <a:noFill/>
            <a:miter lim="800000"/>
            <a:headEnd/>
            <a:tailEnd/>
          </a:ln>
        </p:spPr>
      </p:pic>
      <p:sp>
        <p:nvSpPr>
          <p:cNvPr id="24582" name="Rectangle 4"/>
          <p:cNvSpPr>
            <a:spLocks noChangeArrowheads="1"/>
          </p:cNvSpPr>
          <p:nvPr/>
        </p:nvSpPr>
        <p:spPr bwMode="auto">
          <a:xfrm>
            <a:off x="4643438" y="363915"/>
            <a:ext cx="4500562" cy="6494085"/>
          </a:xfrm>
          <a:prstGeom prst="rect">
            <a:avLst/>
          </a:prstGeom>
          <a:noFill/>
          <a:ln w="9525">
            <a:noFill/>
            <a:miter lim="800000"/>
            <a:headEnd/>
            <a:tailEnd/>
          </a:ln>
        </p:spPr>
        <p:txBody>
          <a:bodyPr wrap="square" anchor="ctr">
            <a:spAutoFit/>
          </a:bodyPr>
          <a:lstStyle/>
          <a:p>
            <a:pPr eaLnBrk="0" hangingPunct="0"/>
            <a:r>
              <a:rPr kumimoji="0" lang="en-US" altLang="ko-KR" sz="3200" dirty="0" err="1">
                <a:solidFill>
                  <a:schemeClr val="tx1"/>
                </a:solidFill>
                <a:ea typeface="휴먼엑스포" pitchFamily="18" charset="-127"/>
                <a:cs typeface="Times New Roman" pitchFamily="18" charset="0"/>
              </a:rPr>
              <a:t>Origin:</a:t>
            </a:r>
            <a:r>
              <a:rPr lang="en-US" altLang="ko-KR" sz="3200" dirty="0" err="1">
                <a:ea typeface="휴먼엑스포" pitchFamily="18" charset="-127"/>
                <a:cs typeface="Times New Roman" pitchFamily="18" charset="0"/>
              </a:rPr>
              <a:t>ilium</a:t>
            </a:r>
            <a:r>
              <a:rPr lang="en-US" altLang="ko-KR" sz="3200" dirty="0">
                <a:ea typeface="휴먼엑스포" pitchFamily="18" charset="-127"/>
                <a:cs typeface="Times New Roman" pitchFamily="18" charset="0"/>
              </a:rPr>
              <a:t> between anterior &amp; posterior </a:t>
            </a:r>
            <a:r>
              <a:rPr lang="en-US" altLang="ko-KR" sz="3200" dirty="0" err="1">
                <a:ea typeface="휴먼엑스포" pitchFamily="18" charset="-127"/>
                <a:cs typeface="Times New Roman" pitchFamily="18" charset="0"/>
              </a:rPr>
              <a:t>gluteal</a:t>
            </a:r>
            <a:r>
              <a:rPr lang="en-US" altLang="ko-KR" sz="3200" dirty="0">
                <a:ea typeface="휴먼엑스포" pitchFamily="18" charset="-127"/>
                <a:cs typeface="Times New Roman" pitchFamily="18" charset="0"/>
              </a:rPr>
              <a:t> lines</a:t>
            </a:r>
          </a:p>
          <a:p>
            <a:pPr eaLnBrk="0" latinLnBrk="0" hangingPunct="0"/>
            <a:r>
              <a:rPr kumimoji="0" lang="en-US" altLang="ko-KR" sz="3200" dirty="0">
                <a:solidFill>
                  <a:schemeClr val="tx1"/>
                </a:solidFill>
                <a:ea typeface="휴먼엑스포" pitchFamily="18" charset="-127"/>
                <a:cs typeface="Times New Roman" pitchFamily="18" charset="0"/>
              </a:rPr>
              <a:t>Insertion:</a:t>
            </a:r>
          </a:p>
          <a:p>
            <a:pPr eaLnBrk="0" latinLnBrk="0" hangingPunct="0"/>
            <a:r>
              <a:rPr lang="en-US" altLang="ko-KR" sz="3200" dirty="0">
                <a:ea typeface="휴먼엑스포" pitchFamily="18" charset="-127"/>
                <a:cs typeface="Times New Roman" pitchFamily="18" charset="0"/>
              </a:rPr>
              <a:t>greater </a:t>
            </a:r>
            <a:r>
              <a:rPr lang="en-US" altLang="ko-KR" sz="3200" dirty="0" err="1">
                <a:ea typeface="휴먼엑스포" pitchFamily="18" charset="-127"/>
                <a:cs typeface="Times New Roman" pitchFamily="18" charset="0"/>
              </a:rPr>
              <a:t>trochanter</a:t>
            </a:r>
            <a:endParaRPr lang="en-US" altLang="ko-KR" sz="3200" dirty="0">
              <a:ea typeface="휴먼엑스포" pitchFamily="18" charset="-127"/>
              <a:cs typeface="Times New Roman" pitchFamily="18" charset="0"/>
            </a:endParaRPr>
          </a:p>
          <a:p>
            <a:pPr eaLnBrk="0" latinLnBrk="0" hangingPunct="0"/>
            <a:r>
              <a:rPr kumimoji="0" lang="en-US" altLang="ko-KR" sz="3200" dirty="0">
                <a:solidFill>
                  <a:schemeClr val="tx1"/>
                </a:solidFill>
                <a:ea typeface="휴먼엑스포" pitchFamily="18" charset="-127"/>
                <a:cs typeface="Times New Roman" pitchFamily="18" charset="0"/>
              </a:rPr>
              <a:t>Action: </a:t>
            </a:r>
          </a:p>
          <a:p>
            <a:pPr eaLnBrk="0" latinLnBrk="0" hangingPunct="0"/>
            <a:r>
              <a:rPr lang="en-US" altLang="ko-KR" sz="3200" dirty="0">
                <a:ea typeface="휴먼엑스포" pitchFamily="18" charset="-127"/>
                <a:cs typeface="Times New Roman" pitchFamily="18" charset="0"/>
              </a:rPr>
              <a:t>1. powerful abduction </a:t>
            </a:r>
          </a:p>
          <a:p>
            <a:pPr eaLnBrk="0" latinLnBrk="0" hangingPunct="0"/>
            <a:r>
              <a:rPr lang="en-US" altLang="ko-KR" sz="3200" dirty="0">
                <a:ea typeface="휴먼엑스포" pitchFamily="18" charset="-127"/>
                <a:cs typeface="Times New Roman" pitchFamily="18" charset="0"/>
              </a:rPr>
              <a:t>2. </a:t>
            </a:r>
            <a:r>
              <a:rPr lang="en-US" altLang="ko-KR" sz="3200" dirty="0" smtClean="0">
                <a:ea typeface="휴먼엑스포" pitchFamily="18" charset="-127"/>
                <a:cs typeface="Times New Roman" pitchFamily="18" charset="0"/>
              </a:rPr>
              <a:t>Medial rotation of thigh</a:t>
            </a:r>
            <a:endParaRPr lang="en-US" altLang="ko-KR" sz="3200" dirty="0">
              <a:ea typeface="휴먼엑스포" pitchFamily="18" charset="-127"/>
              <a:cs typeface="Times New Roman" pitchFamily="18" charset="0"/>
            </a:endParaRPr>
          </a:p>
          <a:p>
            <a:pPr eaLnBrk="0" latinLnBrk="0" hangingPunct="0"/>
            <a:r>
              <a:rPr lang="en-US" altLang="ko-KR" sz="3200" dirty="0">
                <a:ea typeface="휴먼엑스포" pitchFamily="18" charset="-127"/>
                <a:cs typeface="Times New Roman" pitchFamily="18" charset="0"/>
              </a:rPr>
              <a:t>3. Balancing during   walking</a:t>
            </a:r>
          </a:p>
          <a:p>
            <a:pPr eaLnBrk="0" latinLnBrk="0" hangingPunct="0"/>
            <a:r>
              <a:rPr lang="en-US" altLang="ko-KR" sz="3200" dirty="0" err="1" smtClean="0">
                <a:ea typeface="휴먼엑스포" pitchFamily="18" charset="-127"/>
                <a:cs typeface="Times New Roman" pitchFamily="18" charset="0"/>
              </a:rPr>
              <a:t>Innervation:superior</a:t>
            </a:r>
            <a:r>
              <a:rPr lang="en-US" altLang="ko-KR" sz="3200" dirty="0" smtClean="0">
                <a:ea typeface="휴먼엑스포" pitchFamily="18" charset="-127"/>
                <a:cs typeface="Times New Roman" pitchFamily="18" charset="0"/>
              </a:rPr>
              <a:t> </a:t>
            </a:r>
            <a:r>
              <a:rPr lang="en-US" altLang="ko-KR" sz="3200" dirty="0" err="1">
                <a:ea typeface="휴먼엑스포" pitchFamily="18" charset="-127"/>
                <a:cs typeface="Times New Roman" pitchFamily="18" charset="0"/>
              </a:rPr>
              <a:t>gluteal</a:t>
            </a:r>
            <a:r>
              <a:rPr lang="en-US" altLang="ko-KR" sz="3200" dirty="0">
                <a:ea typeface="휴먼엑스포" pitchFamily="18" charset="-127"/>
                <a:cs typeface="Times New Roman" pitchFamily="18" charset="0"/>
              </a:rPr>
              <a:t> 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sp>
        <p:nvSpPr>
          <p:cNvPr id="38915" name="Rectangle 3"/>
          <p:cNvSpPr>
            <a:spLocks noGrp="1" noChangeArrowheads="1"/>
          </p:cNvSpPr>
          <p:nvPr>
            <p:ph type="body" idx="1"/>
          </p:nvPr>
        </p:nvSpPr>
        <p:spPr>
          <a:xfrm>
            <a:off x="457200" y="0"/>
            <a:ext cx="8229600" cy="6858000"/>
          </a:xfrm>
        </p:spPr>
        <p:txBody>
          <a:bodyPr/>
          <a:lstStyle/>
          <a:p>
            <a:pPr>
              <a:lnSpc>
                <a:spcPct val="90000"/>
              </a:lnSpc>
              <a:buFontTx/>
              <a:buNone/>
            </a:pPr>
            <a:r>
              <a:rPr lang="en-US" sz="2400" b="1" i="1"/>
              <a:t>                      Gluteus Medius Muscle</a:t>
            </a:r>
          </a:p>
          <a:p>
            <a:pPr>
              <a:lnSpc>
                <a:spcPct val="90000"/>
              </a:lnSpc>
            </a:pPr>
            <a:r>
              <a:rPr lang="en-US" sz="2400"/>
              <a:t>Most of this thick, fan-shaped or triangular muscle lies deep to the gluteus maximus on the external surface of the ilium. </a:t>
            </a:r>
          </a:p>
          <a:p>
            <a:pPr>
              <a:lnSpc>
                <a:spcPct val="90000"/>
              </a:lnSpc>
            </a:pPr>
            <a:r>
              <a:rPr lang="en-US" sz="2400"/>
              <a:t>Proximal attachments are: external surface of ilium between anterior and posterior gluteal lines. </a:t>
            </a:r>
          </a:p>
          <a:p>
            <a:pPr>
              <a:lnSpc>
                <a:spcPct val="90000"/>
              </a:lnSpc>
            </a:pPr>
            <a:r>
              <a:rPr lang="en-US" sz="2400"/>
              <a:t>Distal attachments are: lateral surface of greater trochanter of femur. </a:t>
            </a:r>
          </a:p>
          <a:p>
            <a:pPr>
              <a:lnSpc>
                <a:spcPct val="90000"/>
              </a:lnSpc>
            </a:pPr>
            <a:r>
              <a:rPr lang="en-US" sz="2400"/>
              <a:t>Innervation: superior gluteal nerve (</a:t>
            </a:r>
            <a:r>
              <a:rPr lang="en-US" sz="2400" b="1"/>
              <a:t>L5 </a:t>
            </a:r>
            <a:r>
              <a:rPr lang="en-US" sz="2400"/>
              <a:t>and S1) </a:t>
            </a:r>
          </a:p>
          <a:p>
            <a:pPr>
              <a:lnSpc>
                <a:spcPct val="90000"/>
              </a:lnSpc>
            </a:pPr>
            <a:r>
              <a:rPr lang="en-US" sz="2400"/>
              <a:t>This muscle is an </a:t>
            </a:r>
            <a:r>
              <a:rPr lang="en-US" sz="2400" b="1"/>
              <a:t>abductor of the hip joint</a:t>
            </a:r>
            <a:r>
              <a:rPr lang="en-US" sz="2400"/>
              <a:t> and plays an essential role during locomotion; it is largely responsible for the tilt of the pelvis. When the left muscle pulls the left side of the pelvis down, the right side is prevented from sagging as the right limb is raised during walking. Conversely, the right gluteus muscle permits the left foot to clear the ground during walking. </a:t>
            </a:r>
          </a:p>
          <a:p>
            <a:pPr>
              <a:lnSpc>
                <a:spcPct val="90000"/>
              </a:lnSpc>
            </a:pPr>
            <a:r>
              <a:rPr lang="en-US" sz="2400"/>
              <a:t>It also helps to rotate the thigh medially. </a:t>
            </a:r>
          </a:p>
          <a:p>
            <a:pPr>
              <a:lnSpc>
                <a:spcPct val="90000"/>
              </a:lnSpc>
            </a:pPr>
            <a:r>
              <a:rPr lang="en-US" sz="2400"/>
              <a:t>Summary: abduct and medially rotate thigh; steady pelvis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214313"/>
            <a:ext cx="3937000" cy="708025"/>
          </a:xfrm>
          <a:prstGeom prst="rect">
            <a:avLst/>
          </a:prstGeom>
          <a:noFill/>
          <a:ln w="9525">
            <a:noFill/>
            <a:miter lim="800000"/>
            <a:headEnd/>
            <a:tailEnd/>
          </a:ln>
        </p:spPr>
        <p:txBody>
          <a:bodyPr wrap="none" anchor="ctr">
            <a:spAutoFit/>
          </a:bodyPr>
          <a:lstStyle/>
          <a:p>
            <a:pPr eaLnBrk="0" hangingPunct="0"/>
            <a:r>
              <a:rPr lang="en-US" altLang="ko-KR" sz="4000" i="0"/>
              <a:t>Gluteus minimus</a:t>
            </a:r>
          </a:p>
        </p:txBody>
      </p:sp>
      <p:pic>
        <p:nvPicPr>
          <p:cNvPr id="25603" name="Picture 6"/>
          <p:cNvPicPr>
            <a:picLocks noChangeAspect="1" noChangeArrowheads="1"/>
          </p:cNvPicPr>
          <p:nvPr/>
        </p:nvPicPr>
        <p:blipFill>
          <a:blip r:embed="rId3"/>
          <a:srcRect b="37500"/>
          <a:stretch>
            <a:fillRect/>
          </a:stretch>
        </p:blipFill>
        <p:spPr bwMode="auto">
          <a:xfrm>
            <a:off x="714375" y="1285875"/>
            <a:ext cx="2241550" cy="4286250"/>
          </a:xfrm>
          <a:prstGeom prst="rect">
            <a:avLst/>
          </a:prstGeom>
          <a:noFill/>
          <a:ln w="9525">
            <a:noFill/>
            <a:miter lim="800000"/>
            <a:headEnd/>
            <a:tailEnd/>
          </a:ln>
        </p:spPr>
      </p:pic>
      <p:sp>
        <p:nvSpPr>
          <p:cNvPr id="7" name="왼쪽 화살표 6"/>
          <p:cNvSpPr/>
          <p:nvPr/>
        </p:nvSpPr>
        <p:spPr>
          <a:xfrm flipV="1">
            <a:off x="2357422" y="1714488"/>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pic>
        <p:nvPicPr>
          <p:cNvPr id="12" name="그림 3" descr="gluteus minimus.jpg"/>
          <p:cNvPicPr>
            <a:picLocks noChangeAspect="1"/>
          </p:cNvPicPr>
          <p:nvPr/>
        </p:nvPicPr>
        <p:blipFill>
          <a:blip r:embed="rId4"/>
          <a:srcRect/>
          <a:stretch>
            <a:fillRect/>
          </a:stretch>
        </p:blipFill>
        <p:spPr bwMode="auto">
          <a:xfrm>
            <a:off x="214313" y="1714500"/>
            <a:ext cx="3929062" cy="3300413"/>
          </a:xfrm>
          <a:prstGeom prst="rect">
            <a:avLst/>
          </a:prstGeom>
          <a:noFill/>
          <a:ln w="9525">
            <a:noFill/>
            <a:miter lim="800000"/>
            <a:headEnd/>
            <a:tailEnd/>
          </a:ln>
        </p:spPr>
      </p:pic>
      <p:sp>
        <p:nvSpPr>
          <p:cNvPr id="13" name="Rectangle 3"/>
          <p:cNvSpPr>
            <a:spLocks noChangeArrowheads="1"/>
          </p:cNvSpPr>
          <p:nvPr/>
        </p:nvSpPr>
        <p:spPr bwMode="auto">
          <a:xfrm>
            <a:off x="4286250" y="285750"/>
            <a:ext cx="4857750" cy="6463308"/>
          </a:xfrm>
          <a:prstGeom prst="rect">
            <a:avLst/>
          </a:prstGeom>
          <a:noFill/>
          <a:ln w="9525">
            <a:noFill/>
            <a:miter lim="800000"/>
            <a:headEnd/>
            <a:tailEnd/>
          </a:ln>
        </p:spPr>
        <p:txBody>
          <a:bodyPr anchor="ctr">
            <a:spAutoFit/>
          </a:bodyPr>
          <a:lstStyle/>
          <a:p>
            <a:pPr eaLnBrk="0" hangingPunct="0"/>
            <a:r>
              <a:rPr kumimoji="0" lang="en-US" altLang="ko-KR" sz="3600" dirty="0">
                <a:solidFill>
                  <a:schemeClr val="tx1"/>
                </a:solidFill>
                <a:ea typeface="휴먼엑스포" pitchFamily="18" charset="-127"/>
                <a:cs typeface="Times New Roman" pitchFamily="18" charset="0"/>
              </a:rPr>
              <a:t>Origin:</a:t>
            </a:r>
            <a:r>
              <a:rPr lang="en-US" altLang="ko-KR" sz="3600" dirty="0">
                <a:ea typeface="휴먼엑스포" pitchFamily="18" charset="-127"/>
                <a:cs typeface="Times New Roman" pitchFamily="18" charset="0"/>
              </a:rPr>
              <a:t> </a:t>
            </a:r>
          </a:p>
          <a:p>
            <a:pPr eaLnBrk="0" hangingPunct="0"/>
            <a:r>
              <a:rPr lang="en-US" altLang="ko-KR" sz="3600" dirty="0" err="1">
                <a:ea typeface="휴먼엑스포" pitchFamily="18" charset="-127"/>
                <a:cs typeface="Times New Roman" pitchFamily="18" charset="0"/>
              </a:rPr>
              <a:t>ilium</a:t>
            </a:r>
            <a:r>
              <a:rPr lang="en-US" altLang="ko-KR" sz="3600" dirty="0">
                <a:ea typeface="휴먼엑스포" pitchFamily="18" charset="-127"/>
                <a:cs typeface="Times New Roman" pitchFamily="18" charset="0"/>
              </a:rPr>
              <a:t> between anterior &amp; inferior </a:t>
            </a:r>
            <a:r>
              <a:rPr lang="en-US" altLang="ko-KR" sz="3600" dirty="0" err="1">
                <a:ea typeface="휴먼엑스포" pitchFamily="18" charset="-127"/>
                <a:cs typeface="Times New Roman" pitchFamily="18" charset="0"/>
              </a:rPr>
              <a:t>gluteal</a:t>
            </a:r>
            <a:r>
              <a:rPr lang="en-US" altLang="ko-KR" sz="3600" dirty="0">
                <a:ea typeface="휴먼엑스포" pitchFamily="18" charset="-127"/>
                <a:cs typeface="Times New Roman" pitchFamily="18" charset="0"/>
              </a:rPr>
              <a:t> lines</a:t>
            </a:r>
            <a:endParaRPr lang="en-US" altLang="ko-KR" sz="600" dirty="0">
              <a:ea typeface="휴먼엑스포" pitchFamily="18" charset="-127"/>
              <a:cs typeface="Times New Roman" pitchFamily="18" charset="0"/>
            </a:endParaRPr>
          </a:p>
          <a:p>
            <a:pPr eaLnBrk="0" latinLnBrk="0" hangingPunct="0"/>
            <a:r>
              <a:rPr kumimoji="0" lang="en-US" altLang="ko-KR" sz="3600" dirty="0">
                <a:solidFill>
                  <a:schemeClr val="tx1"/>
                </a:solidFill>
                <a:ea typeface="휴먼엑스포" pitchFamily="18" charset="-127"/>
                <a:cs typeface="Times New Roman" pitchFamily="18" charset="0"/>
              </a:rPr>
              <a:t>Insertion:</a:t>
            </a:r>
            <a:r>
              <a:rPr lang="en-US" altLang="ko-KR" sz="3600" dirty="0">
                <a:ea typeface="휴먼엑스포" pitchFamily="18" charset="-127"/>
                <a:cs typeface="Times New Roman" pitchFamily="18" charset="0"/>
              </a:rPr>
              <a:t> </a:t>
            </a:r>
          </a:p>
          <a:p>
            <a:pPr eaLnBrk="0" latinLnBrk="0" hangingPunct="0"/>
            <a:r>
              <a:rPr lang="en-US" altLang="ko-KR" sz="3600" dirty="0">
                <a:ea typeface="휴먼엑스포" pitchFamily="18" charset="-127"/>
                <a:cs typeface="Times New Roman" pitchFamily="18" charset="0"/>
              </a:rPr>
              <a:t>anterior greater </a:t>
            </a:r>
            <a:r>
              <a:rPr lang="en-US" altLang="ko-KR" sz="3600" dirty="0" err="1">
                <a:ea typeface="휴먼엑스포" pitchFamily="18" charset="-127"/>
                <a:cs typeface="Times New Roman" pitchFamily="18" charset="0"/>
              </a:rPr>
              <a:t>trochanter</a:t>
            </a:r>
            <a:endParaRPr lang="en-US" altLang="ko-KR" sz="600" dirty="0">
              <a:ea typeface="휴먼엑스포" pitchFamily="18" charset="-127"/>
              <a:cs typeface="Times New Roman" pitchFamily="18" charset="0"/>
            </a:endParaRPr>
          </a:p>
          <a:p>
            <a:pPr eaLnBrk="0" latinLnBrk="0" hangingPunct="0"/>
            <a:r>
              <a:rPr kumimoji="0" lang="en-US" altLang="ko-KR" sz="3600" dirty="0">
                <a:solidFill>
                  <a:schemeClr val="tx1"/>
                </a:solidFill>
                <a:ea typeface="휴먼엑스포" pitchFamily="18" charset="-127"/>
                <a:cs typeface="Times New Roman" pitchFamily="18" charset="0"/>
              </a:rPr>
              <a:t>Action:</a:t>
            </a:r>
          </a:p>
          <a:p>
            <a:pPr eaLnBrk="0" latinLnBrk="0" hangingPunct="0"/>
            <a:r>
              <a:rPr lang="en-US" altLang="ko-KR" sz="3600" dirty="0">
                <a:ea typeface="휴먼엑스포" pitchFamily="18" charset="-127"/>
                <a:cs typeface="Times New Roman" pitchFamily="18" charset="0"/>
              </a:rPr>
              <a:t>1. abduction &amp; </a:t>
            </a:r>
            <a:r>
              <a:rPr lang="en-US" altLang="ko-KR" sz="3600" dirty="0" smtClean="0">
                <a:ea typeface="휴먼엑스포" pitchFamily="18" charset="-127"/>
                <a:cs typeface="Times New Roman" pitchFamily="18" charset="0"/>
              </a:rPr>
              <a:t>Medial Rotation of thigh</a:t>
            </a:r>
            <a:endParaRPr lang="en-US" altLang="ko-KR" sz="3600" dirty="0">
              <a:ea typeface="휴먼엑스포" pitchFamily="18" charset="-127"/>
              <a:cs typeface="Times New Roman" pitchFamily="18" charset="0"/>
            </a:endParaRPr>
          </a:p>
          <a:p>
            <a:pPr eaLnBrk="0" latinLnBrk="0" hangingPunct="0"/>
            <a:r>
              <a:rPr lang="en-US" altLang="ko-KR" sz="3600" dirty="0">
                <a:ea typeface="휴먼엑스포" pitchFamily="18" charset="-127"/>
                <a:cs typeface="Times New Roman" pitchFamily="18" charset="0"/>
              </a:rPr>
              <a:t>2. Assist</a:t>
            </a:r>
            <a:r>
              <a:rPr lang="ko-KR" altLang="en-US" sz="3600" dirty="0">
                <a:ea typeface="휴먼엑스포" pitchFamily="18" charset="-127"/>
                <a:cs typeface="Times New Roman" pitchFamily="18" charset="0"/>
              </a:rPr>
              <a:t> </a:t>
            </a:r>
            <a:r>
              <a:rPr lang="en-US" altLang="ko-KR" sz="3600" dirty="0">
                <a:ea typeface="휴먼엑스포" pitchFamily="18" charset="-127"/>
                <a:cs typeface="Times New Roman" pitchFamily="18" charset="0"/>
              </a:rPr>
              <a:t>gluteus </a:t>
            </a:r>
            <a:r>
              <a:rPr lang="en-US" altLang="ko-KR" sz="3600" dirty="0" err="1">
                <a:ea typeface="휴먼엑스포" pitchFamily="18" charset="-127"/>
                <a:cs typeface="Times New Roman" pitchFamily="18" charset="0"/>
              </a:rPr>
              <a:t>medius</a:t>
            </a:r>
            <a:r>
              <a:rPr lang="en-US" altLang="ko-KR" sz="3600" dirty="0">
                <a:ea typeface="휴먼엑스포" pitchFamily="18" charset="-127"/>
                <a:cs typeface="Times New Roman" pitchFamily="18" charset="0"/>
              </a:rPr>
              <a:t> during walking</a:t>
            </a:r>
          </a:p>
          <a:p>
            <a:pPr eaLnBrk="0" latinLnBrk="0" hangingPunct="0"/>
            <a:endParaRPr lang="en-US" altLang="ko-KR" dirty="0">
              <a:ea typeface="휴먼엑스포" pitchFamily="18" charset="-127"/>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p>
        </p:txBody>
      </p:sp>
      <p:sp>
        <p:nvSpPr>
          <p:cNvPr id="40963" name="Rectangle 3"/>
          <p:cNvSpPr>
            <a:spLocks noGrp="1" noChangeArrowheads="1"/>
          </p:cNvSpPr>
          <p:nvPr>
            <p:ph type="body" idx="1"/>
          </p:nvPr>
        </p:nvSpPr>
        <p:spPr>
          <a:xfrm>
            <a:off x="457200" y="304800"/>
            <a:ext cx="8229600" cy="6553200"/>
          </a:xfrm>
        </p:spPr>
        <p:txBody>
          <a:bodyPr/>
          <a:lstStyle/>
          <a:p>
            <a:pPr>
              <a:lnSpc>
                <a:spcPct val="90000"/>
              </a:lnSpc>
              <a:buFontTx/>
              <a:buNone/>
            </a:pPr>
            <a:r>
              <a:rPr lang="en-US" sz="2800" b="1" i="1"/>
              <a:t>          The Gluteus Minimus Muscle </a:t>
            </a:r>
          </a:p>
          <a:p>
            <a:pPr>
              <a:lnSpc>
                <a:spcPct val="90000"/>
              </a:lnSpc>
            </a:pPr>
            <a:r>
              <a:rPr lang="en-US" sz="2800"/>
              <a:t>The fan-shaped or triangular muscle, the smallest of the gluteal muscles, lies deep to the gluteus medius. </a:t>
            </a:r>
          </a:p>
          <a:p>
            <a:pPr>
              <a:lnSpc>
                <a:spcPct val="90000"/>
              </a:lnSpc>
            </a:pPr>
            <a:r>
              <a:rPr lang="en-US" sz="2800"/>
              <a:t>Proximal attachments are: external surface of ilium between anterior and inferior gluteal lines. </a:t>
            </a:r>
          </a:p>
          <a:p>
            <a:pPr>
              <a:lnSpc>
                <a:spcPct val="90000"/>
              </a:lnSpc>
            </a:pPr>
            <a:r>
              <a:rPr lang="en-US" sz="2800"/>
              <a:t>Distal attachments are: anterior surface of greater trochanter of femur. </a:t>
            </a:r>
          </a:p>
          <a:p>
            <a:pPr>
              <a:lnSpc>
                <a:spcPct val="90000"/>
              </a:lnSpc>
            </a:pPr>
            <a:r>
              <a:rPr lang="en-US" sz="2800"/>
              <a:t>Innervation: superior gluteal nerve (</a:t>
            </a:r>
            <a:r>
              <a:rPr lang="en-US" sz="2800" b="1"/>
              <a:t>L5</a:t>
            </a:r>
            <a:r>
              <a:rPr lang="en-US" sz="2800"/>
              <a:t> and S1) </a:t>
            </a:r>
          </a:p>
          <a:p>
            <a:pPr>
              <a:lnSpc>
                <a:spcPct val="90000"/>
              </a:lnSpc>
            </a:pPr>
            <a:r>
              <a:rPr lang="en-US" sz="2800"/>
              <a:t>During locomotion </a:t>
            </a:r>
            <a:r>
              <a:rPr lang="en-US" sz="2800" b="1"/>
              <a:t>its actions are similar to those of the gluteus medius</a:t>
            </a:r>
            <a:r>
              <a:rPr lang="en-US" sz="2800"/>
              <a:t>. </a:t>
            </a:r>
          </a:p>
          <a:p>
            <a:pPr>
              <a:lnSpc>
                <a:spcPct val="90000"/>
              </a:lnSpc>
            </a:pPr>
            <a:r>
              <a:rPr lang="en-US" sz="2800"/>
              <a:t>Its anterior fibres help to rotate the thigh medially, more strongly that do those of the gluteus medius.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785938" y="714375"/>
            <a:ext cx="4572000" cy="708025"/>
          </a:xfrm>
          <a:prstGeom prst="rect">
            <a:avLst/>
          </a:prstGeom>
          <a:noFill/>
          <a:ln w="9525">
            <a:noFill/>
            <a:miter lim="800000"/>
            <a:headEnd/>
            <a:tailEnd/>
          </a:ln>
        </p:spPr>
        <p:txBody>
          <a:bodyPr anchor="ctr">
            <a:spAutoFit/>
          </a:bodyPr>
          <a:lstStyle/>
          <a:p>
            <a:pPr eaLnBrk="0" hangingPunct="0"/>
            <a:r>
              <a:rPr lang="en-US" altLang="ko-KR" sz="4000" i="0"/>
              <a:t>Trendelenburg sign</a:t>
            </a:r>
          </a:p>
        </p:txBody>
      </p:sp>
      <p:pic>
        <p:nvPicPr>
          <p:cNvPr id="26627" name="그림 2" descr="trendelenburg.jpg"/>
          <p:cNvPicPr>
            <a:picLocks noChangeAspect="1"/>
          </p:cNvPicPr>
          <p:nvPr/>
        </p:nvPicPr>
        <p:blipFill>
          <a:blip r:embed="rId2"/>
          <a:srcRect/>
          <a:stretch>
            <a:fillRect/>
          </a:stretch>
        </p:blipFill>
        <p:spPr bwMode="auto">
          <a:xfrm>
            <a:off x="2286000" y="1857375"/>
            <a:ext cx="3713163" cy="360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85750" y="214313"/>
            <a:ext cx="2436813" cy="708025"/>
          </a:xfrm>
          <a:prstGeom prst="rect">
            <a:avLst/>
          </a:prstGeom>
          <a:noFill/>
          <a:ln w="9525">
            <a:noFill/>
            <a:miter lim="800000"/>
            <a:headEnd/>
            <a:tailEnd/>
          </a:ln>
        </p:spPr>
        <p:txBody>
          <a:bodyPr wrap="none" anchor="ctr">
            <a:spAutoFit/>
          </a:bodyPr>
          <a:lstStyle/>
          <a:p>
            <a:pPr eaLnBrk="0" hangingPunct="0"/>
            <a:r>
              <a:rPr lang="en-US" altLang="ko-KR" sz="4000" i="0"/>
              <a:t>Piriformis</a:t>
            </a:r>
          </a:p>
        </p:txBody>
      </p:sp>
      <p:pic>
        <p:nvPicPr>
          <p:cNvPr id="27651" name="Picture 6"/>
          <p:cNvPicPr>
            <a:picLocks noChangeAspect="1" noChangeArrowheads="1"/>
          </p:cNvPicPr>
          <p:nvPr/>
        </p:nvPicPr>
        <p:blipFill>
          <a:blip r:embed="rId2"/>
          <a:srcRect b="37500"/>
          <a:stretch>
            <a:fillRect/>
          </a:stretch>
        </p:blipFill>
        <p:spPr bwMode="auto">
          <a:xfrm>
            <a:off x="857250" y="1285875"/>
            <a:ext cx="2241550" cy="4286250"/>
          </a:xfrm>
          <a:prstGeom prst="rect">
            <a:avLst/>
          </a:prstGeom>
          <a:noFill/>
          <a:ln w="9525">
            <a:noFill/>
            <a:miter lim="800000"/>
            <a:headEnd/>
            <a:tailEnd/>
          </a:ln>
        </p:spPr>
      </p:pic>
      <p:sp>
        <p:nvSpPr>
          <p:cNvPr id="7" name="왼쪽 화살표 6"/>
          <p:cNvSpPr/>
          <p:nvPr/>
        </p:nvSpPr>
        <p:spPr>
          <a:xfrm flipV="1">
            <a:off x="2071670" y="2071678"/>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pic>
        <p:nvPicPr>
          <p:cNvPr id="15" name="그림 3" descr="piriformis.jpg"/>
          <p:cNvPicPr>
            <a:picLocks noChangeAspect="1"/>
          </p:cNvPicPr>
          <p:nvPr/>
        </p:nvPicPr>
        <p:blipFill>
          <a:blip r:embed="rId3"/>
          <a:srcRect b="15858"/>
          <a:stretch>
            <a:fillRect/>
          </a:stretch>
        </p:blipFill>
        <p:spPr bwMode="auto">
          <a:xfrm>
            <a:off x="1000125" y="1571625"/>
            <a:ext cx="3357563" cy="3786188"/>
          </a:xfrm>
          <a:prstGeom prst="rect">
            <a:avLst/>
          </a:prstGeom>
          <a:noFill/>
          <a:ln w="9525">
            <a:noFill/>
            <a:miter lim="800000"/>
            <a:headEnd/>
            <a:tailEnd/>
          </a:ln>
        </p:spPr>
      </p:pic>
      <p:sp>
        <p:nvSpPr>
          <p:cNvPr id="16" name="Rectangle 2"/>
          <p:cNvSpPr>
            <a:spLocks noChangeArrowheads="1"/>
          </p:cNvSpPr>
          <p:nvPr/>
        </p:nvSpPr>
        <p:spPr bwMode="auto">
          <a:xfrm>
            <a:off x="4643438" y="500063"/>
            <a:ext cx="3643312" cy="5648325"/>
          </a:xfrm>
          <a:prstGeom prst="rect">
            <a:avLst/>
          </a:prstGeom>
          <a:noFill/>
          <a:ln w="9525">
            <a:noFill/>
            <a:miter lim="800000"/>
            <a:headEnd/>
            <a:tailEnd/>
          </a:ln>
        </p:spPr>
        <p:txBody>
          <a:bodyPr anchor="ctr">
            <a:spAutoFit/>
          </a:bodyPr>
          <a:lstStyle/>
          <a:p>
            <a:pPr eaLnBrk="0" hangingPunct="0"/>
            <a:r>
              <a:rPr kumimoji="0" lang="en-US" altLang="ko-KR" sz="3600" dirty="0">
                <a:solidFill>
                  <a:schemeClr val="tx1"/>
                </a:solidFill>
                <a:ea typeface="휴먼엑스포" pitchFamily="18" charset="-127"/>
                <a:cs typeface="Times New Roman" pitchFamily="18" charset="0"/>
              </a:rPr>
              <a:t>Origin:</a:t>
            </a:r>
            <a:r>
              <a:rPr lang="en-US" altLang="ko-KR" sz="3600" dirty="0">
                <a:ea typeface="휴먼엑스포" pitchFamily="18" charset="-127"/>
                <a:cs typeface="Times New Roman" pitchFamily="18" charset="0"/>
              </a:rPr>
              <a:t> </a:t>
            </a:r>
          </a:p>
          <a:p>
            <a:pPr eaLnBrk="0" hangingPunct="0"/>
            <a:r>
              <a:rPr lang="en-US" altLang="ko-KR" sz="3600" dirty="0">
                <a:ea typeface="휴먼엑스포" pitchFamily="18" charset="-127"/>
                <a:cs typeface="Times New Roman" pitchFamily="18" charset="0"/>
              </a:rPr>
              <a:t>anterior sacrum</a:t>
            </a:r>
            <a:endParaRPr lang="en-US" altLang="ko-KR" sz="600" dirty="0">
              <a:ea typeface="휴먼엑스포" pitchFamily="18" charset="-127"/>
              <a:cs typeface="Times New Roman" pitchFamily="18" charset="0"/>
            </a:endParaRPr>
          </a:p>
          <a:p>
            <a:pPr eaLnBrk="0" latinLnBrk="0" hangingPunct="0"/>
            <a:r>
              <a:rPr kumimoji="0" lang="en-US" altLang="ko-KR" sz="3600" dirty="0">
                <a:solidFill>
                  <a:schemeClr val="tx1"/>
                </a:solidFill>
                <a:ea typeface="휴먼엑스포" pitchFamily="18" charset="-127"/>
                <a:cs typeface="Times New Roman" pitchFamily="18" charset="0"/>
              </a:rPr>
              <a:t>Insertion:</a:t>
            </a:r>
            <a:r>
              <a:rPr lang="en-US" altLang="ko-KR" sz="3600" dirty="0">
                <a:ea typeface="휴먼엑스포" pitchFamily="18" charset="-127"/>
                <a:cs typeface="Times New Roman" pitchFamily="18" charset="0"/>
              </a:rPr>
              <a:t> superior greater </a:t>
            </a:r>
            <a:r>
              <a:rPr lang="en-US" altLang="ko-KR" sz="3600" dirty="0" err="1">
                <a:ea typeface="휴먼엑스포" pitchFamily="18" charset="-127"/>
                <a:cs typeface="Times New Roman" pitchFamily="18" charset="0"/>
              </a:rPr>
              <a:t>trochanter</a:t>
            </a:r>
            <a:endParaRPr lang="en-US" altLang="ko-KR" sz="600" dirty="0">
              <a:ea typeface="휴먼엑스포" pitchFamily="18" charset="-127"/>
              <a:cs typeface="Times New Roman" pitchFamily="18" charset="0"/>
            </a:endParaRPr>
          </a:p>
          <a:p>
            <a:pPr eaLnBrk="0" latinLnBrk="0" hangingPunct="0"/>
            <a:r>
              <a:rPr kumimoji="0" lang="en-US" altLang="ko-KR" sz="3600" dirty="0">
                <a:solidFill>
                  <a:schemeClr val="tx1"/>
                </a:solidFill>
                <a:ea typeface="휴먼엑스포" pitchFamily="18" charset="-127"/>
                <a:cs typeface="Times New Roman" pitchFamily="18" charset="0"/>
              </a:rPr>
              <a:t>Action:</a:t>
            </a:r>
          </a:p>
          <a:p>
            <a:pPr eaLnBrk="0" latinLnBrk="0" hangingPunct="0"/>
            <a:r>
              <a:rPr lang="en-US" altLang="ko-KR" sz="3600" dirty="0">
                <a:ea typeface="휴먼엑스포" pitchFamily="18" charset="-127"/>
                <a:cs typeface="Times New Roman" pitchFamily="18" charset="0"/>
              </a:rPr>
              <a:t>1. hip ER</a:t>
            </a:r>
          </a:p>
          <a:p>
            <a:pPr eaLnBrk="0" latinLnBrk="0" hangingPunct="0"/>
            <a:r>
              <a:rPr lang="en-US" altLang="ko-KR" sz="3600" dirty="0">
                <a:ea typeface="휴먼엑스포" pitchFamily="18" charset="-127"/>
                <a:cs typeface="Times New Roman" pitchFamily="18" charset="0"/>
              </a:rPr>
              <a:t>2. hip abduction during flexion</a:t>
            </a:r>
          </a:p>
          <a:p>
            <a:pPr eaLnBrk="0" latinLnBrk="0" hangingPunct="0">
              <a:buFontTx/>
              <a:buAutoNum type="arabicPeriod"/>
            </a:pPr>
            <a:endParaRPr lang="en-US" altLang="ko-KR" sz="600" dirty="0">
              <a:ea typeface="휴먼엑스포" pitchFamily="18" charset="-127"/>
              <a:cs typeface="Times New Roman" pitchFamily="18" charset="0"/>
            </a:endParaRPr>
          </a:p>
          <a:p>
            <a:pPr eaLnBrk="0" latinLnBrk="0" hangingPunct="0"/>
            <a:endParaRPr lang="en-US" altLang="ko-KR" dirty="0">
              <a:ea typeface="휴먼엑스포" pitchFamily="18" charset="-127"/>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0" name="Picture 2" descr="髋肌3gif"/>
          <p:cNvPicPr>
            <a:picLocks noGrp="1" noChangeAspect="1" noChangeArrowheads="1"/>
          </p:cNvPicPr>
          <p:nvPr>
            <p:ph sz="quarter" idx="3"/>
          </p:nvPr>
        </p:nvPicPr>
        <p:blipFill>
          <a:blip r:embed="rId2">
            <a:lum contrast="12000"/>
          </a:blip>
          <a:srcRect/>
          <a:stretch>
            <a:fillRect/>
          </a:stretch>
        </p:blipFill>
        <p:spPr>
          <a:xfrm>
            <a:off x="4572000" y="1341438"/>
            <a:ext cx="2647950" cy="4718050"/>
          </a:xfrm>
        </p:spPr>
      </p:pic>
      <p:sp>
        <p:nvSpPr>
          <p:cNvPr id="78851" name="Rectangle 3"/>
          <p:cNvSpPr>
            <a:spLocks noGrp="1" noChangeArrowheads="1"/>
          </p:cNvSpPr>
          <p:nvPr>
            <p:ph type="title"/>
          </p:nvPr>
        </p:nvSpPr>
        <p:spPr/>
        <p:txBody>
          <a:bodyPr/>
          <a:lstStyle/>
          <a:p>
            <a:pPr algn="ctr"/>
            <a:r>
              <a:rPr lang="en-US" altLang="zh-CN" sz="4000" b="1">
                <a:latin typeface="Arial" charset="0"/>
              </a:rPr>
              <a:t>Muscles of hip</a:t>
            </a:r>
          </a:p>
        </p:txBody>
      </p:sp>
      <p:sp>
        <p:nvSpPr>
          <p:cNvPr id="78852" name="Rectangle 4"/>
          <p:cNvSpPr>
            <a:spLocks noGrp="1" noChangeArrowheads="1"/>
          </p:cNvSpPr>
          <p:nvPr>
            <p:ph type="body" sz="half" idx="1"/>
          </p:nvPr>
        </p:nvSpPr>
        <p:spPr>
          <a:xfrm>
            <a:off x="457200" y="1412875"/>
            <a:ext cx="4330700" cy="4718050"/>
          </a:xfrm>
        </p:spPr>
        <p:txBody>
          <a:bodyPr/>
          <a:lstStyle/>
          <a:p>
            <a:pPr>
              <a:buFont typeface="Wingdings" pitchFamily="2" charset="2"/>
              <a:buNone/>
            </a:pPr>
            <a:r>
              <a:rPr lang="en-US" altLang="zh-CN" sz="3200" b="1" dirty="0"/>
              <a:t>Posterior group</a:t>
            </a:r>
          </a:p>
          <a:p>
            <a:r>
              <a:rPr lang="en-US" altLang="zh-CN" sz="2200" dirty="0"/>
              <a:t>Gluteus </a:t>
            </a:r>
            <a:r>
              <a:rPr lang="en-US" altLang="zh-CN" sz="2200" dirty="0" err="1"/>
              <a:t>maximus</a:t>
            </a:r>
            <a:r>
              <a:rPr lang="en-US" altLang="zh-CN" sz="2200" dirty="0"/>
              <a:t> </a:t>
            </a:r>
            <a:endParaRPr lang="zh-CN" altLang="en-US" sz="2000" b="1" dirty="0">
              <a:solidFill>
                <a:srgbClr val="0000FF"/>
              </a:solidFill>
            </a:endParaRPr>
          </a:p>
          <a:p>
            <a:r>
              <a:rPr lang="en-US" altLang="zh-CN" sz="2200" dirty="0"/>
              <a:t>Gluteus </a:t>
            </a:r>
            <a:r>
              <a:rPr lang="en-US" altLang="zh-CN" sz="2200" dirty="0" err="1"/>
              <a:t>medius</a:t>
            </a:r>
            <a:r>
              <a:rPr lang="en-US" altLang="zh-CN" sz="2200" dirty="0"/>
              <a:t>  </a:t>
            </a:r>
            <a:endParaRPr lang="zh-CN" altLang="en-US" sz="2000" b="1" dirty="0">
              <a:solidFill>
                <a:srgbClr val="0000FF"/>
              </a:solidFill>
            </a:endParaRPr>
          </a:p>
          <a:p>
            <a:r>
              <a:rPr lang="en-US" altLang="zh-CN" sz="2200" dirty="0"/>
              <a:t>Gluteus </a:t>
            </a:r>
            <a:r>
              <a:rPr lang="en-US" altLang="zh-CN" sz="2200" dirty="0" err="1"/>
              <a:t>minimus</a:t>
            </a:r>
            <a:r>
              <a:rPr lang="en-US" altLang="zh-CN" sz="2200" dirty="0"/>
              <a:t> </a:t>
            </a:r>
            <a:endParaRPr lang="zh-CN" altLang="en-US" sz="1800" b="1" dirty="0">
              <a:solidFill>
                <a:srgbClr val="0000FF"/>
              </a:solidFill>
            </a:endParaRPr>
          </a:p>
          <a:p>
            <a:r>
              <a:rPr lang="en-US" altLang="zh-CN" sz="2200" dirty="0" err="1"/>
              <a:t>Piriformis</a:t>
            </a:r>
            <a:r>
              <a:rPr lang="en-US" altLang="zh-CN" sz="2200" dirty="0"/>
              <a:t>  </a:t>
            </a:r>
            <a:endParaRPr lang="zh-CN" altLang="en-US" sz="2000" b="1" dirty="0">
              <a:solidFill>
                <a:srgbClr val="0000FF"/>
              </a:solidFill>
            </a:endParaRPr>
          </a:p>
          <a:p>
            <a:r>
              <a:rPr lang="en-US" altLang="zh-CN" sz="2200" dirty="0" err="1"/>
              <a:t>Obturator</a:t>
            </a:r>
            <a:r>
              <a:rPr lang="en-US" altLang="zh-CN" sz="2200" dirty="0"/>
              <a:t> </a:t>
            </a:r>
            <a:r>
              <a:rPr lang="en-US" altLang="zh-CN" sz="2200" dirty="0" err="1"/>
              <a:t>internus</a:t>
            </a:r>
            <a:r>
              <a:rPr lang="en-US" altLang="zh-CN" sz="2200" dirty="0"/>
              <a:t>  </a:t>
            </a:r>
            <a:endParaRPr lang="zh-CN" altLang="en-US" sz="2000" b="1" dirty="0">
              <a:solidFill>
                <a:srgbClr val="0000FF"/>
              </a:solidFill>
            </a:endParaRPr>
          </a:p>
          <a:p>
            <a:r>
              <a:rPr lang="en-US" altLang="zh-CN" sz="2200" dirty="0" err="1"/>
              <a:t>Obturator</a:t>
            </a:r>
            <a:r>
              <a:rPr lang="en-US" altLang="zh-CN" sz="2200" dirty="0"/>
              <a:t> </a:t>
            </a:r>
            <a:r>
              <a:rPr lang="en-US" altLang="zh-CN" sz="2200" dirty="0" err="1"/>
              <a:t>externus</a:t>
            </a:r>
            <a:r>
              <a:rPr lang="en-US" altLang="zh-CN" sz="2200" dirty="0"/>
              <a:t> </a:t>
            </a:r>
            <a:endParaRPr lang="zh-CN" altLang="en-US" sz="2000" b="1" dirty="0">
              <a:solidFill>
                <a:srgbClr val="0000FF"/>
              </a:solidFill>
            </a:endParaRPr>
          </a:p>
          <a:p>
            <a:r>
              <a:rPr lang="en-US" altLang="zh-CN" sz="2200" dirty="0" err="1"/>
              <a:t>Quadratus</a:t>
            </a:r>
            <a:r>
              <a:rPr lang="en-US" altLang="zh-CN" sz="2200" dirty="0"/>
              <a:t> </a:t>
            </a:r>
            <a:r>
              <a:rPr lang="en-US" altLang="zh-CN" sz="2200" dirty="0" err="1"/>
              <a:t>femoris</a:t>
            </a:r>
            <a:r>
              <a:rPr lang="en-US" altLang="zh-CN" sz="2200" dirty="0"/>
              <a:t> </a:t>
            </a:r>
            <a:endParaRPr lang="zh-CN" altLang="en-US" sz="2200" b="1" dirty="0">
              <a:solidFill>
                <a:srgbClr val="0000FF"/>
              </a:solidFill>
            </a:endParaRPr>
          </a:p>
          <a:p>
            <a:pPr lvl="1"/>
            <a:endParaRPr lang="zh-CN" altLang="en-US" sz="2400" dirty="0"/>
          </a:p>
        </p:txBody>
      </p:sp>
      <p:pic>
        <p:nvPicPr>
          <p:cNvPr id="78853" name="Picture 5"/>
          <p:cNvPicPr>
            <a:picLocks noGrp="1" noChangeAspect="1" noChangeArrowheads="1"/>
          </p:cNvPicPr>
          <p:nvPr>
            <p:ph sz="quarter" idx="2"/>
          </p:nvPr>
        </p:nvPicPr>
        <p:blipFill>
          <a:blip r:embed="rId3">
            <a:lum contrast="12000"/>
          </a:blip>
          <a:srcRect/>
          <a:stretch>
            <a:fillRect/>
          </a:stretch>
        </p:blipFill>
        <p:spPr>
          <a:xfrm>
            <a:off x="6899275" y="1196975"/>
            <a:ext cx="1689100" cy="5040313"/>
          </a:xfrm>
        </p:spPr>
      </p:pic>
      <p:sp>
        <p:nvSpPr>
          <p:cNvPr id="78854" name="Line 6"/>
          <p:cNvSpPr>
            <a:spLocks noChangeShapeType="1"/>
          </p:cNvSpPr>
          <p:nvPr/>
        </p:nvSpPr>
        <p:spPr bwMode="auto">
          <a:xfrm flipV="1">
            <a:off x="3143240" y="2349500"/>
            <a:ext cx="2581285" cy="293682"/>
          </a:xfrm>
          <a:prstGeom prst="line">
            <a:avLst/>
          </a:prstGeom>
          <a:noFill/>
          <a:ln w="28575">
            <a:solidFill>
              <a:srgbClr val="00FF00"/>
            </a:solidFill>
            <a:round/>
            <a:headEnd/>
            <a:tailEnd/>
          </a:ln>
          <a:effectLst/>
        </p:spPr>
        <p:txBody>
          <a:bodyPr/>
          <a:lstStyle/>
          <a:p>
            <a:endParaRPr lang="en-IN"/>
          </a:p>
        </p:txBody>
      </p:sp>
      <p:sp>
        <p:nvSpPr>
          <p:cNvPr id="78855" name="Line 7"/>
          <p:cNvSpPr>
            <a:spLocks noChangeShapeType="1"/>
          </p:cNvSpPr>
          <p:nvPr/>
        </p:nvSpPr>
        <p:spPr bwMode="auto">
          <a:xfrm flipV="1">
            <a:off x="3214678" y="2708274"/>
            <a:ext cx="2509847" cy="292097"/>
          </a:xfrm>
          <a:prstGeom prst="line">
            <a:avLst/>
          </a:prstGeom>
          <a:noFill/>
          <a:ln w="28575">
            <a:solidFill>
              <a:srgbClr val="00FF00"/>
            </a:solidFill>
            <a:round/>
            <a:headEnd/>
            <a:tailEnd/>
          </a:ln>
          <a:effectLst/>
        </p:spPr>
        <p:txBody>
          <a:bodyPr/>
          <a:lstStyle/>
          <a:p>
            <a:endParaRPr lang="en-IN"/>
          </a:p>
        </p:txBody>
      </p:sp>
      <p:sp>
        <p:nvSpPr>
          <p:cNvPr id="78856" name="Line 8"/>
          <p:cNvSpPr>
            <a:spLocks noChangeShapeType="1"/>
          </p:cNvSpPr>
          <p:nvPr/>
        </p:nvSpPr>
        <p:spPr bwMode="auto">
          <a:xfrm flipV="1">
            <a:off x="2428861" y="2924174"/>
            <a:ext cx="3222640" cy="504825"/>
          </a:xfrm>
          <a:prstGeom prst="line">
            <a:avLst/>
          </a:prstGeom>
          <a:noFill/>
          <a:ln w="28575">
            <a:solidFill>
              <a:srgbClr val="00FF00"/>
            </a:solidFill>
            <a:round/>
            <a:headEnd/>
            <a:tailEnd/>
          </a:ln>
          <a:effectLst/>
        </p:spPr>
        <p:txBody>
          <a:bodyPr/>
          <a:lstStyle/>
          <a:p>
            <a:endParaRPr lang="en-IN"/>
          </a:p>
        </p:txBody>
      </p:sp>
      <p:sp>
        <p:nvSpPr>
          <p:cNvPr id="78857" name="Line 9"/>
          <p:cNvSpPr>
            <a:spLocks noChangeShapeType="1"/>
          </p:cNvSpPr>
          <p:nvPr/>
        </p:nvSpPr>
        <p:spPr bwMode="auto">
          <a:xfrm flipV="1">
            <a:off x="3357554" y="3500437"/>
            <a:ext cx="2151071" cy="357190"/>
          </a:xfrm>
          <a:prstGeom prst="line">
            <a:avLst/>
          </a:prstGeom>
          <a:noFill/>
          <a:ln w="28575">
            <a:solidFill>
              <a:srgbClr val="00FF00"/>
            </a:solidFill>
            <a:round/>
            <a:headEnd/>
            <a:tailEnd/>
          </a:ln>
          <a:effectLst/>
        </p:spPr>
        <p:txBody>
          <a:bodyPr/>
          <a:lstStyle/>
          <a:p>
            <a:endParaRPr lang="en-IN"/>
          </a:p>
        </p:txBody>
      </p:sp>
      <p:sp>
        <p:nvSpPr>
          <p:cNvPr id="78858" name="Line 10"/>
          <p:cNvSpPr>
            <a:spLocks noChangeShapeType="1"/>
          </p:cNvSpPr>
          <p:nvPr/>
        </p:nvSpPr>
        <p:spPr bwMode="auto">
          <a:xfrm flipV="1">
            <a:off x="3357554" y="3619499"/>
            <a:ext cx="2674946" cy="666756"/>
          </a:xfrm>
          <a:prstGeom prst="line">
            <a:avLst/>
          </a:prstGeom>
          <a:noFill/>
          <a:ln w="28575">
            <a:solidFill>
              <a:srgbClr val="00FF00"/>
            </a:solidFill>
            <a:round/>
            <a:headEnd/>
            <a:tailEnd/>
          </a:ln>
          <a:effectLst/>
        </p:spPr>
        <p:txBody>
          <a:bodyPr/>
          <a:lstStyle/>
          <a:p>
            <a:endParaRPr lang="en-IN"/>
          </a:p>
        </p:txBody>
      </p:sp>
      <p:sp>
        <p:nvSpPr>
          <p:cNvPr id="78859" name="Line 11"/>
          <p:cNvSpPr>
            <a:spLocks noChangeShapeType="1"/>
          </p:cNvSpPr>
          <p:nvPr/>
        </p:nvSpPr>
        <p:spPr bwMode="auto">
          <a:xfrm flipV="1">
            <a:off x="3286116" y="3860800"/>
            <a:ext cx="2725747" cy="782646"/>
          </a:xfrm>
          <a:prstGeom prst="line">
            <a:avLst/>
          </a:prstGeom>
          <a:noFill/>
          <a:ln w="28575">
            <a:solidFill>
              <a:srgbClr val="00FF00"/>
            </a:solidFill>
            <a:round/>
            <a:headEnd/>
            <a:tailEnd/>
          </a:ln>
          <a:effectLst/>
        </p:spPr>
        <p:txBody>
          <a:bodyPr/>
          <a:lstStyle/>
          <a:p>
            <a:endParaRPr lang="en-IN"/>
          </a:p>
        </p:txBody>
      </p:sp>
      <p:sp>
        <p:nvSpPr>
          <p:cNvPr id="78860" name="Line 12"/>
          <p:cNvSpPr>
            <a:spLocks noChangeShapeType="1"/>
          </p:cNvSpPr>
          <p:nvPr/>
        </p:nvSpPr>
        <p:spPr bwMode="auto">
          <a:xfrm flipV="1">
            <a:off x="3286116" y="1916112"/>
            <a:ext cx="4381509" cy="298441"/>
          </a:xfrm>
          <a:prstGeom prst="line">
            <a:avLst/>
          </a:prstGeom>
          <a:noFill/>
          <a:ln w="28575">
            <a:solidFill>
              <a:srgbClr val="00FF00"/>
            </a:solidFill>
            <a:round/>
            <a:headEnd/>
            <a:tailEnd/>
          </a:ln>
          <a:effec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8860"/>
                                        </p:tgtEl>
                                        <p:attrNameLst>
                                          <p:attrName>style.visibility</p:attrName>
                                        </p:attrNameLst>
                                      </p:cBhvr>
                                      <p:to>
                                        <p:strVal val="visible"/>
                                      </p:to>
                                    </p:set>
                                    <p:animEffect transition="in" filter="wipe(left)">
                                      <p:cBhvr>
                                        <p:cTn id="15" dur="500"/>
                                        <p:tgtEl>
                                          <p:spTgt spid="7886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8854"/>
                                        </p:tgtEl>
                                        <p:attrNameLst>
                                          <p:attrName>style.visibility</p:attrName>
                                        </p:attrNameLst>
                                      </p:cBhvr>
                                      <p:to>
                                        <p:strVal val="visible"/>
                                      </p:to>
                                    </p:set>
                                    <p:animEffect transition="in" filter="wipe(left)">
                                      <p:cBhvr>
                                        <p:cTn id="24" dur="500"/>
                                        <p:tgtEl>
                                          <p:spTgt spid="788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85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8855"/>
                                        </p:tgtEl>
                                        <p:attrNameLst>
                                          <p:attrName>style.visibility</p:attrName>
                                        </p:attrNameLst>
                                      </p:cBhvr>
                                      <p:to>
                                        <p:strVal val="visible"/>
                                      </p:to>
                                    </p:set>
                                    <p:animEffect transition="in" filter="wipe(left)">
                                      <p:cBhvr>
                                        <p:cTn id="33" dur="500"/>
                                        <p:tgtEl>
                                          <p:spTgt spid="7885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8852">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8856"/>
                                        </p:tgtEl>
                                        <p:attrNameLst>
                                          <p:attrName>style.visibility</p:attrName>
                                        </p:attrNameLst>
                                      </p:cBhvr>
                                      <p:to>
                                        <p:strVal val="visible"/>
                                      </p:to>
                                    </p:set>
                                    <p:animEffect transition="in" filter="wipe(down)">
                                      <p:cBhvr>
                                        <p:cTn id="42" dur="500"/>
                                        <p:tgtEl>
                                          <p:spTgt spid="7885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85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8857"/>
                                        </p:tgtEl>
                                        <p:attrNameLst>
                                          <p:attrName>style.visibility</p:attrName>
                                        </p:attrNameLst>
                                      </p:cBhvr>
                                      <p:to>
                                        <p:strVal val="visible"/>
                                      </p:to>
                                    </p:set>
                                    <p:animEffect transition="in" filter="wipe(left)">
                                      <p:cBhvr>
                                        <p:cTn id="51" dur="500"/>
                                        <p:tgtEl>
                                          <p:spTgt spid="7885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8852">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8858"/>
                                        </p:tgtEl>
                                        <p:attrNameLst>
                                          <p:attrName>style.visibility</p:attrName>
                                        </p:attrNameLst>
                                      </p:cBhvr>
                                      <p:to>
                                        <p:strVal val="visible"/>
                                      </p:to>
                                    </p:set>
                                    <p:animEffect transition="in" filter="wipe(left)">
                                      <p:cBhvr>
                                        <p:cTn id="60" dur="500"/>
                                        <p:tgtEl>
                                          <p:spTgt spid="7885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8852">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8859"/>
                                        </p:tgtEl>
                                        <p:attrNameLst>
                                          <p:attrName>style.visibility</p:attrName>
                                        </p:attrNameLst>
                                      </p:cBhvr>
                                      <p:to>
                                        <p:strVal val="visible"/>
                                      </p:to>
                                    </p:set>
                                    <p:animEffect transition="in" filter="wipe(left)">
                                      <p:cBhvr>
                                        <p:cTn id="69" dur="500"/>
                                        <p:tgtEl>
                                          <p:spTgt spid="7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p:bldP spid="78854" grpId="0" animBg="1"/>
      <p:bldP spid="78855" grpId="0" animBg="1"/>
      <p:bldP spid="78856" grpId="0" animBg="1"/>
      <p:bldP spid="78857" grpId="0" animBg="1"/>
      <p:bldP spid="78858" grpId="0" animBg="1"/>
      <p:bldP spid="78859" grpId="0" animBg="1"/>
      <p:bldP spid="788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p>
        </p:txBody>
      </p:sp>
      <p:sp>
        <p:nvSpPr>
          <p:cNvPr id="43011" name="Rectangle 3"/>
          <p:cNvSpPr>
            <a:spLocks noGrp="1" noChangeArrowheads="1"/>
          </p:cNvSpPr>
          <p:nvPr>
            <p:ph type="body" idx="1"/>
          </p:nvPr>
        </p:nvSpPr>
        <p:spPr>
          <a:xfrm>
            <a:off x="457200" y="0"/>
            <a:ext cx="8229600" cy="6858000"/>
          </a:xfrm>
        </p:spPr>
        <p:txBody>
          <a:bodyPr/>
          <a:lstStyle/>
          <a:p>
            <a:pPr>
              <a:lnSpc>
                <a:spcPct val="90000"/>
              </a:lnSpc>
              <a:buFontTx/>
              <a:buNone/>
            </a:pPr>
            <a:r>
              <a:rPr lang="en-US" sz="2400" b="1" i="1"/>
              <a:t>                      The Piriformis Muscle </a:t>
            </a:r>
            <a:endParaRPr lang="en-US" sz="2400"/>
          </a:p>
          <a:p>
            <a:pPr>
              <a:lnSpc>
                <a:spcPct val="90000"/>
              </a:lnSpc>
            </a:pPr>
            <a:r>
              <a:rPr lang="en-US" sz="2400"/>
              <a:t>It leaves the pelvis though the </a:t>
            </a:r>
            <a:r>
              <a:rPr lang="en-US" sz="2400" b="1"/>
              <a:t>greater sciatic foramen</a:t>
            </a:r>
            <a:r>
              <a:rPr lang="en-US" sz="2400"/>
              <a:t> to reach its distal attachment to the greater trochanter of the femur. </a:t>
            </a:r>
          </a:p>
          <a:p>
            <a:pPr>
              <a:lnSpc>
                <a:spcPct val="90000"/>
              </a:lnSpc>
            </a:pPr>
            <a:r>
              <a:rPr lang="en-US" sz="2400"/>
              <a:t>Because of its position, this narrow, pear-shaped (L. </a:t>
            </a:r>
            <a:r>
              <a:rPr lang="en-US" sz="2400" i="1"/>
              <a:t>piriform</a:t>
            </a:r>
            <a:r>
              <a:rPr lang="en-US" sz="2400"/>
              <a:t>) muscle is </a:t>
            </a:r>
            <a:r>
              <a:rPr lang="en-US" sz="2400" b="1"/>
              <a:t>landmark of the gluteal region</a:t>
            </a:r>
            <a:r>
              <a:rPr lang="en-US" sz="2400"/>
              <a:t>. It is the key to understanding relationships in this area because it determines the names of the blood vessels and nerves; e.g., the superior gluteal vessels and nerve emerge superior to it. </a:t>
            </a:r>
          </a:p>
          <a:p>
            <a:pPr>
              <a:lnSpc>
                <a:spcPct val="90000"/>
              </a:lnSpc>
            </a:pPr>
            <a:r>
              <a:rPr lang="en-US" sz="2400"/>
              <a:t>Proximal attachments are: anterior surface of sacrum and sacrotuberous ligament. </a:t>
            </a:r>
          </a:p>
          <a:p>
            <a:pPr>
              <a:lnSpc>
                <a:spcPct val="90000"/>
              </a:lnSpc>
            </a:pPr>
            <a:r>
              <a:rPr lang="en-US" sz="2400"/>
              <a:t>Distal attachments are: superior border of greater trochanter of femur. </a:t>
            </a:r>
          </a:p>
          <a:p>
            <a:pPr>
              <a:lnSpc>
                <a:spcPct val="90000"/>
              </a:lnSpc>
            </a:pPr>
            <a:r>
              <a:rPr lang="en-US" sz="2400"/>
              <a:t>Innervation: branches from ventral rami of </a:t>
            </a:r>
            <a:r>
              <a:rPr lang="en-US" sz="2400" b="1"/>
              <a:t>S1</a:t>
            </a:r>
            <a:r>
              <a:rPr lang="en-US" sz="2400"/>
              <a:t> and S2 </a:t>
            </a:r>
          </a:p>
          <a:p>
            <a:pPr>
              <a:lnSpc>
                <a:spcPct val="90000"/>
              </a:lnSpc>
            </a:pPr>
            <a:r>
              <a:rPr lang="en-US" sz="2400"/>
              <a:t>It laterally rotates extended thigh and abducts the flexed thigh; steadies femoral head in acetabulum. </a:t>
            </a:r>
          </a:p>
          <a:p>
            <a:pPr>
              <a:lnSpc>
                <a:spcPct val="90000"/>
              </a:lnSpc>
              <a:buFontTx/>
              <a:buNone/>
            </a:pPr>
            <a:endParaRPr lang="en-US" sz="2400" b="1" i="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pic>
        <p:nvPicPr>
          <p:cNvPr id="21507" name="Picture 3"/>
          <p:cNvPicPr>
            <a:picLocks noGrp="1" noChangeAspect="1" noChangeArrowheads="1"/>
          </p:cNvPicPr>
          <p:nvPr>
            <p:ph type="body" idx="1"/>
          </p:nvPr>
        </p:nvPicPr>
        <p:blipFill>
          <a:blip r:embed="rId2"/>
          <a:srcRect/>
          <a:stretch>
            <a:fillRect/>
          </a:stretch>
        </p:blipFill>
        <p:spPr>
          <a:xfrm>
            <a:off x="457200" y="0"/>
            <a:ext cx="8229600" cy="6629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7813"/>
            <a:ext cx="8229600" cy="198437"/>
          </a:xfrm>
        </p:spPr>
        <p:txBody>
          <a:bodyPr/>
          <a:lstStyle/>
          <a:p>
            <a:pPr algn="ctr"/>
            <a:r>
              <a:rPr lang="en-US" altLang="zh-CN" sz="4000" b="1">
                <a:latin typeface="Arial" charset="0"/>
              </a:rPr>
              <a:t>The gluteal region</a:t>
            </a:r>
          </a:p>
        </p:txBody>
      </p:sp>
      <p:pic>
        <p:nvPicPr>
          <p:cNvPr id="12293" name="Picture 5" descr="梨状肌上、下孔"/>
          <p:cNvPicPr>
            <a:picLocks noGrp="1" noChangeAspect="1" noChangeArrowheads="1"/>
          </p:cNvPicPr>
          <p:nvPr>
            <p:ph sz="quarter" idx="2"/>
          </p:nvPr>
        </p:nvPicPr>
        <p:blipFill>
          <a:blip r:embed="rId2">
            <a:lum bright="-36000" contrast="48000"/>
          </a:blip>
          <a:srcRect/>
          <a:stretch>
            <a:fillRect/>
          </a:stretch>
        </p:blipFill>
        <p:spPr>
          <a:xfrm>
            <a:off x="5651500" y="1700213"/>
            <a:ext cx="2520950" cy="3960812"/>
          </a:xfrm>
          <a:noFill/>
          <a:ln/>
        </p:spPr>
      </p:pic>
      <p:sp>
        <p:nvSpPr>
          <p:cNvPr id="12294" name="Text Box 6"/>
          <p:cNvSpPr txBox="1">
            <a:spLocks noChangeArrowheads="1"/>
          </p:cNvSpPr>
          <p:nvPr/>
        </p:nvSpPr>
        <p:spPr bwMode="auto">
          <a:xfrm>
            <a:off x="3348038" y="2205038"/>
            <a:ext cx="2779712" cy="366712"/>
          </a:xfrm>
          <a:prstGeom prst="rect">
            <a:avLst/>
          </a:prstGeom>
          <a:noFill/>
          <a:ln w="9525">
            <a:noFill/>
            <a:miter lim="800000"/>
            <a:headEnd/>
            <a:tailEnd/>
          </a:ln>
          <a:effectLst/>
        </p:spPr>
        <p:txBody>
          <a:bodyPr>
            <a:spAutoFit/>
          </a:bodyPr>
          <a:lstStyle/>
          <a:p>
            <a:r>
              <a:rPr lang="en-US" altLang="zh-CN" b="1">
                <a:ea typeface="华文行楷" pitchFamily="2" charset="-122"/>
              </a:rPr>
              <a:t>suprapiriform foramen</a:t>
            </a:r>
          </a:p>
        </p:txBody>
      </p:sp>
      <p:sp>
        <p:nvSpPr>
          <p:cNvPr id="12295" name="Text Box 7"/>
          <p:cNvSpPr txBox="1">
            <a:spLocks noChangeArrowheads="1"/>
          </p:cNvSpPr>
          <p:nvPr/>
        </p:nvSpPr>
        <p:spPr bwMode="auto">
          <a:xfrm>
            <a:off x="3276600" y="3141663"/>
            <a:ext cx="2508250" cy="366712"/>
          </a:xfrm>
          <a:prstGeom prst="rect">
            <a:avLst/>
          </a:prstGeom>
          <a:noFill/>
          <a:ln w="9525">
            <a:noFill/>
            <a:miter lim="800000"/>
            <a:headEnd/>
            <a:tailEnd/>
          </a:ln>
          <a:effectLst/>
        </p:spPr>
        <p:txBody>
          <a:bodyPr wrap="none">
            <a:spAutoFit/>
          </a:bodyPr>
          <a:lstStyle/>
          <a:p>
            <a:pPr>
              <a:spcBef>
                <a:spcPct val="20000"/>
              </a:spcBef>
              <a:buClr>
                <a:schemeClr val="accent1"/>
              </a:buClr>
              <a:buSzPct val="65000"/>
              <a:buFont typeface="Wingdings" pitchFamily="2" charset="2"/>
              <a:buNone/>
            </a:pPr>
            <a:r>
              <a:rPr lang="en-US" altLang="zh-CN" b="1">
                <a:ea typeface="华文行楷" pitchFamily="2" charset="-122"/>
              </a:rPr>
              <a:t>infrapiriform foramen</a:t>
            </a:r>
            <a:endParaRPr lang="en-US" altLang="zh-CN">
              <a:ea typeface="华文行楷" pitchFamily="2" charset="-122"/>
            </a:endParaRPr>
          </a:p>
        </p:txBody>
      </p:sp>
      <p:sp>
        <p:nvSpPr>
          <p:cNvPr id="12296" name="Line 8"/>
          <p:cNvSpPr>
            <a:spLocks noChangeShapeType="1"/>
          </p:cNvSpPr>
          <p:nvPr/>
        </p:nvSpPr>
        <p:spPr bwMode="auto">
          <a:xfrm>
            <a:off x="5940425" y="2420938"/>
            <a:ext cx="792163" cy="503237"/>
          </a:xfrm>
          <a:prstGeom prst="line">
            <a:avLst/>
          </a:prstGeom>
          <a:noFill/>
          <a:ln w="28575">
            <a:solidFill>
              <a:srgbClr val="00FF00"/>
            </a:solidFill>
            <a:round/>
            <a:headEnd/>
            <a:tailEnd/>
          </a:ln>
          <a:effectLst/>
        </p:spPr>
        <p:txBody>
          <a:bodyPr/>
          <a:lstStyle/>
          <a:p>
            <a:endParaRPr lang="en-IN"/>
          </a:p>
        </p:txBody>
      </p:sp>
      <p:sp>
        <p:nvSpPr>
          <p:cNvPr id="12297" name="Line 9"/>
          <p:cNvSpPr>
            <a:spLocks noChangeShapeType="1"/>
          </p:cNvSpPr>
          <p:nvPr/>
        </p:nvSpPr>
        <p:spPr bwMode="auto">
          <a:xfrm flipH="1" flipV="1">
            <a:off x="5724525" y="3357563"/>
            <a:ext cx="649288" cy="0"/>
          </a:xfrm>
          <a:prstGeom prst="line">
            <a:avLst/>
          </a:prstGeom>
          <a:noFill/>
          <a:ln w="28575">
            <a:solidFill>
              <a:srgbClr val="00FF00"/>
            </a:solidFill>
            <a:round/>
            <a:headEnd/>
            <a:tailEnd/>
          </a:ln>
          <a:effectLst/>
        </p:spPr>
        <p:txBody>
          <a:bodyPr/>
          <a:lstStyle/>
          <a:p>
            <a:endParaRPr lang="en-IN"/>
          </a:p>
        </p:txBody>
      </p:sp>
      <p:sp>
        <p:nvSpPr>
          <p:cNvPr id="12298" name="Freeform 10"/>
          <p:cNvSpPr>
            <a:spLocks/>
          </p:cNvSpPr>
          <p:nvPr/>
        </p:nvSpPr>
        <p:spPr bwMode="auto">
          <a:xfrm>
            <a:off x="6372225" y="3500438"/>
            <a:ext cx="82550" cy="400050"/>
          </a:xfrm>
          <a:custGeom>
            <a:avLst/>
            <a:gdLst/>
            <a:ahLst/>
            <a:cxnLst>
              <a:cxn ang="0">
                <a:pos x="75" y="0"/>
              </a:cxn>
              <a:cxn ang="0">
                <a:pos x="0" y="177"/>
              </a:cxn>
            </a:cxnLst>
            <a:rect l="0" t="0" r="r" b="b"/>
            <a:pathLst>
              <a:path w="75" h="177">
                <a:moveTo>
                  <a:pt x="75" y="0"/>
                </a:moveTo>
                <a:cubicBezTo>
                  <a:pt x="68" y="65"/>
                  <a:pt x="67" y="142"/>
                  <a:pt x="0" y="177"/>
                </a:cubicBezTo>
              </a:path>
            </a:pathLst>
          </a:custGeom>
          <a:noFill/>
          <a:ln w="57150" cmpd="sng">
            <a:solidFill>
              <a:srgbClr val="FF0000"/>
            </a:solidFill>
            <a:round/>
            <a:headEnd/>
            <a:tailEnd/>
          </a:ln>
          <a:effectLst/>
        </p:spPr>
        <p:txBody>
          <a:bodyPr/>
          <a:lstStyle/>
          <a:p>
            <a:endParaRPr lang="en-IN"/>
          </a:p>
        </p:txBody>
      </p:sp>
      <p:sp>
        <p:nvSpPr>
          <p:cNvPr id="12299" name="Freeform 11"/>
          <p:cNvSpPr>
            <a:spLocks/>
          </p:cNvSpPr>
          <p:nvPr/>
        </p:nvSpPr>
        <p:spPr bwMode="auto">
          <a:xfrm>
            <a:off x="5795963" y="4005263"/>
            <a:ext cx="382587" cy="161925"/>
          </a:xfrm>
          <a:custGeom>
            <a:avLst/>
            <a:gdLst/>
            <a:ahLst/>
            <a:cxnLst>
              <a:cxn ang="0">
                <a:pos x="241" y="0"/>
              </a:cxn>
              <a:cxn ang="0">
                <a:pos x="167" y="55"/>
              </a:cxn>
              <a:cxn ang="0">
                <a:pos x="0" y="102"/>
              </a:cxn>
            </a:cxnLst>
            <a:rect l="0" t="0" r="r" b="b"/>
            <a:pathLst>
              <a:path w="241" h="102">
                <a:moveTo>
                  <a:pt x="241" y="0"/>
                </a:moveTo>
                <a:cubicBezTo>
                  <a:pt x="220" y="32"/>
                  <a:pt x="204" y="43"/>
                  <a:pt x="167" y="55"/>
                </a:cubicBezTo>
                <a:cubicBezTo>
                  <a:pt x="117" y="89"/>
                  <a:pt x="60" y="102"/>
                  <a:pt x="0" y="102"/>
                </a:cubicBezTo>
              </a:path>
            </a:pathLst>
          </a:custGeom>
          <a:noFill/>
          <a:ln w="57150" cmpd="sng">
            <a:solidFill>
              <a:srgbClr val="FF0000"/>
            </a:solidFill>
            <a:round/>
            <a:headEnd type="none" w="med" len="med"/>
            <a:tailEnd type="triangle" w="med" len="med"/>
          </a:ln>
          <a:effectLst/>
        </p:spPr>
        <p:txBody>
          <a:bodyPr/>
          <a:lstStyle/>
          <a:p>
            <a:endParaRPr lang="en-IN"/>
          </a:p>
        </p:txBody>
      </p:sp>
      <p:pic>
        <p:nvPicPr>
          <p:cNvPr id="40963" name="Picture 3" descr="梨状肌上下孔"/>
          <p:cNvPicPr>
            <a:picLocks noGrp="1" noChangeAspect="1" noChangeArrowheads="1"/>
          </p:cNvPicPr>
          <p:nvPr>
            <p:ph sz="half" idx="1"/>
          </p:nvPr>
        </p:nvPicPr>
        <p:blipFill>
          <a:blip r:embed="rId3"/>
          <a:srcRect/>
          <a:stretch>
            <a:fillRect/>
          </a:stretch>
        </p:blipFill>
        <p:spPr>
          <a:xfrm>
            <a:off x="395288" y="1628775"/>
            <a:ext cx="3032125" cy="3997325"/>
          </a:xfrm>
        </p:spPr>
      </p:pic>
      <p:sp>
        <p:nvSpPr>
          <p:cNvPr id="40964" name="Line 4"/>
          <p:cNvSpPr>
            <a:spLocks noChangeShapeType="1"/>
          </p:cNvSpPr>
          <p:nvPr/>
        </p:nvSpPr>
        <p:spPr bwMode="auto">
          <a:xfrm flipV="1">
            <a:off x="1979613" y="2420938"/>
            <a:ext cx="1439862" cy="576262"/>
          </a:xfrm>
          <a:prstGeom prst="line">
            <a:avLst/>
          </a:prstGeom>
          <a:noFill/>
          <a:ln w="28575">
            <a:solidFill>
              <a:srgbClr val="00FF00"/>
            </a:solidFill>
            <a:round/>
            <a:headEnd/>
            <a:tailEnd/>
          </a:ln>
          <a:effectLst/>
        </p:spPr>
        <p:txBody>
          <a:bodyPr/>
          <a:lstStyle/>
          <a:p>
            <a:endParaRPr lang="en-IN"/>
          </a:p>
        </p:txBody>
      </p:sp>
      <p:sp>
        <p:nvSpPr>
          <p:cNvPr id="40965" name="Line 5"/>
          <p:cNvSpPr>
            <a:spLocks noChangeShapeType="1"/>
          </p:cNvSpPr>
          <p:nvPr/>
        </p:nvSpPr>
        <p:spPr bwMode="auto">
          <a:xfrm flipV="1">
            <a:off x="1547813" y="3357563"/>
            <a:ext cx="1728787" cy="142875"/>
          </a:xfrm>
          <a:prstGeom prst="line">
            <a:avLst/>
          </a:prstGeom>
          <a:noFill/>
          <a:ln w="28575">
            <a:solidFill>
              <a:srgbClr val="00FF00"/>
            </a:solidFill>
            <a:round/>
            <a:headEnd/>
            <a:tailEnd/>
          </a:ln>
          <a:effectLst/>
        </p:spPr>
        <p:txBody>
          <a:bodyPr/>
          <a:lstStyle/>
          <a:p>
            <a:endParaRPr lang="en-IN"/>
          </a:p>
        </p:txBody>
      </p:sp>
      <p:sp>
        <p:nvSpPr>
          <p:cNvPr id="40966" name="Freeform 6"/>
          <p:cNvSpPr>
            <a:spLocks/>
          </p:cNvSpPr>
          <p:nvPr/>
        </p:nvSpPr>
        <p:spPr bwMode="auto">
          <a:xfrm>
            <a:off x="1444625" y="3432175"/>
            <a:ext cx="52388" cy="542925"/>
          </a:xfrm>
          <a:custGeom>
            <a:avLst/>
            <a:gdLst/>
            <a:ahLst/>
            <a:cxnLst>
              <a:cxn ang="0">
                <a:pos x="0" y="0"/>
              </a:cxn>
              <a:cxn ang="0">
                <a:pos x="17" y="75"/>
              </a:cxn>
              <a:cxn ang="0">
                <a:pos x="33" y="125"/>
              </a:cxn>
              <a:cxn ang="0">
                <a:pos x="25" y="342"/>
              </a:cxn>
            </a:cxnLst>
            <a:rect l="0" t="0" r="r" b="b"/>
            <a:pathLst>
              <a:path w="33" h="342">
                <a:moveTo>
                  <a:pt x="0" y="0"/>
                </a:moveTo>
                <a:cubicBezTo>
                  <a:pt x="6" y="25"/>
                  <a:pt x="10" y="50"/>
                  <a:pt x="17" y="75"/>
                </a:cubicBezTo>
                <a:cubicBezTo>
                  <a:pt x="22" y="92"/>
                  <a:pt x="33" y="125"/>
                  <a:pt x="33" y="125"/>
                </a:cubicBezTo>
                <a:cubicBezTo>
                  <a:pt x="25" y="337"/>
                  <a:pt x="25" y="264"/>
                  <a:pt x="25" y="342"/>
                </a:cubicBezTo>
              </a:path>
            </a:pathLst>
          </a:custGeom>
          <a:noFill/>
          <a:ln w="76200" cmpd="sng">
            <a:solidFill>
              <a:srgbClr val="FF3300"/>
            </a:solidFill>
            <a:round/>
            <a:headEnd/>
            <a:tailEnd/>
          </a:ln>
          <a:effectLst/>
        </p:spPr>
        <p:txBody>
          <a:bodyPr/>
          <a:lstStyle/>
          <a:p>
            <a:endParaRPr lang="en-IN"/>
          </a:p>
        </p:txBody>
      </p:sp>
      <p:sp>
        <p:nvSpPr>
          <p:cNvPr id="40967" name="Freeform 7"/>
          <p:cNvSpPr>
            <a:spLocks/>
          </p:cNvSpPr>
          <p:nvPr/>
        </p:nvSpPr>
        <p:spPr bwMode="auto">
          <a:xfrm>
            <a:off x="1046163" y="4214813"/>
            <a:ext cx="346075" cy="317500"/>
          </a:xfrm>
          <a:custGeom>
            <a:avLst/>
            <a:gdLst/>
            <a:ahLst/>
            <a:cxnLst>
              <a:cxn ang="0">
                <a:pos x="218" y="0"/>
              </a:cxn>
              <a:cxn ang="0">
                <a:pos x="42" y="175"/>
              </a:cxn>
              <a:cxn ang="0">
                <a:pos x="0" y="200"/>
              </a:cxn>
            </a:cxnLst>
            <a:rect l="0" t="0" r="r" b="b"/>
            <a:pathLst>
              <a:path w="218" h="200">
                <a:moveTo>
                  <a:pt x="218" y="0"/>
                </a:moveTo>
                <a:cubicBezTo>
                  <a:pt x="193" y="69"/>
                  <a:pt x="111" y="153"/>
                  <a:pt x="42" y="175"/>
                </a:cubicBezTo>
                <a:cubicBezTo>
                  <a:pt x="12" y="196"/>
                  <a:pt x="26" y="188"/>
                  <a:pt x="0" y="200"/>
                </a:cubicBezTo>
              </a:path>
            </a:pathLst>
          </a:custGeom>
          <a:noFill/>
          <a:ln w="76200" cmpd="sng">
            <a:solidFill>
              <a:srgbClr val="FF3300"/>
            </a:solidFill>
            <a:round/>
            <a:headEnd type="none" w="med" len="med"/>
            <a:tailEnd type="triangle" w="med" len="med"/>
          </a:ln>
          <a:effec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down)">
                                      <p:cBhvr>
                                        <p:cTn id="7" dur="500"/>
                                        <p:tgtEl>
                                          <p:spTgt spid="122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wipe(down)">
                                      <p:cBhvr>
                                        <p:cTn id="10" dur="500"/>
                                        <p:tgtEl>
                                          <p:spTgt spid="122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wipe(down)">
                                      <p:cBhvr>
                                        <p:cTn id="13" dur="500"/>
                                        <p:tgtEl>
                                          <p:spTgt spid="409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965"/>
                                        </p:tgtEl>
                                        <p:attrNameLst>
                                          <p:attrName>style.visibility</p:attrName>
                                        </p:attrNameLst>
                                      </p:cBhvr>
                                      <p:to>
                                        <p:strVal val="visible"/>
                                      </p:to>
                                    </p:set>
                                    <p:animEffect transition="in" filter="wipe(down)">
                                      <p:cBhvr>
                                        <p:cTn id="18" dur="500"/>
                                        <p:tgtEl>
                                          <p:spTgt spid="409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295"/>
                                        </p:tgtEl>
                                        <p:attrNameLst>
                                          <p:attrName>style.visibility</p:attrName>
                                        </p:attrNameLst>
                                      </p:cBhvr>
                                      <p:to>
                                        <p:strVal val="visible"/>
                                      </p:to>
                                    </p:set>
                                    <p:animEffect transition="in" filter="wipe(down)">
                                      <p:cBhvr>
                                        <p:cTn id="21" dur="500"/>
                                        <p:tgtEl>
                                          <p:spTgt spid="1229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297"/>
                                        </p:tgtEl>
                                        <p:attrNameLst>
                                          <p:attrName>style.visibility</p:attrName>
                                        </p:attrNameLst>
                                      </p:cBhvr>
                                      <p:to>
                                        <p:strVal val="visible"/>
                                      </p:to>
                                    </p:set>
                                    <p:animEffect transition="in" filter="wipe(down)">
                                      <p:cBhvr>
                                        <p:cTn id="24" dur="500"/>
                                        <p:tgtEl>
                                          <p:spTgt spid="1229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966"/>
                                        </p:tgtEl>
                                        <p:attrNameLst>
                                          <p:attrName>style.visibility</p:attrName>
                                        </p:attrNameLst>
                                      </p:cBhvr>
                                      <p:to>
                                        <p:strVal val="visible"/>
                                      </p:to>
                                    </p:set>
                                    <p:animEffect transition="in" filter="wipe(up)">
                                      <p:cBhvr>
                                        <p:cTn id="29" dur="500"/>
                                        <p:tgtEl>
                                          <p:spTgt spid="4096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298"/>
                                        </p:tgtEl>
                                        <p:attrNameLst>
                                          <p:attrName>style.visibility</p:attrName>
                                        </p:attrNameLst>
                                      </p:cBhvr>
                                      <p:to>
                                        <p:strVal val="visible"/>
                                      </p:to>
                                    </p:set>
                                    <p:animEffect transition="in" filter="wipe(up)">
                                      <p:cBhvr>
                                        <p:cTn id="32" dur="500"/>
                                        <p:tgtEl>
                                          <p:spTgt spid="1229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0967"/>
                                        </p:tgtEl>
                                        <p:attrNameLst>
                                          <p:attrName>style.visibility</p:attrName>
                                        </p:attrNameLst>
                                      </p:cBhvr>
                                      <p:to>
                                        <p:strVal val="visible"/>
                                      </p:to>
                                    </p:set>
                                    <p:animEffect transition="in" filter="wipe(up)">
                                      <p:cBhvr>
                                        <p:cTn id="37" dur="500"/>
                                        <p:tgtEl>
                                          <p:spTgt spid="4096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2299"/>
                                        </p:tgtEl>
                                        <p:attrNameLst>
                                          <p:attrName>style.visibility</p:attrName>
                                        </p:attrNameLst>
                                      </p:cBhvr>
                                      <p:to>
                                        <p:strVal val="visible"/>
                                      </p:to>
                                    </p:set>
                                    <p:animEffect transition="in" filter="wipe(up)">
                                      <p:cBhvr>
                                        <p:cTn id="40"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animBg="1"/>
      <p:bldP spid="12297" grpId="0" animBg="1"/>
      <p:bldP spid="12298" grpId="0" animBg="1"/>
      <p:bldP spid="12299" grpId="0" animBg="1"/>
      <p:bldP spid="40964" grpId="0" animBg="1"/>
      <p:bldP spid="40965" grpId="0" animBg="1"/>
      <p:bldP spid="40966" grpId="0" animBg="1"/>
      <p:bldP spid="409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그림 1" descr="piriformis syndrome.jpg"/>
          <p:cNvPicPr>
            <a:picLocks noChangeAspect="1"/>
          </p:cNvPicPr>
          <p:nvPr/>
        </p:nvPicPr>
        <p:blipFill>
          <a:blip r:embed="rId2"/>
          <a:srcRect/>
          <a:stretch>
            <a:fillRect/>
          </a:stretch>
        </p:blipFill>
        <p:spPr bwMode="auto">
          <a:xfrm>
            <a:off x="500063" y="1357313"/>
            <a:ext cx="3857625" cy="3857625"/>
          </a:xfrm>
          <a:prstGeom prst="rect">
            <a:avLst/>
          </a:prstGeom>
          <a:noFill/>
          <a:ln w="9525">
            <a:noFill/>
            <a:miter lim="800000"/>
            <a:headEnd/>
            <a:tailEnd/>
          </a:ln>
        </p:spPr>
      </p:pic>
      <p:pic>
        <p:nvPicPr>
          <p:cNvPr id="28675" name="그림 2" descr="piriformis syndrome2.jpg"/>
          <p:cNvPicPr>
            <a:picLocks noChangeAspect="1"/>
          </p:cNvPicPr>
          <p:nvPr/>
        </p:nvPicPr>
        <p:blipFill>
          <a:blip r:embed="rId3"/>
          <a:srcRect l="24074"/>
          <a:stretch>
            <a:fillRect/>
          </a:stretch>
        </p:blipFill>
        <p:spPr bwMode="auto">
          <a:xfrm>
            <a:off x="5286375" y="1357313"/>
            <a:ext cx="2928938" cy="385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214313"/>
            <a:ext cx="4410075" cy="708025"/>
          </a:xfrm>
          <a:prstGeom prst="rect">
            <a:avLst/>
          </a:prstGeom>
          <a:noFill/>
          <a:ln w="9525">
            <a:noFill/>
            <a:miter lim="800000"/>
            <a:headEnd/>
            <a:tailEnd/>
          </a:ln>
        </p:spPr>
        <p:txBody>
          <a:bodyPr wrap="none" anchor="ctr">
            <a:spAutoFit/>
          </a:bodyPr>
          <a:lstStyle/>
          <a:p>
            <a:pPr eaLnBrk="0" hangingPunct="0"/>
            <a:r>
              <a:rPr lang="en-US" altLang="ko-KR" sz="4000" i="0"/>
              <a:t>Obturator internus</a:t>
            </a:r>
          </a:p>
        </p:txBody>
      </p:sp>
      <p:sp>
        <p:nvSpPr>
          <p:cNvPr id="29699" name="Rectangle 2"/>
          <p:cNvSpPr>
            <a:spLocks noChangeArrowheads="1"/>
          </p:cNvSpPr>
          <p:nvPr/>
        </p:nvSpPr>
        <p:spPr bwMode="auto">
          <a:xfrm>
            <a:off x="4714875" y="857250"/>
            <a:ext cx="4429125" cy="5078413"/>
          </a:xfrm>
          <a:prstGeom prst="rect">
            <a:avLst/>
          </a:prstGeom>
          <a:noFill/>
          <a:ln w="9525">
            <a:noFill/>
            <a:miter lim="800000"/>
            <a:headEnd/>
            <a:tailEnd/>
          </a:ln>
        </p:spPr>
        <p:txBody>
          <a:bodyPr anchor="ctr">
            <a:spAutoFit/>
          </a:bodyPr>
          <a:lstStyle/>
          <a:p>
            <a:pPr eaLnBrk="0" hangingPunct="0"/>
            <a:r>
              <a:rPr kumimoji="0" lang="en-US" altLang="ko-KR" sz="3600">
                <a:solidFill>
                  <a:schemeClr val="tx1"/>
                </a:solidFill>
                <a:ea typeface="휴먼엑스포" pitchFamily="18" charset="-127"/>
                <a:cs typeface="Times New Roman" pitchFamily="18" charset="0"/>
              </a:rPr>
              <a:t>Origin</a:t>
            </a:r>
          </a:p>
          <a:p>
            <a:pPr eaLnBrk="0" hangingPunct="0"/>
            <a:r>
              <a:rPr lang="en-US" altLang="ko-KR" sz="3600">
                <a:ea typeface="휴먼엑스포" pitchFamily="18" charset="-127"/>
                <a:cs typeface="Times New Roman" pitchFamily="18" charset="0"/>
              </a:rPr>
              <a:t>1. ischiopubic rami 2.obturator membrane</a:t>
            </a:r>
            <a:endParaRPr lang="en-US" altLang="ko-KR" sz="600">
              <a:ea typeface="휴먼엑스포" pitchFamily="18" charset="-127"/>
              <a:cs typeface="Times New Roman" pitchFamily="18" charset="0"/>
            </a:endParaRPr>
          </a:p>
          <a:p>
            <a:pPr eaLnBrk="0" latinLnBrk="0" hangingPunct="0"/>
            <a:r>
              <a:rPr kumimoji="0" lang="en-US" altLang="ko-KR" sz="3600">
                <a:solidFill>
                  <a:schemeClr val="tx1"/>
                </a:solidFill>
                <a:ea typeface="휴먼엑스포" pitchFamily="18" charset="-127"/>
                <a:cs typeface="Times New Roman" pitchFamily="18" charset="0"/>
              </a:rPr>
              <a:t>Insertion: </a:t>
            </a:r>
            <a:r>
              <a:rPr lang="en-US" altLang="ko-KR" sz="3600">
                <a:ea typeface="휴먼엑스포" pitchFamily="18" charset="-127"/>
                <a:cs typeface="Times New Roman" pitchFamily="18" charset="0"/>
              </a:rPr>
              <a:t>medial greater trochanter</a:t>
            </a:r>
            <a:endParaRPr lang="en-US" altLang="ko-KR" sz="600">
              <a:ea typeface="휴먼엑스포" pitchFamily="18" charset="-127"/>
              <a:cs typeface="Times New Roman" pitchFamily="18" charset="0"/>
            </a:endParaRPr>
          </a:p>
          <a:p>
            <a:pPr eaLnBrk="0" latinLnBrk="0" hangingPunct="0"/>
            <a:r>
              <a:rPr kumimoji="0" lang="en-US" altLang="ko-KR" sz="3600">
                <a:solidFill>
                  <a:schemeClr val="tx1"/>
                </a:solidFill>
                <a:ea typeface="휴먼엑스포" pitchFamily="18" charset="-127"/>
                <a:cs typeface="Times New Roman" pitchFamily="18" charset="0"/>
              </a:rPr>
              <a:t>Action:</a:t>
            </a:r>
            <a:r>
              <a:rPr lang="en-US" altLang="ko-KR" sz="3600">
                <a:ea typeface="휴먼엑스포" pitchFamily="18" charset="-127"/>
                <a:cs typeface="Times New Roman" pitchFamily="18" charset="0"/>
              </a:rPr>
              <a:t> </a:t>
            </a:r>
          </a:p>
          <a:p>
            <a:pPr eaLnBrk="0" latinLnBrk="0" hangingPunct="0"/>
            <a:r>
              <a:rPr lang="en-US" altLang="ko-KR" sz="3600">
                <a:ea typeface="휴먼엑스포" pitchFamily="18" charset="-127"/>
                <a:cs typeface="Times New Roman" pitchFamily="18" charset="0"/>
              </a:rPr>
              <a:t>1. hip ER </a:t>
            </a:r>
          </a:p>
          <a:p>
            <a:pPr eaLnBrk="0" latinLnBrk="0" hangingPunct="0"/>
            <a:r>
              <a:rPr lang="en-US" altLang="ko-KR" sz="3600">
                <a:ea typeface="휴먼엑스포" pitchFamily="18" charset="-127"/>
                <a:cs typeface="Times New Roman" pitchFamily="18" charset="0"/>
              </a:rPr>
              <a:t>2. hip abduction during flexion</a:t>
            </a:r>
          </a:p>
        </p:txBody>
      </p:sp>
      <p:pic>
        <p:nvPicPr>
          <p:cNvPr id="29700" name="Picture 6"/>
          <p:cNvPicPr>
            <a:picLocks noChangeAspect="1" noChangeArrowheads="1"/>
          </p:cNvPicPr>
          <p:nvPr/>
        </p:nvPicPr>
        <p:blipFill>
          <a:blip r:embed="rId3"/>
          <a:srcRect b="37500"/>
          <a:stretch>
            <a:fillRect/>
          </a:stretch>
        </p:blipFill>
        <p:spPr bwMode="auto">
          <a:xfrm>
            <a:off x="285750" y="1285875"/>
            <a:ext cx="2241550" cy="4286250"/>
          </a:xfrm>
          <a:prstGeom prst="rect">
            <a:avLst/>
          </a:prstGeom>
          <a:noFill/>
          <a:ln w="9525">
            <a:noFill/>
            <a:miter lim="800000"/>
            <a:headEnd/>
            <a:tailEnd/>
          </a:ln>
        </p:spPr>
      </p:pic>
      <p:sp>
        <p:nvSpPr>
          <p:cNvPr id="9" name="왼쪽 화살표 8"/>
          <p:cNvSpPr/>
          <p:nvPr/>
        </p:nvSpPr>
        <p:spPr>
          <a:xfrm flipV="1">
            <a:off x="1285852" y="2428868"/>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pic>
        <p:nvPicPr>
          <p:cNvPr id="10" name="그림 4" descr="quadratus.jpg"/>
          <p:cNvPicPr>
            <a:picLocks noChangeAspect="1"/>
          </p:cNvPicPr>
          <p:nvPr/>
        </p:nvPicPr>
        <p:blipFill>
          <a:blip r:embed="rId4"/>
          <a:srcRect b="9743"/>
          <a:stretch>
            <a:fillRect/>
          </a:stretch>
        </p:blipFill>
        <p:spPr bwMode="auto">
          <a:xfrm>
            <a:off x="1000125" y="1428750"/>
            <a:ext cx="3643313" cy="41433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65138"/>
            <a:ext cx="8229600" cy="762000"/>
          </a:xfrm>
        </p:spPr>
        <p:txBody>
          <a:bodyPr>
            <a:spAutoFit/>
          </a:bodyPr>
          <a:lstStyle/>
          <a:p>
            <a:endParaRPr lang="en-US"/>
          </a:p>
        </p:txBody>
      </p:sp>
      <p:sp>
        <p:nvSpPr>
          <p:cNvPr id="39939" name="Text Box 3"/>
          <p:cNvSpPr txBox="1">
            <a:spLocks noChangeArrowheads="1"/>
          </p:cNvSpPr>
          <p:nvPr/>
        </p:nvSpPr>
        <p:spPr bwMode="auto">
          <a:xfrm>
            <a:off x="7696200" y="6477000"/>
            <a:ext cx="1219200" cy="274638"/>
          </a:xfrm>
          <a:prstGeom prst="rect">
            <a:avLst/>
          </a:prstGeom>
          <a:noFill/>
          <a:ln w="9525">
            <a:noFill/>
            <a:miter lim="800000"/>
            <a:headEnd/>
            <a:tailEnd/>
          </a:ln>
          <a:effectLst/>
        </p:spPr>
        <p:txBody>
          <a:bodyPr>
            <a:spAutoFit/>
          </a:bodyPr>
          <a:lstStyle/>
          <a:p>
            <a:pPr algn="r" eaLnBrk="0" hangingPunct="0"/>
            <a:r>
              <a:rPr lang="en-US" sz="1200">
                <a:latin typeface="Times New Roman" pitchFamily="18" charset="0"/>
              </a:rPr>
              <a:t>Figure 11.19a, c</a:t>
            </a:r>
          </a:p>
        </p:txBody>
      </p:sp>
      <p:pic>
        <p:nvPicPr>
          <p:cNvPr id="39940" name="Picture 4"/>
          <p:cNvPicPr>
            <a:picLocks noChangeAspect="1" noChangeArrowheads="1"/>
          </p:cNvPicPr>
          <p:nvPr/>
        </p:nvPicPr>
        <p:blipFill>
          <a:blip r:embed="rId2"/>
          <a:srcRect b="4811"/>
          <a:stretch>
            <a:fillRect/>
          </a:stretch>
        </p:blipFill>
        <p:spPr bwMode="auto">
          <a:xfrm>
            <a:off x="152400" y="304800"/>
            <a:ext cx="8915400" cy="6019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a:xfrm>
            <a:off x="457200" y="0"/>
            <a:ext cx="8229600" cy="6858000"/>
          </a:xfrm>
        </p:spPr>
        <p:txBody>
          <a:bodyPr/>
          <a:lstStyle/>
          <a:p>
            <a:pPr>
              <a:buFontTx/>
              <a:buNone/>
            </a:pPr>
            <a:r>
              <a:rPr lang="en-US" sz="2800" b="1" i="1"/>
              <a:t>            The Obturator Internus Muscle </a:t>
            </a:r>
            <a:endParaRPr lang="en-US" sz="2800"/>
          </a:p>
          <a:p>
            <a:r>
              <a:rPr lang="en-US" sz="2800"/>
              <a:t>This thick fan-shaped muscle, like the piriformis, is located partly in the pelvis where it covers most of the lateral wall of the pelvis minor. </a:t>
            </a:r>
          </a:p>
          <a:p>
            <a:r>
              <a:rPr lang="en-US" sz="2800"/>
              <a:t>It leaves the pelvis through the </a:t>
            </a:r>
            <a:r>
              <a:rPr lang="en-US" sz="2800" b="1"/>
              <a:t>lesser sciatic foramen</a:t>
            </a:r>
            <a:r>
              <a:rPr lang="en-US" sz="2800"/>
              <a:t> to reach its attachment to the greater trochanter of the femur. </a:t>
            </a:r>
          </a:p>
          <a:p>
            <a:r>
              <a:rPr lang="en-US" sz="2800"/>
              <a:t>Proximal attachments are: pelvic surface of obturator membrane and surrounding bones. </a:t>
            </a:r>
          </a:p>
          <a:p>
            <a:r>
              <a:rPr lang="en-US" sz="2800"/>
              <a:t>Distal attachments are: medial surface of greater trochanter of femur. </a:t>
            </a:r>
          </a:p>
          <a:p>
            <a:r>
              <a:rPr lang="en-US" sz="2800"/>
              <a:t>Innervation: nerve to obturator internus (L5 and </a:t>
            </a:r>
            <a:r>
              <a:rPr lang="en-US" sz="2800" b="1"/>
              <a:t>S1</a:t>
            </a:r>
            <a:r>
              <a:rPr lang="en-US" sz="2800"/>
              <a:t>). Note: same as superior gemellus.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214313"/>
            <a:ext cx="6567488" cy="708025"/>
          </a:xfrm>
          <a:prstGeom prst="rect">
            <a:avLst/>
          </a:prstGeom>
          <a:noFill/>
          <a:ln w="9525">
            <a:noFill/>
            <a:miter lim="800000"/>
            <a:headEnd/>
            <a:tailEnd/>
          </a:ln>
        </p:spPr>
        <p:txBody>
          <a:bodyPr wrap="none" anchor="ctr">
            <a:spAutoFit/>
          </a:bodyPr>
          <a:lstStyle/>
          <a:p>
            <a:pPr eaLnBrk="0" hangingPunct="0"/>
            <a:r>
              <a:rPr lang="en-US" altLang="ko-KR" sz="4000" i="0"/>
              <a:t>Superior &amp; Inferior gemellus</a:t>
            </a:r>
          </a:p>
        </p:txBody>
      </p:sp>
      <p:sp>
        <p:nvSpPr>
          <p:cNvPr id="24579" name="Rectangle 2"/>
          <p:cNvSpPr>
            <a:spLocks noChangeArrowheads="1"/>
          </p:cNvSpPr>
          <p:nvPr/>
        </p:nvSpPr>
        <p:spPr bwMode="auto">
          <a:xfrm>
            <a:off x="4786313" y="857250"/>
            <a:ext cx="4357687" cy="6186488"/>
          </a:xfrm>
          <a:prstGeom prst="rect">
            <a:avLst/>
          </a:prstGeom>
          <a:noFill/>
          <a:ln w="9525">
            <a:noFill/>
            <a:miter lim="800000"/>
            <a:headEnd/>
            <a:tailEnd/>
          </a:ln>
        </p:spPr>
        <p:txBody>
          <a:bodyPr anchor="ctr">
            <a:spAutoFit/>
          </a:bodyPr>
          <a:lstStyle/>
          <a:p>
            <a:pPr eaLnBrk="0" hangingPunct="0"/>
            <a:r>
              <a:rPr kumimoji="0" lang="en-US" altLang="ko-KR" sz="3600">
                <a:solidFill>
                  <a:schemeClr val="tx1"/>
                </a:solidFill>
                <a:ea typeface="휴먼엑스포" pitchFamily="18" charset="-127"/>
                <a:cs typeface="Times New Roman" pitchFamily="18" charset="0"/>
              </a:rPr>
              <a:t>Origin: </a:t>
            </a:r>
          </a:p>
          <a:p>
            <a:pPr eaLnBrk="0" hangingPunct="0"/>
            <a:r>
              <a:rPr lang="en-US" altLang="ko-KR" sz="3600">
                <a:ea typeface="휴먼엑스포" pitchFamily="18" charset="-127"/>
                <a:cs typeface="Times New Roman" pitchFamily="18" charset="0"/>
              </a:rPr>
              <a:t>ischial spine(sup.)</a:t>
            </a:r>
            <a:endParaRPr lang="en-US" altLang="ko-KR" sz="600">
              <a:ea typeface="휴먼엑스포" pitchFamily="18" charset="-127"/>
              <a:cs typeface="Times New Roman" pitchFamily="18" charset="0"/>
            </a:endParaRPr>
          </a:p>
          <a:p>
            <a:pPr eaLnBrk="0" latinLnBrk="0" hangingPunct="0"/>
            <a:r>
              <a:rPr lang="en-US" altLang="ko-KR" sz="3600">
                <a:ea typeface="휴먼엑스포" pitchFamily="18" charset="-127"/>
                <a:cs typeface="Times New Roman" pitchFamily="18" charset="0"/>
              </a:rPr>
              <a:t>ischial tuberosity(inf.)</a:t>
            </a:r>
            <a:endParaRPr kumimoji="0" lang="en-US" altLang="ko-KR" sz="3600">
              <a:solidFill>
                <a:schemeClr val="tx1"/>
              </a:solidFill>
              <a:ea typeface="휴먼엑스포" pitchFamily="18" charset="-127"/>
              <a:cs typeface="Times New Roman" pitchFamily="18" charset="0"/>
            </a:endParaRPr>
          </a:p>
          <a:p>
            <a:pPr eaLnBrk="0" latinLnBrk="0" hangingPunct="0"/>
            <a:r>
              <a:rPr kumimoji="0" lang="en-US" altLang="ko-KR" sz="3600">
                <a:solidFill>
                  <a:schemeClr val="tx1"/>
                </a:solidFill>
                <a:ea typeface="휴먼엑스포" pitchFamily="18" charset="-127"/>
                <a:cs typeface="Times New Roman" pitchFamily="18" charset="0"/>
              </a:rPr>
              <a:t>Insertion: </a:t>
            </a:r>
            <a:r>
              <a:rPr lang="en-US" altLang="ko-KR" sz="3600">
                <a:ea typeface="휴먼엑스포" pitchFamily="18" charset="-127"/>
                <a:cs typeface="Times New Roman" pitchFamily="18" charset="0"/>
              </a:rPr>
              <a:t>medial greater trochanter</a:t>
            </a:r>
            <a:endParaRPr lang="en-US" altLang="ko-KR" sz="600">
              <a:ea typeface="휴먼엑스포" pitchFamily="18" charset="-127"/>
              <a:cs typeface="Times New Roman" pitchFamily="18" charset="0"/>
            </a:endParaRPr>
          </a:p>
          <a:p>
            <a:pPr eaLnBrk="0" latinLnBrk="0" hangingPunct="0"/>
            <a:r>
              <a:rPr kumimoji="0" lang="en-US" altLang="ko-KR" sz="3600">
                <a:solidFill>
                  <a:schemeClr val="tx1"/>
                </a:solidFill>
                <a:ea typeface="휴먼엑스포" pitchFamily="18" charset="-127"/>
                <a:cs typeface="Times New Roman" pitchFamily="18" charset="0"/>
              </a:rPr>
              <a:t>Action:</a:t>
            </a:r>
          </a:p>
          <a:p>
            <a:pPr eaLnBrk="0" latinLnBrk="0" hangingPunct="0"/>
            <a:r>
              <a:rPr lang="en-US" altLang="ko-KR" sz="3600">
                <a:ea typeface="휴먼엑스포" pitchFamily="18" charset="-127"/>
                <a:cs typeface="Times New Roman" pitchFamily="18" charset="0"/>
              </a:rPr>
              <a:t>1. hip ER</a:t>
            </a:r>
          </a:p>
          <a:p>
            <a:pPr eaLnBrk="0" latinLnBrk="0" hangingPunct="0"/>
            <a:r>
              <a:rPr lang="en-US" altLang="ko-KR" sz="3600">
                <a:ea typeface="휴먼엑스포" pitchFamily="18" charset="-127"/>
                <a:cs typeface="Times New Roman" pitchFamily="18" charset="0"/>
              </a:rPr>
              <a:t>2. hip abduction during flexion</a:t>
            </a:r>
          </a:p>
          <a:p>
            <a:pPr eaLnBrk="0" latinLnBrk="0" hangingPunct="0"/>
            <a:endParaRPr kumimoji="0" lang="en-US" altLang="ko-KR" sz="3600">
              <a:solidFill>
                <a:schemeClr val="tx1"/>
              </a:solidFill>
              <a:ea typeface="휴먼엑스포" pitchFamily="18" charset="-127"/>
              <a:cs typeface="Times New Roman" pitchFamily="18" charset="0"/>
            </a:endParaRPr>
          </a:p>
          <a:p>
            <a:pPr eaLnBrk="0" latinLnBrk="0" hangingPunct="0"/>
            <a:endParaRPr kumimoji="0" lang="en-US" altLang="ko-KR" sz="3600">
              <a:solidFill>
                <a:schemeClr val="tx1"/>
              </a:solidFill>
              <a:ea typeface="휴먼엑스포" pitchFamily="18" charset="-127"/>
              <a:cs typeface="Times New Roman" pitchFamily="18" charset="0"/>
            </a:endParaRPr>
          </a:p>
        </p:txBody>
      </p:sp>
      <p:pic>
        <p:nvPicPr>
          <p:cNvPr id="30724" name="Picture 6"/>
          <p:cNvPicPr>
            <a:picLocks noChangeAspect="1" noChangeArrowheads="1"/>
          </p:cNvPicPr>
          <p:nvPr/>
        </p:nvPicPr>
        <p:blipFill>
          <a:blip r:embed="rId3"/>
          <a:srcRect b="37500"/>
          <a:stretch>
            <a:fillRect/>
          </a:stretch>
        </p:blipFill>
        <p:spPr bwMode="auto">
          <a:xfrm>
            <a:off x="0" y="1285875"/>
            <a:ext cx="2241550" cy="4286250"/>
          </a:xfrm>
          <a:prstGeom prst="rect">
            <a:avLst/>
          </a:prstGeom>
          <a:noFill/>
          <a:ln w="9525">
            <a:noFill/>
            <a:miter lim="800000"/>
            <a:headEnd/>
            <a:tailEnd/>
          </a:ln>
        </p:spPr>
      </p:pic>
      <p:sp>
        <p:nvSpPr>
          <p:cNvPr id="8" name="왼쪽 화살표 7"/>
          <p:cNvSpPr/>
          <p:nvPr/>
        </p:nvSpPr>
        <p:spPr>
          <a:xfrm flipV="1">
            <a:off x="1071538" y="2357430"/>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sp>
        <p:nvSpPr>
          <p:cNvPr id="9" name="왼쪽 화살표 8"/>
          <p:cNvSpPr/>
          <p:nvPr/>
        </p:nvSpPr>
        <p:spPr>
          <a:xfrm flipV="1">
            <a:off x="1357290" y="2571744"/>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pic>
        <p:nvPicPr>
          <p:cNvPr id="10" name="그림 4" descr="quadratus.jpg"/>
          <p:cNvPicPr>
            <a:picLocks noChangeAspect="1"/>
          </p:cNvPicPr>
          <p:nvPr/>
        </p:nvPicPr>
        <p:blipFill>
          <a:blip r:embed="rId4"/>
          <a:srcRect b="9743"/>
          <a:stretch>
            <a:fillRect/>
          </a:stretch>
        </p:blipFill>
        <p:spPr bwMode="auto">
          <a:xfrm>
            <a:off x="785813" y="1357313"/>
            <a:ext cx="3643312" cy="41433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sp>
        <p:nvSpPr>
          <p:cNvPr id="28675" name="Rectangle 3"/>
          <p:cNvSpPr>
            <a:spLocks noGrp="1" noChangeArrowheads="1"/>
          </p:cNvSpPr>
          <p:nvPr>
            <p:ph type="body" idx="1"/>
          </p:nvPr>
        </p:nvSpPr>
        <p:spPr>
          <a:xfrm>
            <a:off x="457200" y="304800"/>
            <a:ext cx="8229600" cy="6248400"/>
          </a:xfrm>
        </p:spPr>
        <p:txBody>
          <a:bodyPr/>
          <a:lstStyle/>
          <a:p>
            <a:pPr>
              <a:buFontTx/>
              <a:buNone/>
            </a:pPr>
            <a:r>
              <a:rPr lang="en-US" sz="2800" b="1" dirty="0"/>
              <a:t>    The </a:t>
            </a:r>
            <a:r>
              <a:rPr lang="en-US" sz="2800" b="1" dirty="0" err="1"/>
              <a:t>Gamelli</a:t>
            </a:r>
            <a:r>
              <a:rPr lang="en-US" sz="2800" b="1" dirty="0"/>
              <a:t> Muscles (Superior and Inferior) </a:t>
            </a:r>
            <a:endParaRPr lang="en-US" sz="2800" dirty="0"/>
          </a:p>
          <a:p>
            <a:r>
              <a:rPr lang="en-US" sz="2800" dirty="0"/>
              <a:t>The two </a:t>
            </a:r>
            <a:r>
              <a:rPr lang="en-US" sz="2800" dirty="0" err="1"/>
              <a:t>gemelli</a:t>
            </a:r>
            <a:r>
              <a:rPr lang="en-US" sz="2800" dirty="0"/>
              <a:t> muscles are narrow, triangular </a:t>
            </a:r>
            <a:r>
              <a:rPr lang="en-US" sz="2800" dirty="0" err="1"/>
              <a:t>extrapelvic</a:t>
            </a:r>
            <a:r>
              <a:rPr lang="en-US" sz="2800" dirty="0"/>
              <a:t> parts of the </a:t>
            </a:r>
            <a:r>
              <a:rPr lang="en-US" sz="2800" dirty="0" err="1"/>
              <a:t>obturator</a:t>
            </a:r>
            <a:r>
              <a:rPr lang="en-US" sz="2800" dirty="0"/>
              <a:t> </a:t>
            </a:r>
            <a:r>
              <a:rPr lang="en-US" sz="2800" dirty="0" err="1"/>
              <a:t>internus</a:t>
            </a:r>
            <a:r>
              <a:rPr lang="en-US" sz="2800" dirty="0"/>
              <a:t>. </a:t>
            </a:r>
          </a:p>
          <a:p>
            <a:r>
              <a:rPr lang="en-US" sz="2800" dirty="0"/>
              <a:t>The superior and inferior </a:t>
            </a:r>
            <a:r>
              <a:rPr lang="en-US" sz="2800" dirty="0" err="1"/>
              <a:t>gemelli</a:t>
            </a:r>
            <a:r>
              <a:rPr lang="en-US" sz="2800" dirty="0"/>
              <a:t> arise from the </a:t>
            </a:r>
            <a:r>
              <a:rPr lang="en-US" sz="2800" dirty="0" err="1"/>
              <a:t>ischial</a:t>
            </a:r>
            <a:r>
              <a:rPr lang="en-US" sz="2800" dirty="0"/>
              <a:t> spine and </a:t>
            </a:r>
            <a:r>
              <a:rPr lang="en-US" sz="2800" dirty="0" err="1"/>
              <a:t>ischial</a:t>
            </a:r>
            <a:r>
              <a:rPr lang="en-US" sz="2800" dirty="0"/>
              <a:t> </a:t>
            </a:r>
            <a:r>
              <a:rPr lang="en-US" sz="2800" dirty="0" err="1"/>
              <a:t>tuberosity</a:t>
            </a:r>
            <a:r>
              <a:rPr lang="en-US" sz="2800" dirty="0"/>
              <a:t>, respectively. </a:t>
            </a:r>
          </a:p>
          <a:p>
            <a:r>
              <a:rPr lang="en-US" sz="2800" dirty="0"/>
              <a:t>The </a:t>
            </a:r>
            <a:r>
              <a:rPr lang="en-US" sz="2800" dirty="0" err="1"/>
              <a:t>obturator</a:t>
            </a:r>
            <a:r>
              <a:rPr lang="en-US" sz="2800" dirty="0"/>
              <a:t> </a:t>
            </a:r>
            <a:r>
              <a:rPr lang="en-US" sz="2800" dirty="0" err="1"/>
              <a:t>internus</a:t>
            </a:r>
            <a:r>
              <a:rPr lang="en-US" sz="2800" dirty="0"/>
              <a:t> and </a:t>
            </a:r>
            <a:r>
              <a:rPr lang="en-US" sz="2800" dirty="0" err="1"/>
              <a:t>gemelli</a:t>
            </a:r>
            <a:r>
              <a:rPr lang="en-US" sz="2800" dirty="0"/>
              <a:t> muscles laterally rotate the extended thigh, abduct it when it is flexed and also help to hold the head of the femur in the </a:t>
            </a:r>
            <a:r>
              <a:rPr lang="en-US" sz="2800" dirty="0" err="1"/>
              <a:t>acetabulum</a:t>
            </a:r>
            <a:r>
              <a:rPr lang="en-US" sz="2800" dirty="0"/>
              <a:t>. </a:t>
            </a:r>
          </a:p>
          <a:p>
            <a:r>
              <a:rPr lang="en-IN" sz="2800" dirty="0" err="1" smtClean="0"/>
              <a:t>Innervation</a:t>
            </a:r>
            <a:r>
              <a:rPr lang="en-IN" sz="2800" dirty="0" smtClean="0"/>
              <a:t> :</a:t>
            </a:r>
            <a:r>
              <a:rPr lang="en-IN" sz="2800" dirty="0" err="1" smtClean="0"/>
              <a:t>Gemellus</a:t>
            </a:r>
            <a:r>
              <a:rPr lang="en-IN" sz="2800" dirty="0" smtClean="0"/>
              <a:t> </a:t>
            </a:r>
            <a:r>
              <a:rPr lang="en-IN" sz="2800" dirty="0" smtClean="0"/>
              <a:t>superior is innervated by the nerve to </a:t>
            </a:r>
            <a:r>
              <a:rPr lang="en-IN" sz="2800" dirty="0" err="1" smtClean="0"/>
              <a:t>obturator</a:t>
            </a:r>
            <a:r>
              <a:rPr lang="en-IN" sz="2800" dirty="0" smtClean="0"/>
              <a:t> </a:t>
            </a:r>
            <a:r>
              <a:rPr lang="en-IN" sz="2800" dirty="0" err="1" smtClean="0"/>
              <a:t>internus</a:t>
            </a:r>
            <a:r>
              <a:rPr lang="en-IN" sz="2800" dirty="0" smtClean="0"/>
              <a:t>, L5 and S1. </a:t>
            </a:r>
            <a:r>
              <a:rPr lang="en-IN" sz="2800" dirty="0" err="1" smtClean="0"/>
              <a:t>Gemellus</a:t>
            </a:r>
            <a:r>
              <a:rPr lang="en-IN" sz="2800" dirty="0" smtClean="0"/>
              <a:t> inferior is innervated by the nerve to </a:t>
            </a:r>
            <a:r>
              <a:rPr lang="en-IN" sz="2800" dirty="0" err="1" smtClean="0"/>
              <a:t>quadratus</a:t>
            </a:r>
            <a:r>
              <a:rPr lang="en-IN" sz="2800" dirty="0" smtClean="0"/>
              <a:t> </a:t>
            </a:r>
            <a:r>
              <a:rPr lang="en-IN" sz="2800" dirty="0" err="1" smtClean="0"/>
              <a:t>femoris</a:t>
            </a:r>
            <a:r>
              <a:rPr lang="en-IN" sz="2800" dirty="0" smtClean="0"/>
              <a:t>, L5 and S1.</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14313"/>
            <a:ext cx="4335463" cy="708025"/>
          </a:xfrm>
          <a:prstGeom prst="rect">
            <a:avLst/>
          </a:prstGeom>
          <a:noFill/>
          <a:ln w="9525">
            <a:noFill/>
            <a:miter lim="800000"/>
            <a:headEnd/>
            <a:tailEnd/>
          </a:ln>
        </p:spPr>
        <p:txBody>
          <a:bodyPr wrap="none" anchor="ctr">
            <a:spAutoFit/>
          </a:bodyPr>
          <a:lstStyle/>
          <a:p>
            <a:pPr eaLnBrk="0" hangingPunct="0"/>
            <a:r>
              <a:rPr lang="en-US" altLang="ko-KR" sz="4000" i="0"/>
              <a:t>Quadratus femoris</a:t>
            </a:r>
          </a:p>
        </p:txBody>
      </p:sp>
      <p:sp>
        <p:nvSpPr>
          <p:cNvPr id="31747" name="Rectangle 3"/>
          <p:cNvSpPr>
            <a:spLocks noChangeArrowheads="1"/>
          </p:cNvSpPr>
          <p:nvPr/>
        </p:nvSpPr>
        <p:spPr bwMode="auto">
          <a:xfrm>
            <a:off x="4714875" y="1500188"/>
            <a:ext cx="4429125" cy="2862262"/>
          </a:xfrm>
          <a:prstGeom prst="rect">
            <a:avLst/>
          </a:prstGeom>
          <a:noFill/>
          <a:ln w="9525">
            <a:noFill/>
            <a:miter lim="800000"/>
            <a:headEnd/>
            <a:tailEnd/>
          </a:ln>
        </p:spPr>
        <p:txBody>
          <a:bodyPr anchor="ctr">
            <a:spAutoFit/>
          </a:bodyPr>
          <a:lstStyle/>
          <a:p>
            <a:pPr eaLnBrk="0" hangingPunct="0"/>
            <a:r>
              <a:rPr kumimoji="0" lang="en-US" altLang="ko-KR" sz="3600">
                <a:solidFill>
                  <a:schemeClr val="tx1"/>
                </a:solidFill>
                <a:ea typeface="휴먼엑스포" pitchFamily="18" charset="-127"/>
                <a:cs typeface="Times New Roman" pitchFamily="18" charset="0"/>
              </a:rPr>
              <a:t>Origin:</a:t>
            </a:r>
            <a:r>
              <a:rPr lang="en-US" altLang="ko-KR" sz="3600">
                <a:ea typeface="휴먼엑스포" pitchFamily="18" charset="-127"/>
                <a:cs typeface="Times New Roman" pitchFamily="18" charset="0"/>
              </a:rPr>
              <a:t> </a:t>
            </a:r>
          </a:p>
          <a:p>
            <a:pPr eaLnBrk="0" hangingPunct="0"/>
            <a:r>
              <a:rPr lang="en-US" altLang="ko-KR" sz="3600">
                <a:ea typeface="휴먼엑스포" pitchFamily="18" charset="-127"/>
                <a:cs typeface="Times New Roman" pitchFamily="18" charset="0"/>
              </a:rPr>
              <a:t>ischial tuberosity</a:t>
            </a:r>
            <a:endParaRPr lang="en-US" altLang="ko-KR" sz="600">
              <a:ea typeface="휴먼엑스포" pitchFamily="18" charset="-127"/>
              <a:cs typeface="Times New Roman" pitchFamily="18" charset="0"/>
            </a:endParaRPr>
          </a:p>
          <a:p>
            <a:pPr eaLnBrk="0" latinLnBrk="0" hangingPunct="0"/>
            <a:r>
              <a:rPr kumimoji="0" lang="en-US" altLang="ko-KR" sz="3600">
                <a:solidFill>
                  <a:schemeClr val="tx1"/>
                </a:solidFill>
                <a:ea typeface="휴먼엑스포" pitchFamily="18" charset="-127"/>
                <a:cs typeface="Times New Roman" pitchFamily="18" charset="0"/>
              </a:rPr>
              <a:t>Insertion: </a:t>
            </a:r>
            <a:r>
              <a:rPr lang="en-US" altLang="ko-KR" sz="3600">
                <a:ea typeface="휴먼엑스포" pitchFamily="18" charset="-127"/>
                <a:cs typeface="Times New Roman" pitchFamily="18" charset="0"/>
              </a:rPr>
              <a:t>intertrochanteric crest</a:t>
            </a:r>
            <a:endParaRPr lang="en-US" altLang="ko-KR" sz="600">
              <a:ea typeface="휴먼엑스포" pitchFamily="18" charset="-127"/>
              <a:cs typeface="Times New Roman" pitchFamily="18" charset="0"/>
            </a:endParaRPr>
          </a:p>
          <a:p>
            <a:pPr eaLnBrk="0" latinLnBrk="0" hangingPunct="0"/>
            <a:r>
              <a:rPr kumimoji="0" lang="en-US" altLang="ko-KR" sz="3600">
                <a:solidFill>
                  <a:schemeClr val="tx1"/>
                </a:solidFill>
                <a:ea typeface="휴먼엑스포" pitchFamily="18" charset="-127"/>
                <a:cs typeface="Times New Roman" pitchFamily="18" charset="0"/>
              </a:rPr>
              <a:t>Action:</a:t>
            </a:r>
            <a:r>
              <a:rPr lang="en-US" altLang="ko-KR" sz="3600">
                <a:ea typeface="휴먼엑스포" pitchFamily="18" charset="-127"/>
                <a:cs typeface="Times New Roman" pitchFamily="18" charset="0"/>
              </a:rPr>
              <a:t> hip ER</a:t>
            </a:r>
            <a:endParaRPr lang="en-US" altLang="ko-KR">
              <a:ea typeface="휴먼엑스포" pitchFamily="18" charset="-127"/>
              <a:cs typeface="Times New Roman" pitchFamily="18" charset="0"/>
            </a:endParaRPr>
          </a:p>
        </p:txBody>
      </p:sp>
      <p:pic>
        <p:nvPicPr>
          <p:cNvPr id="31748" name="Picture 6"/>
          <p:cNvPicPr>
            <a:picLocks noChangeAspect="1" noChangeArrowheads="1"/>
          </p:cNvPicPr>
          <p:nvPr/>
        </p:nvPicPr>
        <p:blipFill>
          <a:blip r:embed="rId3"/>
          <a:srcRect b="37500"/>
          <a:stretch>
            <a:fillRect/>
          </a:stretch>
        </p:blipFill>
        <p:spPr bwMode="auto">
          <a:xfrm>
            <a:off x="0" y="1285875"/>
            <a:ext cx="2241550" cy="4286250"/>
          </a:xfrm>
          <a:prstGeom prst="rect">
            <a:avLst/>
          </a:prstGeom>
          <a:noFill/>
          <a:ln w="9525">
            <a:noFill/>
            <a:miter lim="800000"/>
            <a:headEnd/>
            <a:tailEnd/>
          </a:ln>
        </p:spPr>
      </p:pic>
      <p:sp>
        <p:nvSpPr>
          <p:cNvPr id="6" name="왼쪽 화살표 5"/>
          <p:cNvSpPr/>
          <p:nvPr/>
        </p:nvSpPr>
        <p:spPr>
          <a:xfrm flipV="1">
            <a:off x="1357290" y="2643182"/>
            <a:ext cx="714380" cy="387474"/>
          </a:xfrm>
          <a:prstGeom prst="leftArrow">
            <a:avLst/>
          </a:prstGeom>
          <a:solidFill>
            <a:srgbClr val="7030A0"/>
          </a:solidFill>
          <a:ln w="25400">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200" dirty="0">
              <a:solidFill>
                <a:srgbClr val="00B0F0"/>
              </a:solidFill>
              <a:effectLst>
                <a:outerShdw blurRad="38100" dist="38100" dir="2700000" algn="tl">
                  <a:srgbClr val="000000">
                    <a:alpha val="43137"/>
                  </a:srgbClr>
                </a:outerShdw>
              </a:effectLst>
            </a:endParaRPr>
          </a:p>
        </p:txBody>
      </p:sp>
      <p:pic>
        <p:nvPicPr>
          <p:cNvPr id="8" name="그림 3" descr="quadratus.jpg"/>
          <p:cNvPicPr>
            <a:picLocks noChangeAspect="1"/>
          </p:cNvPicPr>
          <p:nvPr/>
        </p:nvPicPr>
        <p:blipFill>
          <a:blip r:embed="rId4"/>
          <a:srcRect b="9743"/>
          <a:stretch>
            <a:fillRect/>
          </a:stretch>
        </p:blipFill>
        <p:spPr bwMode="auto">
          <a:xfrm>
            <a:off x="857250" y="1357313"/>
            <a:ext cx="3643313" cy="41433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p:txBody>
          <a:bodyPr/>
          <a:lstStyle/>
          <a:p>
            <a:pPr algn="ctr"/>
            <a:r>
              <a:rPr lang="en-US" altLang="zh-CN" sz="4000" b="1">
                <a:latin typeface="Arial" charset="0"/>
              </a:rPr>
              <a:t>Muscles of the gluteal region</a:t>
            </a:r>
          </a:p>
        </p:txBody>
      </p:sp>
      <p:pic>
        <p:nvPicPr>
          <p:cNvPr id="53250" name="Picture 2" descr="髋肌3gif"/>
          <p:cNvPicPr>
            <a:picLocks noGrp="1" noChangeAspect="1" noChangeArrowheads="1"/>
          </p:cNvPicPr>
          <p:nvPr>
            <p:ph sz="half" idx="1"/>
          </p:nvPr>
        </p:nvPicPr>
        <p:blipFill>
          <a:blip r:embed="rId2">
            <a:lum contrast="24000"/>
          </a:blip>
          <a:srcRect/>
          <a:stretch>
            <a:fillRect/>
          </a:stretch>
        </p:blipFill>
        <p:spPr>
          <a:xfrm>
            <a:off x="2916238" y="1341438"/>
            <a:ext cx="2503487" cy="4464050"/>
          </a:xfrm>
        </p:spPr>
      </p:pic>
      <p:pic>
        <p:nvPicPr>
          <p:cNvPr id="53263" name="Picture 15" descr="阔筋膜张肌 copy"/>
          <p:cNvPicPr>
            <a:picLocks noGrp="1" noChangeAspect="1" noChangeArrowheads="1"/>
          </p:cNvPicPr>
          <p:nvPr>
            <p:ph sz="half" idx="2"/>
          </p:nvPr>
        </p:nvPicPr>
        <p:blipFill>
          <a:blip r:embed="rId3">
            <a:lum contrast="12000"/>
          </a:blip>
          <a:srcRect/>
          <a:stretch>
            <a:fillRect/>
          </a:stretch>
        </p:blipFill>
        <p:spPr>
          <a:xfrm>
            <a:off x="5219700" y="1484313"/>
            <a:ext cx="1747838" cy="4213225"/>
          </a:xfrm>
          <a:noFill/>
          <a:ln/>
        </p:spPr>
      </p:pic>
      <p:sp>
        <p:nvSpPr>
          <p:cNvPr id="53265" name="Line 17"/>
          <p:cNvSpPr>
            <a:spLocks noChangeShapeType="1"/>
          </p:cNvSpPr>
          <p:nvPr/>
        </p:nvSpPr>
        <p:spPr bwMode="auto">
          <a:xfrm flipH="1" flipV="1">
            <a:off x="2362200" y="1828800"/>
            <a:ext cx="1704975" cy="160338"/>
          </a:xfrm>
          <a:prstGeom prst="line">
            <a:avLst/>
          </a:prstGeom>
          <a:noFill/>
          <a:ln w="28575">
            <a:solidFill>
              <a:srgbClr val="00FF00"/>
            </a:solidFill>
            <a:round/>
            <a:headEnd/>
            <a:tailEnd/>
          </a:ln>
          <a:effectLst/>
        </p:spPr>
        <p:txBody>
          <a:bodyPr/>
          <a:lstStyle/>
          <a:p>
            <a:endParaRPr lang="en-IN"/>
          </a:p>
        </p:txBody>
      </p:sp>
      <p:sp>
        <p:nvSpPr>
          <p:cNvPr id="53266" name="Text Box 18"/>
          <p:cNvSpPr txBox="1">
            <a:spLocks noChangeArrowheads="1"/>
          </p:cNvSpPr>
          <p:nvPr/>
        </p:nvSpPr>
        <p:spPr bwMode="auto">
          <a:xfrm>
            <a:off x="468313" y="1628775"/>
            <a:ext cx="2519362" cy="366713"/>
          </a:xfrm>
          <a:prstGeom prst="rect">
            <a:avLst/>
          </a:prstGeom>
          <a:noFill/>
          <a:ln w="9525">
            <a:noFill/>
            <a:miter lim="800000"/>
            <a:headEnd/>
            <a:tailEnd/>
          </a:ln>
          <a:effectLst/>
        </p:spPr>
        <p:txBody>
          <a:bodyPr>
            <a:spAutoFit/>
          </a:bodyPr>
          <a:lstStyle/>
          <a:p>
            <a:r>
              <a:rPr lang="en-US" altLang="zh-CN" b="1" dirty="0"/>
              <a:t>Gluteus </a:t>
            </a:r>
            <a:r>
              <a:rPr lang="en-US" altLang="zh-CN" b="1" dirty="0" err="1"/>
              <a:t>medius</a:t>
            </a:r>
            <a:r>
              <a:rPr lang="en-US" altLang="zh-CN" b="1" dirty="0"/>
              <a:t> </a:t>
            </a:r>
            <a:endParaRPr lang="zh-CN" altLang="en-US" sz="1400" b="1" dirty="0">
              <a:solidFill>
                <a:srgbClr val="0000FF"/>
              </a:solidFill>
            </a:endParaRPr>
          </a:p>
        </p:txBody>
      </p:sp>
      <p:sp>
        <p:nvSpPr>
          <p:cNvPr id="53267" name="Line 19"/>
          <p:cNvSpPr>
            <a:spLocks noChangeShapeType="1"/>
          </p:cNvSpPr>
          <p:nvPr/>
        </p:nvSpPr>
        <p:spPr bwMode="auto">
          <a:xfrm flipH="1" flipV="1">
            <a:off x="2438400" y="2285999"/>
            <a:ext cx="1557338" cy="350838"/>
          </a:xfrm>
          <a:prstGeom prst="line">
            <a:avLst/>
          </a:prstGeom>
          <a:noFill/>
          <a:ln w="28575">
            <a:solidFill>
              <a:srgbClr val="00FF00"/>
            </a:solidFill>
            <a:round/>
            <a:headEnd/>
            <a:tailEnd/>
          </a:ln>
          <a:effectLst/>
        </p:spPr>
        <p:txBody>
          <a:bodyPr/>
          <a:lstStyle/>
          <a:p>
            <a:endParaRPr lang="en-IN"/>
          </a:p>
        </p:txBody>
      </p:sp>
      <p:sp>
        <p:nvSpPr>
          <p:cNvPr id="53268" name="Text Box 20"/>
          <p:cNvSpPr txBox="1">
            <a:spLocks noChangeArrowheads="1"/>
          </p:cNvSpPr>
          <p:nvPr/>
        </p:nvSpPr>
        <p:spPr bwMode="auto">
          <a:xfrm>
            <a:off x="323850" y="2060575"/>
            <a:ext cx="2121093" cy="369332"/>
          </a:xfrm>
          <a:prstGeom prst="rect">
            <a:avLst/>
          </a:prstGeom>
          <a:noFill/>
          <a:ln w="9525">
            <a:noFill/>
            <a:miter lim="800000"/>
            <a:headEnd/>
            <a:tailEnd/>
          </a:ln>
          <a:effectLst/>
        </p:spPr>
        <p:txBody>
          <a:bodyPr wrap="none">
            <a:spAutoFit/>
          </a:bodyPr>
          <a:lstStyle/>
          <a:p>
            <a:r>
              <a:rPr lang="en-US" altLang="zh-CN" b="1" dirty="0"/>
              <a:t>Gluteus </a:t>
            </a:r>
            <a:r>
              <a:rPr lang="en-US" altLang="zh-CN" b="1" dirty="0" err="1"/>
              <a:t>minimus</a:t>
            </a:r>
            <a:r>
              <a:rPr lang="en-US" altLang="zh-CN" b="1" dirty="0"/>
              <a:t> </a:t>
            </a:r>
            <a:endParaRPr lang="zh-CN" altLang="en-US" sz="1400" b="1" dirty="0">
              <a:solidFill>
                <a:srgbClr val="0000FF"/>
              </a:solidFill>
            </a:endParaRPr>
          </a:p>
        </p:txBody>
      </p:sp>
      <p:sp>
        <p:nvSpPr>
          <p:cNvPr id="53269" name="Line 21"/>
          <p:cNvSpPr>
            <a:spLocks noChangeShapeType="1"/>
          </p:cNvSpPr>
          <p:nvPr/>
        </p:nvSpPr>
        <p:spPr bwMode="auto">
          <a:xfrm flipH="1" flipV="1">
            <a:off x="2438400" y="2743199"/>
            <a:ext cx="1412875" cy="109538"/>
          </a:xfrm>
          <a:prstGeom prst="line">
            <a:avLst/>
          </a:prstGeom>
          <a:noFill/>
          <a:ln w="28575">
            <a:solidFill>
              <a:srgbClr val="00FF00"/>
            </a:solidFill>
            <a:round/>
            <a:headEnd/>
            <a:tailEnd/>
          </a:ln>
          <a:effectLst/>
        </p:spPr>
        <p:txBody>
          <a:bodyPr/>
          <a:lstStyle/>
          <a:p>
            <a:endParaRPr lang="en-IN"/>
          </a:p>
        </p:txBody>
      </p:sp>
      <p:sp>
        <p:nvSpPr>
          <p:cNvPr id="53270" name="Text Box 22"/>
          <p:cNvSpPr txBox="1">
            <a:spLocks noChangeArrowheads="1"/>
          </p:cNvSpPr>
          <p:nvPr/>
        </p:nvSpPr>
        <p:spPr bwMode="auto">
          <a:xfrm>
            <a:off x="1042988" y="2492375"/>
            <a:ext cx="1326004" cy="369332"/>
          </a:xfrm>
          <a:prstGeom prst="rect">
            <a:avLst/>
          </a:prstGeom>
          <a:noFill/>
          <a:ln w="9525">
            <a:noFill/>
            <a:miter lim="800000"/>
            <a:headEnd/>
            <a:tailEnd/>
          </a:ln>
          <a:effectLst/>
        </p:spPr>
        <p:txBody>
          <a:bodyPr wrap="none">
            <a:spAutoFit/>
          </a:bodyPr>
          <a:lstStyle/>
          <a:p>
            <a:r>
              <a:rPr lang="en-US" altLang="zh-CN" b="1" dirty="0" err="1"/>
              <a:t>Piriformis</a:t>
            </a:r>
            <a:r>
              <a:rPr lang="en-US" altLang="zh-CN" b="1" dirty="0"/>
              <a:t> </a:t>
            </a:r>
            <a:endParaRPr lang="zh-CN" altLang="en-US" sz="1400" b="1" dirty="0">
              <a:solidFill>
                <a:srgbClr val="0000FF"/>
              </a:solidFill>
            </a:endParaRPr>
          </a:p>
        </p:txBody>
      </p:sp>
      <p:sp>
        <p:nvSpPr>
          <p:cNvPr id="53271" name="Line 23"/>
          <p:cNvSpPr>
            <a:spLocks noChangeShapeType="1"/>
          </p:cNvSpPr>
          <p:nvPr/>
        </p:nvSpPr>
        <p:spPr bwMode="auto">
          <a:xfrm flipH="1" flipV="1">
            <a:off x="2362199" y="3276599"/>
            <a:ext cx="1489075" cy="80963"/>
          </a:xfrm>
          <a:prstGeom prst="line">
            <a:avLst/>
          </a:prstGeom>
          <a:noFill/>
          <a:ln w="28575">
            <a:solidFill>
              <a:srgbClr val="00FF00"/>
            </a:solidFill>
            <a:round/>
            <a:headEnd/>
            <a:tailEnd/>
          </a:ln>
          <a:effectLst/>
        </p:spPr>
        <p:txBody>
          <a:bodyPr/>
          <a:lstStyle/>
          <a:p>
            <a:endParaRPr lang="en-IN"/>
          </a:p>
        </p:txBody>
      </p:sp>
      <p:sp>
        <p:nvSpPr>
          <p:cNvPr id="53272" name="Text Box 24"/>
          <p:cNvSpPr txBox="1">
            <a:spLocks noChangeArrowheads="1"/>
          </p:cNvSpPr>
          <p:nvPr/>
        </p:nvSpPr>
        <p:spPr bwMode="auto">
          <a:xfrm>
            <a:off x="53975" y="3055938"/>
            <a:ext cx="2223686" cy="369332"/>
          </a:xfrm>
          <a:prstGeom prst="rect">
            <a:avLst/>
          </a:prstGeom>
          <a:noFill/>
          <a:ln w="9525">
            <a:noFill/>
            <a:miter lim="800000"/>
            <a:headEnd/>
            <a:tailEnd/>
          </a:ln>
          <a:effectLst/>
        </p:spPr>
        <p:txBody>
          <a:bodyPr wrap="none">
            <a:spAutoFit/>
          </a:bodyPr>
          <a:lstStyle/>
          <a:p>
            <a:r>
              <a:rPr lang="en-US" altLang="zh-CN" b="1" dirty="0" err="1"/>
              <a:t>Obturator</a:t>
            </a:r>
            <a:r>
              <a:rPr lang="en-US" altLang="zh-CN" b="1" dirty="0"/>
              <a:t> </a:t>
            </a:r>
            <a:r>
              <a:rPr lang="en-US" altLang="zh-CN" b="1" dirty="0" err="1" smtClean="0"/>
              <a:t>internus</a:t>
            </a:r>
            <a:endParaRPr lang="zh-CN" altLang="en-US" sz="1400" b="1" dirty="0">
              <a:solidFill>
                <a:srgbClr val="0000FF"/>
              </a:solidFill>
            </a:endParaRPr>
          </a:p>
        </p:txBody>
      </p:sp>
      <p:sp>
        <p:nvSpPr>
          <p:cNvPr id="53273" name="Line 25"/>
          <p:cNvSpPr>
            <a:spLocks noChangeShapeType="1"/>
          </p:cNvSpPr>
          <p:nvPr/>
        </p:nvSpPr>
        <p:spPr bwMode="auto">
          <a:xfrm flipH="1">
            <a:off x="2514600" y="3500438"/>
            <a:ext cx="1770063" cy="309562"/>
          </a:xfrm>
          <a:prstGeom prst="line">
            <a:avLst/>
          </a:prstGeom>
          <a:noFill/>
          <a:ln w="28575">
            <a:solidFill>
              <a:srgbClr val="00FF00"/>
            </a:solidFill>
            <a:round/>
            <a:headEnd/>
            <a:tailEnd/>
          </a:ln>
          <a:effectLst/>
        </p:spPr>
        <p:txBody>
          <a:bodyPr/>
          <a:lstStyle/>
          <a:p>
            <a:endParaRPr lang="en-IN"/>
          </a:p>
        </p:txBody>
      </p:sp>
      <p:sp>
        <p:nvSpPr>
          <p:cNvPr id="53274" name="Text Box 26"/>
          <p:cNvSpPr txBox="1">
            <a:spLocks noChangeArrowheads="1"/>
          </p:cNvSpPr>
          <p:nvPr/>
        </p:nvSpPr>
        <p:spPr bwMode="auto">
          <a:xfrm>
            <a:off x="139700" y="3573463"/>
            <a:ext cx="2274982" cy="369332"/>
          </a:xfrm>
          <a:prstGeom prst="rect">
            <a:avLst/>
          </a:prstGeom>
          <a:noFill/>
          <a:ln w="9525">
            <a:noFill/>
            <a:miter lim="800000"/>
            <a:headEnd/>
            <a:tailEnd/>
          </a:ln>
          <a:effectLst/>
        </p:spPr>
        <p:txBody>
          <a:bodyPr wrap="none">
            <a:spAutoFit/>
          </a:bodyPr>
          <a:lstStyle/>
          <a:p>
            <a:r>
              <a:rPr lang="en-US" altLang="zh-CN" b="1" dirty="0" err="1"/>
              <a:t>Obturator</a:t>
            </a:r>
            <a:r>
              <a:rPr lang="en-US" altLang="zh-CN" b="1" dirty="0"/>
              <a:t> </a:t>
            </a:r>
            <a:r>
              <a:rPr lang="en-US" altLang="zh-CN" b="1" dirty="0" err="1" smtClean="0"/>
              <a:t>externus</a:t>
            </a:r>
            <a:endParaRPr lang="zh-CN" altLang="en-US" sz="1400" b="1" dirty="0">
              <a:solidFill>
                <a:srgbClr val="0000FF"/>
              </a:solidFill>
            </a:endParaRPr>
          </a:p>
        </p:txBody>
      </p:sp>
      <p:sp>
        <p:nvSpPr>
          <p:cNvPr id="53275" name="Line 27"/>
          <p:cNvSpPr>
            <a:spLocks noChangeShapeType="1"/>
          </p:cNvSpPr>
          <p:nvPr/>
        </p:nvSpPr>
        <p:spPr bwMode="auto">
          <a:xfrm flipH="1">
            <a:off x="2666999" y="3644900"/>
            <a:ext cx="1617663" cy="622300"/>
          </a:xfrm>
          <a:prstGeom prst="line">
            <a:avLst/>
          </a:prstGeom>
          <a:noFill/>
          <a:ln w="28575">
            <a:solidFill>
              <a:srgbClr val="00FF00"/>
            </a:solidFill>
            <a:round/>
            <a:headEnd/>
            <a:tailEnd/>
          </a:ln>
          <a:effectLst/>
        </p:spPr>
        <p:txBody>
          <a:bodyPr/>
          <a:lstStyle/>
          <a:p>
            <a:endParaRPr lang="en-IN"/>
          </a:p>
        </p:txBody>
      </p:sp>
      <p:sp>
        <p:nvSpPr>
          <p:cNvPr id="53276" name="Text Box 28"/>
          <p:cNvSpPr txBox="1">
            <a:spLocks noChangeArrowheads="1"/>
          </p:cNvSpPr>
          <p:nvPr/>
        </p:nvSpPr>
        <p:spPr bwMode="auto">
          <a:xfrm>
            <a:off x="315913" y="4076700"/>
            <a:ext cx="2300630" cy="369332"/>
          </a:xfrm>
          <a:prstGeom prst="rect">
            <a:avLst/>
          </a:prstGeom>
          <a:noFill/>
          <a:ln w="9525">
            <a:noFill/>
            <a:miter lim="800000"/>
            <a:headEnd/>
            <a:tailEnd/>
          </a:ln>
          <a:effectLst/>
        </p:spPr>
        <p:txBody>
          <a:bodyPr wrap="none">
            <a:spAutoFit/>
          </a:bodyPr>
          <a:lstStyle/>
          <a:p>
            <a:r>
              <a:rPr lang="en-US" altLang="zh-CN" b="1" dirty="0" err="1"/>
              <a:t>Quadratus</a:t>
            </a:r>
            <a:r>
              <a:rPr lang="en-US" altLang="zh-CN" b="1" dirty="0"/>
              <a:t> </a:t>
            </a:r>
            <a:r>
              <a:rPr lang="en-US" altLang="zh-CN" b="1" dirty="0" err="1"/>
              <a:t>femoris</a:t>
            </a:r>
            <a:r>
              <a:rPr lang="en-US" altLang="zh-CN" b="1" dirty="0"/>
              <a:t> </a:t>
            </a:r>
            <a:endParaRPr lang="zh-CN" altLang="en-US" sz="1400" b="1" dirty="0">
              <a:solidFill>
                <a:srgbClr val="0000FF"/>
              </a:solidFill>
            </a:endParaRPr>
          </a:p>
        </p:txBody>
      </p:sp>
      <p:sp>
        <p:nvSpPr>
          <p:cNvPr id="53277" name="Line 29"/>
          <p:cNvSpPr>
            <a:spLocks noChangeShapeType="1"/>
          </p:cNvSpPr>
          <p:nvPr/>
        </p:nvSpPr>
        <p:spPr bwMode="auto">
          <a:xfrm flipV="1">
            <a:off x="5580063" y="2133600"/>
            <a:ext cx="1439862" cy="287338"/>
          </a:xfrm>
          <a:prstGeom prst="line">
            <a:avLst/>
          </a:prstGeom>
          <a:noFill/>
          <a:ln w="28575">
            <a:solidFill>
              <a:srgbClr val="00FF00"/>
            </a:solidFill>
            <a:round/>
            <a:headEnd/>
            <a:tailEnd/>
          </a:ln>
          <a:effectLst/>
        </p:spPr>
        <p:txBody>
          <a:bodyPr/>
          <a:lstStyle/>
          <a:p>
            <a:endParaRPr lang="en-IN"/>
          </a:p>
        </p:txBody>
      </p:sp>
      <p:sp>
        <p:nvSpPr>
          <p:cNvPr id="53278" name="Text Box 30"/>
          <p:cNvSpPr txBox="1">
            <a:spLocks noChangeArrowheads="1"/>
          </p:cNvSpPr>
          <p:nvPr/>
        </p:nvSpPr>
        <p:spPr bwMode="auto">
          <a:xfrm>
            <a:off x="6950075" y="1916113"/>
            <a:ext cx="2193925" cy="584775"/>
          </a:xfrm>
          <a:prstGeom prst="rect">
            <a:avLst/>
          </a:prstGeom>
          <a:noFill/>
          <a:ln w="9525">
            <a:noFill/>
            <a:miter lim="800000"/>
            <a:headEnd/>
            <a:tailEnd/>
          </a:ln>
          <a:effectLst/>
        </p:spPr>
        <p:txBody>
          <a:bodyPr>
            <a:spAutoFit/>
          </a:bodyPr>
          <a:lstStyle/>
          <a:p>
            <a:r>
              <a:rPr lang="en-US" altLang="zh-CN" b="1" dirty="0"/>
              <a:t>Gluteus </a:t>
            </a:r>
            <a:r>
              <a:rPr lang="en-US" altLang="zh-CN" b="1" dirty="0" err="1" smtClean="0"/>
              <a:t>maximus</a:t>
            </a:r>
            <a:endParaRPr lang="zh-CN" altLang="en-US" sz="1400" b="1" dirty="0">
              <a:solidFill>
                <a:srgbClr val="0000FF"/>
              </a:solidFill>
            </a:endParaRPr>
          </a:p>
          <a:p>
            <a:endParaRPr lang="zh-CN" altLang="en-US" sz="1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77"/>
                                        </p:tgtEl>
                                        <p:attrNameLst>
                                          <p:attrName>style.visibility</p:attrName>
                                        </p:attrNameLst>
                                      </p:cBhvr>
                                      <p:to>
                                        <p:strVal val="visible"/>
                                      </p:to>
                                    </p:set>
                                    <p:animEffect transition="in" filter="wipe(left)">
                                      <p:cBhvr>
                                        <p:cTn id="7" dur="500"/>
                                        <p:tgtEl>
                                          <p:spTgt spid="5327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278"/>
                                        </p:tgtEl>
                                        <p:attrNameLst>
                                          <p:attrName>style.visibility</p:attrName>
                                        </p:attrNameLst>
                                      </p:cBhvr>
                                      <p:to>
                                        <p:strVal val="visible"/>
                                      </p:to>
                                    </p:set>
                                    <p:animEffect transition="in" filter="wipe(left)">
                                      <p:cBhvr>
                                        <p:cTn id="10" dur="500"/>
                                        <p:tgtEl>
                                          <p:spTgt spid="532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266"/>
                                        </p:tgtEl>
                                        <p:attrNameLst>
                                          <p:attrName>style.visibility</p:attrName>
                                        </p:attrNameLst>
                                      </p:cBhvr>
                                      <p:to>
                                        <p:strVal val="visible"/>
                                      </p:to>
                                    </p:set>
                                    <p:animEffect transition="in" filter="wipe(left)">
                                      <p:cBhvr>
                                        <p:cTn id="15" dur="500"/>
                                        <p:tgtEl>
                                          <p:spTgt spid="5326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3265"/>
                                        </p:tgtEl>
                                        <p:attrNameLst>
                                          <p:attrName>style.visibility</p:attrName>
                                        </p:attrNameLst>
                                      </p:cBhvr>
                                      <p:to>
                                        <p:strVal val="visible"/>
                                      </p:to>
                                    </p:set>
                                    <p:animEffect transition="in" filter="wipe(left)">
                                      <p:cBhvr>
                                        <p:cTn id="18" dur="500"/>
                                        <p:tgtEl>
                                          <p:spTgt spid="5326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3267"/>
                                        </p:tgtEl>
                                        <p:attrNameLst>
                                          <p:attrName>style.visibility</p:attrName>
                                        </p:attrNameLst>
                                      </p:cBhvr>
                                      <p:to>
                                        <p:strVal val="visible"/>
                                      </p:to>
                                    </p:set>
                                    <p:animEffect transition="in" filter="wipe(left)">
                                      <p:cBhvr>
                                        <p:cTn id="23" dur="500"/>
                                        <p:tgtEl>
                                          <p:spTgt spid="5326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3268"/>
                                        </p:tgtEl>
                                        <p:attrNameLst>
                                          <p:attrName>style.visibility</p:attrName>
                                        </p:attrNameLst>
                                      </p:cBhvr>
                                      <p:to>
                                        <p:strVal val="visible"/>
                                      </p:to>
                                    </p:set>
                                    <p:animEffect transition="in" filter="wipe(left)">
                                      <p:cBhvr>
                                        <p:cTn id="26" dur="500"/>
                                        <p:tgtEl>
                                          <p:spTgt spid="532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3269"/>
                                        </p:tgtEl>
                                        <p:attrNameLst>
                                          <p:attrName>style.visibility</p:attrName>
                                        </p:attrNameLst>
                                      </p:cBhvr>
                                      <p:to>
                                        <p:strVal val="visible"/>
                                      </p:to>
                                    </p:set>
                                    <p:animEffect transition="in" filter="wipe(left)">
                                      <p:cBhvr>
                                        <p:cTn id="31" dur="500"/>
                                        <p:tgtEl>
                                          <p:spTgt spid="5326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3270"/>
                                        </p:tgtEl>
                                        <p:attrNameLst>
                                          <p:attrName>style.visibility</p:attrName>
                                        </p:attrNameLst>
                                      </p:cBhvr>
                                      <p:to>
                                        <p:strVal val="visible"/>
                                      </p:to>
                                    </p:set>
                                    <p:animEffect transition="in" filter="wipe(left)">
                                      <p:cBhvr>
                                        <p:cTn id="34" dur="500"/>
                                        <p:tgtEl>
                                          <p:spTgt spid="532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3271"/>
                                        </p:tgtEl>
                                        <p:attrNameLst>
                                          <p:attrName>style.visibility</p:attrName>
                                        </p:attrNameLst>
                                      </p:cBhvr>
                                      <p:to>
                                        <p:strVal val="visible"/>
                                      </p:to>
                                    </p:set>
                                    <p:animEffect transition="in" filter="wipe(left)">
                                      <p:cBhvr>
                                        <p:cTn id="39" dur="500"/>
                                        <p:tgtEl>
                                          <p:spTgt spid="5327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3272"/>
                                        </p:tgtEl>
                                        <p:attrNameLst>
                                          <p:attrName>style.visibility</p:attrName>
                                        </p:attrNameLst>
                                      </p:cBhvr>
                                      <p:to>
                                        <p:strVal val="visible"/>
                                      </p:to>
                                    </p:set>
                                    <p:animEffect transition="in" filter="wipe(left)">
                                      <p:cBhvr>
                                        <p:cTn id="42" dur="500"/>
                                        <p:tgtEl>
                                          <p:spTgt spid="532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273"/>
                                        </p:tgtEl>
                                        <p:attrNameLst>
                                          <p:attrName>style.visibility</p:attrName>
                                        </p:attrNameLst>
                                      </p:cBhvr>
                                      <p:to>
                                        <p:strVal val="visible"/>
                                      </p:to>
                                    </p:set>
                                    <p:animEffect transition="in" filter="wipe(left)">
                                      <p:cBhvr>
                                        <p:cTn id="47" dur="500"/>
                                        <p:tgtEl>
                                          <p:spTgt spid="5327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3274"/>
                                        </p:tgtEl>
                                        <p:attrNameLst>
                                          <p:attrName>style.visibility</p:attrName>
                                        </p:attrNameLst>
                                      </p:cBhvr>
                                      <p:to>
                                        <p:strVal val="visible"/>
                                      </p:to>
                                    </p:set>
                                    <p:animEffect transition="in" filter="wipe(left)">
                                      <p:cBhvr>
                                        <p:cTn id="50" dur="500"/>
                                        <p:tgtEl>
                                          <p:spTgt spid="532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3275"/>
                                        </p:tgtEl>
                                        <p:attrNameLst>
                                          <p:attrName>style.visibility</p:attrName>
                                        </p:attrNameLst>
                                      </p:cBhvr>
                                      <p:to>
                                        <p:strVal val="visible"/>
                                      </p:to>
                                    </p:set>
                                    <p:animEffect transition="in" filter="wipe(left)">
                                      <p:cBhvr>
                                        <p:cTn id="55" dur="500"/>
                                        <p:tgtEl>
                                          <p:spTgt spid="5327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3276"/>
                                        </p:tgtEl>
                                        <p:attrNameLst>
                                          <p:attrName>style.visibility</p:attrName>
                                        </p:attrNameLst>
                                      </p:cBhvr>
                                      <p:to>
                                        <p:strVal val="visible"/>
                                      </p:to>
                                    </p:set>
                                    <p:animEffect transition="in" filter="wipe(left)">
                                      <p:cBhvr>
                                        <p:cTn id="58" dur="500"/>
                                        <p:tgtEl>
                                          <p:spTgt spid="5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5" grpId="0" animBg="1"/>
      <p:bldP spid="53266" grpId="0"/>
      <p:bldP spid="53267" grpId="0" animBg="1"/>
      <p:bldP spid="53268" grpId="0"/>
      <p:bldP spid="53269" grpId="0" animBg="1"/>
      <p:bldP spid="53270" grpId="0"/>
      <p:bldP spid="53271" grpId="0" animBg="1"/>
      <p:bldP spid="53272" grpId="0"/>
      <p:bldP spid="53273" grpId="0" animBg="1"/>
      <p:bldP spid="53274" grpId="0"/>
      <p:bldP spid="53275" grpId="0" animBg="1"/>
      <p:bldP spid="53276" grpId="0"/>
      <p:bldP spid="53277" grpId="0" animBg="1"/>
      <p:bldP spid="532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a:xfrm>
            <a:off x="457200" y="304800"/>
            <a:ext cx="8229600" cy="6019800"/>
          </a:xfrm>
        </p:spPr>
        <p:txBody>
          <a:bodyPr/>
          <a:lstStyle/>
          <a:p>
            <a:pPr>
              <a:buFontTx/>
              <a:buNone/>
            </a:pPr>
            <a:r>
              <a:rPr lang="en-US" b="1" i="1" dirty="0"/>
              <a:t>      The </a:t>
            </a:r>
            <a:r>
              <a:rPr lang="en-US" b="1" i="1" dirty="0" err="1"/>
              <a:t>Quadratus</a:t>
            </a:r>
            <a:r>
              <a:rPr lang="en-US" b="1" i="1" dirty="0"/>
              <a:t> </a:t>
            </a:r>
            <a:r>
              <a:rPr lang="en-US" b="1" i="1" dirty="0" err="1"/>
              <a:t>Femoris</a:t>
            </a:r>
            <a:r>
              <a:rPr lang="en-US" b="1" i="1" dirty="0"/>
              <a:t> Muscle </a:t>
            </a:r>
            <a:endParaRPr lang="en-US" dirty="0"/>
          </a:p>
          <a:p>
            <a:endParaRPr lang="en-US" dirty="0" smtClean="0"/>
          </a:p>
          <a:p>
            <a:r>
              <a:rPr lang="en-US" dirty="0" smtClean="0"/>
              <a:t>This </a:t>
            </a:r>
            <a:r>
              <a:rPr lang="en-US" dirty="0"/>
              <a:t>is a short, flat, </a:t>
            </a:r>
            <a:r>
              <a:rPr lang="en-US" b="1" dirty="0"/>
              <a:t>rectangular muscle</a:t>
            </a:r>
            <a:r>
              <a:rPr lang="en-US" dirty="0"/>
              <a:t>. </a:t>
            </a:r>
          </a:p>
          <a:p>
            <a:r>
              <a:rPr lang="en-US" dirty="0"/>
              <a:t>Proximal attachments are: lateral border of </a:t>
            </a:r>
            <a:r>
              <a:rPr lang="en-US" dirty="0" err="1"/>
              <a:t>ischial</a:t>
            </a:r>
            <a:r>
              <a:rPr lang="en-US" dirty="0"/>
              <a:t> </a:t>
            </a:r>
            <a:r>
              <a:rPr lang="en-US" dirty="0" err="1"/>
              <a:t>tuberosity</a:t>
            </a:r>
            <a:r>
              <a:rPr lang="en-US" dirty="0"/>
              <a:t>. </a:t>
            </a:r>
          </a:p>
          <a:p>
            <a:r>
              <a:rPr lang="en-US" dirty="0"/>
              <a:t>Distal attachments are: quadrate tubercle on </a:t>
            </a:r>
            <a:r>
              <a:rPr lang="en-US" dirty="0" err="1"/>
              <a:t>intertrochanteric</a:t>
            </a:r>
            <a:r>
              <a:rPr lang="en-US" dirty="0"/>
              <a:t> crest of femur and inferior to it.</a:t>
            </a:r>
          </a:p>
          <a:p>
            <a:r>
              <a:rPr lang="en-US" dirty="0"/>
              <a:t> Nerve supply-nerve to </a:t>
            </a:r>
            <a:r>
              <a:rPr lang="en-US" dirty="0" err="1"/>
              <a:t>quadratus</a:t>
            </a:r>
            <a:r>
              <a:rPr lang="en-US" dirty="0"/>
              <a:t> </a:t>
            </a:r>
            <a:r>
              <a:rPr lang="en-US" dirty="0" err="1"/>
              <a:t>femoris</a:t>
            </a:r>
            <a:r>
              <a:rPr lang="en-US" dirty="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pic>
        <p:nvPicPr>
          <p:cNvPr id="22531" name="Picture 3"/>
          <p:cNvPicPr>
            <a:picLocks noGrp="1" noChangeAspect="1" noChangeArrowheads="1"/>
          </p:cNvPicPr>
          <p:nvPr>
            <p:ph type="body" idx="1"/>
          </p:nvPr>
        </p:nvPicPr>
        <p:blipFill>
          <a:blip r:embed="rId2"/>
          <a:srcRect/>
          <a:stretch>
            <a:fillRect/>
          </a:stretch>
        </p:blipFill>
        <p:spPr>
          <a:xfrm>
            <a:off x="457200" y="304800"/>
            <a:ext cx="8229600" cy="58213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APPLIED ANATOMY</a:t>
            </a:r>
          </a:p>
        </p:txBody>
      </p:sp>
      <p:sp>
        <p:nvSpPr>
          <p:cNvPr id="46083" name="Rectangle 3"/>
          <p:cNvSpPr>
            <a:spLocks noGrp="1" noChangeArrowheads="1"/>
          </p:cNvSpPr>
          <p:nvPr>
            <p:ph type="body" idx="1"/>
          </p:nvPr>
        </p:nvSpPr>
        <p:spPr/>
        <p:txBody>
          <a:bodyPr/>
          <a:lstStyle/>
          <a:p>
            <a:r>
              <a:rPr lang="en-US"/>
              <a:t>Gluteal intramuscular injections</a:t>
            </a:r>
          </a:p>
          <a:p>
            <a:r>
              <a:rPr lang="en-US"/>
              <a:t>Trendelenburg’s sign</a:t>
            </a:r>
          </a:p>
          <a:p>
            <a:r>
              <a:rPr lang="en-US"/>
              <a:t>Weaver’s bottom</a:t>
            </a:r>
          </a:p>
          <a:p>
            <a:r>
              <a:rPr lang="en-US"/>
              <a:t>Trochanteric bursitis</a:t>
            </a:r>
          </a:p>
          <a:p>
            <a:r>
              <a:rPr lang="en-US"/>
              <a:t>Pressure sores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7106" name="Picture 2"/>
          <p:cNvPicPr>
            <a:picLocks noGrp="1" noChangeAspect="1" noChangeArrowheads="1"/>
          </p:cNvPicPr>
          <p:nvPr>
            <p:ph idx="1"/>
          </p:nvPr>
        </p:nvPicPr>
        <p:blipFill>
          <a:blip r:embed="rId2"/>
          <a:srcRect/>
          <a:stretch>
            <a:fillRect/>
          </a:stretch>
        </p:blipFill>
        <p:spPr bwMode="auto">
          <a:xfrm>
            <a:off x="1981200" y="0"/>
            <a:ext cx="340094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81000"/>
            <a:ext cx="8077200" cy="457200"/>
          </a:xfrm>
        </p:spPr>
        <p:txBody>
          <a:bodyPr/>
          <a:lstStyle/>
          <a:p>
            <a:endParaRPr lang="en-US" sz="4000"/>
          </a:p>
        </p:txBody>
      </p:sp>
      <p:pic>
        <p:nvPicPr>
          <p:cNvPr id="18435" name="Picture 3"/>
          <p:cNvPicPr>
            <a:picLocks noGrp="1" noChangeAspect="1" noChangeArrowheads="1"/>
          </p:cNvPicPr>
          <p:nvPr>
            <p:ph type="body" idx="1"/>
          </p:nvPr>
        </p:nvPicPr>
        <p:blipFill>
          <a:blip r:embed="rId2"/>
          <a:srcRect/>
          <a:stretch>
            <a:fillRect/>
          </a:stretch>
        </p:blipFill>
        <p:spPr>
          <a:xfrm>
            <a:off x="457200" y="0"/>
            <a:ext cx="82296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285750"/>
            <a:ext cx="8786813" cy="114300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latinLnBrk="0">
              <a:defRPr/>
            </a:pPr>
            <a:r>
              <a:rPr lang="en-US" altLang="ko-KR" sz="4000" b="0" i="0" dirty="0" err="1">
                <a:solidFill>
                  <a:schemeClr val="tx1"/>
                </a:solidFill>
                <a:latin typeface="휴먼엑스포" pitchFamily="18" charset="-127"/>
                <a:ea typeface="휴먼엑스포" pitchFamily="18" charset="-127"/>
              </a:rPr>
              <a:t>Gluteal</a:t>
            </a:r>
            <a:r>
              <a:rPr lang="en-US" altLang="ko-KR" sz="4000" b="0" i="0" dirty="0">
                <a:solidFill>
                  <a:schemeClr val="tx1"/>
                </a:solidFill>
                <a:latin typeface="휴먼엑스포" pitchFamily="18" charset="-127"/>
                <a:ea typeface="휴먼엑스포" pitchFamily="18" charset="-127"/>
              </a:rPr>
              <a:t> muscles</a:t>
            </a:r>
          </a:p>
        </p:txBody>
      </p:sp>
      <p:pic>
        <p:nvPicPr>
          <p:cNvPr id="19" name="Picture 2" descr="D:\김문찬\anatomy 6\4.JPG"/>
          <p:cNvPicPr>
            <a:picLocks noChangeAspect="1" noChangeArrowheads="1"/>
          </p:cNvPicPr>
          <p:nvPr/>
        </p:nvPicPr>
        <p:blipFill>
          <a:blip r:embed="rId3"/>
          <a:srcRect b="55208"/>
          <a:stretch>
            <a:fillRect/>
          </a:stretch>
        </p:blipFill>
        <p:spPr bwMode="auto">
          <a:xfrm>
            <a:off x="0" y="1428750"/>
            <a:ext cx="9144000" cy="54292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Gluteus </a:t>
            </a:r>
            <a:r>
              <a:rPr lang="en-US" dirty="0" err="1" smtClean="0"/>
              <a:t>maximus</a:t>
            </a:r>
            <a:endParaRPr lang="en-IN" dirty="0"/>
          </a:p>
        </p:txBody>
      </p:sp>
      <p:sp>
        <p:nvSpPr>
          <p:cNvPr id="3" name="Content Placeholder 2"/>
          <p:cNvSpPr>
            <a:spLocks noGrp="1"/>
          </p:cNvSpPr>
          <p:nvPr>
            <p:ph idx="1"/>
          </p:nvPr>
        </p:nvSpPr>
        <p:spPr>
          <a:xfrm>
            <a:off x="457200" y="1066800"/>
            <a:ext cx="8229600" cy="5059363"/>
          </a:xfrm>
        </p:spPr>
        <p:txBody>
          <a:bodyPr/>
          <a:lstStyle/>
          <a:p>
            <a:r>
              <a:rPr lang="en-IN" dirty="0" smtClean="0"/>
              <a:t>largest and most superficial muscle in the </a:t>
            </a:r>
            <a:r>
              <a:rPr lang="en-IN" dirty="0" err="1" smtClean="0"/>
              <a:t>gluteal</a:t>
            </a:r>
            <a:r>
              <a:rPr lang="en-IN" dirty="0" smtClean="0"/>
              <a:t> region. </a:t>
            </a:r>
          </a:p>
          <a:p>
            <a:r>
              <a:rPr lang="en-IN" dirty="0" smtClean="0"/>
              <a:t>It is a broad, thick quadrilateral mass, which forms the familiar prominence of the buttock. </a:t>
            </a:r>
          </a:p>
          <a:p>
            <a:r>
              <a:rPr lang="en-IN" dirty="0" smtClean="0"/>
              <a:t>Gluteus </a:t>
            </a:r>
            <a:r>
              <a:rPr lang="en-IN" dirty="0" err="1" smtClean="0"/>
              <a:t>maximus</a:t>
            </a:r>
            <a:r>
              <a:rPr lang="en-IN" dirty="0" smtClean="0"/>
              <a:t> is thicker and more extensive in man than in any non-human primate, developments that are associated with the evolutionary transition to </a:t>
            </a:r>
            <a:r>
              <a:rPr lang="en-IN" dirty="0" err="1" smtClean="0"/>
              <a:t>bipedality</a:t>
            </a:r>
            <a:r>
              <a:rPr lang="en-IN" dirty="0" smtClean="0"/>
              <a:t> and a permanently upright posture</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
            </a:r>
            <a:endParaRPr lang="en-IN" dirty="0"/>
          </a:p>
        </p:txBody>
      </p:sp>
      <p:sp>
        <p:nvSpPr>
          <p:cNvPr id="3" name="Content Placeholder 2"/>
          <p:cNvSpPr>
            <a:spLocks noGrp="1"/>
          </p:cNvSpPr>
          <p:nvPr>
            <p:ph idx="1"/>
          </p:nvPr>
        </p:nvSpPr>
        <p:spPr>
          <a:xfrm>
            <a:off x="457200" y="1219200"/>
            <a:ext cx="8229600" cy="4906963"/>
          </a:xfrm>
        </p:spPr>
        <p:txBody>
          <a:bodyPr/>
          <a:lstStyle/>
          <a:p>
            <a:r>
              <a:rPr lang="en-IN" sz="2800" dirty="0" smtClean="0"/>
              <a:t>posterior </a:t>
            </a:r>
            <a:r>
              <a:rPr lang="en-IN" sz="2800" dirty="0" err="1" smtClean="0"/>
              <a:t>gluteal</a:t>
            </a:r>
            <a:r>
              <a:rPr lang="en-IN" sz="2800" dirty="0" smtClean="0"/>
              <a:t> line of the </a:t>
            </a:r>
            <a:r>
              <a:rPr lang="en-IN" sz="2800" dirty="0" err="1" smtClean="0"/>
              <a:t>ilium</a:t>
            </a:r>
            <a:r>
              <a:rPr lang="en-IN" sz="2800" dirty="0" smtClean="0"/>
              <a:t>, and the rough area of bone, including the crest, immediately above and behind it </a:t>
            </a:r>
          </a:p>
          <a:p>
            <a:r>
              <a:rPr lang="en-IN" sz="2800" dirty="0" smtClean="0"/>
              <a:t>from the </a:t>
            </a:r>
            <a:r>
              <a:rPr lang="en-IN" sz="2800" dirty="0" err="1" smtClean="0"/>
              <a:t>aponeurosis</a:t>
            </a:r>
            <a:r>
              <a:rPr lang="en-IN" sz="2800" dirty="0" smtClean="0"/>
              <a:t> of erector </a:t>
            </a:r>
            <a:r>
              <a:rPr lang="en-IN" sz="2800" dirty="0" err="1" smtClean="0"/>
              <a:t>spinae</a:t>
            </a:r>
            <a:endParaRPr lang="en-IN" sz="2800" dirty="0" smtClean="0"/>
          </a:p>
          <a:p>
            <a:r>
              <a:rPr lang="en-IN" sz="2800" dirty="0" smtClean="0"/>
              <a:t>the dorsal surface of the lower part of the sacrum </a:t>
            </a:r>
          </a:p>
          <a:p>
            <a:r>
              <a:rPr lang="en-IN" sz="2800" dirty="0" smtClean="0"/>
              <a:t>side of the coccyx</a:t>
            </a:r>
          </a:p>
          <a:p>
            <a:r>
              <a:rPr lang="en-IN" sz="2800" dirty="0" err="1" smtClean="0"/>
              <a:t>sacrotuberous</a:t>
            </a:r>
            <a:r>
              <a:rPr lang="en-IN" sz="2800" dirty="0" smtClean="0"/>
              <a:t> ligament; </a:t>
            </a:r>
            <a:endParaRPr lang="en-IN" sz="2800" dirty="0"/>
          </a:p>
          <a:p>
            <a:r>
              <a:rPr lang="en-IN" sz="2800" dirty="0" smtClean="0"/>
              <a:t>fascia (</a:t>
            </a:r>
            <a:r>
              <a:rPr lang="en-IN" sz="2800" dirty="0" err="1" smtClean="0"/>
              <a:t>gluteal</a:t>
            </a:r>
            <a:r>
              <a:rPr lang="en-IN" sz="2800" dirty="0" smtClean="0"/>
              <a:t> </a:t>
            </a:r>
            <a:r>
              <a:rPr lang="en-IN" sz="2800" dirty="0" err="1" smtClean="0"/>
              <a:t>aponeurosis</a:t>
            </a:r>
            <a:r>
              <a:rPr lang="en-IN" sz="2800" dirty="0" smtClean="0"/>
              <a:t>) which covers gluteus </a:t>
            </a:r>
            <a:r>
              <a:rPr lang="en-IN" sz="2800" dirty="0" err="1" smtClean="0"/>
              <a:t>medius</a:t>
            </a:r>
            <a:r>
              <a:rPr lang="en-IN" sz="2800" dirty="0" smtClean="0"/>
              <a:t>. There may be additional slips from the lumbar </a:t>
            </a:r>
            <a:r>
              <a:rPr lang="en-IN" sz="2800" dirty="0" err="1" smtClean="0"/>
              <a:t>aponeurosis</a:t>
            </a:r>
            <a:r>
              <a:rPr lang="en-IN" sz="2800" dirty="0" smtClean="0"/>
              <a:t> or </a:t>
            </a:r>
            <a:r>
              <a:rPr lang="en-IN" sz="2800" dirty="0" err="1" smtClean="0"/>
              <a:t>ischial</a:t>
            </a:r>
            <a:r>
              <a:rPr lang="en-IN" sz="2800" dirty="0" smtClean="0"/>
              <a:t> </a:t>
            </a:r>
            <a:r>
              <a:rPr lang="en-IN" sz="2800" dirty="0" err="1" smtClean="0"/>
              <a:t>tuberosity</a:t>
            </a:r>
            <a:r>
              <a:rPr lang="en-IN" sz="2800" dirty="0" smtClean="0"/>
              <a:t>. </a:t>
            </a: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229600" cy="1143000"/>
          </a:xfrm>
        </p:spPr>
        <p:txBody>
          <a:bodyPr/>
          <a:lstStyle/>
          <a:p>
            <a:endParaRPr lang="en-US"/>
          </a:p>
        </p:txBody>
      </p:sp>
      <p:pic>
        <p:nvPicPr>
          <p:cNvPr id="35843" name="Picture 3"/>
          <p:cNvPicPr>
            <a:picLocks noGrp="1" noChangeAspect="1" noChangeArrowheads="1"/>
          </p:cNvPicPr>
          <p:nvPr>
            <p:ph type="body" idx="1"/>
          </p:nvPr>
        </p:nvPicPr>
        <p:blipFill>
          <a:blip r:embed="rId2"/>
          <a:srcRect/>
          <a:stretch>
            <a:fillRect/>
          </a:stretch>
        </p:blipFill>
        <p:spPr>
          <a:xfrm>
            <a:off x="0" y="0"/>
            <a:ext cx="8686800" cy="6324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65138"/>
            <a:ext cx="8229600" cy="762000"/>
          </a:xfrm>
        </p:spPr>
        <p:txBody>
          <a:bodyPr>
            <a:spAutoFit/>
          </a:bodyPr>
          <a:lstStyle/>
          <a:p>
            <a:endParaRPr lang="en-US"/>
          </a:p>
        </p:txBody>
      </p:sp>
      <p:sp>
        <p:nvSpPr>
          <p:cNvPr id="33795" name="Text Box 3"/>
          <p:cNvSpPr txBox="1">
            <a:spLocks noChangeArrowheads="1"/>
          </p:cNvSpPr>
          <p:nvPr/>
        </p:nvSpPr>
        <p:spPr bwMode="auto">
          <a:xfrm>
            <a:off x="7924800" y="6019800"/>
            <a:ext cx="1219200" cy="274638"/>
          </a:xfrm>
          <a:prstGeom prst="rect">
            <a:avLst/>
          </a:prstGeom>
          <a:noFill/>
          <a:ln w="9525">
            <a:noFill/>
            <a:miter lim="800000"/>
            <a:headEnd/>
            <a:tailEnd/>
          </a:ln>
          <a:effectLst/>
        </p:spPr>
        <p:txBody>
          <a:bodyPr>
            <a:spAutoFit/>
          </a:bodyPr>
          <a:lstStyle/>
          <a:p>
            <a:pPr algn="r" eaLnBrk="0" hangingPunct="0"/>
            <a:r>
              <a:rPr lang="en-US" sz="1200">
                <a:latin typeface="Times New Roman" pitchFamily="18" charset="0"/>
              </a:rPr>
              <a:t>Figure 11.20a</a:t>
            </a:r>
          </a:p>
        </p:txBody>
      </p:sp>
      <p:pic>
        <p:nvPicPr>
          <p:cNvPr id="33796" name="Picture 4"/>
          <p:cNvPicPr>
            <a:picLocks noChangeAspect="1" noChangeArrowheads="1"/>
          </p:cNvPicPr>
          <p:nvPr/>
        </p:nvPicPr>
        <p:blipFill>
          <a:blip r:embed="rId2"/>
          <a:srcRect b="3999"/>
          <a:stretch>
            <a:fillRect/>
          </a:stretch>
        </p:blipFill>
        <p:spPr bwMode="auto">
          <a:xfrm>
            <a:off x="1981200" y="228600"/>
            <a:ext cx="4267200" cy="6172200"/>
          </a:xfrm>
          <a:prstGeom prst="rect">
            <a:avLst/>
          </a:prstGeom>
          <a:noFill/>
        </p:spPr>
      </p:pic>
      <p:sp>
        <p:nvSpPr>
          <p:cNvPr id="33798" name="Rectangle 6"/>
          <p:cNvSpPr>
            <a:spLocks noGrp="1" noChangeArrowheads="1"/>
          </p:cNvSpPr>
          <p:nvPr>
            <p:ph type="body" idx="1"/>
          </p:nvPr>
        </p:nvSpPr>
        <p:spPr>
          <a:xfrm>
            <a:off x="609600" y="1371600"/>
            <a:ext cx="8229600" cy="4525963"/>
          </a:xfrm>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
</p:tagLst>
</file>

<file path=ppt/tags/tag2.xml><?xml version="1.0" encoding="utf-8"?>
<p:tagLst xmlns:a="http://schemas.openxmlformats.org/drawingml/2006/main" xmlns:r="http://schemas.openxmlformats.org/officeDocument/2006/relationships" xmlns:p="http://schemas.openxmlformats.org/presentationml/2006/main">
  <p:tag name="TIMING" val="|3.6|3"/>
</p:tagLst>
</file>

<file path=ppt/tags/tag3.xml><?xml version="1.0" encoding="utf-8"?>
<p:tagLst xmlns:a="http://schemas.openxmlformats.org/drawingml/2006/main" xmlns:r="http://schemas.openxmlformats.org/officeDocument/2006/relationships" xmlns:p="http://schemas.openxmlformats.org/presentationml/2006/main">
  <p:tag name="TIMING" val="|123.4"/>
</p:tagLst>
</file>

<file path=ppt/tags/tag4.xml><?xml version="1.0" encoding="utf-8"?>
<p:tagLst xmlns:a="http://schemas.openxmlformats.org/drawingml/2006/main" xmlns:r="http://schemas.openxmlformats.org/officeDocument/2006/relationships" xmlns:p="http://schemas.openxmlformats.org/presentationml/2006/main">
  <p:tag name="TIMING" val="|5.7|0.9"/>
</p:tagLst>
</file>

<file path=ppt/tags/tag5.xml><?xml version="1.0" encoding="utf-8"?>
<p:tagLst xmlns:a="http://schemas.openxmlformats.org/drawingml/2006/main" xmlns:r="http://schemas.openxmlformats.org/officeDocument/2006/relationships" xmlns:p="http://schemas.openxmlformats.org/presentationml/2006/main">
  <p:tag name="TIMING" val="|2.3|8"/>
</p:tagLst>
</file>

<file path=ppt/tags/tag6.xml><?xml version="1.0" encoding="utf-8"?>
<p:tagLst xmlns:a="http://schemas.openxmlformats.org/drawingml/2006/main" xmlns:r="http://schemas.openxmlformats.org/officeDocument/2006/relationships" xmlns:p="http://schemas.openxmlformats.org/presentationml/2006/main">
  <p:tag name="TIMING" val="|3.3|6.9|2.2"/>
</p:tagLst>
</file>

<file path=ppt/tags/tag7.xml><?xml version="1.0" encoding="utf-8"?>
<p:tagLst xmlns:a="http://schemas.openxmlformats.org/drawingml/2006/main" xmlns:r="http://schemas.openxmlformats.org/officeDocument/2006/relationships" xmlns:p="http://schemas.openxmlformats.org/presentationml/2006/main">
  <p:tag name="TIMING" val="|1.6|3.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414</TotalTime>
  <Words>1437</Words>
  <Application>Microsoft PowerPoint</Application>
  <PresentationFormat>On-screen Show (4:3)</PresentationFormat>
  <Paragraphs>185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Gluteal muscles  Gluteus maximus and structure under cover of it</vt:lpstr>
      <vt:lpstr>Slide 2</vt:lpstr>
      <vt:lpstr>Muscles of hip</vt:lpstr>
      <vt:lpstr>Muscles of the gluteal region</vt:lpstr>
      <vt:lpstr>Slide 5</vt:lpstr>
      <vt:lpstr>Gluteus maximus</vt:lpstr>
      <vt:lpstr>origin</vt:lpstr>
      <vt:lpstr>Slide 8</vt:lpstr>
      <vt:lpstr>Slide 9</vt:lpstr>
      <vt:lpstr>Slide 10</vt:lpstr>
      <vt:lpstr>Insertion </vt:lpstr>
      <vt:lpstr>Slide 12</vt:lpstr>
      <vt:lpstr>Structures deep to it</vt:lpstr>
      <vt:lpstr>Slide 14</vt:lpstr>
      <vt:lpstr>Structures passing through suprapiriform foramen</vt:lpstr>
      <vt:lpstr>Slide 16</vt:lpstr>
      <vt:lpstr>Structures passing through infrapiriform foramen</vt:lpstr>
      <vt:lpstr>Slide 18</vt:lpstr>
      <vt:lpstr>Blood supply</vt:lpstr>
      <vt:lpstr>Nerve supply</vt:lpstr>
      <vt:lpstr>Slide 21</vt:lpstr>
      <vt:lpstr>Testing</vt:lpstr>
      <vt:lpstr>Slide 23</vt:lpstr>
      <vt:lpstr>Slide 24</vt:lpstr>
      <vt:lpstr>Slide 25</vt:lpstr>
      <vt:lpstr>Slide 26</vt:lpstr>
      <vt:lpstr>Slide 27</vt:lpstr>
      <vt:lpstr>Slide 28</vt:lpstr>
      <vt:lpstr>Slide 29</vt:lpstr>
      <vt:lpstr>Slide 30</vt:lpstr>
      <vt:lpstr>Slide 31</vt:lpstr>
      <vt:lpstr>The gluteal region</vt:lpstr>
      <vt:lpstr>Slide 33</vt:lpstr>
      <vt:lpstr>Slide 34</vt:lpstr>
      <vt:lpstr>Slide 35</vt:lpstr>
      <vt:lpstr>Slide 36</vt:lpstr>
      <vt:lpstr>Slide 37</vt:lpstr>
      <vt:lpstr>Slide 38</vt:lpstr>
      <vt:lpstr>Slide 39</vt:lpstr>
      <vt:lpstr>Slide 40</vt:lpstr>
      <vt:lpstr>Slide 41</vt:lpstr>
      <vt:lpstr>APPLIED ANATOMY</vt:lpstr>
      <vt:lpstr>Slide 43</vt:lpstr>
      <vt:lpstr>Slide 44</vt:lpstr>
    </vt:vector>
  </TitlesOfParts>
  <Company>srmc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TOSHIBA</cp:lastModifiedBy>
  <cp:revision>41</cp:revision>
  <dcterms:created xsi:type="dcterms:W3CDTF">2005-08-24T06:19:00Z</dcterms:created>
  <dcterms:modified xsi:type="dcterms:W3CDTF">2012-10-20T01:02:57Z</dcterms:modified>
</cp:coreProperties>
</file>