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78" r:id="rId4"/>
    <p:sldId id="274" r:id="rId5"/>
    <p:sldId id="275" r:id="rId6"/>
    <p:sldId id="276" r:id="rId7"/>
    <p:sldId id="277" r:id="rId8"/>
    <p:sldId id="282" r:id="rId9"/>
    <p:sldId id="283" r:id="rId10"/>
    <p:sldId id="286" r:id="rId11"/>
    <p:sldId id="284" r:id="rId12"/>
    <p:sldId id="285" r:id="rId13"/>
    <p:sldId id="279" r:id="rId14"/>
    <p:sldId id="280" r:id="rId15"/>
    <p:sldId id="281" r:id="rId16"/>
    <p:sldId id="259" r:id="rId17"/>
    <p:sldId id="272" r:id="rId18"/>
    <p:sldId id="257" r:id="rId19"/>
    <p:sldId id="268" r:id="rId20"/>
    <p:sldId id="287" r:id="rId21"/>
    <p:sldId id="288" r:id="rId22"/>
    <p:sldId id="289" r:id="rId23"/>
    <p:sldId id="290" r:id="rId24"/>
    <p:sldId id="291" r:id="rId25"/>
    <p:sldId id="261" r:id="rId26"/>
    <p:sldId id="263" r:id="rId27"/>
    <p:sldId id="264" r:id="rId28"/>
    <p:sldId id="258" r:id="rId29"/>
    <p:sldId id="270" r:id="rId30"/>
    <p:sldId id="271" r:id="rId31"/>
    <p:sldId id="27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CCB8-7F4A-4626-9DF1-47F44EBAB8CA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B598-CAB1-45F8-B438-D83CAA14D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CCB8-7F4A-4626-9DF1-47F44EBAB8CA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B598-CAB1-45F8-B438-D83CAA14D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CCB8-7F4A-4626-9DF1-47F44EBAB8CA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B598-CAB1-45F8-B438-D83CAA14D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CCB8-7F4A-4626-9DF1-47F44EBAB8CA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B598-CAB1-45F8-B438-D83CAA14D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CCB8-7F4A-4626-9DF1-47F44EBAB8CA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B598-CAB1-45F8-B438-D83CAA14D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CCB8-7F4A-4626-9DF1-47F44EBAB8CA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B598-CAB1-45F8-B438-D83CAA14D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CCB8-7F4A-4626-9DF1-47F44EBAB8CA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B598-CAB1-45F8-B438-D83CAA14D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CCB8-7F4A-4626-9DF1-47F44EBAB8CA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B598-CAB1-45F8-B438-D83CAA14D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CCB8-7F4A-4626-9DF1-47F44EBAB8CA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B598-CAB1-45F8-B438-D83CAA14D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CCB8-7F4A-4626-9DF1-47F44EBAB8CA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B598-CAB1-45F8-B438-D83CAA14D7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CCB8-7F4A-4626-9DF1-47F44EBAB8CA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367B598-CAB1-45F8-B438-D83CAA14D7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BACCB8-7F4A-4626-9DF1-47F44EBAB8CA}" type="datetimeFigureOut">
              <a:rPr lang="en-US" smtClean="0"/>
              <a:pPr/>
              <a:t>10/22/2012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67B598-CAB1-45F8-B438-D83CAA14D73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7851648" cy="18288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Common </a:t>
            </a:r>
            <a:r>
              <a:rPr lang="en-US" sz="4800" dirty="0" err="1" smtClean="0">
                <a:solidFill>
                  <a:schemeClr val="bg1"/>
                </a:solidFill>
              </a:rPr>
              <a:t>peroneal</a:t>
            </a:r>
            <a:r>
              <a:rPr lang="en-US" sz="4800" dirty="0" smtClean="0">
                <a:solidFill>
                  <a:schemeClr val="bg1"/>
                </a:solidFill>
              </a:rPr>
              <a:t> nerve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64770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Jose </a:t>
            </a:r>
            <a:r>
              <a:rPr lang="en-US" dirty="0" err="1" smtClean="0">
                <a:solidFill>
                  <a:schemeClr val="bg1"/>
                </a:solidFill>
              </a:rPr>
              <a:t>teena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-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-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-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-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-4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SURFACE MARKING 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r>
              <a:rPr lang="en-US" dirty="0" smtClean="0"/>
              <a:t>FIRST POINT AT THE UPPER ANGLE OF POPLITEAL FOSSA</a:t>
            </a:r>
          </a:p>
          <a:p>
            <a:r>
              <a:rPr lang="en-US" dirty="0" smtClean="0"/>
              <a:t>SECOND POINT ON THE BACK OF THE NECK OF THE FIBULA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at the lower end the nerve turns forwards and ends deep to the upper </a:t>
            </a:r>
            <a:r>
              <a:rPr lang="en-US" dirty="0" err="1" smtClean="0"/>
              <a:t>fibres</a:t>
            </a:r>
            <a:r>
              <a:rPr lang="en-US" dirty="0" smtClean="0"/>
              <a:t> of the </a:t>
            </a:r>
            <a:r>
              <a:rPr lang="en-US" dirty="0" err="1" smtClean="0"/>
              <a:t>peroneus</a:t>
            </a:r>
            <a:r>
              <a:rPr lang="en-US" dirty="0" smtClean="0"/>
              <a:t> </a:t>
            </a:r>
            <a:r>
              <a:rPr lang="en-US" dirty="0" err="1" smtClean="0"/>
              <a:t>longus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3276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7338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COURSE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Smaller terminal branch of the sciatic nerve</a:t>
            </a:r>
          </a:p>
          <a:p>
            <a:pPr>
              <a:buFontTx/>
              <a:buChar char="-"/>
            </a:pPr>
            <a:r>
              <a:rPr lang="en-US" dirty="0" smtClean="0"/>
              <a:t>Lies in the same superficial plane as the </a:t>
            </a:r>
            <a:r>
              <a:rPr lang="en-US" dirty="0" err="1" smtClean="0"/>
              <a:t>tibial</a:t>
            </a:r>
            <a:r>
              <a:rPr lang="en-US" dirty="0" smtClean="0"/>
              <a:t> nerve</a:t>
            </a:r>
          </a:p>
          <a:p>
            <a:pPr>
              <a:buFontTx/>
              <a:buChar char="-"/>
            </a:pPr>
            <a:r>
              <a:rPr lang="en-US" dirty="0" smtClean="0"/>
              <a:t>Extends from the superior angle of the </a:t>
            </a:r>
            <a:r>
              <a:rPr lang="en-US" dirty="0" err="1" smtClean="0"/>
              <a:t>fossa</a:t>
            </a:r>
            <a:r>
              <a:rPr lang="en-US" dirty="0" smtClean="0"/>
              <a:t> to the lateral angle, along the medial border of biceps </a:t>
            </a:r>
            <a:r>
              <a:rPr lang="en-US" dirty="0" err="1" smtClean="0"/>
              <a:t>femoris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Moves down wards and forwards , winds around </a:t>
            </a:r>
            <a:r>
              <a:rPr lang="en-US" dirty="0" err="1" smtClean="0"/>
              <a:t>postero</a:t>
            </a:r>
            <a:r>
              <a:rPr lang="en-US" dirty="0" smtClean="0"/>
              <a:t> lateral aspect of neck of fibula</a:t>
            </a:r>
          </a:p>
          <a:p>
            <a:pPr>
              <a:buFontTx/>
              <a:buChar char="-"/>
            </a:pPr>
            <a:r>
              <a:rPr lang="en-US" dirty="0" smtClean="0"/>
              <a:t>And divides as :</a:t>
            </a:r>
          </a:p>
          <a:p>
            <a:pPr>
              <a:buNone/>
            </a:pPr>
            <a:r>
              <a:rPr lang="en-US" dirty="0" smtClean="0"/>
              <a:t>                                      superficial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deep</a:t>
            </a:r>
          </a:p>
          <a:p>
            <a:pPr>
              <a:buNone/>
            </a:pPr>
            <a:r>
              <a:rPr lang="en-US" dirty="0" smtClean="0"/>
              <a:t>                  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2819400" y="46482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895600" y="5257800"/>
            <a:ext cx="228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6400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ROOT VALUE: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ROOT VALUE: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r>
              <a:rPr lang="en-IN" dirty="0" smtClean="0"/>
              <a:t>is derived from the dorsal branches of </a:t>
            </a:r>
            <a:r>
              <a:rPr lang="en-IN" dirty="0" smtClean="0"/>
              <a:t>ventral </a:t>
            </a:r>
            <a:r>
              <a:rPr lang="en-IN" dirty="0" err="1" smtClean="0"/>
              <a:t>rami</a:t>
            </a:r>
            <a:r>
              <a:rPr lang="en-IN" dirty="0" smtClean="0"/>
              <a:t> of L4,L5,S1,S2 spinal nerve.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L4,L5,S1,S2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-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-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-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0" y="0"/>
            <a:ext cx="1905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0"/>
            <a:ext cx="213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"/>
            <a:ext cx="2286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0"/>
            <a:ext cx="190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BRANCHES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dirty="0" smtClean="0">
                <a:solidFill>
                  <a:srgbClr val="C00000"/>
                </a:solidFill>
              </a:rPr>
              <a:t>CUTANEOUS BRANCHES </a:t>
            </a:r>
          </a:p>
          <a:p>
            <a:pPr>
              <a:buNone/>
            </a:pPr>
            <a:r>
              <a:rPr lang="en-US" sz="2000" dirty="0" smtClean="0"/>
              <a:t>     </a:t>
            </a:r>
          </a:p>
          <a:p>
            <a:pPr>
              <a:buNone/>
            </a:pPr>
            <a:r>
              <a:rPr lang="en-US" sz="2000" dirty="0" smtClean="0"/>
              <a:t>a)  LATERAL CUTANEOUS NERVE OF THE CALF  :</a:t>
            </a:r>
          </a:p>
          <a:p>
            <a:pPr>
              <a:buNone/>
            </a:pPr>
            <a:r>
              <a:rPr lang="en-US" sz="2000" dirty="0" smtClean="0"/>
              <a:t>            DESCENDS TO SUPPLY THE SKIN OF THE UPPER TWO THIRDS OF THE LATERAL SIDE OF THE LEG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b) PERONEAL COMMUNICATING NERVE :</a:t>
            </a:r>
          </a:p>
          <a:p>
            <a:pPr>
              <a:buNone/>
            </a:pPr>
            <a:r>
              <a:rPr lang="en-US" sz="2000" dirty="0" smtClean="0"/>
              <a:t>             ARISES IN THE UPPER PART OF THE FOSSA</a:t>
            </a:r>
          </a:p>
          <a:p>
            <a:pPr>
              <a:buNone/>
            </a:pPr>
            <a:r>
              <a:rPr lang="en-US" sz="2000" dirty="0" smtClean="0"/>
              <a:t>              RUNS ON THE POSTERO LATERAL ASPECT OF CALF</a:t>
            </a:r>
          </a:p>
          <a:p>
            <a:pPr>
              <a:buNone/>
            </a:pPr>
            <a:r>
              <a:rPr lang="en-US" sz="2000" dirty="0" smtClean="0"/>
              <a:t>              AND FINALLY JOINS THE SURAL NERVE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dirty="0" smtClean="0"/>
              <a:t>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5334000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dirty="0" smtClean="0">
                <a:solidFill>
                  <a:srgbClr val="C00000"/>
                </a:solidFill>
              </a:rPr>
              <a:t>ARTICULAR BRANCHES </a:t>
            </a:r>
            <a:r>
              <a:rPr lang="en-US" sz="5200" dirty="0" smtClean="0"/>
              <a:t>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SUPERIOR LATERAL GENICULAR NERVE :</a:t>
            </a:r>
          </a:p>
          <a:p>
            <a:pPr>
              <a:buNone/>
            </a:pPr>
            <a:r>
              <a:rPr lang="en-US" dirty="0" smtClean="0"/>
              <a:t>          It   accompanies lateral </a:t>
            </a:r>
            <a:r>
              <a:rPr lang="en-US" dirty="0" err="1" smtClean="0"/>
              <a:t>genicular</a:t>
            </a:r>
            <a:r>
              <a:rPr lang="en-US" dirty="0" smtClean="0"/>
              <a:t> artery and lies above the lateral femoral </a:t>
            </a:r>
            <a:r>
              <a:rPr lang="en-US" dirty="0" err="1" smtClean="0"/>
              <a:t>condyle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INFERIOR  LATERAL GENICULAR NERVE :</a:t>
            </a:r>
          </a:p>
          <a:p>
            <a:pPr>
              <a:buNone/>
            </a:pPr>
            <a:r>
              <a:rPr lang="en-US" dirty="0" smtClean="0"/>
              <a:t>                  it runs with inferior lateral </a:t>
            </a:r>
            <a:r>
              <a:rPr lang="en-US" dirty="0" err="1" smtClean="0"/>
              <a:t>genicular</a:t>
            </a:r>
            <a:r>
              <a:rPr lang="en-US" dirty="0" smtClean="0"/>
              <a:t> nerve to the lateral aspect of the knee joint above the  head of fibula.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RECURRENT GENICULAR NERVE :</a:t>
            </a:r>
          </a:p>
          <a:p>
            <a:pPr>
              <a:buNone/>
            </a:pPr>
            <a:r>
              <a:rPr lang="en-US" dirty="0" smtClean="0"/>
              <a:t>                 arises where the common </a:t>
            </a:r>
            <a:r>
              <a:rPr lang="en-US" dirty="0" err="1" smtClean="0"/>
              <a:t>peroneal</a:t>
            </a:r>
            <a:r>
              <a:rPr lang="en-US" dirty="0" smtClean="0"/>
              <a:t> nerve divides in                                      to superficial and deep </a:t>
            </a:r>
            <a:r>
              <a:rPr lang="en-US" dirty="0" err="1" smtClean="0"/>
              <a:t>peroneal</a:t>
            </a:r>
            <a:r>
              <a:rPr lang="en-US" dirty="0" smtClean="0"/>
              <a:t> nerves,</a:t>
            </a:r>
          </a:p>
          <a:p>
            <a:pPr>
              <a:buNone/>
            </a:pPr>
            <a:r>
              <a:rPr lang="en-US" dirty="0" smtClean="0"/>
              <a:t>                It ascends anterior to the knee joint </a:t>
            </a:r>
          </a:p>
          <a:p>
            <a:pPr>
              <a:buNone/>
            </a:pPr>
            <a:r>
              <a:rPr lang="en-US" dirty="0" smtClean="0"/>
              <a:t>                Also supplies </a:t>
            </a:r>
            <a:r>
              <a:rPr lang="en-US" dirty="0" err="1" smtClean="0"/>
              <a:t>tibialis</a:t>
            </a:r>
            <a:r>
              <a:rPr lang="en-US" dirty="0" smtClean="0"/>
              <a:t> anterior muscle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MUSCULAR BRANCHES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            Do not arise from this nerve </a:t>
            </a:r>
          </a:p>
          <a:p>
            <a:pPr>
              <a:buNone/>
            </a:pPr>
            <a:r>
              <a:rPr lang="en-US" dirty="0" smtClean="0"/>
              <a:t>                         It may give rise to short head of biceps </a:t>
            </a:r>
          </a:p>
          <a:p>
            <a:pPr>
              <a:buNone/>
            </a:pPr>
            <a:r>
              <a:rPr lang="en-US" dirty="0" smtClean="0"/>
              <a:t>                         </a:t>
            </a:r>
            <a:r>
              <a:rPr lang="en-US" dirty="0" err="1" smtClean="0"/>
              <a:t>femoris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67000" y="0"/>
            <a:ext cx="373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3429000" cy="158262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CLINICAL ANATOMY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81000" y="2133600"/>
            <a:ext cx="2362200" cy="217932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INJURY TO THE COMMON PERONEAL NERVE CAUSES </a:t>
            </a:r>
            <a:r>
              <a:rPr lang="en-US" sz="1800" dirty="0" smtClean="0">
                <a:solidFill>
                  <a:srgbClr val="FF0000"/>
                </a:solidFill>
              </a:rPr>
              <a:t>FOOT DROP. </a:t>
            </a:r>
            <a:r>
              <a:rPr lang="en-US" sz="1800" dirty="0" smtClean="0"/>
              <a:t>THIS IS THE MOST COMMONLY INJURED NERVE IN THE LOWER LIMB.</a:t>
            </a:r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835">
            <a:off x="2812416" y="917804"/>
            <a:ext cx="6140203" cy="462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-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r>
              <a:rPr lang="en-US" dirty="0" smtClean="0"/>
              <a:t>THE NERVE GET INJURED VERY EASILY BY A STICK BLOW ON THE POSTEROLATERAL ASPECT OF NECK OF THE FIBULA.</a:t>
            </a:r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>
                <a:solidFill>
                  <a:schemeClr val="accent1"/>
                </a:solidFill>
              </a:rPr>
              <a:t>REASON</a:t>
            </a:r>
            <a:r>
              <a:rPr lang="en-US" sz="1800" dirty="0" smtClean="0"/>
              <a:t> : AS ITS TWO TERMINAL BRANCHES </a:t>
            </a:r>
          </a:p>
          <a:p>
            <a:pPr>
              <a:buNone/>
            </a:pPr>
            <a:r>
              <a:rPr lang="en-US" sz="1800" dirty="0" smtClean="0"/>
              <a:t>            SUPERFICIAL  PERONEAL  (</a:t>
            </a:r>
            <a:r>
              <a:rPr lang="en-US" sz="1400" dirty="0" smtClean="0"/>
              <a:t>SUPPLIES EVERTORS OF THE FOOT)</a:t>
            </a:r>
          </a:p>
          <a:p>
            <a:pPr>
              <a:buNone/>
            </a:pPr>
            <a:r>
              <a:rPr lang="en-US" sz="1800" dirty="0" smtClean="0"/>
              <a:t>             DEEP PERONEAL ( </a:t>
            </a:r>
            <a:r>
              <a:rPr lang="en-US" sz="1400" dirty="0" smtClean="0"/>
              <a:t>SUPPLIES DORSIFLEXORS</a:t>
            </a:r>
            <a:r>
              <a:rPr lang="en-US" sz="1800" dirty="0" smtClean="0"/>
              <a:t>) </a:t>
            </a:r>
          </a:p>
          <a:p>
            <a:pPr>
              <a:buNone/>
            </a:pPr>
            <a:r>
              <a:rPr lang="en-US" sz="1800" dirty="0" smtClean="0"/>
              <a:t>ACTIONS ARE LOST.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THIS CONDITION IS CALLED </a:t>
            </a:r>
            <a:r>
              <a:rPr lang="en-US" sz="1800" dirty="0" smtClean="0">
                <a:solidFill>
                  <a:srgbClr val="C00000"/>
                </a:solidFill>
              </a:rPr>
              <a:t>FOOT DROP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762000" y="33528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762000" y="3657600"/>
            <a:ext cx="304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0243" name="Picture 2" descr="C:\Users\Nandida\Desktop\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0"/>
            <a:ext cx="5486400" cy="680561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3315" name="Picture 2" descr="C:\Users\Nandida\Desktop\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0"/>
            <a:ext cx="4953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24579" name="Picture 2" descr="C:\Users\Nandida\Desktop\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67000" y="0"/>
            <a:ext cx="33528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35843" name="Picture 2" descr="C:\Users\Nandida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62200" y="0"/>
            <a:ext cx="4267200" cy="7239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-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V="1">
            <a:off x="0" y="-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</TotalTime>
  <Words>377</Words>
  <Application>Microsoft Office PowerPoint</Application>
  <PresentationFormat>On-screen Show (4:3)</PresentationFormat>
  <Paragraphs>61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Flow</vt:lpstr>
      <vt:lpstr>Common peroneal nerve</vt:lpstr>
      <vt:lpstr>ROOT VALUE:       ROOT VALUE: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SURFACE MARKING : </vt:lpstr>
      <vt:lpstr>Slide 17</vt:lpstr>
      <vt:lpstr> COURSE :</vt:lpstr>
      <vt:lpstr>Slide 19</vt:lpstr>
      <vt:lpstr>Slide 20</vt:lpstr>
      <vt:lpstr>Slide 21</vt:lpstr>
      <vt:lpstr>Slide 22</vt:lpstr>
      <vt:lpstr>Slide 23</vt:lpstr>
      <vt:lpstr>Slide 24</vt:lpstr>
      <vt:lpstr>BRANCHES :</vt:lpstr>
      <vt:lpstr>Slide 26</vt:lpstr>
      <vt:lpstr>Slide 27</vt:lpstr>
      <vt:lpstr>Slide 28</vt:lpstr>
      <vt:lpstr>CLINICAL ANATOMY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peroneal nerve</dc:title>
  <dc:creator>User</dc:creator>
  <cp:lastModifiedBy>TOSHIBA</cp:lastModifiedBy>
  <cp:revision>27</cp:revision>
  <dcterms:created xsi:type="dcterms:W3CDTF">2012-10-18T18:04:16Z</dcterms:created>
  <dcterms:modified xsi:type="dcterms:W3CDTF">2012-10-22T14:12:45Z</dcterms:modified>
</cp:coreProperties>
</file>