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6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64"/>
    <p:penClr>
      <a:schemeClr val="tx1"/>
    </p:penClr>
  </p:showPr>
  <p:clrMru>
    <a:srgbClr val="17043E"/>
    <a:srgbClr val="FFFF66"/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77" y="-7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IN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IN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IN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IN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IN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IN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IN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IN"/>
          </a:p>
        </p:txBody>
      </p:sp>
      <p:sp>
        <p:nvSpPr>
          <p:cNvPr id="68618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85600" cy="12479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8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0854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05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26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36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46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57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167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1776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1878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37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98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2083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2185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2288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49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90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0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2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132100" name="Text Box 3"/>
          <p:cNvSpPr txBox="1">
            <a:spLocks noChangeArrowheads="1"/>
          </p:cNvSpPr>
          <p:nvPr/>
        </p:nvSpPr>
        <p:spPr bwMode="auto">
          <a:xfrm>
            <a:off x="1989138" y="4360863"/>
            <a:ext cx="3081337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6550" indent="-336550">
              <a:spcBef>
                <a:spcPts val="800"/>
              </a:spcBef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3200">
                <a:solidFill>
                  <a:srgbClr val="FFFFFF"/>
                </a:solidFill>
                <a:latin typeface="Blackadder ITC" pitchFamily="80" charset="0"/>
                <a:ea typeface="DejaVu Sans" charset="0"/>
                <a:cs typeface="DejaVu Sans" charset="0"/>
              </a:rPr>
              <a:t>Regeneration 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13312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4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ea typeface="DejaVu Sans" charset="0"/>
              <a:cs typeface="DejaVu Sans" charset="0"/>
            </a:endParaRPr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06766-D3C9-474E-9F74-14925D1137E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0FB6-824E-4EFE-AD82-87DD27F59BC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-115888"/>
            <a:ext cx="2052638" cy="6227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-115888"/>
            <a:ext cx="6010275" cy="6227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220BF-6FED-46D7-98D3-3597FD251B5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5888"/>
            <a:ext cx="8215313" cy="19208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0663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00200"/>
            <a:ext cx="4032250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B9307-2A64-46BA-A3EC-2BD0EEBA05F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38C83-CEF3-4DD2-B0AD-014A3D6A2B8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373D-7C8F-4DBB-B3E7-28C936EF0BA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20F46-AE55-4797-ACAD-A87F0A34DD9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2250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C510D-9BD2-4372-9403-A1EF6BB96A1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BF93E-D77E-4CAA-AD8F-6D7B237AB0D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2FAE5-A745-450F-B48E-F571070C069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B1E71-42BA-4752-A56F-AEC820AA67B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5A73F-F12F-496A-A8B2-E7C1683F6D3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CD609-2E8D-42C7-A26C-E65E560BD5E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23E2-EAB1-4D88-8924-09AA67AAFD7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B9399-D36F-4EB5-9CA5-285C6CFA651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1604963"/>
            <a:ext cx="2052638" cy="4511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0275" cy="4511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7ED1-A5B4-41C9-BFCA-025D58BA116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1825"/>
            <a:ext cx="7758113" cy="1920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48ECA-73F1-4BFD-8044-75542ECE4E7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93836-3DF1-47B9-8E08-AC81C79BEF4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0663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00200"/>
            <a:ext cx="4032250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610CF-31FB-4536-B612-0A1FA60A8CA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7A884-3702-41FE-A0A5-1D2150BD0F4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BD38E-4436-4E6E-B6A8-2359C3359D0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177BD-DF03-4C8A-829B-61035F8F843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836B6-F187-4DE1-BEA6-678613FE86A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2BFC7-2F7E-4CAE-9331-8E0816C642E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15200" y="5257800"/>
            <a:ext cx="18288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15888"/>
            <a:ext cx="8215313" cy="19208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5313" cy="451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193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13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93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FAA617CC-B1D1-441C-920F-25869F7CCE4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4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4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3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3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6172200" cy="308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1825"/>
            <a:ext cx="7758113" cy="192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193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13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93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EF1E3E6-D6C0-4456-8A83-FE369B7F3E4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  <p:sp>
        <p:nvSpPr>
          <p:cNvPr id="307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5313" cy="451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FFFFFF"/>
          </a:solidFill>
          <a:latin typeface="Blackadder ITC" pitchFamily="80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4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4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3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3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file:///\\Picture1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1785938"/>
            <a:ext cx="8286750" cy="181451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600" smtClean="0">
                <a:solidFill>
                  <a:srgbClr val="FFFF00"/>
                </a:solidFill>
                <a:latin typeface="Arial Black" pitchFamily="32" charset="0"/>
              </a:rPr>
              <a:t>HUMAN NERVOUS SYSTEM – AN INTRODUCTION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786188" y="4800600"/>
            <a:ext cx="5143500" cy="1514475"/>
          </a:xfrm>
        </p:spPr>
        <p:txBody>
          <a:bodyPr lIns="90000" tIns="46800" rIns="90000" bIns="46800"/>
          <a:lstStyle/>
          <a:p>
            <a:pPr marL="0" indent="0" eaLnBrk="1" hangingPunct="1">
              <a:lnSpc>
                <a:spcPct val="80000"/>
              </a:lnSpc>
              <a:spcBef>
                <a:spcPts val="700"/>
              </a:spcBef>
              <a:buClrTx/>
              <a:buFontTx/>
              <a:buNone/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</a:pPr>
            <a:r>
              <a:rPr lang="en-US" sz="2800" smtClean="0">
                <a:solidFill>
                  <a:srgbClr val="FF3300"/>
                </a:solidFill>
                <a:latin typeface="Arial Black" pitchFamily="32" charset="0"/>
              </a:rPr>
              <a:t>A. PERUMAL,</a:t>
            </a: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</a:pPr>
            <a:r>
              <a:rPr lang="en-US" sz="2800" smtClean="0">
                <a:solidFill>
                  <a:srgbClr val="FF3300"/>
                </a:solidFill>
                <a:latin typeface="Arial Black" pitchFamily="32" charset="0"/>
              </a:rPr>
              <a:t>ASSISTANT PROFESSOR,</a:t>
            </a: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</a:pPr>
            <a:r>
              <a:rPr lang="en-US" sz="2800" smtClean="0">
                <a:solidFill>
                  <a:srgbClr val="FF3300"/>
                </a:solidFill>
                <a:latin typeface="Arial Black" pitchFamily="32" charset="0"/>
              </a:rPr>
              <a:t>DEPT. OF ANATOMY.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57600"/>
            <a:ext cx="3711575" cy="2760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600" smtClean="0">
                <a:solidFill>
                  <a:srgbClr val="FF00FF"/>
                </a:solidFill>
                <a:latin typeface="Arial Black" pitchFamily="32" charset="0"/>
              </a:rPr>
              <a:t>Midbrain</a:t>
            </a:r>
            <a:r>
              <a:rPr lang="en-IN" sz="3600" smtClean="0">
                <a:latin typeface="Arial Black" pitchFamily="32" charset="0"/>
              </a:rPr>
              <a:t> 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19200"/>
            <a:ext cx="4038600" cy="4525963"/>
          </a:xfrm>
        </p:spPr>
        <p:txBody>
          <a:bodyPr/>
          <a:lstStyle/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CCFF33"/>
                </a:solidFill>
                <a:latin typeface="Arial Black" pitchFamily="32" charset="0"/>
              </a:rPr>
              <a:t>Connects forebrain to hind brain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CCFF33"/>
                </a:solidFill>
                <a:latin typeface="Arial Black" pitchFamily="32" charset="0"/>
              </a:rPr>
              <a:t>Tectum , tegmentum , crus cerebri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CCFF33"/>
                </a:solidFill>
                <a:latin typeface="Arial Black" pitchFamily="32" charset="0"/>
              </a:rPr>
              <a:t>Traversed by cerebral aqueduct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IN" sz="3200" smtClean="0">
              <a:solidFill>
                <a:srgbClr val="CCFF33"/>
              </a:solidFill>
              <a:latin typeface="Arial Black" pitchFamily="32" charset="0"/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/>
          <a:srcRect l="719" t="8150" r="53461" b="5820"/>
          <a:stretch>
            <a:fillRect/>
          </a:stretch>
        </p:blipFill>
        <p:spPr bwMode="auto">
          <a:xfrm>
            <a:off x="3962400" y="1295400"/>
            <a:ext cx="5181600" cy="41148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8588"/>
            <a:ext cx="8228013" cy="2673351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5562600" cy="5691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8600"/>
            <a:ext cx="3905250" cy="5924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600" smtClean="0">
                <a:latin typeface="Arial Black" pitchFamily="32" charset="0"/>
              </a:rPr>
              <a:t>Hind brain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19200"/>
            <a:ext cx="4495800" cy="5029200"/>
          </a:xfrm>
        </p:spPr>
        <p:txBody>
          <a:bodyPr/>
          <a:lstStyle/>
          <a:p>
            <a:pPr marL="328613" indent="-328613" eaLnBrk="1" hangingPunct="1">
              <a:spcBef>
                <a:spcPts val="700"/>
              </a:spcBef>
              <a:buClr>
                <a:srgbClr val="FF99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800" b="1" i="1" smtClean="0">
                <a:solidFill>
                  <a:srgbClr val="FF99FF"/>
                </a:solidFill>
                <a:latin typeface="Arial Black" pitchFamily="32" charset="0"/>
              </a:rPr>
              <a:t>Medulla oblongata</a:t>
            </a:r>
          </a:p>
          <a:p>
            <a:pPr marL="328613" indent="-328613" eaLnBrk="1" hangingPunct="1">
              <a:spcBef>
                <a:spcPts val="5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3600" smtClean="0"/>
              <a:t>		</a:t>
            </a:r>
            <a:r>
              <a:rPr lang="en-US" sz="2000" smtClean="0">
                <a:latin typeface="Arial Black" pitchFamily="32" charset="0"/>
              </a:rPr>
              <a:t>Conical in shape</a:t>
            </a:r>
          </a:p>
          <a:p>
            <a:pPr marL="328613" indent="-328613" eaLnBrk="1" hangingPunct="1">
              <a:spcBef>
                <a:spcPts val="5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smtClean="0">
                <a:latin typeface="Arial Black" pitchFamily="32" charset="0"/>
              </a:rPr>
              <a:t>		Connects pons and  		spinal cord</a:t>
            </a:r>
          </a:p>
          <a:p>
            <a:pPr marL="328613" indent="-328613" eaLnBrk="1" hangingPunct="1">
              <a:spcBef>
                <a:spcPts val="5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smtClean="0">
                <a:latin typeface="Arial Black" pitchFamily="32" charset="0"/>
              </a:rPr>
              <a:t>		Consists of many nuclei</a:t>
            </a:r>
          </a:p>
          <a:p>
            <a:pPr marL="328613" indent="-328613" eaLnBrk="1" hangingPunct="1">
              <a:spcBef>
                <a:spcPts val="800"/>
              </a:spcBef>
              <a:buClr>
                <a:srgbClr val="FF99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3200" b="1" i="1" smtClean="0">
                <a:solidFill>
                  <a:srgbClr val="FF99FF"/>
                </a:solidFill>
                <a:latin typeface="Arial Black" pitchFamily="32" charset="0"/>
              </a:rPr>
              <a:t>Pons</a:t>
            </a:r>
            <a:r>
              <a:rPr lang="en-US" sz="3200" b="1" i="1" smtClean="0">
                <a:solidFill>
                  <a:srgbClr val="FF99FF"/>
                </a:solidFill>
              </a:rPr>
              <a:t> </a:t>
            </a:r>
          </a:p>
          <a:p>
            <a:pPr marL="328613" indent="-328613" eaLnBrk="1" hangingPunct="1">
              <a:spcBef>
                <a:spcPts val="5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3600" smtClean="0"/>
              <a:t>		</a:t>
            </a:r>
            <a:r>
              <a:rPr lang="en-US" sz="2000" smtClean="0">
                <a:latin typeface="Arial Black" pitchFamily="32" charset="0"/>
              </a:rPr>
              <a:t>Anterior to cerebellum</a:t>
            </a:r>
          </a:p>
          <a:p>
            <a:pPr marL="328613" indent="-328613" eaLnBrk="1" hangingPunct="1">
              <a:spcBef>
                <a:spcPts val="5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smtClean="0">
                <a:latin typeface="Arial Black" pitchFamily="32" charset="0"/>
              </a:rPr>
              <a:t>		Consist of transverse 	fibers connecting 	cerebellar hemispheres</a:t>
            </a:r>
          </a:p>
          <a:p>
            <a:pPr marL="328613" indent="-328613" eaLnBrk="1" hangingPunct="1">
              <a:spcBef>
                <a:spcPts val="5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2000" smtClean="0">
              <a:latin typeface="Arial Black" pitchFamily="32" charset="0"/>
            </a:endParaRPr>
          </a:p>
          <a:p>
            <a:pPr marL="328613" indent="-328613" eaLnBrk="1" hangingPunct="1">
              <a:spcBef>
                <a:spcPts val="5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2000" smtClean="0">
              <a:latin typeface="Arial Black" pitchFamily="32" charset="0"/>
            </a:endParaRPr>
          </a:p>
          <a:p>
            <a:pPr marL="328613" indent="-328613" eaLnBrk="1" hangingPunct="1">
              <a:spcBef>
                <a:spcPts val="5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2000" smtClean="0">
              <a:latin typeface="Arial Black" pitchFamily="32" charset="0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 l="53731" t="1328" r="537" b="12634"/>
          <a:stretch>
            <a:fillRect/>
          </a:stretch>
        </p:blipFill>
        <p:spPr bwMode="auto">
          <a:xfrm>
            <a:off x="4648200" y="1447800"/>
            <a:ext cx="4038600" cy="40386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305800" cy="1511300"/>
          </a:xfrm>
        </p:spPr>
        <p:txBody>
          <a:bodyPr/>
          <a:lstStyle/>
          <a:p>
            <a:pPr algn="l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Cerebellum has 2 hemispheres connected by vermis</a:t>
            </a:r>
            <a:b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</a:b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Cerebellar peduncles connect it to brainstem</a:t>
            </a:r>
            <a:b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</a:b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Controls posture and equillibrium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57250" y="2000250"/>
            <a:ext cx="2857500" cy="428625"/>
          </a:xfrm>
        </p:spPr>
        <p:txBody>
          <a:bodyPr/>
          <a:lstStyle/>
          <a:p>
            <a:pPr marL="1128713" lvl="2" indent="-214313" eaLnBrk="1" hangingPunct="1">
              <a:spcBef>
                <a:spcPts val="800"/>
              </a:spcBef>
              <a:buClr>
                <a:srgbClr val="FF99FF"/>
              </a:buClr>
              <a:buFont typeface="Blackadder ITC" pitchFamily="80" charset="0"/>
              <a:buChar char="•"/>
              <a:tabLst>
                <a:tab pos="11287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  <a:tab pos="9586913" algn="l"/>
                <a:tab pos="10044113" algn="l"/>
              </a:tabLst>
            </a:pPr>
            <a:r>
              <a:rPr lang="en-IN" sz="2800" b="1" i="1" smtClean="0">
                <a:solidFill>
                  <a:srgbClr val="FF99FF"/>
                </a:solidFill>
              </a:rPr>
              <a:t>Cerebellum</a:t>
            </a:r>
          </a:p>
          <a:p>
            <a:pPr indent="-336550" eaLnBrk="1" hangingPunct="1">
              <a:spcBef>
                <a:spcPts val="1000"/>
              </a:spcBef>
              <a:buClrTx/>
              <a:buFontTx/>
              <a:buNone/>
              <a:tabLst>
                <a:tab pos="11287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  <a:tab pos="9586913" algn="l"/>
                <a:tab pos="10044113" algn="l"/>
              </a:tabLst>
            </a:pPr>
            <a:endParaRPr lang="en-IN" sz="2800" b="1" i="1" smtClean="0">
              <a:solidFill>
                <a:srgbClr val="FF99FF"/>
              </a:solidFill>
            </a:endParaRP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/>
          <a:srcRect r="42030" b="17735"/>
          <a:stretch>
            <a:fillRect/>
          </a:stretch>
        </p:blipFill>
        <p:spPr bwMode="auto">
          <a:xfrm>
            <a:off x="1071563" y="1905000"/>
            <a:ext cx="6600825" cy="49530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600" smtClean="0">
                <a:solidFill>
                  <a:srgbClr val="CCFF33"/>
                </a:solidFill>
                <a:latin typeface="Arial Black" pitchFamily="32" charset="0"/>
              </a:rPr>
              <a:t>Structure of spinal cord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Inner grey matter and outer white matter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Gray matter- H shaped 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United by a thin grey commissure the central canal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White matter – anterior , lateral , posterior white columns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IN" sz="3200" smtClean="0">
              <a:solidFill>
                <a:srgbClr val="FF00FF"/>
              </a:solidFill>
              <a:latin typeface="Arial Black" pitchFamily="3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/>
          <a:srcRect t="1199" b="7440"/>
          <a:stretch>
            <a:fillRect/>
          </a:stretch>
        </p:blipFill>
        <p:spPr bwMode="auto">
          <a:xfrm>
            <a:off x="0" y="0"/>
            <a:ext cx="7467600" cy="68580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l="537" t="928" r="537" b="4813"/>
          <a:stretch>
            <a:fillRect/>
          </a:stretch>
        </p:blipFill>
        <p:spPr bwMode="auto">
          <a:xfrm>
            <a:off x="609600" y="228600"/>
            <a:ext cx="8032750" cy="52863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600" smtClean="0">
                <a:solidFill>
                  <a:srgbClr val="FF00FF"/>
                </a:solidFill>
                <a:latin typeface="Arial Black" pitchFamily="32" charset="0"/>
              </a:rPr>
              <a:t>PERIPHERAL NERVOUS SYSTEM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28613" indent="-328613" eaLnBrk="1" hangingPunct="1">
              <a:lnSpc>
                <a:spcPct val="90000"/>
              </a:lnSpc>
              <a:spcBef>
                <a:spcPts val="9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600" smtClean="0">
                <a:solidFill>
                  <a:srgbClr val="CCFF33"/>
                </a:solidFill>
                <a:latin typeface="Arial Black" pitchFamily="32" charset="0"/>
              </a:rPr>
              <a:t>Cerebrospinal nerves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CCFF33"/>
                </a:solidFill>
                <a:latin typeface="Arial Black" pitchFamily="32" charset="0"/>
              </a:rPr>
              <a:t>		12 pairs of cranial nerves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CCFF33"/>
                </a:solidFill>
                <a:latin typeface="Arial Black" pitchFamily="32" charset="0"/>
              </a:rPr>
              <a:t>		31 pairs of spinal nerves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IN" sz="3200" smtClean="0">
              <a:solidFill>
                <a:srgbClr val="CCFF33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90000"/>
              </a:lnSpc>
              <a:spcBef>
                <a:spcPts val="9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600" smtClean="0">
                <a:solidFill>
                  <a:srgbClr val="CCFF33"/>
                </a:solidFill>
                <a:latin typeface="Arial Black" pitchFamily="32" charset="0"/>
              </a:rPr>
              <a:t>Autonomic nervous system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CCFF33"/>
                </a:solidFill>
                <a:latin typeface="Arial Black" pitchFamily="32" charset="0"/>
              </a:rPr>
              <a:t>		Sympathetic system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CCFF33"/>
                </a:solidFill>
                <a:latin typeface="Arial Black" pitchFamily="32" charset="0"/>
              </a:rPr>
              <a:t>		Parasympathetic system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1"/>
          <p:cNvSpPr>
            <a:spLocks noChangeArrowheads="1" noChangeShapeType="1" noTextEdit="1"/>
          </p:cNvSpPr>
          <p:nvPr/>
        </p:nvSpPr>
        <p:spPr bwMode="auto">
          <a:xfrm>
            <a:off x="1066800" y="381000"/>
            <a:ext cx="67818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b="1" kern="10">
                <a:ln w="9360">
                  <a:solidFill>
                    <a:srgbClr val="F32D4E"/>
                  </a:solidFill>
                  <a:miter lim="800000"/>
                  <a:headEnd/>
                  <a:tailEnd/>
                </a:ln>
                <a:solidFill>
                  <a:srgbClr val="F32D4E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Monotype Corsiva"/>
              </a:rPr>
              <a:t>12 Pair of Cranial Nerves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06500"/>
            <a:ext cx="9144000" cy="565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2238"/>
            <a:ext cx="8220075" cy="2112963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0075" cy="4697413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</a:pPr>
            <a:endParaRPr lang="en-IN" smtClean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7050" y="473075"/>
            <a:ext cx="5543550" cy="6156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457200" y="273050"/>
            <a:ext cx="8229600" cy="1236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0" y="228600"/>
            <a:ext cx="8913813" cy="6399213"/>
            <a:chOff x="0" y="144"/>
            <a:chExt cx="5615" cy="4031"/>
          </a:xfrm>
        </p:grpSpPr>
        <p:sp>
          <p:nvSpPr>
            <p:cNvPr id="5127" name="AutoShape 3"/>
            <p:cNvSpPr>
              <a:spLocks noChangeArrowheads="1"/>
            </p:cNvSpPr>
            <p:nvPr/>
          </p:nvSpPr>
          <p:spPr bwMode="auto">
            <a:xfrm>
              <a:off x="0" y="144"/>
              <a:ext cx="5616" cy="4032"/>
            </a:xfrm>
            <a:prstGeom prst="roundRect">
              <a:avLst>
                <a:gd name="adj" fmla="val 32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cxnSp>
          <p:nvCxnSpPr>
            <p:cNvPr id="5128" name="AutoShape 4"/>
            <p:cNvCxnSpPr>
              <a:cxnSpLocks noChangeShapeType="1"/>
              <a:stCxn id="5132" idx="0"/>
              <a:endCxn id="5131" idx="0"/>
            </p:cNvCxnSpPr>
            <p:nvPr/>
          </p:nvCxnSpPr>
          <p:spPr bwMode="auto">
            <a:xfrm flipH="1" flipV="1">
              <a:off x="1521" y="1573"/>
              <a:ext cx="2492" cy="67"/>
            </a:xfrm>
            <a:prstGeom prst="bentConnector3">
              <a:avLst>
                <a:gd name="adj1" fmla="val 50000"/>
              </a:avLst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</p:cxnSp>
        <p:cxnSp>
          <p:nvCxnSpPr>
            <p:cNvPr id="5129" name="AutoShape 5"/>
            <p:cNvCxnSpPr>
              <a:cxnSpLocks noChangeShapeType="1"/>
              <a:stCxn id="5131" idx="0"/>
            </p:cNvCxnSpPr>
            <p:nvPr/>
          </p:nvCxnSpPr>
          <p:spPr bwMode="auto">
            <a:xfrm flipV="1">
              <a:off x="1521" y="786"/>
              <a:ext cx="197" cy="787"/>
            </a:xfrm>
            <a:prstGeom prst="bentConnector3">
              <a:avLst>
                <a:gd name="adj1" fmla="val 50000"/>
              </a:avLst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</p:cxnSp>
        <p:sp>
          <p:nvSpPr>
            <p:cNvPr id="2" name="AutoShape 6"/>
            <p:cNvSpPr>
              <a:spLocks noChangeArrowheads="1"/>
            </p:cNvSpPr>
            <p:nvPr/>
          </p:nvSpPr>
          <p:spPr bwMode="auto">
            <a:xfrm>
              <a:off x="1718" y="211"/>
              <a:ext cx="1821" cy="115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IN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NERVOUS SYSTEM</a:t>
              </a:r>
            </a:p>
          </p:txBody>
        </p:sp>
        <p:sp>
          <p:nvSpPr>
            <p:cNvPr id="5131" name="AutoShape 7"/>
            <p:cNvSpPr>
              <a:spLocks noChangeArrowheads="1"/>
            </p:cNvSpPr>
            <p:nvPr/>
          </p:nvSpPr>
          <p:spPr bwMode="auto">
            <a:xfrm>
              <a:off x="678" y="1573"/>
              <a:ext cx="1687" cy="1608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321925" algn="l"/>
                  <a:tab pos="10779125" algn="l"/>
                </a:tabLst>
              </a:pPr>
              <a:r>
                <a:rPr lang="en-IN" sz="2800" b="1" u="sng">
                  <a:solidFill>
                    <a:srgbClr val="000000"/>
                  </a:solidFill>
                </a:rPr>
                <a:t>CENTRAL</a:t>
              </a:r>
              <a:r>
                <a:rPr lang="en-IN" sz="2100">
                  <a:solidFill>
                    <a:srgbClr val="000000"/>
                  </a:solidFill>
                </a:rPr>
                <a:t>	</a:t>
              </a:r>
            </a:p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321925" algn="l"/>
                  <a:tab pos="10779125" algn="l"/>
                </a:tabLst>
              </a:pPr>
              <a:r>
                <a:rPr lang="en-IN" sz="2100">
                  <a:solidFill>
                    <a:srgbClr val="000000"/>
                  </a:solidFill>
                </a:rPr>
                <a:t>BRAIN</a:t>
              </a:r>
            </a:p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321925" algn="l"/>
                  <a:tab pos="10779125" algn="l"/>
                </a:tabLst>
              </a:pPr>
              <a:r>
                <a:rPr lang="en-IN" sz="2100">
                  <a:solidFill>
                    <a:srgbClr val="000000"/>
                  </a:solidFill>
                </a:rPr>
                <a:t>SPINAL CORD</a:t>
              </a:r>
            </a:p>
          </p:txBody>
        </p:sp>
        <p:sp>
          <p:nvSpPr>
            <p:cNvPr id="5132" name="AutoShape 8"/>
            <p:cNvSpPr>
              <a:spLocks noChangeArrowheads="1"/>
            </p:cNvSpPr>
            <p:nvPr/>
          </p:nvSpPr>
          <p:spPr bwMode="auto">
            <a:xfrm>
              <a:off x="3172" y="1640"/>
              <a:ext cx="1685" cy="1609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IN" sz="2800" b="1" u="sng">
                  <a:solidFill>
                    <a:srgbClr val="000000"/>
                  </a:solidFill>
                </a:rPr>
                <a:t>PERIPHERAL</a:t>
              </a:r>
            </a:p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IN" sz="2100">
                  <a:solidFill>
                    <a:srgbClr val="000000"/>
                  </a:solidFill>
                </a:rPr>
                <a:t>CEREBROSPINAL</a:t>
              </a:r>
            </a:p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IN" sz="2100">
                  <a:solidFill>
                    <a:srgbClr val="000000"/>
                  </a:solidFill>
                </a:rPr>
                <a:t>AUTONOMIC</a:t>
              </a:r>
            </a:p>
          </p:txBody>
        </p:sp>
      </p:grpSp>
      <p:sp>
        <p:nvSpPr>
          <p:cNvPr id="5124" name="Freeform 9"/>
          <p:cNvSpPr>
            <a:spLocks noChangeArrowheads="1"/>
          </p:cNvSpPr>
          <p:nvPr/>
        </p:nvSpPr>
        <p:spPr bwMode="auto">
          <a:xfrm>
            <a:off x="685800" y="2743200"/>
            <a:ext cx="1588" cy="1588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  <a:gd name="T6" fmla="*/ 0 w 1"/>
              <a:gd name="T7" fmla="*/ 0 h 1"/>
              <a:gd name="T8" fmla="*/ 1 w 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936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125" name="Freeform 10"/>
          <p:cNvSpPr>
            <a:spLocks noChangeArrowheads="1"/>
          </p:cNvSpPr>
          <p:nvPr/>
        </p:nvSpPr>
        <p:spPr bwMode="auto">
          <a:xfrm flipV="1">
            <a:off x="3721100" y="2286000"/>
            <a:ext cx="1308100" cy="1371600"/>
          </a:xfrm>
          <a:custGeom>
            <a:avLst/>
            <a:gdLst>
              <a:gd name="T0" fmla="*/ 729677 w 787"/>
              <a:gd name="T1" fmla="*/ 20600 h 799"/>
              <a:gd name="T2" fmla="*/ 889242 w 787"/>
              <a:gd name="T3" fmla="*/ 175098 h 799"/>
              <a:gd name="T4" fmla="*/ 649895 w 787"/>
              <a:gd name="T5" fmla="*/ 422295 h 799"/>
              <a:gd name="T6" fmla="*/ 418858 w 787"/>
              <a:gd name="T7" fmla="*/ 185398 h 799"/>
              <a:gd name="T8" fmla="*/ 580085 w 787"/>
              <a:gd name="T9" fmla="*/ 20600 h 799"/>
              <a:gd name="T10" fmla="*/ 0 w 787"/>
              <a:gd name="T11" fmla="*/ 0 h 799"/>
              <a:gd name="T12" fmla="*/ 19946 w 787"/>
              <a:gd name="T13" fmla="*/ 597393 h 799"/>
              <a:gd name="T14" fmla="*/ 179511 w 787"/>
              <a:gd name="T15" fmla="*/ 442895 h 799"/>
              <a:gd name="T16" fmla="*/ 468722 w 787"/>
              <a:gd name="T17" fmla="*/ 743308 h 799"/>
              <a:gd name="T18" fmla="*/ 468722 w 787"/>
              <a:gd name="T19" fmla="*/ 1371600 h 799"/>
              <a:gd name="T20" fmla="*/ 849351 w 787"/>
              <a:gd name="T21" fmla="*/ 1371600 h 799"/>
              <a:gd name="T22" fmla="*/ 849351 w 787"/>
              <a:gd name="T23" fmla="*/ 733008 h 799"/>
              <a:gd name="T24" fmla="*/ 1138562 w 787"/>
              <a:gd name="T25" fmla="*/ 432595 h 799"/>
              <a:gd name="T26" fmla="*/ 1298127 w 787"/>
              <a:gd name="T27" fmla="*/ 597393 h 799"/>
              <a:gd name="T28" fmla="*/ 1308100 w 787"/>
              <a:gd name="T29" fmla="*/ 0 h 799"/>
              <a:gd name="T30" fmla="*/ 729677 w 787"/>
              <a:gd name="T31" fmla="*/ 20600 h 7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87"/>
              <a:gd name="T49" fmla="*/ 0 h 799"/>
              <a:gd name="T50" fmla="*/ 787 w 787"/>
              <a:gd name="T51" fmla="*/ 799 h 79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87" h="799">
                <a:moveTo>
                  <a:pt x="439" y="12"/>
                </a:moveTo>
                <a:lnTo>
                  <a:pt x="535" y="102"/>
                </a:lnTo>
                <a:lnTo>
                  <a:pt x="391" y="246"/>
                </a:lnTo>
                <a:lnTo>
                  <a:pt x="252" y="108"/>
                </a:lnTo>
                <a:lnTo>
                  <a:pt x="349" y="12"/>
                </a:lnTo>
                <a:lnTo>
                  <a:pt x="0" y="0"/>
                </a:lnTo>
                <a:lnTo>
                  <a:pt x="12" y="348"/>
                </a:lnTo>
                <a:lnTo>
                  <a:pt x="108" y="258"/>
                </a:lnTo>
                <a:lnTo>
                  <a:pt x="282" y="433"/>
                </a:lnTo>
                <a:lnTo>
                  <a:pt x="282" y="799"/>
                </a:lnTo>
                <a:lnTo>
                  <a:pt x="511" y="799"/>
                </a:lnTo>
                <a:lnTo>
                  <a:pt x="511" y="427"/>
                </a:lnTo>
                <a:lnTo>
                  <a:pt x="685" y="252"/>
                </a:lnTo>
                <a:lnTo>
                  <a:pt x="781" y="348"/>
                </a:lnTo>
                <a:lnTo>
                  <a:pt x="787" y="0"/>
                </a:lnTo>
                <a:lnTo>
                  <a:pt x="439" y="12"/>
                </a:lnTo>
                <a:close/>
              </a:path>
            </a:pathLst>
          </a:custGeom>
          <a:solidFill>
            <a:srgbClr val="FF6633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-1208088" y="1576388"/>
            <a:ext cx="23495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219200"/>
            <a:ext cx="8229600" cy="4525963"/>
          </a:xfrm>
        </p:spPr>
        <p:txBody>
          <a:bodyPr/>
          <a:lstStyle/>
          <a:p>
            <a:pPr marL="728663" lvl="1" indent="-271463" eaLnBrk="1" hangingPunct="1">
              <a:lnSpc>
                <a:spcPct val="90000"/>
              </a:lnSpc>
              <a:spcBef>
                <a:spcPts val="900"/>
              </a:spcBef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US" b="1" smtClean="0">
                <a:solidFill>
                  <a:srgbClr val="CCFF33"/>
                </a:solidFill>
                <a:latin typeface="Times New Roman" pitchFamily="16" charset="0"/>
              </a:rPr>
              <a:t>31 Pairs of Spinal Nerves</a:t>
            </a:r>
            <a:r>
              <a:rPr lang="en-US" sz="3600" smtClean="0">
                <a:solidFill>
                  <a:srgbClr val="CCFF33"/>
                </a:solidFill>
              </a:rPr>
              <a:t>. </a:t>
            </a:r>
          </a:p>
          <a:p>
            <a:pPr indent="-336550" eaLnBrk="1" hangingPunct="1">
              <a:lnSpc>
                <a:spcPct val="90000"/>
              </a:lnSpc>
              <a:spcBef>
                <a:spcPts val="1000"/>
              </a:spcBef>
              <a:buClrTx/>
              <a:buFontTx/>
              <a:buNone/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endParaRPr lang="en-US" sz="4000" smtClean="0">
              <a:solidFill>
                <a:srgbClr val="CCFF33"/>
              </a:solidFill>
            </a:endParaRPr>
          </a:p>
          <a:p>
            <a:pPr marL="2043113" lvl="4" indent="-214313" eaLnBrk="1" hangingPunct="1">
              <a:lnSpc>
                <a:spcPct val="90000"/>
              </a:lnSpc>
              <a:spcBef>
                <a:spcPts val="900"/>
              </a:spcBef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US" sz="3600" b="1" smtClean="0">
                <a:solidFill>
                  <a:srgbClr val="CCFF33"/>
                </a:solidFill>
                <a:latin typeface="Times New Roman" pitchFamily="16" charset="0"/>
              </a:rPr>
              <a:t>  8 Cervical</a:t>
            </a:r>
          </a:p>
          <a:p>
            <a:pPr marL="2043113" lvl="4" indent="-214313" eaLnBrk="1" hangingPunct="1">
              <a:lnSpc>
                <a:spcPct val="90000"/>
              </a:lnSpc>
              <a:spcBef>
                <a:spcPts val="900"/>
              </a:spcBef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US" sz="3600" b="1" smtClean="0">
                <a:solidFill>
                  <a:srgbClr val="CCFF33"/>
                </a:solidFill>
                <a:latin typeface="Times New Roman" pitchFamily="16" charset="0"/>
              </a:rPr>
              <a:t>  12 Thoracic</a:t>
            </a:r>
          </a:p>
          <a:p>
            <a:pPr marL="2043113" lvl="4" indent="-214313" eaLnBrk="1" hangingPunct="1">
              <a:lnSpc>
                <a:spcPct val="90000"/>
              </a:lnSpc>
              <a:spcBef>
                <a:spcPts val="900"/>
              </a:spcBef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US" sz="3600" b="1" smtClean="0">
                <a:solidFill>
                  <a:srgbClr val="CCFF33"/>
                </a:solidFill>
                <a:latin typeface="Times New Roman" pitchFamily="16" charset="0"/>
              </a:rPr>
              <a:t>  5 Lumbar</a:t>
            </a:r>
          </a:p>
          <a:p>
            <a:pPr marL="2043113" lvl="4" indent="-214313" eaLnBrk="1" hangingPunct="1">
              <a:lnSpc>
                <a:spcPct val="90000"/>
              </a:lnSpc>
              <a:spcBef>
                <a:spcPts val="900"/>
              </a:spcBef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US" sz="3600" b="1" smtClean="0">
                <a:solidFill>
                  <a:srgbClr val="CCFF33"/>
                </a:solidFill>
                <a:latin typeface="Times New Roman" pitchFamily="16" charset="0"/>
              </a:rPr>
              <a:t>  5 Sacral</a:t>
            </a:r>
          </a:p>
          <a:p>
            <a:pPr marL="2043113" lvl="4" indent="-214313" eaLnBrk="1" hangingPunct="1">
              <a:lnSpc>
                <a:spcPct val="90000"/>
              </a:lnSpc>
              <a:spcBef>
                <a:spcPts val="900"/>
              </a:spcBef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US" sz="3600" b="1" smtClean="0">
                <a:solidFill>
                  <a:srgbClr val="CCFF33"/>
                </a:solidFill>
                <a:latin typeface="Times New Roman" pitchFamily="16" charset="0"/>
              </a:rPr>
              <a:t>  1 Coccygeal</a:t>
            </a:r>
            <a:r>
              <a:rPr lang="en-US" sz="3600" b="1" smtClean="0">
                <a:latin typeface="Times New Roman" pitchFamily="16" charset="0"/>
              </a:rPr>
              <a:t> </a:t>
            </a:r>
          </a:p>
        </p:txBody>
      </p:sp>
      <p:sp>
        <p:nvSpPr>
          <p:cNvPr id="23555" name="WordArt 2"/>
          <p:cNvSpPr>
            <a:spLocks noChangeArrowheads="1" noChangeShapeType="1" noTextEdit="1"/>
          </p:cNvSpPr>
          <p:nvPr/>
        </p:nvSpPr>
        <p:spPr bwMode="auto">
          <a:xfrm>
            <a:off x="1785938" y="357188"/>
            <a:ext cx="5257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b="1" kern="10">
                <a:ln w="9360">
                  <a:solidFill>
                    <a:srgbClr val="F32D4E"/>
                  </a:solidFill>
                  <a:miter lim="800000"/>
                  <a:headEnd/>
                  <a:tailEnd/>
                </a:ln>
                <a:solidFill>
                  <a:srgbClr val="F32D4E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Monotype Corsiva"/>
              </a:rPr>
              <a:t>The Spinal Nerves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728663" lvl="1" indent="-271463" eaLnBrk="1" hangingPunct="1">
              <a:lnSpc>
                <a:spcPct val="90000"/>
              </a:lnSpc>
              <a:spcBef>
                <a:spcPts val="900"/>
              </a:spcBef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IN" sz="3600" b="1" smtClean="0">
                <a:solidFill>
                  <a:srgbClr val="FF00FF"/>
                </a:solidFill>
                <a:latin typeface="Times New Roman" pitchFamily="16" charset="0"/>
              </a:rPr>
              <a:t>Spinal Nerves are attached by</a:t>
            </a:r>
          </a:p>
          <a:p>
            <a:pPr marL="1585913" lvl="3" indent="-214313" eaLnBrk="1" hangingPunct="1">
              <a:lnSpc>
                <a:spcPct val="90000"/>
              </a:lnSpc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IN" b="1" smtClean="0">
                <a:solidFill>
                  <a:srgbClr val="FF00FF"/>
                </a:solidFill>
                <a:latin typeface="Times New Roman" pitchFamily="16" charset="0"/>
              </a:rPr>
              <a:t>  Ventral Root.</a:t>
            </a:r>
          </a:p>
          <a:p>
            <a:pPr marL="1585913" lvl="3" indent="-214313" eaLnBrk="1" hangingPunct="1">
              <a:lnSpc>
                <a:spcPct val="90000"/>
              </a:lnSpc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IN" b="1" smtClean="0">
                <a:solidFill>
                  <a:srgbClr val="FF00FF"/>
                </a:solidFill>
                <a:latin typeface="Times New Roman" pitchFamily="16" charset="0"/>
              </a:rPr>
              <a:t>  Dorsal Root.</a:t>
            </a:r>
          </a:p>
          <a:p>
            <a:pPr indent="-336550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endParaRPr lang="en-IN" sz="3200" b="1" smtClean="0">
              <a:solidFill>
                <a:srgbClr val="FF00FF"/>
              </a:solidFill>
              <a:latin typeface="Times New Roman" pitchFamily="16" charset="0"/>
            </a:endParaRPr>
          </a:p>
          <a:p>
            <a:pPr marL="728663" lvl="1" indent="-271463" eaLnBrk="1" hangingPunct="1">
              <a:lnSpc>
                <a:spcPct val="90000"/>
              </a:lnSpc>
              <a:spcBef>
                <a:spcPts val="900"/>
              </a:spcBef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IN" sz="3600" b="1" smtClean="0">
                <a:solidFill>
                  <a:srgbClr val="FF00FF"/>
                </a:solidFill>
                <a:latin typeface="Times New Roman" pitchFamily="16" charset="0"/>
              </a:rPr>
              <a:t>The 2 roots unite to form a trunk. </a:t>
            </a:r>
          </a:p>
          <a:p>
            <a:pPr marL="728663" lvl="1" indent="-271463" eaLnBrk="1" hangingPunct="1">
              <a:lnSpc>
                <a:spcPct val="90000"/>
              </a:lnSpc>
              <a:spcBef>
                <a:spcPts val="900"/>
              </a:spcBef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IN" sz="3600" b="1" smtClean="0">
                <a:solidFill>
                  <a:srgbClr val="FF00FF"/>
                </a:solidFill>
                <a:latin typeface="Times New Roman" pitchFamily="16" charset="0"/>
              </a:rPr>
              <a:t>This short trunk divides in to </a:t>
            </a:r>
          </a:p>
          <a:p>
            <a:pPr marL="1585913" lvl="3" indent="-214313" eaLnBrk="1" hangingPunct="1">
              <a:lnSpc>
                <a:spcPct val="90000"/>
              </a:lnSpc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IN" b="1" smtClean="0">
                <a:solidFill>
                  <a:srgbClr val="FF00FF"/>
                </a:solidFill>
                <a:latin typeface="Times New Roman" pitchFamily="16" charset="0"/>
              </a:rPr>
              <a:t>  Ventral Ramus.</a:t>
            </a:r>
          </a:p>
          <a:p>
            <a:pPr marL="1585913" lvl="3" indent="-214313" eaLnBrk="1" hangingPunct="1">
              <a:lnSpc>
                <a:spcPct val="90000"/>
              </a:lnSpc>
              <a:buClr>
                <a:srgbClr val="FFFFFF"/>
              </a:buClr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r>
              <a:rPr lang="en-IN" b="1" smtClean="0">
                <a:solidFill>
                  <a:srgbClr val="FF00FF"/>
                </a:solidFill>
                <a:latin typeface="Times New Roman" pitchFamily="16" charset="0"/>
              </a:rPr>
              <a:t>   Dorsal Ramus.</a:t>
            </a:r>
            <a:r>
              <a:rPr lang="en-IN" smtClean="0">
                <a:solidFill>
                  <a:srgbClr val="FF00FF"/>
                </a:solidFill>
              </a:rPr>
              <a:t>  </a:t>
            </a:r>
          </a:p>
          <a:p>
            <a:pPr indent="-336550" eaLnBrk="1" hangingPunct="1">
              <a:lnSpc>
                <a:spcPct val="90000"/>
              </a:lnSpc>
              <a:buClrTx/>
              <a:buFontTx/>
              <a:buNone/>
              <a:tabLst>
                <a:tab pos="728663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  <a:tab pos="9585325" algn="l"/>
              </a:tabLst>
            </a:pPr>
            <a:endParaRPr lang="en-IN" smtClean="0">
              <a:solidFill>
                <a:srgbClr val="FF00FF"/>
              </a:solidFill>
            </a:endParaRPr>
          </a:p>
        </p:txBody>
      </p:sp>
      <p:sp>
        <p:nvSpPr>
          <p:cNvPr id="24579" name="WordArt 2"/>
          <p:cNvSpPr>
            <a:spLocks noChangeArrowheads="1" noChangeShapeType="1" noTextEdit="1"/>
          </p:cNvSpPr>
          <p:nvPr/>
        </p:nvSpPr>
        <p:spPr bwMode="auto">
          <a:xfrm>
            <a:off x="1676400" y="457200"/>
            <a:ext cx="5486400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b="1" kern="10">
                <a:ln w="9360">
                  <a:solidFill>
                    <a:srgbClr val="F32D4E"/>
                  </a:solidFill>
                  <a:miter lim="800000"/>
                  <a:headEnd/>
                  <a:tailEnd/>
                </a:ln>
                <a:solidFill>
                  <a:srgbClr val="F32D4E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Monotype Corsiva"/>
              </a:rPr>
              <a:t>Origin Of The Spinal Nerves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500063" y="692150"/>
            <a:ext cx="1624012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3879850" y="3246438"/>
            <a:ext cx="13843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>
                <a:solidFill>
                  <a:srgbClr val="CCCCFF"/>
                </a:solidFill>
                <a:hlinkClick r:id="rId3"/>
              </a:rPr>
              <a:t>Picture1.jpg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34938"/>
            <a:ext cx="7705725" cy="652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458788"/>
            <a:ext cx="8945562" cy="6170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2227263" y="2060575"/>
            <a:ext cx="61595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0350"/>
            <a:ext cx="8229600" cy="1989138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36550" indent="-336550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3200" smtClean="0">
                <a:solidFill>
                  <a:srgbClr val="FF00FF"/>
                </a:solidFill>
                <a:latin typeface="Arial Black" pitchFamily="32" charset="0"/>
              </a:rPr>
              <a:t>Dorsal ramus divides into the lateral and medial  branches which supply the skin and muscles of the back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3200" smtClean="0">
              <a:solidFill>
                <a:srgbClr val="FF00FF"/>
              </a:solidFill>
              <a:latin typeface="Arial Black" pitchFamily="32" charset="0"/>
            </a:endParaRPr>
          </a:p>
          <a:p>
            <a:pPr marL="336550" indent="-336550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3200" smtClean="0">
                <a:solidFill>
                  <a:srgbClr val="FF00FF"/>
                </a:solidFill>
                <a:latin typeface="Arial Black" pitchFamily="32" charset="0"/>
              </a:rPr>
              <a:t>Ventral ramus supplies the muscles and skin of the front and the extremities by forming plexuses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15888"/>
            <a:ext cx="8228013" cy="1920876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smtClean="0">
                <a:solidFill>
                  <a:srgbClr val="FF00FF"/>
                </a:solidFill>
                <a:latin typeface="Arial Black" pitchFamily="32" charset="0"/>
              </a:rPr>
              <a:t>AUTONOMIC NERVOUS SYSTEM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8013" cy="4524375"/>
          </a:xfrm>
        </p:spPr>
        <p:txBody>
          <a:bodyPr/>
          <a:lstStyle/>
          <a:p>
            <a:pPr indent="-336550" eaLnBrk="1" hangingPunct="1"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3600" dirty="0" smtClean="0">
                <a:solidFill>
                  <a:srgbClr val="CCFF33"/>
                </a:solidFill>
                <a:latin typeface="Arial Black" pitchFamily="32" charset="0"/>
              </a:rPr>
              <a:t>Controls involuntary activities of the body like sweating, salivation, peristalsis etc.</a:t>
            </a:r>
          </a:p>
          <a:p>
            <a:pPr indent="-336550" eaLnBrk="1" hangingPunct="1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3600" dirty="0" smtClean="0">
              <a:solidFill>
                <a:srgbClr val="CCFF33"/>
              </a:solidFill>
              <a:latin typeface="Arial Black" pitchFamily="32" charset="0"/>
            </a:endParaRPr>
          </a:p>
          <a:p>
            <a:pPr indent="-336550" eaLnBrk="1" hangingPunct="1"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3600" dirty="0" smtClean="0">
                <a:solidFill>
                  <a:srgbClr val="CCFF33"/>
                </a:solidFill>
                <a:latin typeface="Arial Black" pitchFamily="32" charset="0"/>
              </a:rPr>
              <a:t>Divided into:</a:t>
            </a:r>
          </a:p>
          <a:p>
            <a:pPr indent="-336550" eaLnBrk="1" hangingPunct="1"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dirty="0" smtClean="0">
                <a:solidFill>
                  <a:srgbClr val="FF00FF"/>
                </a:solidFill>
                <a:latin typeface="Arial Black" pitchFamily="32" charset="0"/>
              </a:rPr>
              <a:t>Sympathetic system</a:t>
            </a:r>
            <a:r>
              <a:rPr lang="en-US" sz="2400" dirty="0" smtClean="0">
                <a:latin typeface="Arial Black" pitchFamily="32" charset="0"/>
              </a:rPr>
              <a:t> (</a:t>
            </a:r>
            <a:r>
              <a:rPr lang="en-US" sz="2400" dirty="0" err="1" smtClean="0">
                <a:latin typeface="Arial Black" pitchFamily="32" charset="0"/>
              </a:rPr>
              <a:t>Thoracolumbar</a:t>
            </a:r>
            <a:r>
              <a:rPr lang="en-US" sz="2400" dirty="0" smtClean="0">
                <a:latin typeface="Arial Black" pitchFamily="32" charset="0"/>
              </a:rPr>
              <a:t> outflow)</a:t>
            </a:r>
          </a:p>
          <a:p>
            <a:pPr indent="-336550" eaLnBrk="1" hangingPunct="1">
              <a:buClr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dirty="0" smtClean="0">
                <a:solidFill>
                  <a:srgbClr val="FF00FF"/>
                </a:solidFill>
                <a:latin typeface="Arial Black" pitchFamily="32" charset="0"/>
              </a:rPr>
              <a:t>Parasympathetic system</a:t>
            </a:r>
            <a:r>
              <a:rPr lang="en-US" sz="2400" dirty="0" smtClean="0">
                <a:latin typeface="Arial Black" pitchFamily="32" charset="0"/>
              </a:rPr>
              <a:t> (</a:t>
            </a:r>
            <a:r>
              <a:rPr lang="en-US" sz="2400" dirty="0" err="1" smtClean="0">
                <a:latin typeface="Arial Black" pitchFamily="32" charset="0"/>
              </a:rPr>
              <a:t>Craniosacral</a:t>
            </a:r>
            <a:r>
              <a:rPr lang="en-US" sz="2400" dirty="0" smtClean="0">
                <a:latin typeface="Arial Black" pitchFamily="32" charset="0"/>
              </a:rPr>
              <a:t> outflow)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2238"/>
            <a:ext cx="8220075" cy="2112963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0075" cy="4697413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</a:pPr>
            <a:endParaRPr lang="en-IN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0"/>
            <a:ext cx="52578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3175" y="228600"/>
            <a:ext cx="2054225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Nuclei and ganglia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15888"/>
            <a:ext cx="8228013" cy="1920876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smtClean="0">
                <a:solidFill>
                  <a:srgbClr val="CCFF33"/>
                </a:solidFill>
                <a:latin typeface="Arial Black" pitchFamily="32" charset="0"/>
              </a:rPr>
              <a:t>Sympathetic system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57313"/>
            <a:ext cx="8228013" cy="4767262"/>
          </a:xfrm>
        </p:spPr>
        <p:txBody>
          <a:bodyPr/>
          <a:lstStyle/>
          <a:p>
            <a:pPr indent="-336550" eaLnBrk="1" hangingPunct="1">
              <a:lnSpc>
                <a:spcPct val="80000"/>
              </a:lnSpc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3200" dirty="0" err="1" smtClean="0">
                <a:solidFill>
                  <a:srgbClr val="FF00FF"/>
                </a:solidFill>
                <a:latin typeface="Arial Black" pitchFamily="32" charset="0"/>
              </a:rPr>
              <a:t>Thoraco</a:t>
            </a:r>
            <a:r>
              <a:rPr lang="en-US" sz="3200" dirty="0" smtClean="0">
                <a:solidFill>
                  <a:srgbClr val="FF00FF"/>
                </a:solidFill>
                <a:latin typeface="Arial Black" pitchFamily="32" charset="0"/>
              </a:rPr>
              <a:t>-lumbar outflow  (T1 to L2)</a:t>
            </a:r>
          </a:p>
          <a:p>
            <a:pPr indent="-336550" eaLnBrk="1" hangingPunct="1">
              <a:lnSpc>
                <a:spcPct val="80000"/>
              </a:lnSpc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800" dirty="0" smtClean="0">
              <a:latin typeface="Arial Black" pitchFamily="32" charset="0"/>
            </a:endParaRPr>
          </a:p>
          <a:p>
            <a:pPr indent="-336550" eaLnBrk="1" hangingPunct="1">
              <a:lnSpc>
                <a:spcPct val="80000"/>
              </a:lnSpc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err="1" smtClean="0">
                <a:latin typeface="Arial Black" pitchFamily="32" charset="0"/>
              </a:rPr>
              <a:t>Preganglionic</a:t>
            </a:r>
            <a:r>
              <a:rPr lang="en-US" sz="2800" dirty="0" smtClean="0">
                <a:latin typeface="Arial Black" pitchFamily="32" charset="0"/>
              </a:rPr>
              <a:t> </a:t>
            </a:r>
            <a:r>
              <a:rPr lang="en-US" sz="2800" dirty="0" err="1" smtClean="0">
                <a:latin typeface="Arial Black" pitchFamily="32" charset="0"/>
              </a:rPr>
              <a:t>fibres</a:t>
            </a:r>
            <a:r>
              <a:rPr lang="en-US" sz="2800" dirty="0" smtClean="0">
                <a:latin typeface="Arial Black" pitchFamily="32" charset="0"/>
              </a:rPr>
              <a:t> arise from </a:t>
            </a:r>
            <a:r>
              <a:rPr lang="en-US" sz="2800" dirty="0" smtClean="0">
                <a:solidFill>
                  <a:srgbClr val="FF0000"/>
                </a:solidFill>
                <a:latin typeface="Arial Black" pitchFamily="32" charset="0"/>
              </a:rPr>
              <a:t>lateral column</a:t>
            </a:r>
            <a:r>
              <a:rPr lang="en-US" sz="2800" dirty="0" smtClean="0">
                <a:latin typeface="Arial Black" pitchFamily="32" charset="0"/>
              </a:rPr>
              <a:t> emerge through </a:t>
            </a:r>
            <a:r>
              <a:rPr lang="en-US" sz="2800" dirty="0" smtClean="0">
                <a:solidFill>
                  <a:srgbClr val="FF0000"/>
                </a:solidFill>
                <a:latin typeface="Arial Black" pitchFamily="32" charset="0"/>
              </a:rPr>
              <a:t>ventral </a:t>
            </a:r>
            <a:r>
              <a:rPr lang="en-US" sz="2800" dirty="0" err="1" smtClean="0">
                <a:solidFill>
                  <a:srgbClr val="FF0000"/>
                </a:solidFill>
                <a:latin typeface="Arial Black" pitchFamily="32" charset="0"/>
              </a:rPr>
              <a:t>ramus</a:t>
            </a:r>
            <a:r>
              <a:rPr lang="en-US" sz="2800" dirty="0" smtClean="0">
                <a:latin typeface="Arial Black" pitchFamily="32" charset="0"/>
              </a:rPr>
              <a:t> enters </a:t>
            </a:r>
            <a:r>
              <a:rPr lang="en-US" sz="2800" dirty="0" smtClean="0">
                <a:solidFill>
                  <a:srgbClr val="FF0000"/>
                </a:solidFill>
                <a:latin typeface="Arial Black" pitchFamily="32" charset="0"/>
              </a:rPr>
              <a:t>ganglia relays</a:t>
            </a:r>
            <a:r>
              <a:rPr lang="en-US" sz="2800" dirty="0" smtClean="0">
                <a:latin typeface="Arial Black" pitchFamily="32" charset="0"/>
              </a:rPr>
              <a:t> in the sympathetic ganglia and </a:t>
            </a:r>
            <a:r>
              <a:rPr lang="en-US" sz="2800" dirty="0" smtClean="0">
                <a:solidFill>
                  <a:srgbClr val="FF0000"/>
                </a:solidFill>
                <a:latin typeface="Arial Black" pitchFamily="32" charset="0"/>
              </a:rPr>
              <a:t>post </a:t>
            </a:r>
            <a:r>
              <a:rPr lang="en-US" sz="2800" dirty="0" err="1" smtClean="0">
                <a:solidFill>
                  <a:srgbClr val="FF0000"/>
                </a:solidFill>
                <a:latin typeface="Arial Black" pitchFamily="32" charset="0"/>
              </a:rPr>
              <a:t>ganglionic</a:t>
            </a:r>
            <a:r>
              <a:rPr lang="en-US" sz="2800" dirty="0" smtClean="0">
                <a:solidFill>
                  <a:srgbClr val="FF0000"/>
                </a:solidFill>
                <a:latin typeface="Arial Black" pitchFamily="3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Black" pitchFamily="32" charset="0"/>
              </a:rPr>
              <a:t>fibres</a:t>
            </a:r>
            <a:r>
              <a:rPr lang="en-US" sz="2800" dirty="0" smtClean="0">
                <a:latin typeface="Arial Black" pitchFamily="32" charset="0"/>
              </a:rPr>
              <a:t> reaches the organ</a:t>
            </a:r>
          </a:p>
          <a:p>
            <a:pPr indent="-336550" eaLnBrk="1" hangingPunct="1">
              <a:lnSpc>
                <a:spcPct val="80000"/>
              </a:lnSpc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800" dirty="0" smtClean="0">
              <a:solidFill>
                <a:srgbClr val="CCFF33"/>
              </a:solidFill>
              <a:latin typeface="Arial Black" pitchFamily="32" charset="0"/>
            </a:endParaRPr>
          </a:p>
          <a:p>
            <a:pPr indent="-336550" eaLnBrk="1" hangingPunct="1">
              <a:lnSpc>
                <a:spcPct val="80000"/>
              </a:lnSpc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smtClean="0">
                <a:solidFill>
                  <a:srgbClr val="CCFF33"/>
                </a:solidFill>
                <a:latin typeface="Arial Black" pitchFamily="32" charset="0"/>
              </a:rPr>
              <a:t>Adrenergic</a:t>
            </a:r>
          </a:p>
          <a:p>
            <a:pPr indent="-336550" eaLnBrk="1" hangingPunct="1">
              <a:lnSpc>
                <a:spcPct val="80000"/>
              </a:lnSpc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smtClean="0">
                <a:solidFill>
                  <a:srgbClr val="CCFF33"/>
                </a:solidFill>
                <a:latin typeface="Arial Black" pitchFamily="32" charset="0"/>
              </a:rPr>
              <a:t>Fight </a:t>
            </a:r>
            <a:r>
              <a:rPr lang="en-US" sz="2800" dirty="0" smtClean="0">
                <a:solidFill>
                  <a:srgbClr val="CCFF33"/>
                </a:solidFill>
                <a:latin typeface="Arial Black" pitchFamily="32" charset="0"/>
              </a:rPr>
              <a:t>or flight response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0350"/>
            <a:ext cx="8229600" cy="1989138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15888"/>
            <a:ext cx="8228013" cy="1920876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smtClean="0">
                <a:solidFill>
                  <a:srgbClr val="CCFF33"/>
                </a:solidFill>
                <a:latin typeface="Arial Black" pitchFamily="32" charset="0"/>
              </a:rPr>
              <a:t>Parasympathetic system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8013" cy="4524375"/>
          </a:xfrm>
        </p:spPr>
        <p:txBody>
          <a:bodyPr/>
          <a:lstStyle/>
          <a:p>
            <a:pPr indent="-336550" eaLnBrk="1" hangingPunct="1">
              <a:lnSpc>
                <a:spcPct val="90000"/>
              </a:lnSpc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err="1" smtClean="0">
                <a:latin typeface="Arial Black" pitchFamily="32" charset="0"/>
              </a:rPr>
              <a:t>Cranio</a:t>
            </a:r>
            <a:r>
              <a:rPr lang="en-US" sz="2800" dirty="0" smtClean="0">
                <a:latin typeface="Arial Black" pitchFamily="32" charset="0"/>
              </a:rPr>
              <a:t> sacral outflow (3, 7, 9 and 10</a:t>
            </a:r>
            <a:r>
              <a:rPr lang="en-US" sz="2800" baseline="30000" dirty="0" smtClean="0">
                <a:latin typeface="Arial Black" pitchFamily="32" charset="0"/>
              </a:rPr>
              <a:t>th</a:t>
            </a:r>
            <a:r>
              <a:rPr lang="en-US" sz="2800" dirty="0" smtClean="0">
                <a:latin typeface="Arial Black" pitchFamily="32" charset="0"/>
              </a:rPr>
              <a:t> cranial nerves and S2,3,4 segments)</a:t>
            </a:r>
          </a:p>
          <a:p>
            <a:pPr indent="-336550" eaLnBrk="1" hangingPunct="1">
              <a:lnSpc>
                <a:spcPct val="90000"/>
              </a:lnSpc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800" dirty="0" smtClean="0">
              <a:latin typeface="Arial Black" pitchFamily="32" charset="0"/>
            </a:endParaRPr>
          </a:p>
          <a:p>
            <a:pPr indent="-336550" eaLnBrk="1" hangingPunct="1">
              <a:lnSpc>
                <a:spcPct val="90000"/>
              </a:lnSpc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err="1" smtClean="0">
                <a:latin typeface="Arial Black" pitchFamily="32" charset="0"/>
              </a:rPr>
              <a:t>Preganglionic</a:t>
            </a:r>
            <a:r>
              <a:rPr lang="en-US" sz="2800" dirty="0" smtClean="0">
                <a:latin typeface="Arial Black" pitchFamily="32" charset="0"/>
              </a:rPr>
              <a:t> </a:t>
            </a:r>
            <a:r>
              <a:rPr lang="en-US" sz="2800" dirty="0" err="1" smtClean="0">
                <a:latin typeface="Arial Black" pitchFamily="32" charset="0"/>
              </a:rPr>
              <a:t>fibres</a:t>
            </a:r>
            <a:r>
              <a:rPr lang="en-US" sz="2800" dirty="0" smtClean="0">
                <a:latin typeface="Arial Black" pitchFamily="32" charset="0"/>
              </a:rPr>
              <a:t> are very long reaching </a:t>
            </a:r>
            <a:r>
              <a:rPr lang="en-US" sz="2800" dirty="0" err="1" smtClean="0">
                <a:latin typeface="Arial Black" pitchFamily="32" charset="0"/>
              </a:rPr>
              <a:t>upto</a:t>
            </a:r>
            <a:r>
              <a:rPr lang="en-US" sz="2800" dirty="0" smtClean="0">
                <a:latin typeface="Arial Black" pitchFamily="32" charset="0"/>
              </a:rPr>
              <a:t> the viscera of supply, ganglia situated close to the organ, post </a:t>
            </a:r>
            <a:r>
              <a:rPr lang="en-US" sz="2800" dirty="0" err="1" smtClean="0">
                <a:latin typeface="Arial Black" pitchFamily="32" charset="0"/>
              </a:rPr>
              <a:t>ganglionic</a:t>
            </a:r>
            <a:r>
              <a:rPr lang="en-US" sz="2800" dirty="0" smtClean="0">
                <a:latin typeface="Arial Black" pitchFamily="32" charset="0"/>
              </a:rPr>
              <a:t> </a:t>
            </a:r>
            <a:r>
              <a:rPr lang="en-US" sz="2800" dirty="0" err="1" smtClean="0">
                <a:latin typeface="Arial Black" pitchFamily="32" charset="0"/>
              </a:rPr>
              <a:t>fibres</a:t>
            </a:r>
            <a:r>
              <a:rPr lang="en-US" sz="2800" dirty="0" smtClean="0">
                <a:latin typeface="Arial Black" pitchFamily="32" charset="0"/>
              </a:rPr>
              <a:t> are short</a:t>
            </a:r>
          </a:p>
          <a:p>
            <a:pPr indent="-336550" eaLnBrk="1" hangingPunct="1">
              <a:lnSpc>
                <a:spcPct val="90000"/>
              </a:lnSpc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800" dirty="0" smtClean="0">
              <a:latin typeface="Arial Black" pitchFamily="32" charset="0"/>
            </a:endParaRPr>
          </a:p>
          <a:p>
            <a:pPr indent="-336550" eaLnBrk="1" hangingPunct="1">
              <a:lnSpc>
                <a:spcPct val="90000"/>
              </a:lnSpc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smtClean="0">
                <a:latin typeface="Arial Black" pitchFamily="32" charset="0"/>
              </a:rPr>
              <a:t>Cholinergic</a:t>
            </a:r>
          </a:p>
          <a:p>
            <a:pPr indent="-336550" eaLnBrk="1" hangingPunct="1">
              <a:lnSpc>
                <a:spcPct val="90000"/>
              </a:lnSpc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800" dirty="0" smtClean="0">
              <a:latin typeface="Arial Black" pitchFamily="3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smtClean="0">
                <a:solidFill>
                  <a:srgbClr val="FF00FF"/>
                </a:solidFill>
                <a:latin typeface="Arial Black" pitchFamily="32" charset="0"/>
              </a:rPr>
              <a:t>What is the difference between the somatic and autonomic nervous system?</a:t>
            </a: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616450"/>
          </a:xfrm>
        </p:spPr>
        <p:txBody>
          <a:bodyPr/>
          <a:lstStyle/>
          <a:p>
            <a:pPr indent="-336550" eaLnBrk="1" hangingPunct="1">
              <a:buClrTx/>
              <a:buFontTx/>
              <a:buNone/>
              <a:tabLst>
                <a:tab pos="34290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9300" algn="l"/>
                <a:tab pos="6286500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en-US" smtClean="0"/>
              <a:t>			</a:t>
            </a: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(a) Preganglionic fibres from CNS</a:t>
            </a:r>
          </a:p>
          <a:p>
            <a:pPr indent="-336550" eaLnBrk="1" hangingPunct="1">
              <a:buClrTx/>
              <a:buFontTx/>
              <a:buNone/>
              <a:tabLst>
                <a:tab pos="34290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9300" algn="l"/>
                <a:tab pos="6286500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</a:tabLst>
            </a:pPr>
            <a:endParaRPr lang="en-US" sz="2400" smtClean="0">
              <a:solidFill>
                <a:srgbClr val="CCFF33"/>
              </a:solidFill>
              <a:latin typeface="Arial Black" pitchFamily="32" charset="0"/>
            </a:endParaRPr>
          </a:p>
          <a:p>
            <a:pPr indent="-336550" eaLnBrk="1" hangingPunct="1">
              <a:buClrTx/>
              <a:buFontTx/>
              <a:buNone/>
              <a:tabLst>
                <a:tab pos="34290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9300" algn="l"/>
                <a:tab pos="6286500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			(b) Ganglia for relay </a:t>
            </a:r>
          </a:p>
          <a:p>
            <a:pPr indent="-336550" eaLnBrk="1" hangingPunct="1">
              <a:buClrTx/>
              <a:buFontTx/>
              <a:buNone/>
              <a:tabLst>
                <a:tab pos="34290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9300" algn="l"/>
                <a:tab pos="6286500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</a:tabLst>
            </a:pPr>
            <a:endParaRPr lang="en-US" sz="2400" smtClean="0">
              <a:solidFill>
                <a:srgbClr val="CCFF33"/>
              </a:solidFill>
              <a:latin typeface="Arial Black" pitchFamily="32" charset="0"/>
            </a:endParaRPr>
          </a:p>
          <a:p>
            <a:pPr indent="-336550" eaLnBrk="1" hangingPunct="1">
              <a:buClrTx/>
              <a:buFontTx/>
              <a:buNone/>
              <a:tabLst>
                <a:tab pos="34290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9300" algn="l"/>
                <a:tab pos="6286500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			(c) Postganglionic fibres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200" u="sng" smtClean="0">
                <a:solidFill>
                  <a:srgbClr val="CCFF33"/>
                </a:solidFill>
                <a:latin typeface="Arial Black" pitchFamily="32" charset="0"/>
              </a:rPr>
              <a:t>Cell types of nervous system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28613" indent="-328613" eaLnBrk="1" hangingPunct="1"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3200" dirty="0" smtClean="0">
                <a:solidFill>
                  <a:srgbClr val="FF00FF"/>
                </a:solidFill>
                <a:latin typeface="Arial Black" pitchFamily="32" charset="0"/>
              </a:rPr>
              <a:t>Neurons or Nerve cells (Excitable)</a:t>
            </a:r>
          </a:p>
          <a:p>
            <a:pPr marL="328613" indent="-328613" eaLnBrk="1" hangingPunct="1">
              <a:spcBef>
                <a:spcPts val="8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3200" dirty="0" smtClean="0">
              <a:solidFill>
                <a:srgbClr val="FF00FF"/>
              </a:solidFill>
              <a:latin typeface="Arial Black" pitchFamily="32" charset="0"/>
            </a:endParaRPr>
          </a:p>
          <a:p>
            <a:pPr marL="328613" indent="-328613" eaLnBrk="1" hangingPunct="1"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3200" dirty="0" smtClean="0">
                <a:solidFill>
                  <a:srgbClr val="FF00FF"/>
                </a:solidFill>
                <a:latin typeface="Arial Black" pitchFamily="32" charset="0"/>
              </a:rPr>
              <a:t>Supporting cells (Non Excitable)</a:t>
            </a:r>
          </a:p>
          <a:p>
            <a:pPr marL="728663" lvl="1" indent="-328613" eaLnBrk="1" hangingPunct="1">
              <a:spcBef>
                <a:spcPts val="800"/>
              </a:spcBef>
              <a:buClrTx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800" dirty="0" err="1" smtClean="0">
                <a:solidFill>
                  <a:srgbClr val="FF00FF"/>
                </a:solidFill>
                <a:latin typeface="Arial Black" pitchFamily="32" charset="0"/>
              </a:rPr>
              <a:t>Neuroglia</a:t>
            </a:r>
            <a:endParaRPr lang="en-US" sz="2800" dirty="0" smtClean="0">
              <a:solidFill>
                <a:srgbClr val="FF00FF"/>
              </a:solidFill>
              <a:latin typeface="Arial Black" pitchFamily="32" charset="0"/>
            </a:endParaRPr>
          </a:p>
          <a:p>
            <a:pPr marL="728663" lvl="1" indent="-328613" eaLnBrk="1" hangingPunct="1">
              <a:spcBef>
                <a:spcPts val="800"/>
              </a:spcBef>
              <a:buClrTx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800" dirty="0" smtClean="0">
                <a:solidFill>
                  <a:srgbClr val="FF00FF"/>
                </a:solidFill>
                <a:latin typeface="Arial Black" pitchFamily="32" charset="0"/>
              </a:rPr>
              <a:t>Schwann </a:t>
            </a:r>
            <a:r>
              <a:rPr lang="en-US" sz="2800" dirty="0" smtClean="0">
                <a:solidFill>
                  <a:srgbClr val="FF00FF"/>
                </a:solidFill>
                <a:latin typeface="Arial Black" pitchFamily="32" charset="0"/>
              </a:rPr>
              <a:t>cells</a:t>
            </a:r>
          </a:p>
          <a:p>
            <a:pPr marL="728663" lvl="1" indent="-328613" eaLnBrk="1" hangingPunct="1">
              <a:spcBef>
                <a:spcPts val="800"/>
              </a:spcBef>
              <a:buClrTx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800" dirty="0" smtClean="0">
                <a:solidFill>
                  <a:srgbClr val="FF00FF"/>
                </a:solidFill>
                <a:latin typeface="Arial Black" pitchFamily="32" charset="0"/>
              </a:rPr>
              <a:t>Capsular </a:t>
            </a:r>
            <a:r>
              <a:rPr lang="en-US" sz="2800" dirty="0" smtClean="0">
                <a:solidFill>
                  <a:srgbClr val="FF00FF"/>
                </a:solidFill>
                <a:latin typeface="Arial Black" pitchFamily="32" charset="0"/>
              </a:rPr>
              <a:t>cells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2450" y="3352800"/>
            <a:ext cx="3054350" cy="327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NEURONS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00CC99"/>
                </a:solidFill>
                <a:latin typeface="Arial Black" pitchFamily="32" charset="0"/>
              </a:rPr>
              <a:t>Structural and functional units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00CC99"/>
                </a:solidFill>
                <a:latin typeface="Arial Black" pitchFamily="32" charset="0"/>
              </a:rPr>
              <a:t>10,000 million neurons in the cerebral cortex alone!!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00CC99"/>
                </a:solidFill>
                <a:latin typeface="Arial Black" pitchFamily="32" charset="0"/>
              </a:rPr>
              <a:t>No proliferation by cell division (mitosis)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00CC99"/>
                </a:solidFill>
                <a:latin typeface="Arial Black" pitchFamily="32" charset="0"/>
              </a:rPr>
              <a:t>Degenerates with age 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00CC99"/>
                </a:solidFill>
                <a:latin typeface="Arial Black" pitchFamily="32" charset="0"/>
              </a:rPr>
              <a:t>Regeneration (possible) after injury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600" u="sng" smtClean="0">
                <a:solidFill>
                  <a:srgbClr val="00CC99"/>
                </a:solidFill>
                <a:latin typeface="Arial Black" pitchFamily="32" charset="0"/>
              </a:rPr>
              <a:t>Structure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28613" indent="-328613" eaLnBrk="1" hangingPunct="1">
              <a:spcBef>
                <a:spcPts val="6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Cell body (Soma/Perikaryon)</a:t>
            </a:r>
          </a:p>
          <a:p>
            <a:pPr marL="328613" indent="-328613" eaLnBrk="1" hangingPunct="1">
              <a:spcBef>
                <a:spcPts val="6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		Central nucleus</a:t>
            </a:r>
          </a:p>
          <a:p>
            <a:pPr marL="328613" indent="-328613" eaLnBrk="1" hangingPunct="1">
              <a:spcBef>
                <a:spcPts val="6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		Nissl’s granules</a:t>
            </a:r>
          </a:p>
          <a:p>
            <a:pPr marL="328613" indent="-328613" eaLnBrk="1" hangingPunct="1">
              <a:spcBef>
                <a:spcPts val="6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Cell process (neurites)</a:t>
            </a:r>
          </a:p>
          <a:p>
            <a:pPr marL="328613" indent="-328613" eaLnBrk="1" hangingPunct="1">
              <a:spcBef>
                <a:spcPts val="6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		Dendrites</a:t>
            </a:r>
          </a:p>
          <a:p>
            <a:pPr marL="328613" indent="-328613" eaLnBrk="1" hangingPunct="1">
              <a:spcBef>
                <a:spcPts val="6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		Axons</a:t>
            </a:r>
          </a:p>
          <a:p>
            <a:pPr marL="328613" indent="-328613" eaLnBrk="1" hangingPunct="1">
              <a:spcBef>
                <a:spcPts val="6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Axon terminals</a:t>
            </a:r>
          </a:p>
          <a:p>
            <a:pPr marL="328613" indent="-328613" eaLnBrk="1" hangingPunct="1">
              <a:spcBef>
                <a:spcPts val="6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Node of Ranvier</a:t>
            </a:r>
          </a:p>
          <a:p>
            <a:pPr marL="328613" indent="-328613" eaLnBrk="1" hangingPunct="1">
              <a:spcBef>
                <a:spcPts val="6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Myelin sheath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0"/>
            <a:ext cx="4572000" cy="379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2250"/>
            <a:ext cx="8220075" cy="1427163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0075" cy="4697413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</a:pPr>
            <a:endParaRPr lang="en-IN" smtClean="0"/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6294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8588"/>
            <a:ext cx="8228013" cy="2673351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8013" cy="5248275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</a:pPr>
            <a:endParaRPr lang="en-IN" smtClean="0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4500563" cy="5434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0"/>
            <a:ext cx="4643437" cy="617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657600"/>
            <a:ext cx="8153400" cy="2849563"/>
          </a:xfrm>
        </p:spPr>
        <p:txBody>
          <a:bodyPr/>
          <a:lstStyle/>
          <a:p>
            <a:pPr marL="914400" lvl="1" indent="-457200" algn="just" eaLnBrk="1" hangingPunct="1">
              <a:lnSpc>
                <a:spcPct val="80000"/>
              </a:lnSpc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  <a:tabLst>
                <a:tab pos="730250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  <a:tab pos="9586913" algn="l"/>
              </a:tabLst>
            </a:pPr>
            <a:r>
              <a:rPr lang="en-US" sz="2400" b="1" dirty="0" smtClean="0">
                <a:latin typeface="Times New Roman" pitchFamily="16" charset="0"/>
              </a:rPr>
              <a:t>Single Long process which conducts electrical changes away from soma. </a:t>
            </a:r>
          </a:p>
          <a:p>
            <a:pPr marL="730250" lvl="1" indent="-273050" algn="just" eaLnBrk="1" hangingPunct="1">
              <a:lnSpc>
                <a:spcPct val="80000"/>
              </a:lnSpc>
              <a:spcBef>
                <a:spcPts val="600"/>
              </a:spcBef>
              <a:buClr>
                <a:srgbClr val="FFFF00"/>
              </a:buClr>
              <a:tabLst>
                <a:tab pos="730250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  <a:tab pos="9586913" algn="l"/>
              </a:tabLst>
            </a:pPr>
            <a:r>
              <a:rPr lang="en-US" sz="2400" b="1" dirty="0" smtClean="0">
                <a:latin typeface="Times New Roman" pitchFamily="16" charset="0"/>
              </a:rPr>
              <a:t>Near its origin from soma a specialized region called the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6" charset="0"/>
              </a:rPr>
              <a:t>axon hillock</a:t>
            </a:r>
            <a:r>
              <a:rPr lang="en-US" sz="2400" b="1" dirty="0" smtClean="0">
                <a:latin typeface="Times New Roman" pitchFamily="16" charset="0"/>
              </a:rPr>
              <a:t>, which is free of </a:t>
            </a:r>
            <a:r>
              <a:rPr lang="en-US" sz="2400" b="1" dirty="0" err="1" smtClean="0">
                <a:latin typeface="Times New Roman" pitchFamily="16" charset="0"/>
              </a:rPr>
              <a:t>Nissl</a:t>
            </a:r>
            <a:r>
              <a:rPr lang="en-US" sz="2400" b="1" dirty="0" smtClean="0">
                <a:latin typeface="Times New Roman" pitchFamily="16" charset="0"/>
              </a:rPr>
              <a:t> bodies, this is the initial </a:t>
            </a:r>
            <a:r>
              <a:rPr lang="en-US" sz="2400" b="1" dirty="0" smtClean="0">
                <a:latin typeface="Times New Roman" pitchFamily="16" charset="0"/>
              </a:rPr>
              <a:t>segment.</a:t>
            </a:r>
          </a:p>
          <a:p>
            <a:pPr marL="730250" lvl="1" indent="-273050" algn="just" eaLnBrk="1" hangingPunct="1">
              <a:lnSpc>
                <a:spcPct val="80000"/>
              </a:lnSpc>
              <a:spcBef>
                <a:spcPts val="600"/>
              </a:spcBef>
              <a:buClr>
                <a:srgbClr val="FFFF00"/>
              </a:buClr>
              <a:tabLst>
                <a:tab pos="730250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  <a:tab pos="9586913" algn="l"/>
              </a:tabLst>
            </a:pPr>
            <a:r>
              <a:rPr lang="en-US" sz="2400" b="1" dirty="0" smtClean="0">
                <a:latin typeface="Times New Roman" pitchFamily="16" charset="0"/>
              </a:rPr>
              <a:t>An </a:t>
            </a:r>
            <a:r>
              <a:rPr lang="en-US" sz="2400" b="1" dirty="0" smtClean="0">
                <a:latin typeface="Times New Roman" pitchFamily="16" charset="0"/>
              </a:rPr>
              <a:t>axon may give off side branches and terminal </a:t>
            </a:r>
            <a:r>
              <a:rPr lang="en-US" sz="2400" b="1" dirty="0" err="1" smtClean="0">
                <a:latin typeface="Times New Roman" pitchFamily="16" charset="0"/>
              </a:rPr>
              <a:t>buotons</a:t>
            </a:r>
            <a:r>
              <a:rPr lang="en-US" sz="2400" b="1" dirty="0" smtClean="0">
                <a:latin typeface="Times New Roman" pitchFamily="16" charset="0"/>
              </a:rPr>
              <a:t>, which contact the receptive surface of another cell.</a:t>
            </a:r>
          </a:p>
          <a:p>
            <a:pPr indent="-336550" eaLnBrk="1" hangingPunct="1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730250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  <a:tab pos="9586913" algn="l"/>
              </a:tabLst>
            </a:pPr>
            <a:endParaRPr lang="en-US" sz="2400" b="1" dirty="0" smtClean="0">
              <a:latin typeface="Times New Roman" pitchFamily="16" charset="0"/>
            </a:endParaRPr>
          </a:p>
        </p:txBody>
      </p:sp>
      <p:sp>
        <p:nvSpPr>
          <p:cNvPr id="40963" name="WordArt 2"/>
          <p:cNvSpPr>
            <a:spLocks noChangeArrowheads="1" noChangeShapeType="1" noTextEdit="1"/>
          </p:cNvSpPr>
          <p:nvPr/>
        </p:nvSpPr>
        <p:spPr bwMode="auto">
          <a:xfrm>
            <a:off x="2819400" y="304800"/>
            <a:ext cx="2514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b="1" kern="10">
                <a:ln w="9360">
                  <a:solidFill>
                    <a:srgbClr val="F32D4E"/>
                  </a:solidFill>
                  <a:miter lim="800000"/>
                  <a:headEnd/>
                  <a:tailEnd/>
                </a:ln>
                <a:solidFill>
                  <a:srgbClr val="F32D4E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Monotype Corsiva"/>
              </a:rPr>
              <a:t>Axons </a:t>
            </a:r>
          </a:p>
        </p:txBody>
      </p:sp>
      <p:grpSp>
        <p:nvGrpSpPr>
          <p:cNvPr id="40964" name="Group 3"/>
          <p:cNvGrpSpPr>
            <a:grpSpLocks/>
          </p:cNvGrpSpPr>
          <p:nvPr/>
        </p:nvGrpSpPr>
        <p:grpSpPr bwMode="auto">
          <a:xfrm>
            <a:off x="1143000" y="1295400"/>
            <a:ext cx="7312025" cy="1901825"/>
            <a:chOff x="720" y="816"/>
            <a:chExt cx="4606" cy="1198"/>
          </a:xfrm>
        </p:grpSpPr>
        <p:pic>
          <p:nvPicPr>
            <p:cNvPr id="40967" name="Picture 4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</a:blip>
            <a:srcRect/>
            <a:stretch>
              <a:fillRect/>
            </a:stretch>
          </p:blipFill>
          <p:spPr bwMode="auto">
            <a:xfrm>
              <a:off x="720" y="816"/>
              <a:ext cx="4607" cy="11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0968" name="AutoShape 5"/>
            <p:cNvSpPr>
              <a:spLocks noChangeArrowheads="1"/>
            </p:cNvSpPr>
            <p:nvPr/>
          </p:nvSpPr>
          <p:spPr bwMode="auto">
            <a:xfrm rot="-1320000">
              <a:off x="2613" y="1274"/>
              <a:ext cx="345" cy="46"/>
            </a:xfrm>
            <a:prstGeom prst="rightArrow">
              <a:avLst>
                <a:gd name="adj1" fmla="val 39583"/>
                <a:gd name="adj2" fmla="val 217188"/>
              </a:avLst>
            </a:prstGeom>
            <a:solidFill>
              <a:srgbClr val="FF5050"/>
            </a:solidFill>
            <a:ln w="12600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0969" name="AutoShape 6"/>
            <p:cNvSpPr>
              <a:spLocks noChangeArrowheads="1"/>
            </p:cNvSpPr>
            <p:nvPr/>
          </p:nvSpPr>
          <p:spPr bwMode="auto">
            <a:xfrm rot="-540000">
              <a:off x="3044" y="1204"/>
              <a:ext cx="345" cy="46"/>
            </a:xfrm>
            <a:prstGeom prst="rightArrow">
              <a:avLst>
                <a:gd name="adj1" fmla="val 39583"/>
                <a:gd name="adj2" fmla="val 217188"/>
              </a:avLst>
            </a:prstGeom>
            <a:solidFill>
              <a:srgbClr val="FF5050"/>
            </a:solidFill>
            <a:ln w="12600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0970" name="AutoShape 7"/>
            <p:cNvSpPr>
              <a:spLocks noChangeArrowheads="1"/>
            </p:cNvSpPr>
            <p:nvPr/>
          </p:nvSpPr>
          <p:spPr bwMode="auto">
            <a:xfrm rot="660000">
              <a:off x="3479" y="1224"/>
              <a:ext cx="345" cy="46"/>
            </a:xfrm>
            <a:prstGeom prst="rightArrow">
              <a:avLst>
                <a:gd name="adj1" fmla="val 39583"/>
                <a:gd name="adj2" fmla="val 217188"/>
              </a:avLst>
            </a:prstGeom>
            <a:solidFill>
              <a:srgbClr val="FF5050"/>
            </a:solidFill>
            <a:ln w="12600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0971" name="AutoShape 8"/>
            <p:cNvSpPr>
              <a:spLocks noChangeArrowheads="1"/>
            </p:cNvSpPr>
            <p:nvPr/>
          </p:nvSpPr>
          <p:spPr bwMode="auto">
            <a:xfrm rot="2700000">
              <a:off x="3878" y="1337"/>
              <a:ext cx="344" cy="45"/>
            </a:xfrm>
            <a:prstGeom prst="rightArrow">
              <a:avLst>
                <a:gd name="adj1" fmla="val 39583"/>
                <a:gd name="adj2" fmla="val 221370"/>
              </a:avLst>
            </a:prstGeom>
            <a:solidFill>
              <a:srgbClr val="FF5050"/>
            </a:solidFill>
            <a:ln w="12600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0972" name="AutoShape 9"/>
            <p:cNvSpPr>
              <a:spLocks noChangeArrowheads="1"/>
            </p:cNvSpPr>
            <p:nvPr/>
          </p:nvSpPr>
          <p:spPr bwMode="auto">
            <a:xfrm rot="3420000">
              <a:off x="4209" y="1495"/>
              <a:ext cx="183" cy="87"/>
            </a:xfrm>
            <a:prstGeom prst="rightArrow">
              <a:avLst>
                <a:gd name="adj1" fmla="val 39583"/>
                <a:gd name="adj2" fmla="val 60912"/>
              </a:avLst>
            </a:prstGeom>
            <a:solidFill>
              <a:srgbClr val="FF5050"/>
            </a:solidFill>
            <a:ln w="12600">
              <a:solidFill>
                <a:srgbClr val="FFFFCC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IN"/>
            </a:p>
          </p:txBody>
        </p:sp>
        <p:sp>
          <p:nvSpPr>
            <p:cNvPr id="2" name="AutoShape 10"/>
            <p:cNvSpPr>
              <a:spLocks noChangeArrowheads="1"/>
            </p:cNvSpPr>
            <p:nvPr/>
          </p:nvSpPr>
          <p:spPr bwMode="auto">
            <a:xfrm rot="-540000">
              <a:off x="4626" y="1589"/>
              <a:ext cx="344" cy="45"/>
            </a:xfrm>
            <a:prstGeom prst="rightArrow">
              <a:avLst>
                <a:gd name="adj1" fmla="val 39583"/>
                <a:gd name="adj2" fmla="val 221370"/>
              </a:avLst>
            </a:prstGeom>
            <a:solidFill>
              <a:srgbClr val="FF5050"/>
            </a:solidFill>
            <a:ln w="12600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" name="AutoShape 11"/>
            <p:cNvSpPr>
              <a:spLocks noChangeArrowheads="1"/>
            </p:cNvSpPr>
            <p:nvPr/>
          </p:nvSpPr>
          <p:spPr bwMode="auto">
            <a:xfrm rot="1740000">
              <a:off x="4596" y="1749"/>
              <a:ext cx="344" cy="45"/>
            </a:xfrm>
            <a:prstGeom prst="rightArrow">
              <a:avLst>
                <a:gd name="adj1" fmla="val 39583"/>
                <a:gd name="adj2" fmla="val 221370"/>
              </a:avLst>
            </a:prstGeom>
            <a:solidFill>
              <a:srgbClr val="FF5050"/>
            </a:solidFill>
            <a:ln w="12600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0975" name="AutoShape 12"/>
            <p:cNvSpPr>
              <a:spLocks noChangeArrowheads="1"/>
            </p:cNvSpPr>
            <p:nvPr/>
          </p:nvSpPr>
          <p:spPr bwMode="auto">
            <a:xfrm rot="-2100000">
              <a:off x="4690" y="1467"/>
              <a:ext cx="343" cy="46"/>
            </a:xfrm>
            <a:prstGeom prst="rightArrow">
              <a:avLst>
                <a:gd name="adj1" fmla="val 39583"/>
                <a:gd name="adj2" fmla="val 215928"/>
              </a:avLst>
            </a:prstGeom>
            <a:solidFill>
              <a:srgbClr val="FF5050"/>
            </a:solidFill>
            <a:ln w="12600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4267200" y="1600200"/>
            <a:ext cx="2133600" cy="609600"/>
          </a:xfrm>
          <a:prstGeom prst="rect">
            <a:avLst/>
          </a:prstGeom>
          <a:noFill/>
          <a:ln w="38160">
            <a:solidFill>
              <a:srgbClr val="FF5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6781800" y="1676400"/>
            <a:ext cx="1524000" cy="1447800"/>
          </a:xfrm>
          <a:prstGeom prst="ellipse">
            <a:avLst/>
          </a:prstGeom>
          <a:noFill/>
          <a:ln w="38160">
            <a:solidFill>
              <a:srgbClr val="FF5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3" grpId="0" animBg="1"/>
      <p:bldP spid="4097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1"/>
          <p:cNvSpPr>
            <a:spLocks noChangeArrowheads="1" noChangeShapeType="1" noTextEdit="1"/>
          </p:cNvSpPr>
          <p:nvPr/>
        </p:nvSpPr>
        <p:spPr bwMode="auto">
          <a:xfrm>
            <a:off x="2971800" y="304800"/>
            <a:ext cx="3048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b="1" kern="10">
                <a:ln w="9360">
                  <a:solidFill>
                    <a:srgbClr val="F32D4E"/>
                  </a:solidFill>
                  <a:miter lim="800000"/>
                  <a:headEnd/>
                  <a:tailEnd/>
                </a:ln>
                <a:solidFill>
                  <a:srgbClr val="F32D4E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Monotype Corsiva"/>
              </a:rPr>
              <a:t>Dendrites 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524000"/>
            <a:ext cx="4038600" cy="4876800"/>
          </a:xfrm>
        </p:spPr>
        <p:txBody>
          <a:bodyPr/>
          <a:lstStyle/>
          <a:p>
            <a:pPr marL="336550" indent="-330200" algn="just" eaLnBrk="1" hangingPunct="1">
              <a:spcBef>
                <a:spcPts val="600"/>
              </a:spcBef>
              <a:buClr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IN" sz="3600" b="1" dirty="0" smtClean="0">
              <a:solidFill>
                <a:srgbClr val="000000"/>
              </a:solidFill>
              <a:latin typeface="Times New Roman" pitchFamily="16" charset="0"/>
            </a:endParaRPr>
          </a:p>
          <a:p>
            <a:pPr marL="336550" indent="-330200" algn="just" eaLnBrk="1" hangingPunct="1">
              <a:spcBef>
                <a:spcPts val="600"/>
              </a:spcBef>
              <a:buClrTx/>
              <a:buSzPct val="45000"/>
              <a:buFont typeface="Wingdings" pitchFamily="2" charset="2"/>
              <a:buChar char="Ø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IN" sz="2400" b="1" dirty="0" smtClean="0">
                <a:solidFill>
                  <a:srgbClr val="00CC99"/>
                </a:solidFill>
                <a:latin typeface="Times New Roman" pitchFamily="16" charset="0"/>
              </a:rPr>
              <a:t> Short and highly branched processes which conduct electrical changes towards the Soma.</a:t>
            </a:r>
          </a:p>
          <a:p>
            <a:pPr marL="336550" indent="-330200" algn="just" eaLnBrk="1" hangingPunct="1">
              <a:spcBef>
                <a:spcPts val="600"/>
              </a:spcBef>
              <a:buClr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IN" sz="2400" b="1" dirty="0" smtClean="0">
              <a:solidFill>
                <a:srgbClr val="00CC99"/>
              </a:solidFill>
              <a:latin typeface="Times New Roman" pitchFamily="16" charset="0"/>
            </a:endParaRPr>
          </a:p>
          <a:p>
            <a:pPr marL="336550" indent="-330200" algn="just" eaLnBrk="1" hangingPunct="1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IN" sz="2400" b="1" dirty="0" smtClean="0">
                <a:solidFill>
                  <a:srgbClr val="00CC99"/>
                </a:solidFill>
                <a:latin typeface="Times New Roman" pitchFamily="16" charset="0"/>
              </a:rPr>
              <a:t>DYNAMIC POLARITY</a:t>
            </a: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5791200" y="1116013"/>
            <a:ext cx="2519363" cy="5741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989" name="Rectangle 4"/>
          <p:cNvSpPr>
            <a:spLocks noChangeArrowheads="1"/>
          </p:cNvSpPr>
          <p:nvPr/>
        </p:nvSpPr>
        <p:spPr bwMode="auto">
          <a:xfrm>
            <a:off x="5715000" y="1371600"/>
            <a:ext cx="1219200" cy="1676400"/>
          </a:xfrm>
          <a:prstGeom prst="rect">
            <a:avLst/>
          </a:prstGeom>
          <a:noFill/>
          <a:ln w="38160">
            <a:solidFill>
              <a:srgbClr val="FF5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600" smtClean="0">
                <a:solidFill>
                  <a:srgbClr val="CCFF33"/>
                </a:solidFill>
                <a:latin typeface="Arial Black" pitchFamily="32" charset="0"/>
              </a:rPr>
              <a:t>SUPPORTING CELLS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3200" smtClean="0">
                <a:solidFill>
                  <a:srgbClr val="FF00FF"/>
                </a:solidFill>
                <a:latin typeface="Arial Black" pitchFamily="32" charset="0"/>
              </a:rPr>
              <a:t>Non excitable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3200" smtClean="0">
                <a:solidFill>
                  <a:srgbClr val="FF00FF"/>
                </a:solidFill>
                <a:latin typeface="Arial Black" pitchFamily="32" charset="0"/>
              </a:rPr>
              <a:t>Mechanical support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3200" smtClean="0">
                <a:solidFill>
                  <a:srgbClr val="FF00FF"/>
                </a:solidFill>
                <a:latin typeface="Arial Black" pitchFamily="32" charset="0"/>
              </a:rPr>
              <a:t>Insulation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3200" smtClean="0">
                <a:solidFill>
                  <a:srgbClr val="FF00FF"/>
                </a:solidFill>
                <a:latin typeface="Arial Black" pitchFamily="32" charset="0"/>
              </a:rPr>
              <a:t>Phagocytosis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3200" smtClean="0">
                <a:solidFill>
                  <a:srgbClr val="FF00FF"/>
                </a:solidFill>
                <a:latin typeface="Arial Black" pitchFamily="32" charset="0"/>
              </a:rPr>
              <a:t>Repair of damaged tissue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3200" smtClean="0">
                <a:solidFill>
                  <a:srgbClr val="FF00FF"/>
                </a:solidFill>
                <a:latin typeface="Arial Black" pitchFamily="32" charset="0"/>
              </a:rPr>
              <a:t>Myelination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600" smtClean="0">
                <a:solidFill>
                  <a:srgbClr val="CCFF33"/>
                </a:solidFill>
                <a:latin typeface="Arial Black" pitchFamily="32" charset="0"/>
              </a:rPr>
              <a:t>Brain</a:t>
            </a:r>
            <a:r>
              <a:rPr lang="en-IN" sz="3600" smtClean="0">
                <a:latin typeface="Arial Black" pitchFamily="32" charset="0"/>
              </a:rPr>
              <a:t> 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28688"/>
            <a:ext cx="2414588" cy="5214937"/>
          </a:xfrm>
        </p:spPr>
        <p:txBody>
          <a:bodyPr/>
          <a:lstStyle/>
          <a:p>
            <a:pPr marL="328613" indent="-328613" eaLnBrk="1" hangingPunct="1">
              <a:spcBef>
                <a:spcPts val="5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smtClean="0">
                <a:solidFill>
                  <a:srgbClr val="FF00FF"/>
                </a:solidFill>
                <a:latin typeface="Arial Black" pitchFamily="32" charset="0"/>
              </a:rPr>
              <a:t>Lies in cranial cavity</a:t>
            </a:r>
          </a:p>
          <a:p>
            <a:pPr marL="328613" indent="-328613" eaLnBrk="1" hangingPunct="1">
              <a:spcBef>
                <a:spcPts val="5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2000" smtClean="0">
              <a:solidFill>
                <a:srgbClr val="FF00FF"/>
              </a:solidFill>
              <a:latin typeface="Arial Black" pitchFamily="32" charset="0"/>
            </a:endParaRPr>
          </a:p>
          <a:p>
            <a:pPr marL="328613" indent="-328613" eaLnBrk="1" hangingPunct="1">
              <a:spcBef>
                <a:spcPts val="5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smtClean="0">
                <a:solidFill>
                  <a:srgbClr val="FF00FF"/>
                </a:solidFill>
                <a:latin typeface="Arial Black" pitchFamily="32" charset="0"/>
              </a:rPr>
              <a:t>Covered by meninges</a:t>
            </a:r>
          </a:p>
          <a:p>
            <a:pPr marL="328613" indent="-328613" eaLnBrk="1" hangingPunct="1">
              <a:spcBef>
                <a:spcPts val="5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2000" smtClean="0">
              <a:solidFill>
                <a:srgbClr val="FF00FF"/>
              </a:solidFill>
              <a:latin typeface="Arial Black" pitchFamily="32" charset="0"/>
            </a:endParaRPr>
          </a:p>
          <a:p>
            <a:pPr marL="328613" indent="-328613" eaLnBrk="1" hangingPunct="1">
              <a:spcBef>
                <a:spcPts val="5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smtClean="0">
                <a:solidFill>
                  <a:srgbClr val="FF00FF"/>
                </a:solidFill>
                <a:latin typeface="Arial Black" pitchFamily="32" charset="0"/>
              </a:rPr>
              <a:t>Suspended in Cerebro</a:t>
            </a:r>
          </a:p>
          <a:p>
            <a:pPr marL="328613" indent="-328613" eaLnBrk="1" hangingPunct="1">
              <a:spcBef>
                <a:spcPts val="5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smtClean="0">
                <a:solidFill>
                  <a:srgbClr val="FF00FF"/>
                </a:solidFill>
                <a:latin typeface="Arial Black" pitchFamily="32" charset="0"/>
              </a:rPr>
              <a:t>    spinal fluid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447800"/>
            <a:ext cx="6400800" cy="49530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Supporting cells Contd.,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071563"/>
            <a:ext cx="8229600" cy="5072062"/>
          </a:xfrm>
        </p:spPr>
        <p:txBody>
          <a:bodyPr/>
          <a:lstStyle/>
          <a:p>
            <a:pPr marL="328613" indent="-328613" eaLnBrk="1" hangingPunct="1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2400" smtClean="0">
                <a:solidFill>
                  <a:srgbClr val="CCFF33"/>
                </a:solidFill>
                <a:latin typeface="Arial Black" pitchFamily="32" charset="0"/>
              </a:rPr>
              <a:t>NEUROGLIA ( Glia)</a:t>
            </a:r>
          </a:p>
          <a:p>
            <a:pPr marL="728663" lvl="1" indent="-328613" eaLnBrk="1" hangingPunct="1">
              <a:lnSpc>
                <a:spcPct val="90000"/>
              </a:lnSpc>
              <a:spcBef>
                <a:spcPts val="600"/>
              </a:spcBef>
              <a:buClrTx/>
              <a:buFont typeface="Wingdings" charset="2"/>
              <a:buChar char="Ø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smtClean="0">
                <a:solidFill>
                  <a:srgbClr val="CCFF33"/>
                </a:solidFill>
                <a:latin typeface="Arial Black" pitchFamily="32" charset="0"/>
              </a:rPr>
              <a:t>Macroglia – ectodermal origin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         - </a:t>
            </a:r>
            <a:r>
              <a:rPr lang="en-US" sz="1800" smtClean="0">
                <a:solidFill>
                  <a:srgbClr val="CCFF33"/>
                </a:solidFill>
                <a:latin typeface="Arial Black" pitchFamily="32" charset="0"/>
              </a:rPr>
              <a:t>Astrocyte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1800" smtClean="0">
                <a:solidFill>
                  <a:srgbClr val="CCFF33"/>
                </a:solidFill>
                <a:latin typeface="Arial Black" pitchFamily="32" charset="0"/>
              </a:rPr>
              <a:t>            - Oligodendrocyte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1800" smtClean="0">
                <a:solidFill>
                  <a:srgbClr val="CCFF33"/>
                </a:solidFill>
                <a:latin typeface="Arial Black" pitchFamily="32" charset="0"/>
              </a:rPr>
              <a:t>            - glioblast</a:t>
            </a:r>
          </a:p>
          <a:p>
            <a:pPr marL="728663" lvl="1" indent="-328613" eaLnBrk="1" hangingPunct="1">
              <a:lnSpc>
                <a:spcPct val="90000"/>
              </a:lnSpc>
              <a:spcBef>
                <a:spcPts val="600"/>
              </a:spcBef>
              <a:buClrTx/>
              <a:buFont typeface="Wingdings" charset="2"/>
              <a:buChar char="Ø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smtClean="0">
                <a:solidFill>
                  <a:srgbClr val="CCFF33"/>
                </a:solidFill>
                <a:latin typeface="Arial Black" pitchFamily="32" charset="0"/>
              </a:rPr>
              <a:t>microglia – mesodermal origin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         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600"/>
              </a:spcBef>
              <a:buClrTx/>
              <a:buFont typeface="Arial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2400" smtClean="0">
                <a:solidFill>
                  <a:srgbClr val="CCFF33"/>
                </a:solidFill>
                <a:latin typeface="Arial Black" pitchFamily="32" charset="0"/>
              </a:rPr>
              <a:t>Ependymal cell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600"/>
              </a:spcBef>
              <a:buClrTx/>
              <a:buFont typeface="Arial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2400" smtClean="0">
                <a:solidFill>
                  <a:srgbClr val="CCFF33"/>
                </a:solidFill>
                <a:latin typeface="Arial Black" pitchFamily="32" charset="0"/>
              </a:rPr>
              <a:t>Satellite/ capsular cells – present in sensory and autonomic ganglia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600"/>
              </a:spcBef>
              <a:buClrTx/>
              <a:buFont typeface="Arial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2400" smtClean="0">
                <a:solidFill>
                  <a:srgbClr val="CCFF33"/>
                </a:solidFill>
                <a:latin typeface="Arial Black" pitchFamily="32" charset="0"/>
              </a:rPr>
              <a:t>Schwann cells – forming sheaths for axon of peripheral nerve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2400" smtClean="0">
              <a:solidFill>
                <a:srgbClr val="CCFF33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smtClean="0">
                <a:solidFill>
                  <a:srgbClr val="CCFF33"/>
                </a:solidFill>
                <a:latin typeface="Arial Black" pitchFamily="32" charset="0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4010025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6550" indent="-336550">
              <a:spcBef>
                <a:spcPts val="600"/>
              </a:spcBef>
              <a:buFont typeface="Times New Roman" pitchFamily="16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400" b="1">
                <a:solidFill>
                  <a:srgbClr val="FFFFFF"/>
                </a:solidFill>
                <a:latin typeface="Times New Roman" pitchFamily="16" charset="0"/>
              </a:rPr>
              <a:t>Ependymal Cells : </a:t>
            </a:r>
          </a:p>
          <a:p>
            <a:pPr marL="336550" indent="-336550">
              <a:spcBef>
                <a:spcPts val="600"/>
              </a:spcBef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2000" b="1">
              <a:solidFill>
                <a:srgbClr val="FFFFFF"/>
              </a:solidFill>
              <a:latin typeface="Times New Roman" pitchFamily="16" charset="0"/>
            </a:endParaRPr>
          </a:p>
          <a:p>
            <a:pPr marL="336550" indent="-336550">
              <a:spcBef>
                <a:spcPts val="600"/>
              </a:spcBef>
              <a:buFont typeface="Times New Roman" pitchFamily="16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000" b="1">
                <a:solidFill>
                  <a:srgbClr val="FFFFFF"/>
                </a:solidFill>
                <a:latin typeface="Times New Roman" pitchFamily="16" charset="0"/>
              </a:rPr>
              <a:t>Line Ventricles and Central Canal – Ciliated</a:t>
            </a:r>
            <a:r>
              <a:rPr lang="en-US" sz="2000" b="1">
                <a:solidFill>
                  <a:srgbClr val="FFFFFF"/>
                </a:solidFill>
                <a:latin typeface="Blackadder ITC" pitchFamily="80" charset="0"/>
              </a:rPr>
              <a:t>.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5175" y="1570038"/>
            <a:ext cx="4568825" cy="4144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371600"/>
            <a:ext cx="3990975" cy="5029200"/>
          </a:xfrm>
        </p:spPr>
        <p:txBody>
          <a:bodyPr/>
          <a:lstStyle/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b="1" dirty="0" smtClean="0">
                <a:latin typeface="Times New Roman" pitchFamily="16" charset="0"/>
              </a:rPr>
              <a:t>-</a:t>
            </a:r>
            <a:r>
              <a:rPr lang="en-US" sz="2400" b="1" dirty="0" smtClean="0">
                <a:latin typeface="Times New Roman" pitchFamily="16" charset="0"/>
              </a:rPr>
              <a:t>Supporting Cells of the Central Nervous System.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400" b="1" dirty="0" smtClean="0">
              <a:latin typeface="Times New Roman" pitchFamily="16" charset="0"/>
            </a:endParaRP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400" b="1" dirty="0" smtClean="0">
                <a:latin typeface="Times New Roman" pitchFamily="16" charset="0"/>
              </a:rPr>
              <a:t>They are of Two Types.</a:t>
            </a:r>
          </a:p>
          <a:p>
            <a:pPr marL="336550" indent="-336550" eaLnBrk="1" hangingPunct="1">
              <a:spcBef>
                <a:spcPts val="800"/>
              </a:spcBef>
              <a:buClrTx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IN" sz="2400" b="1" dirty="0" smtClean="0">
              <a:solidFill>
                <a:srgbClr val="FF00FF"/>
              </a:solidFill>
              <a:latin typeface="Arial Black" pitchFamily="32" charset="0"/>
            </a:endParaRPr>
          </a:p>
          <a:p>
            <a:pPr marL="336550" indent="-336550" eaLnBrk="1" hangingPunct="1">
              <a:spcBef>
                <a:spcPts val="800"/>
              </a:spcBef>
              <a:buClrTx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IN" sz="2400" b="1" dirty="0" smtClean="0">
                <a:solidFill>
                  <a:srgbClr val="FF00FF"/>
                </a:solidFill>
                <a:latin typeface="Arial Black" pitchFamily="32" charset="0"/>
              </a:rPr>
              <a:t>MACROGLIA</a:t>
            </a:r>
            <a:endParaRPr lang="en-IN" sz="2400" b="1" dirty="0" smtClean="0">
              <a:solidFill>
                <a:srgbClr val="FF00FF"/>
              </a:solidFill>
              <a:latin typeface="Arial Black" pitchFamily="32" charset="0"/>
            </a:endParaRPr>
          </a:p>
          <a:p>
            <a:pPr marL="336550" indent="-336550" eaLnBrk="1" hangingPunct="1">
              <a:spcBef>
                <a:spcPts val="800"/>
              </a:spcBef>
              <a:buClr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IN" sz="2400" dirty="0" smtClean="0">
                <a:solidFill>
                  <a:srgbClr val="FF00FF"/>
                </a:solidFill>
                <a:latin typeface="Arial Black" pitchFamily="32" charset="0"/>
              </a:rPr>
              <a:t> </a:t>
            </a:r>
            <a:r>
              <a:rPr lang="en-IN" sz="2400" dirty="0" smtClean="0">
                <a:solidFill>
                  <a:srgbClr val="FF00FF"/>
                </a:solidFill>
                <a:latin typeface="Arial Black" pitchFamily="32" charset="0"/>
              </a:rPr>
              <a:t>  - </a:t>
            </a:r>
            <a:r>
              <a:rPr lang="en-IN" sz="1800" dirty="0" smtClean="0">
                <a:solidFill>
                  <a:srgbClr val="FF00FF"/>
                </a:solidFill>
                <a:latin typeface="Arial Black" pitchFamily="32" charset="0"/>
              </a:rPr>
              <a:t>ASTROCYTES</a:t>
            </a:r>
            <a:endParaRPr lang="en-IN" sz="1800" dirty="0" smtClean="0">
              <a:solidFill>
                <a:srgbClr val="FF00FF"/>
              </a:solidFill>
              <a:latin typeface="Arial Black" pitchFamily="32" charset="0"/>
            </a:endParaRPr>
          </a:p>
          <a:p>
            <a:pPr marL="336550" indent="-336550" eaLnBrk="1" hangingPunct="1">
              <a:spcBef>
                <a:spcPts val="800"/>
              </a:spcBef>
              <a:buClr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IN" sz="1800" dirty="0" smtClean="0">
                <a:solidFill>
                  <a:srgbClr val="FF00FF"/>
                </a:solidFill>
                <a:latin typeface="Arial Black" pitchFamily="32" charset="0"/>
              </a:rPr>
              <a:t> </a:t>
            </a:r>
            <a:r>
              <a:rPr lang="en-IN" sz="1800" dirty="0" smtClean="0">
                <a:solidFill>
                  <a:srgbClr val="FF00FF"/>
                </a:solidFill>
                <a:latin typeface="Arial Black" pitchFamily="32" charset="0"/>
              </a:rPr>
              <a:t>    - </a:t>
            </a:r>
            <a:r>
              <a:rPr lang="en-IN" sz="1800" dirty="0" smtClean="0">
                <a:solidFill>
                  <a:srgbClr val="FF00FF"/>
                </a:solidFill>
                <a:latin typeface="Arial Black" pitchFamily="32" charset="0"/>
              </a:rPr>
              <a:t>OLIGODENDROCYTES</a:t>
            </a:r>
          </a:p>
          <a:p>
            <a:pPr marL="336550" indent="-336550" eaLnBrk="1" hangingPunct="1">
              <a:spcBef>
                <a:spcPts val="800"/>
              </a:spcBef>
              <a:buClr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IN" sz="1800" dirty="0" smtClean="0">
                <a:solidFill>
                  <a:srgbClr val="FF00FF"/>
                </a:solidFill>
                <a:latin typeface="Arial Black" pitchFamily="32" charset="0"/>
              </a:rPr>
              <a:t>      </a:t>
            </a:r>
            <a:r>
              <a:rPr lang="en-IN" sz="1800" dirty="0" smtClean="0">
                <a:solidFill>
                  <a:srgbClr val="FF00FF"/>
                </a:solidFill>
                <a:latin typeface="Arial Black" pitchFamily="32" charset="0"/>
              </a:rPr>
              <a:t>- GLIOBLASTS</a:t>
            </a:r>
          </a:p>
          <a:p>
            <a:pPr marL="336550" indent="-336550" eaLnBrk="1" hangingPunct="1">
              <a:spcBef>
                <a:spcPts val="800"/>
              </a:spcBef>
              <a:buClrTx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IN" sz="2400" dirty="0" smtClean="0">
              <a:solidFill>
                <a:srgbClr val="FF00FF"/>
              </a:solidFill>
              <a:latin typeface="Arial Black" pitchFamily="32" charset="0"/>
            </a:endParaRPr>
          </a:p>
          <a:p>
            <a:pPr marL="336550" indent="-336550" eaLnBrk="1" hangingPunct="1">
              <a:spcBef>
                <a:spcPts val="800"/>
              </a:spcBef>
              <a:buClrTx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IN" sz="2400" dirty="0" smtClean="0">
                <a:solidFill>
                  <a:srgbClr val="FF00FF"/>
                </a:solidFill>
                <a:latin typeface="Arial Black" pitchFamily="32" charset="0"/>
              </a:rPr>
              <a:t>MICROGLIA</a:t>
            </a:r>
            <a:endParaRPr lang="en-IN" sz="2400" dirty="0" smtClean="0">
              <a:solidFill>
                <a:srgbClr val="FF00FF"/>
              </a:solidFill>
              <a:latin typeface="Arial Black" pitchFamily="32" charset="0"/>
            </a:endParaRPr>
          </a:p>
          <a:p>
            <a:pPr marL="2051050" lvl="4" indent="-222250" eaLnBrk="1" hangingPunct="1">
              <a:lnSpc>
                <a:spcPct val="90000"/>
              </a:lnSpc>
              <a:spcBef>
                <a:spcPts val="70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b="1" dirty="0" smtClean="0">
              <a:latin typeface="Times New Roman" pitchFamily="16" charset="0"/>
            </a:endParaRPr>
          </a:p>
          <a:p>
            <a:pPr marL="2051050" lvl="4" indent="-222250" eaLnBrk="1" hangingPunct="1">
              <a:lnSpc>
                <a:spcPct val="90000"/>
              </a:lnSpc>
              <a:spcBef>
                <a:spcPts val="70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b="1" dirty="0" smtClean="0">
              <a:latin typeface="Times New Roman" pitchFamily="16" charset="0"/>
            </a:endParaRP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b="1" dirty="0" smtClean="0">
              <a:latin typeface="Times New Roman" pitchFamily="16" charset="0"/>
            </a:endParaRPr>
          </a:p>
        </p:txBody>
      </p:sp>
      <p:sp>
        <p:nvSpPr>
          <p:cNvPr id="46083" name="WordArt 2"/>
          <p:cNvSpPr>
            <a:spLocks noChangeArrowheads="1" noChangeShapeType="1" noTextEdit="1"/>
          </p:cNvSpPr>
          <p:nvPr/>
        </p:nvSpPr>
        <p:spPr bwMode="auto">
          <a:xfrm>
            <a:off x="2438400" y="609600"/>
            <a:ext cx="3733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b="1" kern="10">
                <a:ln w="9360">
                  <a:solidFill>
                    <a:srgbClr val="F32D4E"/>
                  </a:solidFill>
                  <a:miter lim="800000"/>
                  <a:headEnd/>
                  <a:tailEnd/>
                </a:ln>
                <a:solidFill>
                  <a:srgbClr val="F32D4E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Monotype Corsiva"/>
              </a:rPr>
              <a:t>Neuroglia 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71600"/>
            <a:ext cx="4114800" cy="510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3657600" cy="5287963"/>
          </a:xfrm>
        </p:spPr>
        <p:txBody>
          <a:bodyPr/>
          <a:lstStyle/>
          <a:p>
            <a:pPr marL="336550" indent="-336550" eaLnBrk="1" hangingPunct="1">
              <a:spcBef>
                <a:spcPts val="6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400" b="1" smtClean="0">
                <a:latin typeface="Times New Roman" pitchFamily="16" charset="0"/>
              </a:rPr>
              <a:t>Astrocytes :</a:t>
            </a:r>
          </a:p>
          <a:p>
            <a:pPr marL="336550" indent="-336550" eaLnBrk="1" hangingPunct="1">
              <a:spcBef>
                <a:spcPts val="60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400" b="1" smtClean="0">
              <a:latin typeface="Times New Roman" pitchFamily="16" charset="0"/>
            </a:endParaRPr>
          </a:p>
          <a:p>
            <a:pPr marL="336550" indent="-336550" eaLnBrk="1" hangingPunct="1">
              <a:spcBef>
                <a:spcPts val="6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400" b="1" smtClean="0">
                <a:latin typeface="Times New Roman" pitchFamily="16" charset="0"/>
              </a:rPr>
              <a:t>-</a:t>
            </a:r>
            <a:r>
              <a:rPr lang="en-US" sz="2000" b="1" smtClean="0">
                <a:latin typeface="Times New Roman" pitchFamily="16" charset="0"/>
              </a:rPr>
              <a:t>Star Shaped Cells.</a:t>
            </a:r>
          </a:p>
          <a:p>
            <a:pPr marL="336550" indent="-336550" eaLnBrk="1" hangingPunct="1">
              <a:spcBef>
                <a:spcPts val="60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000" b="1" smtClean="0">
              <a:latin typeface="Times New Roman" pitchFamily="16" charset="0"/>
            </a:endParaRPr>
          </a:p>
          <a:p>
            <a:pPr marL="336550" indent="-336550" eaLnBrk="1" hangingPunct="1">
              <a:spcBef>
                <a:spcPts val="60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000" b="1" smtClean="0">
              <a:latin typeface="Times New Roman" pitchFamily="16" charset="0"/>
            </a:endParaRPr>
          </a:p>
          <a:p>
            <a:pPr marL="336550" indent="-336550" eaLnBrk="1" hangingPunct="1">
              <a:spcBef>
                <a:spcPts val="6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000" b="1" smtClean="0">
                <a:latin typeface="Times New Roman" pitchFamily="16" charset="0"/>
              </a:rPr>
              <a:t>-Consisting Processes, whose end feet terminates at the blood vessels, which constitute Blood Brain Barrier</a:t>
            </a:r>
            <a:r>
              <a:rPr lang="en-US" sz="2000" b="1" smtClean="0"/>
              <a:t>.</a:t>
            </a:r>
          </a:p>
          <a:p>
            <a:pPr marL="336550" indent="-336550" eaLnBrk="1" hangingPunct="1">
              <a:spcBef>
                <a:spcPts val="60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000" b="1" smtClean="0"/>
          </a:p>
          <a:p>
            <a:pPr marL="336550" indent="-336550" eaLnBrk="1" hangingPunct="1">
              <a:spcBef>
                <a:spcPts val="6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000" b="1" smtClean="0"/>
              <a:t>  </a:t>
            </a:r>
          </a:p>
          <a:p>
            <a:pPr marL="3198813" lvl="3" indent="-452438" eaLnBrk="1" hangingPunct="1">
              <a:buClr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1800" b="1" smtClean="0"/>
          </a:p>
          <a:p>
            <a:pPr marL="336550" indent="-336550" eaLnBrk="1" hangingPunct="1">
              <a:spcBef>
                <a:spcPts val="700"/>
              </a:spcBef>
              <a:buClr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1800" b="1" smtClean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143000"/>
            <a:ext cx="4572000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14400"/>
            <a:ext cx="8229600" cy="5257800"/>
          </a:xfrm>
        </p:spPr>
        <p:txBody>
          <a:bodyPr/>
          <a:lstStyle/>
          <a:p>
            <a:pPr marL="336550" indent="-336550" eaLnBrk="1" hangingPunct="1">
              <a:spcBef>
                <a:spcPts val="8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b="1" smtClean="0">
                <a:latin typeface="Times New Roman" pitchFamily="16" charset="0"/>
              </a:rPr>
              <a:t>Oligodendrocytes :</a:t>
            </a:r>
          </a:p>
          <a:p>
            <a:pPr marL="336550" indent="-336550" eaLnBrk="1" hangingPunct="1">
              <a:spcBef>
                <a:spcPts val="8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b="1" smtClean="0">
              <a:latin typeface="Times New Roman" pitchFamily="16" charset="0"/>
            </a:endParaRPr>
          </a:p>
          <a:p>
            <a:pPr marL="336550" indent="-336550" eaLnBrk="1" hangingPunct="1">
              <a:spcBef>
                <a:spcPts val="8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b="1" smtClean="0">
                <a:latin typeface="Times New Roman" pitchFamily="16" charset="0"/>
              </a:rPr>
              <a:t>…Counterpart of Schwann Cells.</a:t>
            </a:r>
          </a:p>
          <a:p>
            <a:pPr marL="336550" indent="-336550" eaLnBrk="1" hangingPunct="1">
              <a:spcBef>
                <a:spcPts val="8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b="1" smtClean="0">
              <a:latin typeface="Times New Roman" pitchFamily="16" charset="0"/>
            </a:endParaRPr>
          </a:p>
          <a:p>
            <a:pPr marL="336550" indent="-336550" eaLnBrk="1" hangingPunct="1">
              <a:spcBef>
                <a:spcPts val="8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b="1" smtClean="0">
                <a:latin typeface="Times New Roman" pitchFamily="16" charset="0"/>
              </a:rPr>
              <a:t>…Responsible for Myelination of Nerve Fibers   	   		within Central Nervous System. </a:t>
            </a:r>
          </a:p>
          <a:p>
            <a:pPr marL="336550" indent="-336550" eaLnBrk="1" hangingPunct="1">
              <a:spcBef>
                <a:spcPts val="8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b="1" smtClean="0">
              <a:latin typeface="Times New Roman" pitchFamily="16" charset="0"/>
            </a:endParaRPr>
          </a:p>
          <a:p>
            <a:pPr marL="336550" indent="-336550" eaLnBrk="1" hangingPunct="1">
              <a:spcBef>
                <a:spcPts val="8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b="1" smtClean="0">
                <a:latin typeface="Times New Roman" pitchFamily="16" charset="0"/>
              </a:rPr>
              <a:t>…They enclose several axons in separate Myelin 		Sheath. </a:t>
            </a:r>
          </a:p>
          <a:p>
            <a:pPr marL="336550" indent="-336550" eaLnBrk="1" hangingPunct="1">
              <a:spcBef>
                <a:spcPts val="700"/>
              </a:spcBef>
              <a:buClr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b="1" smtClean="0">
              <a:latin typeface="Times New Roman" pitchFamily="16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6000"/>
            <a:ext cx="8229600" cy="3200400"/>
          </a:xfrm>
        </p:spPr>
        <p:txBody>
          <a:bodyPr/>
          <a:lstStyle/>
          <a:p>
            <a:pPr marL="736600" lvl="1" indent="-279400" eaLnBrk="1" hangingPunct="1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  <a:tabLst>
                <a:tab pos="736600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  <a:tab pos="9593263" algn="l"/>
              </a:tabLst>
            </a:pPr>
            <a:r>
              <a:rPr lang="en-US" sz="2400" b="1" dirty="0" smtClean="0">
                <a:latin typeface="Times New Roman" pitchFamily="16" charset="0"/>
              </a:rPr>
              <a:t>Small </a:t>
            </a:r>
            <a:r>
              <a:rPr lang="en-US" sz="2400" b="1" dirty="0" err="1" smtClean="0">
                <a:latin typeface="Times New Roman" pitchFamily="16" charset="0"/>
              </a:rPr>
              <a:t>dendritic</a:t>
            </a:r>
            <a:r>
              <a:rPr lang="en-US" sz="2400" b="1" dirty="0" smtClean="0">
                <a:latin typeface="Times New Roman" pitchFamily="16" charset="0"/>
              </a:rPr>
              <a:t> cells found in Central Nervous System and </a:t>
            </a:r>
            <a:r>
              <a:rPr lang="en-US" sz="2400" b="1" dirty="0" smtClean="0">
                <a:latin typeface="Times New Roman" pitchFamily="16" charset="0"/>
              </a:rPr>
              <a:t>Retina.</a:t>
            </a:r>
          </a:p>
          <a:p>
            <a:pPr marL="736600" lvl="1" indent="-279400" eaLnBrk="1" hangingPunct="1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  <a:tabLst>
                <a:tab pos="736600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  <a:tab pos="9593263" algn="l"/>
              </a:tabLst>
            </a:pPr>
            <a:endParaRPr lang="en-US" sz="2400" b="1" dirty="0" smtClean="0">
              <a:latin typeface="Times New Roman" pitchFamily="16" charset="0"/>
            </a:endParaRPr>
          </a:p>
          <a:p>
            <a:pPr marL="736600" lvl="1" indent="-279400" eaLnBrk="1" hangingPunct="1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  <a:tabLst>
                <a:tab pos="736600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  <a:tab pos="9593263" algn="l"/>
              </a:tabLst>
            </a:pPr>
            <a:r>
              <a:rPr lang="en-US" sz="2400" b="1" dirty="0" smtClean="0">
                <a:latin typeface="Times New Roman" pitchFamily="16" charset="0"/>
              </a:rPr>
              <a:t>A </a:t>
            </a:r>
            <a:r>
              <a:rPr lang="en-US" sz="2400" b="1" dirty="0" smtClean="0">
                <a:latin typeface="Times New Roman" pitchFamily="16" charset="0"/>
              </a:rPr>
              <a:t>form of 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6" charset="0"/>
              </a:rPr>
              <a:t>resident macrophages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6" charset="0"/>
              </a:rPr>
              <a:t>. </a:t>
            </a:r>
            <a:endParaRPr lang="en-US" sz="2400" b="1" dirty="0" smtClean="0">
              <a:solidFill>
                <a:srgbClr val="FFFF00"/>
              </a:solidFill>
              <a:latin typeface="Times New Roman" pitchFamily="16" charset="0"/>
            </a:endParaRPr>
          </a:p>
          <a:p>
            <a:pPr marL="736600" lvl="1" indent="-279400" eaLnBrk="1" hangingPunct="1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  <a:tabLst>
                <a:tab pos="736600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  <a:tab pos="9593263" algn="l"/>
              </a:tabLst>
            </a:pPr>
            <a:endParaRPr lang="en-US" sz="2400" b="1" dirty="0" smtClean="0">
              <a:latin typeface="Times New Roman" pitchFamily="16" charset="0"/>
            </a:endParaRPr>
          </a:p>
          <a:p>
            <a:pPr marL="736600" lvl="1" indent="-279400" eaLnBrk="1" hangingPunct="1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  <a:tabLst>
                <a:tab pos="736600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  <a:tab pos="9593263" algn="l"/>
              </a:tabLst>
            </a:pPr>
            <a:r>
              <a:rPr lang="en-US" sz="2400" b="1" dirty="0" smtClean="0">
                <a:latin typeface="Times New Roman" pitchFamily="16" charset="0"/>
              </a:rPr>
              <a:t>Provide </a:t>
            </a:r>
            <a:r>
              <a:rPr lang="en-US" sz="2400" b="1" dirty="0" smtClean="0">
                <a:latin typeface="Times New Roman" pitchFamily="16" charset="0"/>
              </a:rPr>
              <a:t>defensive mechanism in the CNS. </a:t>
            </a:r>
          </a:p>
          <a:p>
            <a:pPr marL="341313" indent="-336550" eaLnBrk="1" hangingPunct="1">
              <a:spcBef>
                <a:spcPts val="600"/>
              </a:spcBef>
              <a:buClrTx/>
              <a:buFontTx/>
              <a:buNone/>
              <a:tabLst>
                <a:tab pos="736600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  <a:tab pos="9593263" algn="l"/>
              </a:tabLst>
            </a:pPr>
            <a:endParaRPr lang="en-US" sz="2400" b="1" dirty="0" smtClean="0">
              <a:latin typeface="Times New Roman" pitchFamily="16" charset="0"/>
            </a:endParaRPr>
          </a:p>
        </p:txBody>
      </p:sp>
      <p:sp>
        <p:nvSpPr>
          <p:cNvPr id="49155" name="WordArt 2"/>
          <p:cNvSpPr>
            <a:spLocks noChangeArrowheads="1" noChangeShapeType="1" noTextEdit="1"/>
          </p:cNvSpPr>
          <p:nvPr/>
        </p:nvSpPr>
        <p:spPr bwMode="auto">
          <a:xfrm>
            <a:off x="2667000" y="685800"/>
            <a:ext cx="3276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b="1" kern="10" dirty="0">
                <a:ln w="9360">
                  <a:solidFill>
                    <a:srgbClr val="F32D4E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Microglia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152400"/>
            <a:ext cx="8534400" cy="640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8588"/>
            <a:ext cx="8228013" cy="2673351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8013" cy="5157788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</a:pPr>
            <a:endParaRPr lang="en-IN" smtClean="0"/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15900"/>
            <a:ext cx="6264275" cy="6010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TYPES OF NEURONS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328613" indent="-328613" eaLnBrk="1" hangingPunct="1"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According to number of 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processes</a:t>
            </a:r>
          </a:p>
          <a:p>
            <a:pPr marL="728663" lvl="1" indent="-328613" eaLnBrk="1" hangingPunct="1"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dirty="0" err="1" smtClean="0">
                <a:solidFill>
                  <a:srgbClr val="CCFF33"/>
                </a:solidFill>
                <a:latin typeface="Arial Black" pitchFamily="32" charset="0"/>
              </a:rPr>
              <a:t>Unipolar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 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– </a:t>
            </a:r>
            <a:r>
              <a:rPr lang="en-US" sz="2000" dirty="0" err="1" smtClean="0">
                <a:solidFill>
                  <a:srgbClr val="CCFF33"/>
                </a:solidFill>
                <a:latin typeface="Arial Black" pitchFamily="32" charset="0"/>
              </a:rPr>
              <a:t>Mesencephalic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 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nucleus</a:t>
            </a:r>
          </a:p>
          <a:p>
            <a:pPr marL="728663" lvl="1" indent="-328613" eaLnBrk="1" hangingPunct="1"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dirty="0" err="1" smtClean="0">
                <a:solidFill>
                  <a:srgbClr val="CCFF33"/>
                </a:solidFill>
                <a:latin typeface="Arial Black" pitchFamily="32" charset="0"/>
              </a:rPr>
              <a:t>Pseudounipolar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 – Sensory ganglia</a:t>
            </a:r>
          </a:p>
          <a:p>
            <a:pPr marL="728663" lvl="1" indent="-328613" eaLnBrk="1" hangingPunct="1"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Bipolar 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– Spinal &amp; Vestibular ganglia, bipolar     	               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neurons 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of 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retina</a:t>
            </a:r>
          </a:p>
          <a:p>
            <a:pPr marL="728663" lvl="1" indent="-328613" eaLnBrk="1" hangingPunct="1"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dirty="0" err="1" smtClean="0">
                <a:solidFill>
                  <a:srgbClr val="CCFF33"/>
                </a:solidFill>
                <a:latin typeface="Arial Black" pitchFamily="32" charset="0"/>
              </a:rPr>
              <a:t>Multipolar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 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– neurons of cerebrum and 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cerebellum</a:t>
            </a:r>
            <a:endParaRPr lang="en-US" sz="2000" dirty="0" smtClean="0">
              <a:solidFill>
                <a:srgbClr val="CCFF33"/>
              </a:solidFill>
              <a:latin typeface="Arial Black" pitchFamily="32" charset="0"/>
            </a:endParaRPr>
          </a:p>
          <a:p>
            <a:pPr marL="328613" indent="-328613" eaLnBrk="1" hangingPunct="1">
              <a:spcBef>
                <a:spcPts val="8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3200" dirty="0" smtClean="0">
              <a:solidFill>
                <a:srgbClr val="CCFF33"/>
              </a:solidFill>
              <a:latin typeface="Arial Black" pitchFamily="32" charset="0"/>
            </a:endParaRPr>
          </a:p>
          <a:p>
            <a:pPr marL="328613" indent="-328613" eaLnBrk="1" hangingPunct="1"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According to Length of nerve 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fiber</a:t>
            </a:r>
          </a:p>
          <a:p>
            <a:pPr marL="728663" lvl="1" indent="-328613" eaLnBrk="1" hangingPunct="1"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Golgi 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type I – 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Long</a:t>
            </a:r>
          </a:p>
          <a:p>
            <a:pPr marL="728663" lvl="1" indent="-328613" eaLnBrk="1" hangingPunct="1"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Golgi </a:t>
            </a:r>
            <a:r>
              <a:rPr lang="en-US" sz="2000" dirty="0" smtClean="0">
                <a:solidFill>
                  <a:srgbClr val="CCFF33"/>
                </a:solidFill>
                <a:latin typeface="Arial Black" pitchFamily="32" charset="0"/>
              </a:rPr>
              <a:t>type II - Short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66688"/>
            <a:ext cx="8220075" cy="2205038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5575" y="2355850"/>
          <a:ext cx="4333875" cy="2514600"/>
        </p:xfrm>
        <a:graphic>
          <a:graphicData uri="http://schemas.openxmlformats.org/presentationml/2006/ole">
            <p:oleObj spid="_x0000_s1026" r:id="rId4" imgW="2809524" imgH="857143" progId="">
              <p:embed/>
            </p:oleObj>
          </a:graphicData>
        </a:graphic>
      </p:graphicFrame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88913"/>
            <a:ext cx="4319587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572000"/>
            <a:ext cx="4343400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-114300"/>
            <a:ext cx="2771775" cy="4686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2238"/>
            <a:ext cx="8220075" cy="2112963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4011613" cy="4697413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</a:pPr>
            <a:endParaRPr lang="en-IN" smtClean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68838" y="1600200"/>
            <a:ext cx="4011612" cy="4516438"/>
          </a:xfrm>
        </p:spPr>
        <p:txBody>
          <a:bodyPr lIns="0" tIns="0" rIns="0" bIns="0"/>
          <a:lstStyle/>
          <a:p>
            <a:pPr eaLnBrk="1" hangingPunct="1">
              <a:buFont typeface="Times New Roman" pitchFamily="16" charset="0"/>
              <a:buNone/>
            </a:pPr>
            <a:endParaRPr lang="en-US" smtClean="0"/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113" y="0"/>
            <a:ext cx="8467725" cy="640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2238"/>
            <a:ext cx="8220075" cy="2112963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0075" cy="4697413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</a:pPr>
            <a:endParaRPr lang="en-IN" smtClean="0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9238" y="7938"/>
            <a:ext cx="59436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3050"/>
            <a:ext cx="8229600" cy="64293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600" dirty="0" smtClean="0">
                <a:solidFill>
                  <a:srgbClr val="CCFF33"/>
                </a:solidFill>
                <a:latin typeface="Arial Black" pitchFamily="32" charset="0"/>
              </a:rPr>
              <a:t>NERVES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Arial Black" pitchFamily="32" charset="0"/>
              </a:rPr>
              <a:t>NERVE IS A CONDENSE BUNDLES OF NERVE FIBRES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1800" dirty="0" smtClean="0">
              <a:solidFill>
                <a:srgbClr val="FFFF00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Arial Black" pitchFamily="32" charset="0"/>
              </a:rPr>
              <a:t>Nerve </a:t>
            </a:r>
            <a:r>
              <a:rPr lang="en-US" sz="1800" dirty="0" err="1" smtClean="0">
                <a:solidFill>
                  <a:srgbClr val="FFFF00"/>
                </a:solidFill>
                <a:latin typeface="Arial Black" pitchFamily="32" charset="0"/>
              </a:rPr>
              <a:t>fibre</a:t>
            </a:r>
            <a:r>
              <a:rPr lang="en-US" sz="1800" dirty="0" smtClean="0">
                <a:solidFill>
                  <a:srgbClr val="FFFF00"/>
                </a:solidFill>
                <a:latin typeface="Arial Black" pitchFamily="32" charset="0"/>
              </a:rPr>
              <a:t> – axon with its coverings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Arial Black" pitchFamily="32" charset="0"/>
              </a:rPr>
              <a:t>Endo, </a:t>
            </a:r>
            <a:r>
              <a:rPr lang="en-US" sz="1800" dirty="0" err="1" smtClean="0">
                <a:solidFill>
                  <a:srgbClr val="FFFF00"/>
                </a:solidFill>
                <a:latin typeface="Arial Black" pitchFamily="32" charset="0"/>
              </a:rPr>
              <a:t>peri</a:t>
            </a:r>
            <a:r>
              <a:rPr lang="en-US" sz="1800" dirty="0" smtClean="0">
                <a:solidFill>
                  <a:srgbClr val="FFFF00"/>
                </a:solidFill>
                <a:latin typeface="Arial Black" pitchFamily="32" charset="0"/>
              </a:rPr>
              <a:t>, </a:t>
            </a:r>
            <a:r>
              <a:rPr lang="en-US" sz="1800" dirty="0" err="1" smtClean="0">
                <a:solidFill>
                  <a:srgbClr val="FFFF00"/>
                </a:solidFill>
                <a:latin typeface="Arial Black" pitchFamily="32" charset="0"/>
              </a:rPr>
              <a:t>epineurium</a:t>
            </a:r>
            <a:endParaRPr lang="en-US" sz="1800" dirty="0" smtClean="0">
              <a:solidFill>
                <a:srgbClr val="FFFF00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1800" dirty="0" err="1" smtClean="0">
                <a:solidFill>
                  <a:srgbClr val="FFFF00"/>
                </a:solidFill>
                <a:latin typeface="Arial Black" pitchFamily="32" charset="0"/>
              </a:rPr>
              <a:t>Vasa</a:t>
            </a:r>
            <a:r>
              <a:rPr lang="en-US" sz="1800" dirty="0" smtClean="0">
                <a:solidFill>
                  <a:srgbClr val="FFFF00"/>
                </a:solidFill>
                <a:latin typeface="Arial Black" pitchFamily="32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Arial Black" pitchFamily="32" charset="0"/>
              </a:rPr>
              <a:t>nervorum</a:t>
            </a:r>
            <a:endParaRPr lang="en-US" sz="1800" dirty="0" smtClean="0">
              <a:solidFill>
                <a:srgbClr val="FFFF00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Arial Black" pitchFamily="32" charset="0"/>
              </a:rPr>
              <a:t>Nervi </a:t>
            </a:r>
            <a:r>
              <a:rPr lang="en-US" sz="1800" dirty="0" err="1" smtClean="0">
                <a:solidFill>
                  <a:srgbClr val="FFFF00"/>
                </a:solidFill>
                <a:latin typeface="Arial Black" pitchFamily="32" charset="0"/>
              </a:rPr>
              <a:t>nervorum</a:t>
            </a:r>
            <a:endParaRPr lang="en-US" sz="1800" dirty="0" smtClean="0">
              <a:solidFill>
                <a:srgbClr val="FFFF00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Arial Black" pitchFamily="32" charset="0"/>
              </a:rPr>
              <a:t>Dermatome – area of skin supplied by single segment of spinal cord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IN" sz="1800" dirty="0" smtClean="0">
              <a:solidFill>
                <a:srgbClr val="FFFF00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800" dirty="0" smtClean="0">
                <a:solidFill>
                  <a:srgbClr val="FFFF00"/>
                </a:solidFill>
                <a:latin typeface="Arial Black" pitchFamily="32" charset="0"/>
              </a:rPr>
              <a:t>Resemble electric wires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IN" sz="1800" dirty="0" smtClean="0">
              <a:solidFill>
                <a:srgbClr val="FFFF00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800" dirty="0" smtClean="0">
                <a:solidFill>
                  <a:srgbClr val="FFFF00"/>
                </a:solidFill>
                <a:latin typeface="Arial Black" pitchFamily="32" charset="0"/>
              </a:rPr>
              <a:t>Sensory (Afferent) nerves carry impulses from periphery to brain</a:t>
            </a: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IN" sz="1800" dirty="0" smtClean="0">
              <a:solidFill>
                <a:srgbClr val="FFFF00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800" dirty="0" smtClean="0">
                <a:solidFill>
                  <a:srgbClr val="FFFF00"/>
                </a:solidFill>
                <a:latin typeface="Arial Black" pitchFamily="32" charset="0"/>
              </a:rPr>
              <a:t>Motor (Efferent) nerves carry impulses from brain to periphery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9388" y="0"/>
            <a:ext cx="7600950" cy="6022975"/>
            <a:chOff x="113" y="0"/>
            <a:chExt cx="4788" cy="3794"/>
          </a:xfrm>
        </p:grpSpPr>
        <p:pic>
          <p:nvPicPr>
            <p:cNvPr id="5530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3" y="0"/>
              <a:ext cx="4596" cy="37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5302" name="Line 3"/>
            <p:cNvSpPr>
              <a:spLocks noChangeShapeType="1"/>
            </p:cNvSpPr>
            <p:nvPr/>
          </p:nvSpPr>
          <p:spPr bwMode="auto">
            <a:xfrm flipH="1">
              <a:off x="3933" y="377"/>
              <a:ext cx="398" cy="210"/>
            </a:xfrm>
            <a:prstGeom prst="line">
              <a:avLst/>
            </a:prstGeom>
            <a:noFill/>
            <a:ln w="28440">
              <a:solidFill>
                <a:srgbClr val="66FF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03" name="Line 4"/>
            <p:cNvSpPr>
              <a:spLocks noChangeShapeType="1"/>
            </p:cNvSpPr>
            <p:nvPr/>
          </p:nvSpPr>
          <p:spPr bwMode="auto">
            <a:xfrm flipH="1">
              <a:off x="4305" y="1642"/>
              <a:ext cx="103" cy="1220"/>
            </a:xfrm>
            <a:prstGeom prst="line">
              <a:avLst/>
            </a:prstGeom>
            <a:noFill/>
            <a:ln w="28440">
              <a:solidFill>
                <a:srgbClr val="66FF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04" name="Line 5"/>
            <p:cNvSpPr>
              <a:spLocks noChangeShapeType="1"/>
            </p:cNvSpPr>
            <p:nvPr/>
          </p:nvSpPr>
          <p:spPr bwMode="auto">
            <a:xfrm flipH="1">
              <a:off x="4010" y="1626"/>
              <a:ext cx="398" cy="211"/>
            </a:xfrm>
            <a:prstGeom prst="line">
              <a:avLst/>
            </a:prstGeom>
            <a:noFill/>
            <a:ln w="28440">
              <a:solidFill>
                <a:srgbClr val="66FF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05" name="Text Box 6"/>
            <p:cNvSpPr txBox="1">
              <a:spLocks noChangeArrowheads="1"/>
            </p:cNvSpPr>
            <p:nvPr/>
          </p:nvSpPr>
          <p:spPr bwMode="auto">
            <a:xfrm>
              <a:off x="4405" y="1265"/>
              <a:ext cx="497" cy="3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b="1">
                  <a:solidFill>
                    <a:srgbClr val="F8F8F8"/>
                  </a:solidFill>
                </a:rPr>
                <a:t>Spinal</a:t>
              </a:r>
            </a:p>
            <a:p>
              <a:pPr eaLnBrk="0" hangingPunct="0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b="1">
                  <a:solidFill>
                    <a:srgbClr val="F8F8F8"/>
                  </a:solidFill>
                </a:rPr>
                <a:t>Cord</a:t>
              </a:r>
            </a:p>
          </p:txBody>
        </p:sp>
        <p:sp>
          <p:nvSpPr>
            <p:cNvPr id="55306" name="Text Box 7"/>
            <p:cNvSpPr txBox="1">
              <a:spLocks noChangeArrowheads="1"/>
            </p:cNvSpPr>
            <p:nvPr/>
          </p:nvSpPr>
          <p:spPr bwMode="auto">
            <a:xfrm>
              <a:off x="4328" y="181"/>
              <a:ext cx="440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b="1">
                  <a:solidFill>
                    <a:srgbClr val="F8F8F8"/>
                  </a:solidFill>
                </a:rPr>
                <a:t>Brain</a:t>
              </a:r>
            </a:p>
          </p:txBody>
        </p:sp>
        <p:sp>
          <p:nvSpPr>
            <p:cNvPr id="55307" name="Line 8"/>
            <p:cNvSpPr>
              <a:spLocks noChangeShapeType="1"/>
            </p:cNvSpPr>
            <p:nvPr/>
          </p:nvSpPr>
          <p:spPr bwMode="auto">
            <a:xfrm>
              <a:off x="2028" y="722"/>
              <a:ext cx="139" cy="437"/>
            </a:xfrm>
            <a:prstGeom prst="line">
              <a:avLst/>
            </a:prstGeom>
            <a:noFill/>
            <a:ln w="28440">
              <a:solidFill>
                <a:srgbClr val="66FF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08" name="Text Box 9"/>
            <p:cNvSpPr txBox="1">
              <a:spLocks noChangeArrowheads="1"/>
            </p:cNvSpPr>
            <p:nvPr/>
          </p:nvSpPr>
          <p:spPr bwMode="auto">
            <a:xfrm>
              <a:off x="1187" y="271"/>
              <a:ext cx="618" cy="3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b="1">
                  <a:solidFill>
                    <a:srgbClr val="F8F8F8"/>
                  </a:solidFill>
                </a:rPr>
                <a:t>Sensory</a:t>
              </a:r>
            </a:p>
            <a:p>
              <a:pPr eaLnBrk="0" hangingPunct="0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b="1">
                  <a:solidFill>
                    <a:srgbClr val="F8F8F8"/>
                  </a:solidFill>
                </a:rPr>
                <a:t>Neuron</a:t>
              </a:r>
            </a:p>
          </p:txBody>
        </p:sp>
        <p:sp>
          <p:nvSpPr>
            <p:cNvPr id="55309" name="Line 10"/>
            <p:cNvSpPr>
              <a:spLocks noChangeShapeType="1"/>
            </p:cNvSpPr>
            <p:nvPr/>
          </p:nvSpPr>
          <p:spPr bwMode="auto">
            <a:xfrm flipV="1">
              <a:off x="1848" y="2821"/>
              <a:ext cx="378" cy="378"/>
            </a:xfrm>
            <a:prstGeom prst="line">
              <a:avLst/>
            </a:prstGeom>
            <a:noFill/>
            <a:ln w="28440">
              <a:solidFill>
                <a:srgbClr val="66FF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10" name="Text Box 11"/>
            <p:cNvSpPr txBox="1">
              <a:spLocks noChangeArrowheads="1"/>
            </p:cNvSpPr>
            <p:nvPr/>
          </p:nvSpPr>
          <p:spPr bwMode="auto">
            <a:xfrm>
              <a:off x="1263" y="3105"/>
              <a:ext cx="560" cy="3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b="1">
                  <a:solidFill>
                    <a:srgbClr val="F8F8F8"/>
                  </a:solidFill>
                </a:rPr>
                <a:t>Motor</a:t>
              </a:r>
            </a:p>
            <a:p>
              <a:pPr eaLnBrk="0" hangingPunct="0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b="1">
                  <a:solidFill>
                    <a:srgbClr val="F8F8F8"/>
                  </a:solidFill>
                </a:rPr>
                <a:t>Neuron</a:t>
              </a:r>
            </a:p>
          </p:txBody>
        </p:sp>
      </p:grpSp>
      <p:sp>
        <p:nvSpPr>
          <p:cNvPr id="55299" name="Text Box 12"/>
          <p:cNvSpPr txBox="1">
            <a:spLocks noChangeArrowheads="1"/>
          </p:cNvSpPr>
          <p:nvPr/>
        </p:nvSpPr>
        <p:spPr bwMode="auto">
          <a:xfrm>
            <a:off x="1708150" y="5438775"/>
            <a:ext cx="11334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</a:rPr>
              <a:t>(Efferent)</a:t>
            </a:r>
          </a:p>
        </p:txBody>
      </p:sp>
      <p:sp>
        <p:nvSpPr>
          <p:cNvPr id="55300" name="Text Box 13"/>
          <p:cNvSpPr txBox="1">
            <a:spLocks noChangeArrowheads="1"/>
          </p:cNvSpPr>
          <p:nvPr/>
        </p:nvSpPr>
        <p:spPr bwMode="auto">
          <a:xfrm>
            <a:off x="1781175" y="901700"/>
            <a:ext cx="11334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</a:rPr>
              <a:t>(Afferent)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200" dirty="0" smtClean="0">
                <a:solidFill>
                  <a:srgbClr val="00B0F0"/>
                </a:solidFill>
                <a:latin typeface="Arial Black" pitchFamily="32" charset="0"/>
              </a:rPr>
              <a:t>MYELINATION OF  NERVE FIBRE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28613" indent="-328613"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dirty="0" err="1" smtClean="0">
                <a:solidFill>
                  <a:srgbClr val="CCFF33"/>
                </a:solidFill>
                <a:latin typeface="Arial Black" pitchFamily="32" charset="0"/>
              </a:rPr>
              <a:t>Myelinated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 – myelin sheath present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7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2400" dirty="0" smtClean="0">
              <a:solidFill>
                <a:srgbClr val="CCFF33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Non- </a:t>
            </a:r>
            <a:r>
              <a:rPr lang="en-US" sz="2400" dirty="0" err="1" smtClean="0">
                <a:solidFill>
                  <a:srgbClr val="CCFF33"/>
                </a:solidFill>
                <a:latin typeface="Arial Black" pitchFamily="32" charset="0"/>
              </a:rPr>
              <a:t>myelinated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 – myelin sheath 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absent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2400" dirty="0" smtClean="0">
              <a:solidFill>
                <a:srgbClr val="CCFF33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Myelin </a:t>
            </a:r>
            <a:r>
              <a:rPr lang="en-US" sz="2400" dirty="0" smtClean="0">
                <a:solidFill>
                  <a:srgbClr val="CCFF33"/>
                </a:solidFill>
                <a:latin typeface="Wingdings" charset="2"/>
              </a:rPr>
              <a:t>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 Lipids + 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Proteins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2400" dirty="0" smtClean="0">
              <a:solidFill>
                <a:srgbClr val="CCFF33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Schwann 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cells – peripheral 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nerves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2400" dirty="0" smtClean="0">
              <a:solidFill>
                <a:srgbClr val="CCFF33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dirty="0" err="1" smtClean="0">
                <a:solidFill>
                  <a:srgbClr val="CCFF33"/>
                </a:solidFill>
                <a:latin typeface="Arial Black" pitchFamily="32" charset="0"/>
              </a:rPr>
              <a:t>Oligodendrocytes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 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– nerves of 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CNS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US" sz="2400" dirty="0" smtClean="0">
              <a:solidFill>
                <a:srgbClr val="CCFF33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Myelin 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increases speed of conduction (</a:t>
            </a:r>
            <a:r>
              <a:rPr lang="en-US" sz="2400" dirty="0" err="1" smtClean="0">
                <a:solidFill>
                  <a:srgbClr val="CCFF33"/>
                </a:solidFill>
                <a:latin typeface="Arial Black" pitchFamily="32" charset="0"/>
              </a:rPr>
              <a:t>Saltatory</a:t>
            </a:r>
            <a:r>
              <a:rPr lang="en-US" sz="2400" dirty="0" smtClean="0">
                <a:solidFill>
                  <a:srgbClr val="CCFF33"/>
                </a:solidFill>
                <a:latin typeface="Arial Black" pitchFamily="32" charset="0"/>
              </a:rPr>
              <a:t> conduction</a:t>
            </a:r>
            <a:r>
              <a:rPr lang="en-US" sz="2400" dirty="0" smtClean="0">
                <a:latin typeface="Arial Black" pitchFamily="32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0350"/>
            <a:ext cx="8229600" cy="1989138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534035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</a:pPr>
            <a:endParaRPr lang="en-IN" smtClean="0"/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79388"/>
            <a:ext cx="8099425" cy="6119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457200" y="-120650"/>
            <a:ext cx="4114800" cy="103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6000">
                <a:solidFill>
                  <a:srgbClr val="FFFFFF"/>
                </a:solidFill>
                <a:latin typeface="Blackadder ITC" pitchFamily="80" charset="0"/>
              </a:rPr>
              <a:t>synapse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906463"/>
            <a:ext cx="4343400" cy="572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15888"/>
            <a:ext cx="8228013" cy="192246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>
                <a:solidFill>
                  <a:srgbClr val="00CC99"/>
                </a:solidFill>
                <a:latin typeface="Times New Roman" pitchFamily="16" charset="0"/>
                <a:cs typeface="Times New Roman" pitchFamily="16" charset="0"/>
              </a:rPr>
              <a:t>Names of some nerves</a:t>
            </a: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8013" cy="4524375"/>
          </a:xfrm>
        </p:spPr>
        <p:txBody>
          <a:bodyPr/>
          <a:lstStyle/>
          <a:p>
            <a:pPr indent="-336550" eaLnBrk="1" hangingPunct="1"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 err="1" smtClean="0">
                <a:solidFill>
                  <a:srgbClr val="CC3399"/>
                </a:solidFill>
                <a:latin typeface="Times New Roman" pitchFamily="16" charset="0"/>
                <a:cs typeface="Times New Roman" pitchFamily="16" charset="0"/>
              </a:rPr>
              <a:t>Axillary</a:t>
            </a:r>
            <a:r>
              <a:rPr lang="en-US" dirty="0" smtClean="0">
                <a:solidFill>
                  <a:srgbClr val="CC3399"/>
                </a:solidFill>
                <a:latin typeface="Times New Roman" pitchFamily="16" charset="0"/>
                <a:cs typeface="Times New Roman" pitchFamily="16" charset="0"/>
              </a:rPr>
              <a:t> nerve</a:t>
            </a:r>
          </a:p>
          <a:p>
            <a:pPr indent="-336550" eaLnBrk="1" hangingPunct="1"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 smtClean="0">
                <a:solidFill>
                  <a:srgbClr val="CC3399"/>
                </a:solidFill>
                <a:latin typeface="Times New Roman" pitchFamily="16" charset="0"/>
                <a:cs typeface="Times New Roman" pitchFamily="16" charset="0"/>
              </a:rPr>
              <a:t>Radial nerve</a:t>
            </a:r>
          </a:p>
          <a:p>
            <a:pPr indent="-336550" eaLnBrk="1" hangingPunct="1"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 err="1" smtClean="0">
                <a:solidFill>
                  <a:srgbClr val="CC3399"/>
                </a:solidFill>
                <a:latin typeface="Times New Roman" pitchFamily="16" charset="0"/>
                <a:cs typeface="Times New Roman" pitchFamily="16" charset="0"/>
              </a:rPr>
              <a:t>Ulnar</a:t>
            </a:r>
            <a:r>
              <a:rPr lang="en-US" dirty="0" smtClean="0">
                <a:solidFill>
                  <a:srgbClr val="CC3399"/>
                </a:solidFill>
                <a:latin typeface="Times New Roman" pitchFamily="16" charset="0"/>
                <a:cs typeface="Times New Roman" pitchFamily="16" charset="0"/>
              </a:rPr>
              <a:t> nerve</a:t>
            </a:r>
          </a:p>
          <a:p>
            <a:pPr indent="-336550" eaLnBrk="1" hangingPunct="1"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 smtClean="0">
                <a:solidFill>
                  <a:srgbClr val="CC3399"/>
                </a:solidFill>
                <a:latin typeface="Times New Roman" pitchFamily="16" charset="0"/>
                <a:cs typeface="Times New Roman" pitchFamily="16" charset="0"/>
              </a:rPr>
              <a:t>Femoral nerve</a:t>
            </a:r>
          </a:p>
          <a:p>
            <a:pPr indent="-336550" eaLnBrk="1" hangingPunct="1"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 err="1" smtClean="0">
                <a:solidFill>
                  <a:srgbClr val="CC3399"/>
                </a:solidFill>
                <a:latin typeface="Times New Roman" pitchFamily="16" charset="0"/>
                <a:cs typeface="Times New Roman" pitchFamily="16" charset="0"/>
              </a:rPr>
              <a:t>Peroneal</a:t>
            </a:r>
            <a:r>
              <a:rPr lang="en-US" dirty="0" smtClean="0">
                <a:solidFill>
                  <a:srgbClr val="CC3399"/>
                </a:solidFill>
                <a:latin typeface="Times New Roman" pitchFamily="16" charset="0"/>
                <a:cs typeface="Times New Roman" pitchFamily="16" charset="0"/>
              </a:rPr>
              <a:t> nerve……</a:t>
            </a:r>
          </a:p>
        </p:txBody>
      </p:sp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800225"/>
            <a:ext cx="4714875" cy="5057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2238"/>
            <a:ext cx="8220075" cy="2112963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0075" cy="4697413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</a:pPr>
            <a:endParaRPr lang="en-IN" smtClean="0"/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0"/>
            <a:ext cx="1938338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6576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042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0"/>
            <a:ext cx="38862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15888"/>
            <a:ext cx="8228013" cy="192246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>
                <a:solidFill>
                  <a:srgbClr val="CC3399"/>
                </a:solidFill>
                <a:latin typeface="Times New Roman" pitchFamily="16" charset="0"/>
                <a:cs typeface="Times New Roman" pitchFamily="16" charset="0"/>
              </a:rPr>
              <a:t>Names of some plexuses</a:t>
            </a: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8013" cy="4524375"/>
          </a:xfrm>
        </p:spPr>
        <p:txBody>
          <a:bodyPr/>
          <a:lstStyle/>
          <a:p>
            <a:pPr indent="-336550" eaLnBrk="1" hangingPunct="1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dirty="0" smtClean="0">
              <a:solidFill>
                <a:srgbClr val="00CC99"/>
              </a:solidFill>
            </a:endParaRPr>
          </a:p>
          <a:p>
            <a:pPr indent="-336550" eaLnBrk="1" hangingPunct="1"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 smtClean="0">
                <a:solidFill>
                  <a:srgbClr val="00CC99"/>
                </a:solidFill>
                <a:latin typeface="Times New Roman" pitchFamily="16" charset="0"/>
                <a:cs typeface="Times New Roman" pitchFamily="16" charset="0"/>
              </a:rPr>
              <a:t>Brachial plexus</a:t>
            </a:r>
          </a:p>
          <a:p>
            <a:pPr indent="-336550" eaLnBrk="1" hangingPunct="1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dirty="0" smtClean="0">
              <a:solidFill>
                <a:srgbClr val="00CC99"/>
              </a:solidFill>
              <a:latin typeface="Times New Roman" pitchFamily="16" charset="0"/>
              <a:cs typeface="Times New Roman" pitchFamily="16" charset="0"/>
            </a:endParaRPr>
          </a:p>
          <a:p>
            <a:pPr indent="-336550" eaLnBrk="1" hangingPunct="1">
              <a:buClrTx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 smtClean="0">
                <a:solidFill>
                  <a:srgbClr val="00CC99"/>
                </a:solidFill>
                <a:latin typeface="Times New Roman" pitchFamily="16" charset="0"/>
                <a:cs typeface="Times New Roman" pitchFamily="16" charset="0"/>
              </a:rPr>
              <a:t>Lumbar plexus…..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3050"/>
            <a:ext cx="8229600" cy="7985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smtClean="0">
                <a:latin typeface="Arial Black" pitchFamily="32" charset="0"/>
              </a:rPr>
              <a:t>Applied anatomy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36550" indent="-336550" eaLnBrk="1" hangingPunct="1">
              <a:spcBef>
                <a:spcPts val="800"/>
              </a:spcBef>
              <a:buClr>
                <a:srgbClr val="FFFF00"/>
              </a:buClr>
              <a:buFont typeface="Wingdings" pitchFamily="2" charset="2"/>
              <a:buChar char="Ø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Irritation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 – motor nerve – muscular spasm</a:t>
            </a:r>
          </a:p>
          <a:p>
            <a:pPr marL="736600" lvl="1" indent="-279400" eaLnBrk="1" hangingPunct="1">
              <a:spcBef>
                <a:spcPts val="700"/>
              </a:spcBef>
              <a:buFont typeface="Arial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Sensory nerve – tingling and numbness</a:t>
            </a:r>
          </a:p>
          <a:p>
            <a:pPr marL="736600" lvl="1" indent="-279400" eaLnBrk="1" hangingPunct="1">
              <a:spcBef>
                <a:spcPts val="700"/>
              </a:spcBef>
              <a:buFont typeface="Arial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Mixed nerve – combined 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effect</a:t>
            </a:r>
          </a:p>
          <a:p>
            <a:pPr marL="336550" indent="-336550" eaLnBrk="1" hangingPunct="1">
              <a:spcBef>
                <a:spcPts val="800"/>
              </a:spcBef>
              <a:buFont typeface="Arial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dirty="0" smtClean="0">
              <a:latin typeface="Times New Roman" pitchFamily="16" charset="0"/>
              <a:cs typeface="Times New Roman" pitchFamily="16" charset="0"/>
            </a:endParaRPr>
          </a:p>
          <a:p>
            <a:pPr marL="336550" indent="-336550" eaLnBrk="1" hangingPunct="1">
              <a:spcBef>
                <a:spcPts val="800"/>
              </a:spcBef>
              <a:buFont typeface="Arial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dirty="0" smtClean="0">
              <a:latin typeface="Times New Roman" pitchFamily="16" charset="0"/>
              <a:cs typeface="Times New Roman" pitchFamily="16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00"/>
              </a:buClr>
              <a:buFont typeface="Wingdings" pitchFamily="2" charset="2"/>
              <a:buChar char="Ø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Damage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 - motor nerve – paralysis of muscle</a:t>
            </a:r>
          </a:p>
          <a:p>
            <a:pPr marL="736600" lvl="1" indent="-279400" eaLnBrk="1" hangingPunct="1">
              <a:spcBef>
                <a:spcPts val="700"/>
              </a:spcBef>
              <a:buFont typeface="Arial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Sensory 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nerve – localized </a:t>
            </a:r>
            <a:r>
              <a:rPr lang="en-US" sz="2800" dirty="0" err="1" smtClean="0">
                <a:latin typeface="Times New Roman" pitchFamily="16" charset="0"/>
                <a:cs typeface="Times New Roman" pitchFamily="16" charset="0"/>
              </a:rPr>
              <a:t>anaesthesia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 analgesia</a:t>
            </a:r>
          </a:p>
          <a:p>
            <a:pPr marL="736600" lvl="1" indent="-279400" eaLnBrk="1" hangingPunct="1">
              <a:spcBef>
                <a:spcPts val="700"/>
              </a:spcBef>
              <a:buFont typeface="Arial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Mixed nerve – both sensory and motor loss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600" smtClean="0">
                <a:solidFill>
                  <a:srgbClr val="FF00FF"/>
                </a:solidFill>
                <a:latin typeface="Arial Black" pitchFamily="32" charset="0"/>
              </a:rPr>
              <a:t>PARTS OF BRAIN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800" dirty="0" smtClean="0">
                <a:solidFill>
                  <a:srgbClr val="00B0F0"/>
                </a:solidFill>
                <a:latin typeface="Arial Black" pitchFamily="32" charset="0"/>
              </a:rPr>
              <a:t>FORE BRAIN (PROSENCEPHALON</a:t>
            </a:r>
            <a:r>
              <a:rPr lang="en-IN" sz="1600" dirty="0" smtClean="0">
                <a:solidFill>
                  <a:srgbClr val="00B0F0"/>
                </a:solidFill>
                <a:latin typeface="Arial Black" pitchFamily="32" charset="0"/>
              </a:rPr>
              <a:t>)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00B0F0"/>
                </a:solidFill>
                <a:latin typeface="Arial Black" pitchFamily="32" charset="0"/>
              </a:rPr>
              <a:t>	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-TELENCEPHALON - CEREBRUM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-DIENCEPHALON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35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          		- THALAMUS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35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          		- HYPOTHALAMUS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35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          		- METATHALAMUS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35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          		- EPITHALUMUS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35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IN" sz="1600" dirty="0" smtClean="0">
              <a:solidFill>
                <a:srgbClr val="CCFF33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80000"/>
              </a:lnSpc>
              <a:spcBef>
                <a:spcPts val="45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800" dirty="0" smtClean="0">
                <a:solidFill>
                  <a:srgbClr val="00B0F0"/>
                </a:solidFill>
                <a:latin typeface="Arial Black" pitchFamily="32" charset="0"/>
              </a:rPr>
              <a:t>MIDBRAIN (MESENCEPHALON)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00B0F0"/>
                </a:solidFill>
                <a:latin typeface="Arial Black" pitchFamily="32" charset="0"/>
              </a:rPr>
              <a:t>		      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            - CRUS CEREBRI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	       - SUBSTANTIA NIGRA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	       - TEGMENTUM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	       - TECTUM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IN" sz="1600" dirty="0" smtClean="0">
              <a:solidFill>
                <a:srgbClr val="CCFF33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80000"/>
              </a:lnSpc>
              <a:spcBef>
                <a:spcPts val="45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800" dirty="0" smtClean="0">
                <a:solidFill>
                  <a:srgbClr val="00B0F0"/>
                </a:solidFill>
                <a:latin typeface="Arial Black" pitchFamily="32" charset="0"/>
              </a:rPr>
              <a:t>HIND BRAIN (RHOMBENCEPHALON)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	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              - METENCEPHALON (PONS, CEREBELLUM)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		      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1600" dirty="0" smtClean="0">
                <a:solidFill>
                  <a:srgbClr val="CCFF33"/>
                </a:solidFill>
                <a:latin typeface="Arial Black" pitchFamily="32" charset="0"/>
              </a:rPr>
              <a:t>              - MYELENCEPHALON (Medulla oblongata)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IN" sz="1600" dirty="0" smtClean="0">
              <a:solidFill>
                <a:srgbClr val="CCFF33"/>
              </a:solidFill>
              <a:latin typeface="Arial Black" pitchFamily="3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36550" indent="-336550" eaLnBrk="1" hangingPunct="1">
              <a:spcBef>
                <a:spcPts val="800"/>
              </a:spcBef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------Of 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damaged nerve depends on degree of injury</a:t>
            </a:r>
          </a:p>
          <a:p>
            <a:pPr marL="736600" lvl="1" indent="-279400" eaLnBrk="1" hangingPunct="1">
              <a:spcBef>
                <a:spcPts val="700"/>
              </a:spcBef>
              <a:buFont typeface="Arial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Degree of injury expressed by following 3 terms</a:t>
            </a:r>
          </a:p>
          <a:p>
            <a:pPr marL="736600" lvl="1" indent="-279400"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dirty="0" smtClean="0">
              <a:latin typeface="Times New Roman" pitchFamily="16" charset="0"/>
              <a:cs typeface="Times New Roman" pitchFamily="16" charset="0"/>
            </a:endParaRPr>
          </a:p>
          <a:p>
            <a:pPr marL="736600" lvl="1" indent="-279400"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1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N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eurapraxia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endParaRPr lang="en-US" sz="2800" dirty="0" smtClean="0">
              <a:solidFill>
                <a:srgbClr val="00B0F0"/>
              </a:solidFill>
              <a:latin typeface="Times New Roman" pitchFamily="16" charset="0"/>
              <a:cs typeface="Times New Roman" pitchFamily="16" charset="0"/>
            </a:endParaRPr>
          </a:p>
          <a:p>
            <a:pPr marL="736600" lvl="1" indent="-279400" eaLnBrk="1" hangingPunct="1">
              <a:spcBef>
                <a:spcPts val="700"/>
              </a:spcBef>
              <a:buFont typeface="Arial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dirty="0" smtClean="0">
              <a:latin typeface="Times New Roman" pitchFamily="16" charset="0"/>
              <a:cs typeface="Times New Roman" pitchFamily="16" charset="0"/>
            </a:endParaRPr>
          </a:p>
          <a:p>
            <a:pPr marL="736600" lvl="1" indent="-279400" eaLnBrk="1" hangingPunct="1">
              <a:spcBef>
                <a:spcPts val="700"/>
              </a:spcBef>
              <a:buFont typeface="Arial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– minimal lesion causing transient functional block without any degeneration</a:t>
            </a:r>
          </a:p>
          <a:p>
            <a:pPr marL="736600" lvl="1" indent="-279400" eaLnBrk="1" hangingPunct="1">
              <a:spcBef>
                <a:spcPts val="700"/>
              </a:spcBef>
              <a:buFont typeface="Arial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dirty="0" smtClean="0">
              <a:latin typeface="Times New Roman" pitchFamily="16" charset="0"/>
              <a:cs typeface="Times New Roman" pitchFamily="16" charset="0"/>
            </a:endParaRPr>
          </a:p>
          <a:p>
            <a:pPr marL="736600" lvl="1" indent="-279400" eaLnBrk="1" hangingPunct="1">
              <a:spcBef>
                <a:spcPts val="700"/>
              </a:spcBef>
              <a:buFont typeface="Arial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-Recovery is spontaneous and complete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9875"/>
            <a:ext cx="8229600" cy="94456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dirty="0" smtClean="0">
                <a:solidFill>
                  <a:srgbClr val="FFFF00"/>
                </a:solidFill>
                <a:latin typeface="Times New Roman" pitchFamily="16" charset="0"/>
                <a:cs typeface="Times New Roman" pitchFamily="16" charset="0"/>
              </a:rPr>
              <a:t>Regeneration 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457200" y="685800"/>
            <a:ext cx="8229600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6550" indent="-336550">
              <a:spcBef>
                <a:spcPts val="800"/>
              </a:spcBef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32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2. </a:t>
            </a:r>
            <a:r>
              <a:rPr lang="en-US" sz="3200" dirty="0" err="1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Axonotmesis</a:t>
            </a:r>
            <a:r>
              <a:rPr lang="en-US" sz="3200" dirty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336550" indent="-336550">
              <a:spcBef>
                <a:spcPts val="800"/>
              </a:spcBef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32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– is a lesion where, although continuity is 	preserved</a:t>
            </a:r>
          </a:p>
          <a:p>
            <a:pPr marL="336550" indent="-336550">
              <a:spcBef>
                <a:spcPts val="800"/>
              </a:spcBef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32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- True </a:t>
            </a:r>
            <a:r>
              <a:rPr lang="en-US" sz="3200" dirty="0" err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wallerian</a:t>
            </a:r>
            <a:r>
              <a:rPr lang="en-US" sz="32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degeneration occurs</a:t>
            </a:r>
          </a:p>
          <a:p>
            <a:pPr marL="336550" indent="-336550">
              <a:spcBef>
                <a:spcPts val="800"/>
              </a:spcBef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32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- Regeneration takes place in due </a:t>
            </a:r>
            <a:r>
              <a:rPr lang="en-US" sz="3200" dirty="0" err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cource</a:t>
            </a:r>
            <a:endParaRPr lang="en-US" sz="3200" dirty="0">
              <a:solidFill>
                <a:srgbClr val="FFFF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336550" indent="-336550">
              <a:spcBef>
                <a:spcPts val="800"/>
              </a:spcBef>
              <a:buFont typeface="Arial" charset="0"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3200" dirty="0">
              <a:solidFill>
                <a:srgbClr val="FFFF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336550" indent="-336550">
              <a:spcBef>
                <a:spcPts val="800"/>
              </a:spcBef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32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3. 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N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eurotmesis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endParaRPr lang="en-US" sz="3200" dirty="0">
              <a:solidFill>
                <a:srgbClr val="FFFF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336550" indent="-336550">
              <a:spcBef>
                <a:spcPts val="800"/>
              </a:spcBef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32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– is complete division of nerve, for regeneration cut end must be sutured.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00063"/>
            <a:ext cx="8229600" cy="5626100"/>
          </a:xfrm>
        </p:spPr>
        <p:txBody>
          <a:bodyPr/>
          <a:lstStyle/>
          <a:p>
            <a:pPr marL="336550" indent="-336550" eaLnBrk="1" hangingPunct="1">
              <a:spcBef>
                <a:spcPts val="800"/>
              </a:spcBef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Neuralgia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 – severe pain along the distribution of nerve</a:t>
            </a:r>
          </a:p>
          <a:p>
            <a:pPr marL="336550" indent="-336550" eaLnBrk="1" hangingPunct="1">
              <a:spcBef>
                <a:spcPts val="800"/>
              </a:spcBef>
              <a:buClrTx/>
              <a:buSzPct val="45000"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dirty="0" smtClean="0">
              <a:latin typeface="Times New Roman" pitchFamily="16" charset="0"/>
              <a:cs typeface="Times New Roman" pitchFamily="16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Dementia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 – slow and progressive loss of memory, intellect, </a:t>
            </a:r>
            <a:r>
              <a:rPr lang="en-US" sz="2800" dirty="0" err="1" smtClean="0">
                <a:latin typeface="Times New Roman" pitchFamily="16" charset="0"/>
                <a:cs typeface="Times New Roman" pitchFamily="16" charset="0"/>
              </a:rPr>
              <a:t>personalty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marL="336550" indent="-336550" eaLnBrk="1" hangingPunct="1">
              <a:spcBef>
                <a:spcPts val="800"/>
              </a:spcBef>
              <a:buClrTx/>
              <a:buSzPct val="45000"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US" sz="2800" dirty="0" smtClean="0">
              <a:latin typeface="Times New Roman" pitchFamily="16" charset="0"/>
              <a:cs typeface="Times New Roman" pitchFamily="16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Infections</a:t>
            </a:r>
          </a:p>
          <a:p>
            <a:pPr marL="336550" indent="-336550" eaLnBrk="1" hangingPunct="1">
              <a:spcBef>
                <a:spcPts val="800"/>
              </a:spcBef>
              <a:buClrTx/>
              <a:buSzPct val="45000"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336550" indent="-336550" eaLnBrk="1" hangingPunct="1">
              <a:spcBef>
                <a:spcPts val="800"/>
              </a:spcBef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Epilepsy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 – </a:t>
            </a:r>
            <a:r>
              <a:rPr lang="en-US" sz="2800" dirty="0" err="1" smtClean="0">
                <a:latin typeface="Times New Roman" pitchFamily="16" charset="0"/>
                <a:cs typeface="Times New Roman" pitchFamily="16" charset="0"/>
              </a:rPr>
              <a:t>hyperexitable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 neurons by various types of stimuli</a:t>
            </a:r>
          </a:p>
          <a:p>
            <a:pPr marL="336550" indent="-336550" eaLnBrk="1" hangingPunct="1">
              <a:spcBef>
                <a:spcPts val="800"/>
              </a:spcBef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US" sz="2800" dirty="0" smtClean="0">
                <a:solidFill>
                  <a:srgbClr val="00B0F0"/>
                </a:solidFill>
                <a:latin typeface="Times New Roman" pitchFamily="16" charset="0"/>
                <a:cs typeface="Times New Roman" pitchFamily="16" charset="0"/>
              </a:rPr>
              <a:t>Leprosy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 – chronic inflammation of nerve sheaths by </a:t>
            </a:r>
            <a:r>
              <a:rPr lang="en-US" sz="2800" dirty="0" err="1" smtClean="0">
                <a:latin typeface="Times New Roman" pitchFamily="16" charset="0"/>
                <a:cs typeface="Times New Roman" pitchFamily="16" charset="0"/>
              </a:rPr>
              <a:t>micobacterium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dirty="0" err="1" smtClean="0">
                <a:latin typeface="Times New Roman" pitchFamily="16" charset="0"/>
                <a:cs typeface="Times New Roman" pitchFamily="16" charset="0"/>
              </a:rPr>
              <a:t>leprey</a:t>
            </a:r>
            <a:r>
              <a:rPr lang="en-US" sz="2800" dirty="0" smtClean="0">
                <a:latin typeface="Times New Roman" pitchFamily="16" charset="0"/>
                <a:cs typeface="Times New Roman" pitchFamily="16" charset="0"/>
              </a:rPr>
              <a:t>.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15888"/>
            <a:ext cx="8228013" cy="1920876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 smtClean="0">
                <a:solidFill>
                  <a:srgbClr val="00B0F0"/>
                </a:solidFill>
                <a:latin typeface="Arial Black" pitchFamily="32" charset="0"/>
              </a:rPr>
              <a:t>APPLIED ANATOMY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43050"/>
            <a:ext cx="8228013" cy="4643470"/>
          </a:xfrm>
        </p:spPr>
        <p:txBody>
          <a:bodyPr/>
          <a:lstStyle/>
          <a:p>
            <a:pPr indent="-336550" eaLnBrk="1" hangingPunct="1">
              <a:lnSpc>
                <a:spcPct val="90000"/>
              </a:lnSpc>
              <a:buClr>
                <a:srgbClr val="00B0F0"/>
              </a:buClr>
              <a:buFont typeface="Wingdings" pitchFamily="2" charset="2"/>
              <a:buChar char="Ø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smtClean="0">
                <a:solidFill>
                  <a:srgbClr val="CCCCFF"/>
                </a:solidFill>
                <a:latin typeface="Arial Black" pitchFamily="32" charset="0"/>
              </a:rPr>
              <a:t>Muscular spasm</a:t>
            </a:r>
          </a:p>
          <a:p>
            <a:pPr indent="-336550" eaLnBrk="1" hangingPunct="1">
              <a:lnSpc>
                <a:spcPct val="90000"/>
              </a:lnSpc>
              <a:buClr>
                <a:srgbClr val="00B0F0"/>
              </a:buClr>
              <a:buFont typeface="Wingdings" pitchFamily="2" charset="2"/>
              <a:buChar char="Ø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smtClean="0">
                <a:solidFill>
                  <a:srgbClr val="CCCCFF"/>
                </a:solidFill>
                <a:latin typeface="Arial Black" pitchFamily="32" charset="0"/>
              </a:rPr>
              <a:t>Paralysis</a:t>
            </a:r>
            <a:endParaRPr lang="en-US" sz="2800" dirty="0" smtClean="0">
              <a:solidFill>
                <a:srgbClr val="CCCCFF"/>
              </a:solidFill>
              <a:latin typeface="Arial Black" pitchFamily="32" charset="0"/>
            </a:endParaRPr>
          </a:p>
          <a:p>
            <a:pPr indent="-336550" eaLnBrk="1" hangingPunct="1">
              <a:lnSpc>
                <a:spcPct val="90000"/>
              </a:lnSpc>
              <a:buClr>
                <a:srgbClr val="00B0F0"/>
              </a:buClr>
              <a:buFont typeface="Wingdings" pitchFamily="2" charset="2"/>
              <a:buChar char="Ø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err="1" smtClean="0">
                <a:solidFill>
                  <a:srgbClr val="CCCCFF"/>
                </a:solidFill>
                <a:latin typeface="Arial Black" pitchFamily="32" charset="0"/>
              </a:rPr>
              <a:t>Neuropraxia</a:t>
            </a:r>
            <a:endParaRPr lang="en-US" sz="2800" dirty="0" smtClean="0">
              <a:solidFill>
                <a:srgbClr val="CCCCFF"/>
              </a:solidFill>
              <a:latin typeface="Arial Black" pitchFamily="32" charset="0"/>
            </a:endParaRPr>
          </a:p>
          <a:p>
            <a:pPr indent="-336550" eaLnBrk="1" hangingPunct="1">
              <a:lnSpc>
                <a:spcPct val="90000"/>
              </a:lnSpc>
              <a:buClr>
                <a:srgbClr val="00B0F0"/>
              </a:buClr>
              <a:buFont typeface="Wingdings" pitchFamily="2" charset="2"/>
              <a:buChar char="Ø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err="1" smtClean="0">
                <a:solidFill>
                  <a:srgbClr val="CCCCFF"/>
                </a:solidFill>
                <a:latin typeface="Arial Black" pitchFamily="32" charset="0"/>
              </a:rPr>
              <a:t>Axonotmesis</a:t>
            </a:r>
            <a:endParaRPr lang="en-US" sz="2800" dirty="0" smtClean="0">
              <a:solidFill>
                <a:srgbClr val="CCCCFF"/>
              </a:solidFill>
              <a:latin typeface="Arial Black" pitchFamily="32" charset="0"/>
            </a:endParaRPr>
          </a:p>
          <a:p>
            <a:pPr indent="-336550" eaLnBrk="1" hangingPunct="1">
              <a:lnSpc>
                <a:spcPct val="90000"/>
              </a:lnSpc>
              <a:buClr>
                <a:srgbClr val="00B0F0"/>
              </a:buClr>
              <a:buFont typeface="Wingdings" pitchFamily="2" charset="2"/>
              <a:buChar char="Ø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err="1" smtClean="0">
                <a:solidFill>
                  <a:srgbClr val="CCCCFF"/>
                </a:solidFill>
                <a:latin typeface="Arial Black" pitchFamily="32" charset="0"/>
              </a:rPr>
              <a:t>Neurotmesis</a:t>
            </a:r>
            <a:endParaRPr lang="en-US" sz="2800" dirty="0" smtClean="0">
              <a:solidFill>
                <a:srgbClr val="CCCCFF"/>
              </a:solidFill>
              <a:latin typeface="Arial Black" pitchFamily="32" charset="0"/>
            </a:endParaRPr>
          </a:p>
          <a:p>
            <a:pPr indent="-336550" eaLnBrk="1" hangingPunct="1">
              <a:lnSpc>
                <a:spcPct val="90000"/>
              </a:lnSpc>
              <a:buClr>
                <a:srgbClr val="00B0F0"/>
              </a:buClr>
              <a:buFont typeface="Wingdings" pitchFamily="2" charset="2"/>
              <a:buChar char="Ø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smtClean="0">
                <a:solidFill>
                  <a:srgbClr val="CCCCFF"/>
                </a:solidFill>
                <a:latin typeface="Arial Black" pitchFamily="32" charset="0"/>
              </a:rPr>
              <a:t>Neuralgia</a:t>
            </a:r>
            <a:endParaRPr lang="en-US" sz="2800" dirty="0" smtClean="0">
              <a:solidFill>
                <a:srgbClr val="CCCCFF"/>
              </a:solidFill>
              <a:latin typeface="Arial Black" pitchFamily="32" charset="0"/>
            </a:endParaRPr>
          </a:p>
          <a:p>
            <a:pPr indent="-336550" eaLnBrk="1" hangingPunct="1">
              <a:lnSpc>
                <a:spcPct val="90000"/>
              </a:lnSpc>
              <a:buClr>
                <a:srgbClr val="00B0F0"/>
              </a:buClr>
              <a:buFont typeface="Wingdings" pitchFamily="2" charset="2"/>
              <a:buChar char="Ø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smtClean="0">
                <a:solidFill>
                  <a:srgbClr val="CCCCFF"/>
                </a:solidFill>
                <a:latin typeface="Arial Black" pitchFamily="32" charset="0"/>
              </a:rPr>
              <a:t>Neuropathy </a:t>
            </a:r>
            <a:r>
              <a:rPr lang="en-US" sz="2800" dirty="0" smtClean="0">
                <a:solidFill>
                  <a:srgbClr val="CCCCFF"/>
                </a:solidFill>
                <a:latin typeface="Arial Black" pitchFamily="32" charset="0"/>
              </a:rPr>
              <a:t>– any pathological change </a:t>
            </a:r>
            <a:r>
              <a:rPr lang="en-US" sz="2800" dirty="0" smtClean="0">
                <a:solidFill>
                  <a:srgbClr val="CCCCFF"/>
                </a:solidFill>
                <a:latin typeface="Arial Black" pitchFamily="32" charset="0"/>
              </a:rPr>
              <a:t>						  in </a:t>
            </a:r>
            <a:r>
              <a:rPr lang="en-US" sz="2800" dirty="0" smtClean="0">
                <a:solidFill>
                  <a:srgbClr val="CCCCFF"/>
                </a:solidFill>
                <a:latin typeface="Arial Black" pitchFamily="32" charset="0"/>
              </a:rPr>
              <a:t>nerve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923925" y="5129213"/>
            <a:ext cx="8220075" cy="127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8000" b="1" dirty="0">
                <a:solidFill>
                  <a:srgbClr val="FF0000"/>
                </a:solidFill>
                <a:latin typeface="Blackadder ITC" pitchFamily="80" charset="0"/>
              </a:rPr>
              <a:t>  </a:t>
            </a:r>
            <a:r>
              <a:rPr lang="en-US" sz="8000" b="1" dirty="0">
                <a:solidFill>
                  <a:srgbClr val="17043E"/>
                </a:solidFill>
                <a:latin typeface="Times New Roman" pitchFamily="16" charset="0"/>
                <a:cs typeface="Times New Roman" pitchFamily="16" charset="0"/>
              </a:rPr>
              <a:t>Thank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8229600" cy="1989138"/>
          </a:xfrm>
        </p:spPr>
        <p:txBody>
          <a:bodyPr/>
          <a:lstStyle/>
          <a:p>
            <a:pPr eaLnBrk="1" hangingPunct="1"/>
            <a:r>
              <a:rPr lang="en-IN" sz="4400" smtClean="0">
                <a:latin typeface="Times New Roman" pitchFamily="16" charset="0"/>
                <a:cs typeface="Times New Roman" pitchFamily="16" charset="0"/>
              </a:rPr>
              <a:t>Picture of brain and its parts</a:t>
            </a:r>
            <a:br>
              <a:rPr lang="en-IN" sz="4400" smtClean="0">
                <a:latin typeface="Times New Roman" pitchFamily="16" charset="0"/>
                <a:cs typeface="Times New Roman" pitchFamily="16" charset="0"/>
              </a:rPr>
            </a:br>
            <a:endParaRPr lang="en-IN" sz="440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1428750"/>
            <a:ext cx="3357562" cy="2071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3733800"/>
            <a:ext cx="4386262" cy="281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 r="42030" b="17735"/>
          <a:stretch>
            <a:fillRect/>
          </a:stretch>
        </p:blipFill>
        <p:spPr bwMode="auto">
          <a:xfrm>
            <a:off x="4953000" y="2143125"/>
            <a:ext cx="4191000" cy="353853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1"/>
          <p:cNvSpPr>
            <a:spLocks noChangeArrowheads="1" noChangeShapeType="1" noTextEdit="1"/>
          </p:cNvSpPr>
          <p:nvPr/>
        </p:nvSpPr>
        <p:spPr bwMode="auto">
          <a:xfrm>
            <a:off x="1600200" y="228600"/>
            <a:ext cx="3276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b="1" kern="10">
                <a:ln w="9360">
                  <a:solidFill>
                    <a:srgbClr val="F32D4E"/>
                  </a:solidFill>
                  <a:miter lim="800000"/>
                  <a:headEnd/>
                  <a:tailEnd/>
                </a:ln>
                <a:solidFill>
                  <a:srgbClr val="F32D4E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Monotype Corsiva"/>
              </a:rPr>
              <a:t>Cerebral lobes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8238" y="1141413"/>
            <a:ext cx="7091362" cy="549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IN" sz="3600" b="1" smtClean="0">
                <a:solidFill>
                  <a:srgbClr val="CCFF33"/>
                </a:solidFill>
                <a:latin typeface="Arial Black" pitchFamily="32" charset="0"/>
              </a:rPr>
              <a:t>Cerebrum</a:t>
            </a:r>
            <a:r>
              <a:rPr lang="en-IN" sz="3600" b="1" smtClean="0">
                <a:latin typeface="Arial Black" pitchFamily="32" charset="0"/>
              </a:rPr>
              <a:t> 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2 cerebral hemispheres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Connected by corpus callosum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Extends from frontal to occipital bone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Separated by longitudinal fissure and falx cerebri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Surface layer- cortex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>
                <a:srgbClr val="FFFFFF"/>
              </a:buClr>
              <a:buFont typeface="Arial Black" pitchFamily="32" charset="0"/>
              <a:buChar char="•"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IN" sz="3200" smtClean="0">
                <a:solidFill>
                  <a:srgbClr val="FF00FF"/>
                </a:solidFill>
                <a:latin typeface="Arial Black" pitchFamily="32" charset="0"/>
              </a:rPr>
              <a:t>Gyri and sulci</a:t>
            </a:r>
          </a:p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IN" sz="3200" smtClean="0">
              <a:solidFill>
                <a:srgbClr val="FF00FF"/>
              </a:solidFill>
              <a:latin typeface="Arial Black" pitchFamily="32" charset="0"/>
            </a:endParaRPr>
          </a:p>
          <a:p>
            <a:pPr marL="328613" indent="-328613" eaLnBrk="1" hangingPunct="1">
              <a:lnSpc>
                <a:spcPct val="80000"/>
              </a:lnSpc>
              <a:spcBef>
                <a:spcPts val="800"/>
              </a:spcBef>
              <a:buClrTx/>
              <a:buFontTx/>
              <a:buNone/>
              <a:tabLst>
                <a:tab pos="328613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endParaRPr lang="en-IN" sz="3200" smtClean="0">
              <a:solidFill>
                <a:srgbClr val="FF00FF"/>
              </a:solidFill>
              <a:latin typeface="Arial Black" pitchFamily="3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lackadder ITC"/>
        <a:ea typeface="DejaVu Sans"/>
        <a:cs typeface="DejaVu Sans"/>
      </a:majorFont>
      <a:minorFont>
        <a:latin typeface="Blackadder IT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lackadder ITC"/>
        <a:ea typeface="DejaVu Sans"/>
        <a:cs typeface="DejaVu Sans"/>
      </a:majorFont>
      <a:minorFont>
        <a:latin typeface="Blackadder IT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1001</Words>
  <PresentationFormat>On-screen Show (4:3)</PresentationFormat>
  <Paragraphs>314</Paragraphs>
  <Slides>64</Slides>
  <Notes>64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 Theme</vt:lpstr>
      <vt:lpstr>1_Office Theme</vt:lpstr>
      <vt:lpstr>HUMAN NERVOUS SYSTEM – AN INTRODUCTION</vt:lpstr>
      <vt:lpstr>Slide 2</vt:lpstr>
      <vt:lpstr>Slide 3</vt:lpstr>
      <vt:lpstr>Brain </vt:lpstr>
      <vt:lpstr>Slide 5</vt:lpstr>
      <vt:lpstr>PARTS OF BRAIN</vt:lpstr>
      <vt:lpstr>Picture of brain and its parts </vt:lpstr>
      <vt:lpstr>Slide 8</vt:lpstr>
      <vt:lpstr>Cerebrum </vt:lpstr>
      <vt:lpstr>Midbrain </vt:lpstr>
      <vt:lpstr>Slide 11</vt:lpstr>
      <vt:lpstr>Hind brain</vt:lpstr>
      <vt:lpstr>Cerebellum has 2 hemispheres connected by vermis Cerebellar peduncles connect it to brainstem Controls posture and equillibrium</vt:lpstr>
      <vt:lpstr>Structure of spinal cord</vt:lpstr>
      <vt:lpstr>Slide 15</vt:lpstr>
      <vt:lpstr>Slide 16</vt:lpstr>
      <vt:lpstr>PERIPHERAL NERVOUS SYSTEM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AUTONOMIC NERVOUS SYSTEM</vt:lpstr>
      <vt:lpstr>Slide 26</vt:lpstr>
      <vt:lpstr>Slide 27</vt:lpstr>
      <vt:lpstr>Slide 28</vt:lpstr>
      <vt:lpstr>Sympathetic system</vt:lpstr>
      <vt:lpstr>Parasympathetic system</vt:lpstr>
      <vt:lpstr>What is the difference between the somatic and autonomic nervous system?</vt:lpstr>
      <vt:lpstr>Cell types of nervous system</vt:lpstr>
      <vt:lpstr>NEURONS</vt:lpstr>
      <vt:lpstr>Structure</vt:lpstr>
      <vt:lpstr>Slide 35</vt:lpstr>
      <vt:lpstr>Slide 36</vt:lpstr>
      <vt:lpstr>Slide 37</vt:lpstr>
      <vt:lpstr>Slide 38</vt:lpstr>
      <vt:lpstr>SUPPORTING CELLS</vt:lpstr>
      <vt:lpstr>Supporting cells Contd.,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TYPES OF NEURONS</vt:lpstr>
      <vt:lpstr>Slide 49</vt:lpstr>
      <vt:lpstr>Slide 50</vt:lpstr>
      <vt:lpstr>NERVES</vt:lpstr>
      <vt:lpstr>Slide 52</vt:lpstr>
      <vt:lpstr>MYELINATION OF  NERVE FIBRE</vt:lpstr>
      <vt:lpstr>Slide 54</vt:lpstr>
      <vt:lpstr>Slide 55</vt:lpstr>
      <vt:lpstr>Names of some nerves</vt:lpstr>
      <vt:lpstr>Slide 57</vt:lpstr>
      <vt:lpstr>Names of some plexuses</vt:lpstr>
      <vt:lpstr>Applied anatomy</vt:lpstr>
      <vt:lpstr>Regeneration </vt:lpstr>
      <vt:lpstr>Slide 61</vt:lpstr>
      <vt:lpstr>Slide 62</vt:lpstr>
      <vt:lpstr>APPLIED ANATOMY</vt:lpstr>
      <vt:lpstr>Slide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NERVOUS SYSTEM – AN INTRODUCTION</dc:title>
  <dc:creator>RAVICHANDRAN</dc:creator>
  <cp:lastModifiedBy>TOSHIBA</cp:lastModifiedBy>
  <cp:revision>135</cp:revision>
  <cp:lastPrinted>1601-01-01T00:00:00Z</cp:lastPrinted>
  <dcterms:created xsi:type="dcterms:W3CDTF">2009-08-26T20:39:38Z</dcterms:created>
  <dcterms:modified xsi:type="dcterms:W3CDTF">2011-11-07T10:23:21Z</dcterms:modified>
</cp:coreProperties>
</file>