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5"/>
  </p:notes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64" r:id="rId19"/>
    <p:sldId id="278" r:id="rId20"/>
    <p:sldId id="274" r:id="rId21"/>
    <p:sldId id="275" r:id="rId22"/>
    <p:sldId id="277" r:id="rId23"/>
    <p:sldId id="276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2906E5-CBFB-442C-A8DF-0F30E6641067}" type="datetimeFigureOut">
              <a:rPr lang="en-MY" smtClean="0"/>
              <a:pPr/>
              <a:t>9/2/2011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6676C-234B-4343-9F22-586B8E780EE0}" type="slidenum">
              <a:rPr lang="en-MY" smtClean="0"/>
              <a:pPr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6676C-234B-4343-9F22-586B8E780EE0}" type="slidenum">
              <a:rPr lang="en-MY" smtClean="0"/>
              <a:pPr/>
              <a:t>33</a:t>
            </a:fld>
            <a:endParaRPr lang="en-M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EF91-EFC0-49FA-864E-CEDD294E6393}" type="datetimeFigureOut">
              <a:rPr lang="en-MY" smtClean="0"/>
              <a:pPr/>
              <a:t>9/2/2011</a:t>
            </a:fld>
            <a:endParaRPr lang="en-MY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F478-7FC8-4496-9937-71B8A3C06D45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ransition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EF91-EFC0-49FA-864E-CEDD294E6393}" type="datetimeFigureOut">
              <a:rPr lang="en-MY" smtClean="0"/>
              <a:pPr/>
              <a:t>9/2/2011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F478-7FC8-4496-9937-71B8A3C06D45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ransition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EF91-EFC0-49FA-864E-CEDD294E6393}" type="datetimeFigureOut">
              <a:rPr lang="en-MY" smtClean="0"/>
              <a:pPr/>
              <a:t>9/2/2011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F478-7FC8-4496-9937-71B8A3C06D45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ransition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EF91-EFC0-49FA-864E-CEDD294E6393}" type="datetimeFigureOut">
              <a:rPr lang="en-MY" smtClean="0"/>
              <a:pPr/>
              <a:t>9/2/2011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F478-7FC8-4496-9937-71B8A3C06D45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ransition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EF91-EFC0-49FA-864E-CEDD294E6393}" type="datetimeFigureOut">
              <a:rPr lang="en-MY" smtClean="0"/>
              <a:pPr/>
              <a:t>9/2/2011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F478-7FC8-4496-9937-71B8A3C06D45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ransition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EF91-EFC0-49FA-864E-CEDD294E6393}" type="datetimeFigureOut">
              <a:rPr lang="en-MY" smtClean="0"/>
              <a:pPr/>
              <a:t>9/2/2011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F478-7FC8-4496-9937-71B8A3C06D45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ransition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EF91-EFC0-49FA-864E-CEDD294E6393}" type="datetimeFigureOut">
              <a:rPr lang="en-MY" smtClean="0"/>
              <a:pPr/>
              <a:t>9/2/2011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F478-7FC8-4496-9937-71B8A3C06D45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ransition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EF91-EFC0-49FA-864E-CEDD294E6393}" type="datetimeFigureOut">
              <a:rPr lang="en-MY" smtClean="0"/>
              <a:pPr/>
              <a:t>9/2/2011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F478-7FC8-4496-9937-71B8A3C06D45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ransition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EF91-EFC0-49FA-864E-CEDD294E6393}" type="datetimeFigureOut">
              <a:rPr lang="en-MY" smtClean="0"/>
              <a:pPr/>
              <a:t>9/2/2011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F478-7FC8-4496-9937-71B8A3C06D45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ransition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EF91-EFC0-49FA-864E-CEDD294E6393}" type="datetimeFigureOut">
              <a:rPr lang="en-MY" smtClean="0"/>
              <a:pPr/>
              <a:t>9/2/2011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F478-7FC8-4496-9937-71B8A3C06D45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ransition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EF91-EFC0-49FA-864E-CEDD294E6393}" type="datetimeFigureOut">
              <a:rPr lang="en-MY" smtClean="0"/>
              <a:pPr/>
              <a:t>9/2/2011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D26F478-7FC8-4496-9937-71B8A3C06D45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BE0EF91-EFC0-49FA-864E-CEDD294E6393}" type="datetimeFigureOut">
              <a:rPr lang="en-MY" smtClean="0"/>
              <a:pPr/>
              <a:t>9/2/2011</a:t>
            </a:fld>
            <a:endParaRPr lang="en-MY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D26F478-7FC8-4496-9937-71B8A3C06D45}" type="slidenum">
              <a:rPr lang="en-MY" smtClean="0"/>
              <a:pPr/>
              <a:t>‹#›</a:t>
            </a:fld>
            <a:endParaRPr lang="en-MY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randomBar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1556792"/>
            <a:ext cx="7488832" cy="2304256"/>
          </a:xfrm>
        </p:spPr>
        <p:txBody>
          <a:bodyPr>
            <a:noAutofit/>
          </a:bodyPr>
          <a:lstStyle/>
          <a:p>
            <a:pPr algn="ctr"/>
            <a:r>
              <a:rPr lang="en-US" sz="8000" dirty="0" smtClean="0"/>
              <a:t>Muscle Of Mastication</a:t>
            </a:r>
            <a:endParaRPr lang="en-MY" sz="8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57356" y="4857760"/>
            <a:ext cx="5256584" cy="1656184"/>
          </a:xfrm>
        </p:spPr>
        <p:txBody>
          <a:bodyPr/>
          <a:lstStyle/>
          <a:p>
            <a:pPr algn="ctr"/>
            <a:endParaRPr lang="en-MY" sz="2800" b="1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_5_121_34_542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340768"/>
            <a:ext cx="6768752" cy="5112568"/>
          </a:xfrm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96720"/>
          </a:xfrm>
        </p:spPr>
        <p:txBody>
          <a:bodyPr/>
          <a:lstStyle/>
          <a:p>
            <a:pPr algn="ctr"/>
            <a:r>
              <a:rPr lang="en-US" dirty="0" err="1" smtClean="0"/>
              <a:t>Temporalis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It is fan- shaped and fills with temporal </a:t>
            </a:r>
            <a:r>
              <a:rPr lang="en-US" dirty="0" err="1" smtClean="0"/>
              <a:t>fossa</a:t>
            </a:r>
            <a:endParaRPr lang="en-US" dirty="0" smtClean="0"/>
          </a:p>
          <a:p>
            <a:r>
              <a:rPr lang="en-US" dirty="0" smtClean="0"/>
              <a:t>It is broad, radiating muscle, situated at the side of the head</a:t>
            </a:r>
          </a:p>
          <a:p>
            <a:r>
              <a:rPr lang="en-US" b="1" u="sng" dirty="0" smtClean="0"/>
              <a:t>Origin :</a:t>
            </a:r>
          </a:p>
          <a:p>
            <a:pPr>
              <a:buFontTx/>
              <a:buChar char="-"/>
            </a:pPr>
            <a:r>
              <a:rPr lang="en-US" dirty="0" smtClean="0"/>
              <a:t>Temporal </a:t>
            </a:r>
            <a:r>
              <a:rPr lang="en-US" dirty="0" err="1" smtClean="0"/>
              <a:t>fossa</a:t>
            </a:r>
            <a:r>
              <a:rPr lang="en-US" dirty="0" smtClean="0"/>
              <a:t>, excluding </a:t>
            </a:r>
            <a:r>
              <a:rPr lang="en-US" dirty="0" err="1" smtClean="0"/>
              <a:t>zygomatic</a:t>
            </a:r>
            <a:r>
              <a:rPr lang="en-US" dirty="0" smtClean="0"/>
              <a:t> bone</a:t>
            </a:r>
          </a:p>
          <a:p>
            <a:pPr>
              <a:buFontTx/>
              <a:buChar char="-"/>
            </a:pPr>
            <a:r>
              <a:rPr lang="en-US" dirty="0" smtClean="0"/>
              <a:t>Temporal fascia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u="sng" dirty="0" smtClean="0"/>
              <a:t>Insertion :</a:t>
            </a:r>
          </a:p>
          <a:p>
            <a:pPr>
              <a:buFontTx/>
              <a:buChar char="-"/>
            </a:pPr>
            <a:r>
              <a:rPr lang="en-US" dirty="0" smtClean="0"/>
              <a:t>Margins and deep surface of </a:t>
            </a:r>
            <a:r>
              <a:rPr lang="en-US" dirty="0" err="1" smtClean="0"/>
              <a:t>coronoid</a:t>
            </a:r>
            <a:r>
              <a:rPr lang="en-US" dirty="0" smtClean="0"/>
              <a:t> process</a:t>
            </a:r>
          </a:p>
          <a:p>
            <a:pPr>
              <a:buFontTx/>
              <a:buChar char="-"/>
            </a:pPr>
            <a:r>
              <a:rPr lang="en-US" dirty="0" smtClean="0"/>
              <a:t>Anterior border of </a:t>
            </a:r>
            <a:r>
              <a:rPr lang="en-US" dirty="0" err="1" smtClean="0"/>
              <a:t>ramus</a:t>
            </a:r>
            <a:r>
              <a:rPr lang="en-US" dirty="0" smtClean="0"/>
              <a:t> of mandible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b="1" u="sng" dirty="0" smtClean="0"/>
              <a:t>Nerve supply :</a:t>
            </a:r>
          </a:p>
          <a:p>
            <a:pPr>
              <a:buFontTx/>
              <a:buChar char="-"/>
            </a:pPr>
            <a:r>
              <a:rPr lang="en-US" dirty="0" smtClean="0"/>
              <a:t>Two deep temporal branches from anterior division of </a:t>
            </a:r>
            <a:r>
              <a:rPr lang="en-US" dirty="0" err="1" smtClean="0"/>
              <a:t>mandibular</a:t>
            </a:r>
            <a:r>
              <a:rPr lang="en-US" dirty="0" smtClean="0"/>
              <a:t> nerve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u="sng" dirty="0" smtClean="0"/>
              <a:t>Actions :</a:t>
            </a:r>
          </a:p>
          <a:p>
            <a:pPr>
              <a:buFontTx/>
              <a:buChar char="-"/>
            </a:pPr>
            <a:r>
              <a:rPr lang="en-US" dirty="0" smtClean="0"/>
              <a:t>Elevates mandible</a:t>
            </a:r>
          </a:p>
          <a:p>
            <a:pPr>
              <a:buFontTx/>
              <a:buChar char="-"/>
            </a:pPr>
            <a:r>
              <a:rPr lang="en-US" dirty="0" smtClean="0"/>
              <a:t>Help in side to side grinding movement</a:t>
            </a:r>
          </a:p>
          <a:p>
            <a:pPr>
              <a:buFontTx/>
              <a:buChar char="-"/>
            </a:pPr>
            <a:r>
              <a:rPr lang="en-US" dirty="0" smtClean="0"/>
              <a:t>Posterior </a:t>
            </a:r>
            <a:r>
              <a:rPr lang="en-US" dirty="0" err="1" smtClean="0"/>
              <a:t>fibres</a:t>
            </a:r>
            <a:r>
              <a:rPr lang="en-US" dirty="0" smtClean="0"/>
              <a:t> retract to protrude the mandible </a:t>
            </a:r>
            <a:endParaRPr lang="en-MY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emporalis-muscle...origi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91680" y="1052736"/>
            <a:ext cx="5904656" cy="5184576"/>
          </a:xfrm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nsertion of temporali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340768"/>
            <a:ext cx="6912768" cy="4911824"/>
          </a:xfrm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emporalis-muscle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196752"/>
            <a:ext cx="6696743" cy="4519043"/>
          </a:xfrm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936104"/>
          </a:xfrm>
        </p:spPr>
        <p:txBody>
          <a:bodyPr/>
          <a:lstStyle/>
          <a:p>
            <a:pPr algn="ctr"/>
            <a:r>
              <a:rPr lang="en-US" dirty="0" smtClean="0"/>
              <a:t>Lateral </a:t>
            </a:r>
            <a:r>
              <a:rPr lang="en-US" dirty="0" err="1" smtClean="0"/>
              <a:t>Pterygoid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00808"/>
            <a:ext cx="8291264" cy="4896544"/>
          </a:xfrm>
        </p:spPr>
        <p:txBody>
          <a:bodyPr>
            <a:normAutofit lnSpcReduction="10000"/>
          </a:bodyPr>
          <a:lstStyle/>
          <a:p>
            <a:r>
              <a:rPr lang="en-MY" dirty="0" smtClean="0"/>
              <a:t>short, thick muscle, somewhat conical in form</a:t>
            </a:r>
          </a:p>
          <a:p>
            <a:r>
              <a:rPr lang="en-MY" dirty="0" smtClean="0"/>
              <a:t>which extends almost horizontally between the </a:t>
            </a:r>
            <a:r>
              <a:rPr lang="en-MY" dirty="0" err="1" smtClean="0"/>
              <a:t>infratemporal</a:t>
            </a:r>
            <a:r>
              <a:rPr lang="en-MY" dirty="0" smtClean="0"/>
              <a:t> </a:t>
            </a:r>
            <a:r>
              <a:rPr lang="en-MY" dirty="0" err="1" smtClean="0"/>
              <a:t>fossa</a:t>
            </a:r>
            <a:r>
              <a:rPr lang="en-MY" dirty="0" smtClean="0"/>
              <a:t> and the </a:t>
            </a:r>
            <a:r>
              <a:rPr lang="en-MY" dirty="0" err="1" smtClean="0"/>
              <a:t>condyle</a:t>
            </a:r>
            <a:r>
              <a:rPr lang="en-MY" dirty="0" smtClean="0"/>
              <a:t> of the mandible</a:t>
            </a:r>
          </a:p>
          <a:p>
            <a:r>
              <a:rPr lang="en-US" dirty="0" smtClean="0"/>
              <a:t>Has upper and lower heads</a:t>
            </a:r>
            <a:endParaRPr lang="en-MY" dirty="0" smtClean="0"/>
          </a:p>
          <a:p>
            <a:r>
              <a:rPr lang="en-US" b="1" u="sng" dirty="0" smtClean="0"/>
              <a:t>Origin : </a:t>
            </a:r>
          </a:p>
          <a:p>
            <a:pPr>
              <a:buFontTx/>
              <a:buChar char="-"/>
            </a:pPr>
            <a:r>
              <a:rPr lang="en-US" dirty="0" smtClean="0"/>
              <a:t>Upper head : from </a:t>
            </a:r>
            <a:r>
              <a:rPr lang="en-US" dirty="0" err="1" smtClean="0"/>
              <a:t>infratemporal</a:t>
            </a:r>
            <a:r>
              <a:rPr lang="en-US" dirty="0" smtClean="0"/>
              <a:t> surface and crest </a:t>
            </a:r>
          </a:p>
          <a:p>
            <a:pPr>
              <a:buNone/>
            </a:pPr>
            <a:r>
              <a:rPr lang="en-US" dirty="0" smtClean="0"/>
              <a:t>                            of greater wing of sphenoid bone</a:t>
            </a:r>
          </a:p>
          <a:p>
            <a:pPr>
              <a:buFontTx/>
              <a:buChar char="-"/>
            </a:pPr>
            <a:r>
              <a:rPr lang="en-US" dirty="0" smtClean="0"/>
              <a:t>Lower head : from lateral surface of lateral </a:t>
            </a:r>
          </a:p>
          <a:p>
            <a:pPr>
              <a:buNone/>
            </a:pPr>
            <a:r>
              <a:rPr lang="en-US" dirty="0" smtClean="0"/>
              <a:t>                            </a:t>
            </a:r>
            <a:r>
              <a:rPr lang="en-US" dirty="0" err="1" smtClean="0"/>
              <a:t>pterygoid</a:t>
            </a:r>
            <a:r>
              <a:rPr lang="en-US" dirty="0" smtClean="0"/>
              <a:t> plate</a:t>
            </a:r>
          </a:p>
          <a:p>
            <a:r>
              <a:rPr lang="en-US" dirty="0" smtClean="0"/>
              <a:t> origin is medial to insertion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MY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32648"/>
          </a:xfrm>
        </p:spPr>
        <p:txBody>
          <a:bodyPr>
            <a:normAutofit fontScale="92500" lnSpcReduction="20000"/>
          </a:bodyPr>
          <a:lstStyle/>
          <a:p>
            <a:r>
              <a:rPr lang="en-US" b="1" u="sng" dirty="0" smtClean="0"/>
              <a:t>Insertion : </a:t>
            </a:r>
          </a:p>
          <a:p>
            <a:pPr>
              <a:buFontTx/>
              <a:buChar char="-"/>
            </a:pPr>
            <a:r>
              <a:rPr lang="en-US" dirty="0" smtClean="0"/>
              <a:t>Upper head : </a:t>
            </a:r>
            <a:r>
              <a:rPr lang="en-US" dirty="0" err="1" smtClean="0"/>
              <a:t>pterygoid</a:t>
            </a:r>
            <a:r>
              <a:rPr lang="en-US" dirty="0" smtClean="0"/>
              <a:t> fovea on the anterior </a:t>
            </a:r>
          </a:p>
          <a:p>
            <a:pPr>
              <a:buNone/>
            </a:pPr>
            <a:r>
              <a:rPr lang="en-US" dirty="0" smtClean="0"/>
              <a:t>                            surface of neck of mandible</a:t>
            </a:r>
          </a:p>
          <a:p>
            <a:pPr>
              <a:buFontTx/>
              <a:buChar char="-"/>
            </a:pPr>
            <a:r>
              <a:rPr lang="en-US" dirty="0" smtClean="0"/>
              <a:t>Lower head  : anterior margin of </a:t>
            </a:r>
            <a:r>
              <a:rPr lang="en-US" dirty="0" err="1" smtClean="0"/>
              <a:t>articular</a:t>
            </a:r>
            <a:r>
              <a:rPr lang="en-US" dirty="0" smtClean="0"/>
              <a:t> disc and</a:t>
            </a:r>
          </a:p>
          <a:p>
            <a:pPr>
              <a:buNone/>
            </a:pPr>
            <a:r>
              <a:rPr lang="en-US" dirty="0" smtClean="0"/>
              <a:t>                            capsule of </a:t>
            </a:r>
            <a:r>
              <a:rPr lang="en-US" dirty="0" err="1" smtClean="0"/>
              <a:t>temporomandibular</a:t>
            </a:r>
            <a:r>
              <a:rPr lang="en-US" dirty="0" smtClean="0"/>
              <a:t> joint.</a:t>
            </a:r>
          </a:p>
          <a:p>
            <a:r>
              <a:rPr lang="en-US" dirty="0" smtClean="0"/>
              <a:t>Insertion is </a:t>
            </a:r>
            <a:r>
              <a:rPr lang="en-US" dirty="0" err="1" smtClean="0"/>
              <a:t>posterolateral</a:t>
            </a:r>
            <a:r>
              <a:rPr lang="en-US" dirty="0" smtClean="0"/>
              <a:t> and at a slightly higher level than origin</a:t>
            </a:r>
          </a:p>
          <a:p>
            <a:endParaRPr lang="en-US" dirty="0" smtClean="0"/>
          </a:p>
          <a:p>
            <a:r>
              <a:rPr lang="en-US" b="1" u="sng" dirty="0" smtClean="0"/>
              <a:t>Nerve supply :</a:t>
            </a:r>
          </a:p>
          <a:p>
            <a:pPr>
              <a:buNone/>
            </a:pPr>
            <a:r>
              <a:rPr lang="en-US" dirty="0" smtClean="0"/>
              <a:t>-  A branch from anterior division of </a:t>
            </a:r>
            <a:r>
              <a:rPr lang="en-US" dirty="0" err="1" smtClean="0"/>
              <a:t>mandibular</a:t>
            </a:r>
            <a:r>
              <a:rPr lang="en-US" dirty="0" smtClean="0"/>
              <a:t> nerve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u="sng" dirty="0" smtClean="0"/>
              <a:t>Actions :</a:t>
            </a:r>
          </a:p>
          <a:p>
            <a:pPr>
              <a:buFontTx/>
              <a:buChar char="-"/>
            </a:pPr>
            <a:r>
              <a:rPr lang="en-US" dirty="0" smtClean="0"/>
              <a:t>Depress mandible to open mouth</a:t>
            </a:r>
          </a:p>
          <a:p>
            <a:pPr>
              <a:buFontTx/>
              <a:buChar char="-"/>
            </a:pPr>
            <a:r>
              <a:rPr lang="en-US" dirty="0" smtClean="0"/>
              <a:t>Lateral and medial </a:t>
            </a:r>
            <a:r>
              <a:rPr lang="en-US" dirty="0" err="1" smtClean="0"/>
              <a:t>pterygoids</a:t>
            </a:r>
            <a:r>
              <a:rPr lang="en-US" dirty="0" smtClean="0"/>
              <a:t> protrude mandible</a:t>
            </a:r>
          </a:p>
          <a:p>
            <a:pPr>
              <a:buFontTx/>
              <a:buChar char="-"/>
            </a:pPr>
            <a:r>
              <a:rPr lang="en-US" dirty="0" smtClean="0"/>
              <a:t>Right lateral and medial </a:t>
            </a:r>
            <a:r>
              <a:rPr lang="en-US" dirty="0" err="1" smtClean="0"/>
              <a:t>pterygoid</a:t>
            </a:r>
            <a:r>
              <a:rPr lang="en-US" dirty="0" smtClean="0"/>
              <a:t> turn the chin to left side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383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124744"/>
            <a:ext cx="6696744" cy="5256584"/>
          </a:xfrm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lateral-pterygoid-ans-medial-pterygoi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908720"/>
            <a:ext cx="6840759" cy="5472607"/>
          </a:xfrm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96720"/>
          </a:xfrm>
        </p:spPr>
        <p:txBody>
          <a:bodyPr/>
          <a:lstStyle/>
          <a:p>
            <a:pPr algn="ctr"/>
            <a:r>
              <a:rPr lang="en-US" dirty="0" smtClean="0"/>
              <a:t>Introduction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Move the mandible during mastication and speech</a:t>
            </a:r>
          </a:p>
          <a:p>
            <a:r>
              <a:rPr lang="en-US" dirty="0" smtClean="0"/>
              <a:t>The chief muscle of mastication are :</a:t>
            </a:r>
          </a:p>
          <a:p>
            <a:pPr marL="514350" indent="-514350">
              <a:buAutoNum type="alphaLcParenR"/>
            </a:pPr>
            <a:r>
              <a:rPr lang="en-US" dirty="0" err="1" smtClean="0"/>
              <a:t>Masseter</a:t>
            </a:r>
            <a:endParaRPr lang="en-US" dirty="0" smtClean="0"/>
          </a:p>
          <a:p>
            <a:pPr marL="514350" indent="-514350">
              <a:buAutoNum type="alphaLcParenR"/>
            </a:pPr>
            <a:r>
              <a:rPr lang="en-US" dirty="0" err="1" smtClean="0"/>
              <a:t>Temporalis</a:t>
            </a:r>
            <a:endParaRPr lang="en-US" dirty="0" smtClean="0"/>
          </a:p>
          <a:p>
            <a:pPr marL="514350" indent="-514350">
              <a:buAutoNum type="alphaLcParenR"/>
            </a:pPr>
            <a:r>
              <a:rPr lang="en-US" dirty="0" smtClean="0"/>
              <a:t>Lateral </a:t>
            </a:r>
            <a:r>
              <a:rPr lang="en-US" dirty="0" err="1" smtClean="0"/>
              <a:t>pterygoid</a:t>
            </a:r>
            <a:endParaRPr lang="en-US" dirty="0" smtClean="0"/>
          </a:p>
          <a:p>
            <a:pPr marL="514350" indent="-514350">
              <a:buAutoNum type="alphaLcParenR"/>
            </a:pPr>
            <a:r>
              <a:rPr lang="en-US" dirty="0" smtClean="0"/>
              <a:t>Medial </a:t>
            </a:r>
            <a:r>
              <a:rPr lang="en-US" dirty="0" err="1" smtClean="0"/>
              <a:t>pterygoid</a:t>
            </a:r>
            <a:endParaRPr lang="en-US" dirty="0" smtClean="0"/>
          </a:p>
          <a:p>
            <a:pPr marL="514350" indent="-514350"/>
            <a:r>
              <a:rPr lang="en-US" dirty="0" smtClean="0"/>
              <a:t>They develop from the mesoderm of first brachial arch</a:t>
            </a:r>
          </a:p>
          <a:p>
            <a:pPr marL="514350" indent="-514350"/>
            <a:r>
              <a:rPr lang="en-US" dirty="0" smtClean="0"/>
              <a:t>Supplied by </a:t>
            </a:r>
            <a:r>
              <a:rPr lang="en-US" dirty="0" err="1" smtClean="0"/>
              <a:t>mandibular</a:t>
            </a:r>
            <a:r>
              <a:rPr lang="en-US" dirty="0" smtClean="0"/>
              <a:t> nerve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AutoNum type="alphaLcParenR"/>
            </a:pPr>
            <a:endParaRPr lang="en-MY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origin of lateral pterygoid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75656" y="1196752"/>
            <a:ext cx="6192687" cy="5127849"/>
          </a:xfrm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terygoid fove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1052736"/>
            <a:ext cx="6840759" cy="5271865"/>
          </a:xfrm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nt margin of articular disc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052736"/>
            <a:ext cx="7128792" cy="5472608"/>
          </a:xfrm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apsule of tmj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75656" y="1124744"/>
            <a:ext cx="6192688" cy="5110162"/>
          </a:xfrm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96720"/>
          </a:xfrm>
        </p:spPr>
        <p:txBody>
          <a:bodyPr/>
          <a:lstStyle/>
          <a:p>
            <a:pPr algn="ctr"/>
            <a:r>
              <a:rPr lang="en-US" dirty="0" smtClean="0"/>
              <a:t>Medial </a:t>
            </a:r>
            <a:r>
              <a:rPr lang="en-US" dirty="0" err="1" smtClean="0"/>
              <a:t>Pterygoid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thick and quadrilateral muscle</a:t>
            </a:r>
          </a:p>
          <a:p>
            <a:r>
              <a:rPr lang="en-US" dirty="0" smtClean="0"/>
              <a:t>Has superficial and large deep head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u="sng" dirty="0" smtClean="0"/>
              <a:t>Origin :</a:t>
            </a:r>
          </a:p>
          <a:p>
            <a:pPr>
              <a:buFontTx/>
              <a:buChar char="-"/>
            </a:pPr>
            <a:r>
              <a:rPr lang="en-US" dirty="0" smtClean="0"/>
              <a:t>Superficial head : from </a:t>
            </a:r>
            <a:r>
              <a:rPr lang="en-US" dirty="0" err="1" smtClean="0"/>
              <a:t>tuberosity</a:t>
            </a:r>
            <a:r>
              <a:rPr lang="en-US" dirty="0" smtClean="0"/>
              <a:t> of maxilla and </a:t>
            </a:r>
          </a:p>
          <a:p>
            <a:pPr>
              <a:buNone/>
            </a:pPr>
            <a:r>
              <a:rPr lang="en-US" dirty="0" smtClean="0"/>
              <a:t>                                    adjoining bone</a:t>
            </a:r>
          </a:p>
          <a:p>
            <a:pPr>
              <a:buFontTx/>
              <a:buChar char="-"/>
            </a:pPr>
            <a:r>
              <a:rPr lang="en-US" dirty="0" smtClean="0"/>
              <a:t>Deep head : from medial surface of lateral </a:t>
            </a:r>
          </a:p>
          <a:p>
            <a:pPr>
              <a:buNone/>
            </a:pPr>
            <a:r>
              <a:rPr lang="en-US" dirty="0" smtClean="0"/>
              <a:t>                          </a:t>
            </a:r>
            <a:r>
              <a:rPr lang="en-US" dirty="0" err="1" smtClean="0"/>
              <a:t>pterygoid</a:t>
            </a:r>
            <a:r>
              <a:rPr lang="en-US" dirty="0" smtClean="0"/>
              <a:t> plate and adjoining process</a:t>
            </a:r>
          </a:p>
          <a:p>
            <a:pPr>
              <a:buNone/>
            </a:pPr>
            <a:r>
              <a:rPr lang="en-US" dirty="0" smtClean="0"/>
              <a:t>                          of palatine bone</a:t>
            </a:r>
            <a:endParaRPr lang="en-MY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6064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 </a:t>
            </a:r>
            <a:r>
              <a:rPr lang="en-US" b="1" u="sng" dirty="0" smtClean="0"/>
              <a:t>Insertion : </a:t>
            </a:r>
          </a:p>
          <a:p>
            <a:pPr>
              <a:buFontTx/>
              <a:buChar char="-"/>
            </a:pPr>
            <a:r>
              <a:rPr lang="en-US" dirty="0" smtClean="0"/>
              <a:t>Roughened area on the medial surface of angle and adjoining </a:t>
            </a:r>
            <a:r>
              <a:rPr lang="en-US" dirty="0" err="1" smtClean="0"/>
              <a:t>ramus</a:t>
            </a:r>
            <a:r>
              <a:rPr lang="en-US" dirty="0" smtClean="0"/>
              <a:t> of mandible, below and behind the </a:t>
            </a:r>
            <a:r>
              <a:rPr lang="en-US" dirty="0" err="1" smtClean="0"/>
              <a:t>mandibular</a:t>
            </a:r>
            <a:r>
              <a:rPr lang="en-US" dirty="0" smtClean="0"/>
              <a:t> foramen and </a:t>
            </a:r>
            <a:r>
              <a:rPr lang="en-US" dirty="0" err="1" smtClean="0"/>
              <a:t>mylohyoid</a:t>
            </a:r>
            <a:r>
              <a:rPr lang="en-US" dirty="0" smtClean="0"/>
              <a:t> groove</a:t>
            </a:r>
          </a:p>
          <a:p>
            <a:pPr>
              <a:buFontTx/>
              <a:buChar char="-"/>
            </a:pPr>
            <a:endParaRPr lang="en-US" dirty="0" smtClean="0"/>
          </a:p>
          <a:p>
            <a:r>
              <a:rPr lang="en-US" b="1" u="sng" dirty="0" smtClean="0"/>
              <a:t> Nerve supply :</a:t>
            </a:r>
          </a:p>
          <a:p>
            <a:pPr>
              <a:buFontTx/>
              <a:buChar char="-"/>
            </a:pPr>
            <a:r>
              <a:rPr lang="en-US" dirty="0" smtClean="0"/>
              <a:t>Nerve to medial </a:t>
            </a:r>
            <a:r>
              <a:rPr lang="en-US" dirty="0" err="1" smtClean="0"/>
              <a:t>pterygoid</a:t>
            </a:r>
            <a:r>
              <a:rPr lang="en-US" dirty="0" smtClean="0"/>
              <a:t>, branch of main trunk of  </a:t>
            </a:r>
            <a:r>
              <a:rPr lang="en-US" dirty="0" err="1" smtClean="0"/>
              <a:t>mandibular</a:t>
            </a:r>
            <a:r>
              <a:rPr lang="en-US" dirty="0" smtClean="0"/>
              <a:t> nerve</a:t>
            </a:r>
          </a:p>
          <a:p>
            <a:pPr>
              <a:buFontTx/>
              <a:buChar char="-"/>
            </a:pPr>
            <a:endParaRPr lang="en-US" dirty="0" smtClean="0"/>
          </a:p>
          <a:p>
            <a:r>
              <a:rPr lang="en-US" b="1" u="sng" dirty="0" smtClean="0"/>
              <a:t>Actions :</a:t>
            </a:r>
          </a:p>
          <a:p>
            <a:pPr>
              <a:buFontTx/>
              <a:buChar char="-"/>
            </a:pPr>
            <a:r>
              <a:rPr lang="en-US" dirty="0" smtClean="0"/>
              <a:t>Elevates mandible</a:t>
            </a:r>
          </a:p>
          <a:p>
            <a:pPr>
              <a:buFontTx/>
              <a:buChar char="-"/>
            </a:pPr>
            <a:r>
              <a:rPr lang="en-US" dirty="0" smtClean="0"/>
              <a:t>Helps protrude mandible</a:t>
            </a:r>
          </a:p>
          <a:p>
            <a:pPr>
              <a:buFontTx/>
              <a:buChar char="-"/>
            </a:pPr>
            <a:r>
              <a:rPr lang="en-US" dirty="0" smtClean="0"/>
              <a:t>Right medial </a:t>
            </a:r>
            <a:r>
              <a:rPr lang="en-US" dirty="0" err="1" smtClean="0"/>
              <a:t>pterygoid</a:t>
            </a:r>
            <a:r>
              <a:rPr lang="en-US" dirty="0" smtClean="0"/>
              <a:t> with right lateral </a:t>
            </a:r>
            <a:r>
              <a:rPr lang="en-US" dirty="0" err="1" smtClean="0"/>
              <a:t>pterygoid</a:t>
            </a:r>
            <a:r>
              <a:rPr lang="en-US" dirty="0" smtClean="0"/>
              <a:t> turn the chin to left side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MY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origin of medial pterygoi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2" y="908720"/>
            <a:ext cx="5904656" cy="5328592"/>
          </a:xfrm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o5eQJkHJuXX7WEqodmeTOa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75656" y="980728"/>
            <a:ext cx="6480720" cy="5400600"/>
          </a:xfrm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Relations of Lateral </a:t>
            </a:r>
            <a:r>
              <a:rPr lang="en-US" dirty="0" err="1" smtClean="0"/>
              <a:t>Pterygoid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   </a:t>
            </a:r>
            <a:r>
              <a:rPr lang="en-US" b="1" u="sng" dirty="0" smtClean="0"/>
              <a:t>Superficial :</a:t>
            </a:r>
          </a:p>
          <a:p>
            <a:pPr marL="514350" indent="-514350">
              <a:buAutoNum type="alphaLcParenR"/>
            </a:pPr>
            <a:r>
              <a:rPr lang="en-US" dirty="0" err="1" smtClean="0"/>
              <a:t>Masseter</a:t>
            </a:r>
            <a:endParaRPr lang="en-US" dirty="0" smtClean="0"/>
          </a:p>
          <a:p>
            <a:pPr marL="514350" indent="-514350">
              <a:buAutoNum type="alphaLcParenR"/>
            </a:pPr>
            <a:r>
              <a:rPr lang="en-US" dirty="0" err="1" smtClean="0"/>
              <a:t>Ramus</a:t>
            </a:r>
            <a:r>
              <a:rPr lang="en-US" dirty="0" smtClean="0"/>
              <a:t> of mandible</a:t>
            </a:r>
          </a:p>
          <a:p>
            <a:pPr marL="514350" indent="-514350">
              <a:buAutoNum type="alphaLcParenR"/>
            </a:pPr>
            <a:r>
              <a:rPr lang="en-US" dirty="0" smtClean="0"/>
              <a:t>Tendon of the </a:t>
            </a:r>
            <a:r>
              <a:rPr lang="en-US" dirty="0" err="1" smtClean="0"/>
              <a:t>temporalis</a:t>
            </a:r>
            <a:endParaRPr lang="en-US" dirty="0" smtClean="0"/>
          </a:p>
          <a:p>
            <a:pPr marL="514350" indent="-514350">
              <a:buAutoNum type="alphaLcParenR"/>
            </a:pPr>
            <a:r>
              <a:rPr lang="en-US" dirty="0" smtClean="0"/>
              <a:t>Maxillary artery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/>
            <a:r>
              <a:rPr lang="en-US" b="1" u="sng" dirty="0" smtClean="0"/>
              <a:t>Deep :</a:t>
            </a:r>
          </a:p>
          <a:p>
            <a:pPr marL="514350" indent="-514350">
              <a:buAutoNum type="alphaLcParenR"/>
            </a:pPr>
            <a:r>
              <a:rPr lang="en-US" dirty="0" err="1" smtClean="0"/>
              <a:t>Mandibular</a:t>
            </a:r>
            <a:r>
              <a:rPr lang="en-US" dirty="0" smtClean="0"/>
              <a:t> nerve</a:t>
            </a:r>
          </a:p>
          <a:p>
            <a:pPr marL="514350" indent="-514350">
              <a:buAutoNum type="alphaLcParenR"/>
            </a:pPr>
            <a:r>
              <a:rPr lang="en-US" dirty="0" smtClean="0"/>
              <a:t>Middle </a:t>
            </a:r>
            <a:r>
              <a:rPr lang="en-US" dirty="0" err="1" smtClean="0"/>
              <a:t>meningeal</a:t>
            </a:r>
            <a:r>
              <a:rPr lang="en-US" dirty="0" smtClean="0"/>
              <a:t> artery</a:t>
            </a:r>
          </a:p>
          <a:p>
            <a:pPr marL="514350" indent="-514350">
              <a:buAutoNum type="alphaLcParenR"/>
            </a:pPr>
            <a:r>
              <a:rPr lang="en-US" dirty="0" err="1" smtClean="0"/>
              <a:t>Sphenomandibular</a:t>
            </a:r>
            <a:r>
              <a:rPr lang="en-US" dirty="0" smtClean="0"/>
              <a:t> ligament</a:t>
            </a:r>
          </a:p>
          <a:p>
            <a:pPr marL="514350" indent="-514350">
              <a:buAutoNum type="alphaLcParenR"/>
            </a:pPr>
            <a:r>
              <a:rPr lang="en-US" dirty="0" smtClean="0"/>
              <a:t>Deep head of medial </a:t>
            </a:r>
            <a:r>
              <a:rPr lang="en-US" dirty="0" err="1" smtClean="0"/>
              <a:t>pterygoid</a:t>
            </a:r>
            <a:endParaRPr lang="en-US" dirty="0" smtClean="0"/>
          </a:p>
          <a:p>
            <a:pPr marL="514350" indent="-514350">
              <a:buAutoNum type="alphaLcParenR"/>
            </a:pPr>
            <a:endParaRPr lang="en-US" dirty="0" smtClean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/>
          <a:lstStyle/>
          <a:p>
            <a:r>
              <a:rPr lang="en-US" dirty="0" smtClean="0"/>
              <a:t>   </a:t>
            </a:r>
            <a:r>
              <a:rPr lang="en-US" b="1" u="sng" dirty="0" smtClean="0"/>
              <a:t>Structures emerging at the upper border :</a:t>
            </a:r>
          </a:p>
          <a:p>
            <a:pPr marL="514350" indent="-514350">
              <a:buAutoNum type="alphaLcParenR"/>
            </a:pPr>
            <a:r>
              <a:rPr lang="en-US" dirty="0" smtClean="0"/>
              <a:t>Deep temporal nerve</a:t>
            </a:r>
          </a:p>
          <a:p>
            <a:pPr marL="514350" indent="-514350">
              <a:buAutoNum type="alphaLcParenR"/>
            </a:pPr>
            <a:r>
              <a:rPr lang="en-US" dirty="0" err="1" smtClean="0"/>
              <a:t>Masseteric</a:t>
            </a:r>
            <a:r>
              <a:rPr lang="en-US" dirty="0" smtClean="0"/>
              <a:t> nerve</a:t>
            </a:r>
          </a:p>
          <a:p>
            <a:pPr marL="514350" indent="-514350">
              <a:buAutoNum type="alphaLcParenR"/>
            </a:pPr>
            <a:endParaRPr lang="en-US" dirty="0" smtClean="0"/>
          </a:p>
          <a:p>
            <a:pPr marL="514350" indent="-514350"/>
            <a:r>
              <a:rPr lang="en-US" b="1" u="sng" dirty="0" smtClean="0"/>
              <a:t>Structures emerging at the lower border :</a:t>
            </a:r>
          </a:p>
          <a:p>
            <a:pPr marL="514350" indent="-514350">
              <a:buAutoNum type="alphaLcParenR"/>
            </a:pPr>
            <a:r>
              <a:rPr lang="en-US" dirty="0" smtClean="0"/>
              <a:t>Lingual nerve</a:t>
            </a:r>
          </a:p>
          <a:p>
            <a:pPr marL="514350" indent="-514350">
              <a:buAutoNum type="alphaLcParenR"/>
            </a:pPr>
            <a:r>
              <a:rPr lang="en-US" dirty="0" smtClean="0"/>
              <a:t>Inferior alveolar nerve</a:t>
            </a:r>
          </a:p>
          <a:p>
            <a:pPr marL="514350" indent="-514350">
              <a:buAutoNum type="alphaLcParenR"/>
            </a:pPr>
            <a:r>
              <a:rPr lang="en-US" dirty="0" smtClean="0"/>
              <a:t>Middle </a:t>
            </a:r>
            <a:r>
              <a:rPr lang="en-US" dirty="0" err="1" smtClean="0"/>
              <a:t>meningeal</a:t>
            </a:r>
            <a:r>
              <a:rPr lang="en-US" dirty="0" smtClean="0"/>
              <a:t> artery passes upwards deep to it</a:t>
            </a:r>
          </a:p>
          <a:p>
            <a:pPr marL="514350" indent="-514350">
              <a:buNone/>
            </a:pPr>
            <a:endParaRPr lang="en-US" dirty="0" smtClean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Muscles_of_masticatio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91680" y="1628800"/>
            <a:ext cx="6192688" cy="4608512"/>
          </a:xfrm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/>
          <a:lstStyle/>
          <a:p>
            <a:r>
              <a:rPr lang="en-US" u="sng" dirty="0" smtClean="0"/>
              <a:t>Structures passing through the gap between the     two heads :</a:t>
            </a:r>
          </a:p>
          <a:p>
            <a:pPr marL="514350" indent="-514350">
              <a:buAutoNum type="alphaLcParenR"/>
            </a:pPr>
            <a:r>
              <a:rPr lang="en-US" dirty="0" smtClean="0"/>
              <a:t>Maxillary artery</a:t>
            </a:r>
          </a:p>
          <a:p>
            <a:pPr marL="514350" indent="-514350">
              <a:buAutoNum type="alphaLcParenR"/>
            </a:pPr>
            <a:r>
              <a:rPr lang="en-US" dirty="0" err="1" smtClean="0"/>
              <a:t>Buccal</a:t>
            </a:r>
            <a:r>
              <a:rPr lang="en-US" dirty="0" smtClean="0"/>
              <a:t> branch of the </a:t>
            </a:r>
            <a:r>
              <a:rPr lang="en-US" dirty="0" err="1" smtClean="0"/>
              <a:t>mandibular</a:t>
            </a:r>
            <a:r>
              <a:rPr lang="en-US" dirty="0" smtClean="0"/>
              <a:t> nerve comes out through the gap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-  The </a:t>
            </a:r>
            <a:r>
              <a:rPr lang="en-US" dirty="0" err="1" smtClean="0"/>
              <a:t>pterygoid</a:t>
            </a:r>
            <a:r>
              <a:rPr lang="en-US" dirty="0" smtClean="0"/>
              <a:t> plexus of veins surrounds the lateral</a:t>
            </a:r>
          </a:p>
          <a:p>
            <a:pPr marL="514350" indent="-514350">
              <a:buNone/>
            </a:pPr>
            <a:r>
              <a:rPr lang="en-US" dirty="0" smtClean="0"/>
              <a:t>   </a:t>
            </a:r>
            <a:r>
              <a:rPr lang="en-US" dirty="0" err="1" smtClean="0"/>
              <a:t>pterygoid</a:t>
            </a:r>
            <a:endParaRPr lang="en-US" dirty="0" smtClean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Relations of medial </a:t>
            </a:r>
            <a:r>
              <a:rPr lang="en-US" dirty="0" err="1" smtClean="0"/>
              <a:t>pterygoid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 fontScale="92500" lnSpcReduction="10000"/>
          </a:bodyPr>
          <a:lstStyle/>
          <a:p>
            <a:r>
              <a:rPr lang="en-US" b="1" u="sng" dirty="0" smtClean="0"/>
              <a:t>Superficial relations :</a:t>
            </a:r>
          </a:p>
          <a:p>
            <a:pPr>
              <a:buFontTx/>
              <a:buChar char="-"/>
            </a:pPr>
            <a:r>
              <a:rPr lang="en-US" dirty="0" smtClean="0"/>
              <a:t>The upper part of the muscle is separated from the lateral </a:t>
            </a:r>
            <a:r>
              <a:rPr lang="en-US" dirty="0" err="1" smtClean="0"/>
              <a:t>pterygoid</a:t>
            </a:r>
            <a:r>
              <a:rPr lang="en-US" dirty="0" smtClean="0"/>
              <a:t> muscle by :</a:t>
            </a:r>
          </a:p>
          <a:p>
            <a:pPr marL="514350" indent="-514350">
              <a:buAutoNum type="alphaLcParenR"/>
            </a:pPr>
            <a:r>
              <a:rPr lang="en-US" dirty="0" smtClean="0"/>
              <a:t>Lateral </a:t>
            </a:r>
            <a:r>
              <a:rPr lang="en-US" dirty="0" err="1" smtClean="0"/>
              <a:t>pterygoid</a:t>
            </a:r>
            <a:r>
              <a:rPr lang="en-US" dirty="0" smtClean="0"/>
              <a:t> plate</a:t>
            </a:r>
          </a:p>
          <a:p>
            <a:pPr marL="514350" indent="-514350">
              <a:buAutoNum type="alphaLcParenR"/>
            </a:pPr>
            <a:r>
              <a:rPr lang="en-US" dirty="0" smtClean="0"/>
              <a:t>Lingual nerve</a:t>
            </a:r>
          </a:p>
          <a:p>
            <a:pPr marL="514350" indent="-514350">
              <a:buAutoNum type="alphaLcParenR"/>
            </a:pPr>
            <a:r>
              <a:rPr lang="en-US" dirty="0" smtClean="0"/>
              <a:t>Inferior alveolar nerve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-  Lower down the muscle is separated from the</a:t>
            </a:r>
          </a:p>
          <a:p>
            <a:pPr marL="514350" indent="-514350">
              <a:buNone/>
            </a:pPr>
            <a:r>
              <a:rPr lang="en-US" dirty="0" smtClean="0"/>
              <a:t>   </a:t>
            </a:r>
            <a:r>
              <a:rPr lang="en-US" dirty="0" err="1" smtClean="0"/>
              <a:t>ramus</a:t>
            </a:r>
            <a:r>
              <a:rPr lang="en-US" dirty="0" smtClean="0"/>
              <a:t> of mandible by :</a:t>
            </a:r>
          </a:p>
          <a:p>
            <a:pPr marL="514350" indent="-514350">
              <a:buAutoNum type="alphaLcParenR"/>
            </a:pPr>
            <a:r>
              <a:rPr lang="en-US" dirty="0" smtClean="0"/>
              <a:t>Lingual and inferior alveolar nerve</a:t>
            </a:r>
          </a:p>
          <a:p>
            <a:pPr marL="514350" indent="-514350">
              <a:buAutoNum type="alphaLcParenR"/>
            </a:pPr>
            <a:r>
              <a:rPr lang="en-US" dirty="0" smtClean="0"/>
              <a:t>Maxillary artery</a:t>
            </a:r>
          </a:p>
          <a:p>
            <a:pPr marL="514350" indent="-514350">
              <a:buAutoNum type="alphaLcParenR"/>
            </a:pPr>
            <a:r>
              <a:rPr lang="en-US" dirty="0" err="1" smtClean="0"/>
              <a:t>Sphenomandibular</a:t>
            </a:r>
            <a:r>
              <a:rPr lang="en-US" dirty="0" smtClean="0"/>
              <a:t> ligament</a:t>
            </a:r>
          </a:p>
          <a:p>
            <a:pPr marL="514350" indent="-514350">
              <a:buAutoNum type="alphaLcParenR"/>
            </a:pPr>
            <a:endParaRPr lang="en-US" dirty="0" smtClean="0"/>
          </a:p>
          <a:p>
            <a:pPr marL="514350" indent="-514350"/>
            <a:endParaRPr lang="en-US" dirty="0" smtClean="0"/>
          </a:p>
          <a:p>
            <a:endParaRPr lang="en-MY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b="1" u="sng" dirty="0" smtClean="0"/>
              <a:t>Deep relations :</a:t>
            </a:r>
          </a:p>
          <a:p>
            <a:pPr>
              <a:buFontTx/>
              <a:buChar char="-"/>
            </a:pPr>
            <a:r>
              <a:rPr lang="en-US" dirty="0" smtClean="0"/>
              <a:t>The relations are :</a:t>
            </a:r>
          </a:p>
          <a:p>
            <a:pPr marL="514350" indent="-514350">
              <a:buAutoNum type="alphaLcParenR"/>
            </a:pPr>
            <a:r>
              <a:rPr lang="en-US" dirty="0" smtClean="0"/>
              <a:t>Tensor </a:t>
            </a:r>
            <a:r>
              <a:rPr lang="en-US" dirty="0" err="1" smtClean="0"/>
              <a:t>veli</a:t>
            </a:r>
            <a:r>
              <a:rPr lang="en-US" dirty="0" smtClean="0"/>
              <a:t> </a:t>
            </a:r>
            <a:r>
              <a:rPr lang="en-US" dirty="0" err="1" smtClean="0"/>
              <a:t>palatini</a:t>
            </a:r>
            <a:endParaRPr lang="en-US" dirty="0" smtClean="0"/>
          </a:p>
          <a:p>
            <a:pPr marL="514350" indent="-514350">
              <a:buAutoNum type="alphaLcParenR"/>
            </a:pPr>
            <a:r>
              <a:rPr lang="en-US" dirty="0" smtClean="0"/>
              <a:t>Superior constrictor of </a:t>
            </a:r>
            <a:r>
              <a:rPr lang="en-US" dirty="0" err="1" smtClean="0"/>
              <a:t>pharnyx</a:t>
            </a:r>
            <a:endParaRPr lang="en-US" dirty="0" smtClean="0"/>
          </a:p>
          <a:p>
            <a:pPr marL="514350" indent="-514350">
              <a:buAutoNum type="alphaLcParenR"/>
            </a:pPr>
            <a:r>
              <a:rPr lang="en-US" dirty="0" err="1" smtClean="0"/>
              <a:t>Styloglossus</a:t>
            </a:r>
            <a:endParaRPr lang="en-US" dirty="0" smtClean="0"/>
          </a:p>
          <a:p>
            <a:pPr marL="514350" indent="-514350">
              <a:buAutoNum type="alphaLcParenR"/>
            </a:pPr>
            <a:r>
              <a:rPr lang="en-US" dirty="0" err="1" smtClean="0"/>
              <a:t>Stylopharyngeus</a:t>
            </a:r>
            <a:r>
              <a:rPr lang="en-US" dirty="0" smtClean="0"/>
              <a:t> attached to </a:t>
            </a:r>
            <a:r>
              <a:rPr lang="en-US" dirty="0" err="1" smtClean="0"/>
              <a:t>styloid</a:t>
            </a:r>
            <a:r>
              <a:rPr lang="en-US" dirty="0" smtClean="0"/>
              <a:t> process</a:t>
            </a:r>
            <a:endParaRPr lang="en-MY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thank-you-monkey-thanks-a-bunch-01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980728"/>
            <a:ext cx="7056784" cy="54006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96720"/>
          </a:xfrm>
        </p:spPr>
        <p:txBody>
          <a:bodyPr/>
          <a:lstStyle/>
          <a:p>
            <a:pPr algn="ctr"/>
            <a:r>
              <a:rPr lang="en-US" dirty="0" smtClean="0"/>
              <a:t>Temporal Fascia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thick </a:t>
            </a:r>
            <a:r>
              <a:rPr lang="en-US" dirty="0" err="1" smtClean="0"/>
              <a:t>aponeurotic</a:t>
            </a:r>
            <a:r>
              <a:rPr lang="en-US" dirty="0" smtClean="0"/>
              <a:t> sheet that roofs over the temporal </a:t>
            </a:r>
            <a:r>
              <a:rPr lang="en-US" dirty="0" err="1" smtClean="0"/>
              <a:t>fossa</a:t>
            </a:r>
            <a:endParaRPr lang="en-US" dirty="0" smtClean="0"/>
          </a:p>
          <a:p>
            <a:r>
              <a:rPr lang="en-US" dirty="0" smtClean="0"/>
              <a:t>It covers the </a:t>
            </a:r>
            <a:r>
              <a:rPr lang="en-US" dirty="0" err="1" smtClean="0"/>
              <a:t>temporalis</a:t>
            </a:r>
            <a:r>
              <a:rPr lang="en-US" dirty="0" smtClean="0"/>
              <a:t> muscle</a:t>
            </a:r>
          </a:p>
          <a:p>
            <a:r>
              <a:rPr lang="en-US" dirty="0" smtClean="0"/>
              <a:t>Superiorly:</a:t>
            </a:r>
          </a:p>
          <a:p>
            <a:pPr>
              <a:buFontTx/>
              <a:buChar char="-"/>
            </a:pPr>
            <a:r>
              <a:rPr lang="en-US" dirty="0" smtClean="0"/>
              <a:t>Single layered </a:t>
            </a:r>
          </a:p>
          <a:p>
            <a:pPr>
              <a:buFontTx/>
              <a:buChar char="-"/>
            </a:pPr>
            <a:r>
              <a:rPr lang="en-US" dirty="0" smtClean="0"/>
              <a:t>Attached to superior temporal line</a:t>
            </a:r>
          </a:p>
          <a:p>
            <a:r>
              <a:rPr lang="en-US" dirty="0" smtClean="0"/>
              <a:t>Inferiorly:</a:t>
            </a:r>
          </a:p>
          <a:p>
            <a:pPr>
              <a:buFontTx/>
              <a:buChar char="-"/>
            </a:pPr>
            <a:r>
              <a:rPr lang="en-US" dirty="0" smtClean="0"/>
              <a:t>Splits into 2 layers</a:t>
            </a:r>
          </a:p>
          <a:p>
            <a:pPr>
              <a:buFontTx/>
              <a:buChar char="-"/>
            </a:pPr>
            <a:r>
              <a:rPr lang="en-US" dirty="0" smtClean="0"/>
              <a:t>Attached to the outer and inner lips of the upper border of </a:t>
            </a:r>
            <a:r>
              <a:rPr lang="en-US" dirty="0" err="1" smtClean="0"/>
              <a:t>zygomatic</a:t>
            </a:r>
            <a:r>
              <a:rPr lang="en-US" dirty="0" smtClean="0"/>
              <a:t> arch</a:t>
            </a:r>
            <a:endParaRPr lang="en-MY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/>
          </a:bodyPr>
          <a:lstStyle/>
          <a:p>
            <a:r>
              <a:rPr lang="en-US" dirty="0" smtClean="0"/>
              <a:t>Superficial surface of the temporal fascia receives an expansion from the </a:t>
            </a:r>
            <a:r>
              <a:rPr lang="en-US" dirty="0" err="1" smtClean="0"/>
              <a:t>epicranial</a:t>
            </a:r>
            <a:r>
              <a:rPr lang="en-US" dirty="0" smtClean="0"/>
              <a:t> </a:t>
            </a:r>
            <a:r>
              <a:rPr lang="en-US" dirty="0" err="1" smtClean="0"/>
              <a:t>aponeurosis</a:t>
            </a:r>
            <a:endParaRPr lang="en-US" dirty="0" smtClean="0"/>
          </a:p>
          <a:p>
            <a:r>
              <a:rPr lang="en-US" dirty="0" smtClean="0"/>
              <a:t>This surface gives origin to :</a:t>
            </a:r>
          </a:p>
          <a:p>
            <a:pPr marL="514350" indent="-514350">
              <a:buAutoNum type="alphaLcParenR"/>
            </a:pPr>
            <a:r>
              <a:rPr lang="en-US" dirty="0" err="1" smtClean="0"/>
              <a:t>Auricularis</a:t>
            </a:r>
            <a:r>
              <a:rPr lang="en-US" dirty="0" smtClean="0"/>
              <a:t> anterior and superior</a:t>
            </a:r>
          </a:p>
          <a:p>
            <a:pPr marL="514350" indent="-514350">
              <a:buAutoNum type="alphaLcParenR"/>
            </a:pPr>
            <a:r>
              <a:rPr lang="en-US" dirty="0" smtClean="0"/>
              <a:t>Superficial temporal vessels</a:t>
            </a:r>
          </a:p>
          <a:p>
            <a:pPr marL="514350" indent="-514350">
              <a:buAutoNum type="alphaLcParenR"/>
            </a:pPr>
            <a:r>
              <a:rPr lang="en-US" dirty="0" err="1" smtClean="0"/>
              <a:t>Auriculotemporal</a:t>
            </a:r>
            <a:r>
              <a:rPr lang="en-US" dirty="0" smtClean="0"/>
              <a:t> nerve</a:t>
            </a:r>
          </a:p>
          <a:p>
            <a:pPr marL="514350" indent="-514350">
              <a:buAutoNum type="alphaLcParenR"/>
            </a:pPr>
            <a:r>
              <a:rPr lang="en-US" dirty="0" smtClean="0"/>
              <a:t>Temporal branches of facial nerve</a:t>
            </a:r>
          </a:p>
          <a:p>
            <a:pPr marL="514350" indent="-514350"/>
            <a:r>
              <a:rPr lang="en-US" dirty="0" smtClean="0"/>
              <a:t>Deep surface gives origin to some </a:t>
            </a:r>
            <a:r>
              <a:rPr lang="en-US" dirty="0" err="1" smtClean="0"/>
              <a:t>fibres</a:t>
            </a:r>
            <a:r>
              <a:rPr lang="en-US" dirty="0" smtClean="0"/>
              <a:t> of </a:t>
            </a:r>
            <a:r>
              <a:rPr lang="en-US" dirty="0" err="1" smtClean="0"/>
              <a:t>temporalis</a:t>
            </a:r>
            <a:r>
              <a:rPr lang="en-US" dirty="0" smtClean="0"/>
              <a:t> muscle</a:t>
            </a:r>
          </a:p>
          <a:p>
            <a:pPr marL="514350" indent="-514350"/>
            <a:r>
              <a:rPr lang="en-US" dirty="0" smtClean="0"/>
              <a:t>Temporal fascia is replaced by bone in some species</a:t>
            </a:r>
          </a:p>
          <a:p>
            <a:pPr marL="514350" indent="-514350">
              <a:buAutoNum type="alphaLcParenR"/>
            </a:pPr>
            <a:endParaRPr lang="en-US" dirty="0" smtClean="0"/>
          </a:p>
          <a:p>
            <a:endParaRPr lang="en-MY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96720"/>
          </a:xfrm>
        </p:spPr>
        <p:txBody>
          <a:bodyPr/>
          <a:lstStyle/>
          <a:p>
            <a:pPr algn="ctr"/>
            <a:r>
              <a:rPr lang="en-US" dirty="0" err="1" smtClean="0"/>
              <a:t>Masseter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a quadrilateral muscle</a:t>
            </a:r>
          </a:p>
          <a:p>
            <a:r>
              <a:rPr lang="en-US" dirty="0" smtClean="0"/>
              <a:t>Consist of 2 portions :</a:t>
            </a:r>
          </a:p>
          <a:p>
            <a:pPr marL="514350" indent="-514350">
              <a:buAutoNum type="alphaLcParenR"/>
            </a:pPr>
            <a:r>
              <a:rPr lang="en-US" dirty="0" smtClean="0"/>
              <a:t>Superficial </a:t>
            </a:r>
          </a:p>
          <a:p>
            <a:pPr marL="514350" indent="-514350">
              <a:buAutoNum type="alphaLcParenR"/>
            </a:pPr>
            <a:r>
              <a:rPr lang="en-US" dirty="0" smtClean="0"/>
              <a:t>Deep</a:t>
            </a:r>
          </a:p>
          <a:p>
            <a:pPr marL="514350" indent="-514350"/>
            <a:r>
              <a:rPr lang="en-US" b="1" u="sng" dirty="0" smtClean="0"/>
              <a:t>Origin :</a:t>
            </a:r>
          </a:p>
          <a:p>
            <a:pPr marL="514350" indent="-514350">
              <a:buNone/>
            </a:pPr>
            <a:r>
              <a:rPr lang="en-US" dirty="0" smtClean="0"/>
              <a:t>- Superficial layer : from anterior part 2/3</a:t>
            </a:r>
            <a:r>
              <a:rPr lang="en-US" baseline="30000" dirty="0" smtClean="0"/>
              <a:t>rd</a:t>
            </a:r>
            <a:r>
              <a:rPr lang="en-US" dirty="0" smtClean="0"/>
              <a:t> of lower</a:t>
            </a:r>
          </a:p>
          <a:p>
            <a:pPr>
              <a:buNone/>
            </a:pPr>
            <a:r>
              <a:rPr lang="en-US" dirty="0" smtClean="0"/>
              <a:t>                                   border of </a:t>
            </a:r>
            <a:r>
              <a:rPr lang="en-US" dirty="0" err="1" smtClean="0"/>
              <a:t>zygomatic</a:t>
            </a:r>
            <a:r>
              <a:rPr lang="en-US" dirty="0" smtClean="0"/>
              <a:t> arch and</a:t>
            </a:r>
          </a:p>
          <a:p>
            <a:pPr>
              <a:buNone/>
            </a:pPr>
            <a:r>
              <a:rPr lang="en-US" dirty="0" smtClean="0"/>
              <a:t>                                   adjoining </a:t>
            </a:r>
            <a:r>
              <a:rPr lang="en-US" dirty="0" err="1" smtClean="0"/>
              <a:t>zygomatic</a:t>
            </a:r>
            <a:r>
              <a:rPr lang="en-US" dirty="0" smtClean="0"/>
              <a:t> process of</a:t>
            </a:r>
          </a:p>
          <a:p>
            <a:pPr>
              <a:buNone/>
            </a:pPr>
            <a:r>
              <a:rPr lang="en-US" dirty="0" smtClean="0"/>
              <a:t>                                   maxilla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MY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/>
          <a:lstStyle/>
          <a:p>
            <a:pPr>
              <a:buFontTx/>
              <a:buChar char="-"/>
            </a:pPr>
            <a:r>
              <a:rPr lang="en-US" dirty="0" smtClean="0"/>
              <a:t>Deep layer : from deep surface of </a:t>
            </a:r>
            <a:r>
              <a:rPr lang="en-US" dirty="0" err="1" smtClean="0"/>
              <a:t>zygomatic</a:t>
            </a:r>
            <a:r>
              <a:rPr lang="en-US" dirty="0" smtClean="0"/>
              <a:t> arch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u="sng" dirty="0" smtClean="0"/>
              <a:t>Insertion :</a:t>
            </a:r>
          </a:p>
          <a:p>
            <a:pPr>
              <a:buNone/>
            </a:pPr>
            <a:r>
              <a:rPr lang="en-US" dirty="0" smtClean="0"/>
              <a:t>- Superficial layer : into lower part of lateral surface </a:t>
            </a:r>
          </a:p>
          <a:p>
            <a:pPr>
              <a:buNone/>
            </a:pPr>
            <a:r>
              <a:rPr lang="en-US" dirty="0" smtClean="0"/>
              <a:t>                                   </a:t>
            </a:r>
            <a:r>
              <a:rPr lang="en-US" dirty="0" err="1" smtClean="0"/>
              <a:t>ramus</a:t>
            </a:r>
            <a:r>
              <a:rPr lang="en-US" dirty="0" smtClean="0"/>
              <a:t> of mandible</a:t>
            </a:r>
          </a:p>
          <a:p>
            <a:pPr>
              <a:buFontTx/>
              <a:buChar char="-"/>
            </a:pPr>
            <a:r>
              <a:rPr lang="en-US" dirty="0" smtClean="0"/>
              <a:t>Deep layer : into rest of the </a:t>
            </a:r>
            <a:r>
              <a:rPr lang="en-US" dirty="0" err="1" smtClean="0"/>
              <a:t>ramus</a:t>
            </a:r>
            <a:r>
              <a:rPr lang="en-US" dirty="0" smtClean="0"/>
              <a:t> of mandible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u="sng" dirty="0" smtClean="0"/>
              <a:t>Nerve supply :</a:t>
            </a:r>
          </a:p>
          <a:p>
            <a:pPr>
              <a:buNone/>
            </a:pPr>
            <a:r>
              <a:rPr lang="en-US" dirty="0" smtClean="0"/>
              <a:t>- </a:t>
            </a:r>
            <a:r>
              <a:rPr lang="en-US" dirty="0" err="1" smtClean="0"/>
              <a:t>Masseteric</a:t>
            </a:r>
            <a:r>
              <a:rPr lang="en-US" dirty="0" smtClean="0"/>
              <a:t> nerve, a branch of anterior division of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mandibular</a:t>
            </a:r>
            <a:r>
              <a:rPr lang="en-US" dirty="0" smtClean="0"/>
              <a:t> nerve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b="1" u="sng" dirty="0" smtClean="0"/>
          </a:p>
          <a:p>
            <a:pPr>
              <a:buNone/>
            </a:pPr>
            <a:endParaRPr lang="en-US" b="1" u="sng" dirty="0" smtClean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19256" cy="4911824"/>
          </a:xfrm>
        </p:spPr>
        <p:txBody>
          <a:bodyPr/>
          <a:lstStyle/>
          <a:p>
            <a:r>
              <a:rPr lang="en-US" b="1" u="sng" dirty="0" smtClean="0"/>
              <a:t>Actions :</a:t>
            </a:r>
          </a:p>
          <a:p>
            <a:pPr>
              <a:buFontTx/>
              <a:buChar char="-"/>
            </a:pPr>
            <a:r>
              <a:rPr lang="en-US" dirty="0" smtClean="0"/>
              <a:t>Elevates the mandible to close the mouth to bite</a:t>
            </a:r>
          </a:p>
          <a:p>
            <a:pPr>
              <a:buFontTx/>
              <a:buChar char="-"/>
            </a:pPr>
            <a:r>
              <a:rPr lang="en-US" dirty="0" smtClean="0"/>
              <a:t>It raises the mandible against the maxilla with great force </a:t>
            </a:r>
            <a:endParaRPr lang="en-MY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md-fig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980728"/>
            <a:ext cx="7272808" cy="5184576"/>
          </a:xfrm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330</TotalTime>
  <Words>748</Words>
  <Application>Microsoft Office PowerPoint</Application>
  <PresentationFormat>On-screen Show (4:3)</PresentationFormat>
  <Paragraphs>162</Paragraphs>
  <Slides>33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Flow</vt:lpstr>
      <vt:lpstr>Muscle Of Mastication</vt:lpstr>
      <vt:lpstr>Introduction</vt:lpstr>
      <vt:lpstr>Slide 3</vt:lpstr>
      <vt:lpstr>Temporal Fascia</vt:lpstr>
      <vt:lpstr>Slide 5</vt:lpstr>
      <vt:lpstr>Masseter</vt:lpstr>
      <vt:lpstr>Slide 7</vt:lpstr>
      <vt:lpstr>Slide 8</vt:lpstr>
      <vt:lpstr>Slide 9</vt:lpstr>
      <vt:lpstr>Slide 10</vt:lpstr>
      <vt:lpstr>Temporalis</vt:lpstr>
      <vt:lpstr>Slide 12</vt:lpstr>
      <vt:lpstr>Slide 13</vt:lpstr>
      <vt:lpstr>Slide 14</vt:lpstr>
      <vt:lpstr>Slide 15</vt:lpstr>
      <vt:lpstr>Lateral Pterygoid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Medial Pterygoid</vt:lpstr>
      <vt:lpstr>Slide 25</vt:lpstr>
      <vt:lpstr>Slide 26</vt:lpstr>
      <vt:lpstr>Slide 27</vt:lpstr>
      <vt:lpstr>Relations of Lateral Pterygoid</vt:lpstr>
      <vt:lpstr>Slide 29</vt:lpstr>
      <vt:lpstr>Slide 30</vt:lpstr>
      <vt:lpstr>Relations of medial pterygoid</vt:lpstr>
      <vt:lpstr>Slide 32</vt:lpstr>
      <vt:lpstr>Slide 33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Penang International Dental Collage.</cp:lastModifiedBy>
  <cp:revision>29</cp:revision>
  <dcterms:created xsi:type="dcterms:W3CDTF">2011-03-30T15:34:06Z</dcterms:created>
  <dcterms:modified xsi:type="dcterms:W3CDTF">2011-09-02T06:10:06Z</dcterms:modified>
</cp:coreProperties>
</file>