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9" r:id="rId4"/>
    <p:sldId id="270" r:id="rId5"/>
    <p:sldId id="258" r:id="rId6"/>
    <p:sldId id="271" r:id="rId7"/>
    <p:sldId id="272" r:id="rId8"/>
    <p:sldId id="273" r:id="rId9"/>
    <p:sldId id="314" r:id="rId10"/>
    <p:sldId id="268" r:id="rId11"/>
    <p:sldId id="310" r:id="rId12"/>
    <p:sldId id="306" r:id="rId13"/>
    <p:sldId id="313" r:id="rId14"/>
    <p:sldId id="296" r:id="rId15"/>
    <p:sldId id="308" r:id="rId16"/>
    <p:sldId id="297" r:id="rId17"/>
    <p:sldId id="298" r:id="rId18"/>
    <p:sldId id="316" r:id="rId19"/>
    <p:sldId id="315" r:id="rId20"/>
    <p:sldId id="309" r:id="rId21"/>
    <p:sldId id="299" r:id="rId22"/>
    <p:sldId id="275" r:id="rId23"/>
    <p:sldId id="300" r:id="rId24"/>
    <p:sldId id="294" r:id="rId25"/>
    <p:sldId id="301" r:id="rId26"/>
    <p:sldId id="302" r:id="rId27"/>
    <p:sldId id="303" r:id="rId28"/>
    <p:sldId id="291" r:id="rId29"/>
    <p:sldId id="295" r:id="rId30"/>
    <p:sldId id="307" r:id="rId31"/>
    <p:sldId id="274" r:id="rId32"/>
    <p:sldId id="267" r:id="rId33"/>
    <p:sldId id="266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1" autoAdjust="0"/>
    <p:restoredTop sz="94660"/>
  </p:normalViewPr>
  <p:slideViewPr>
    <p:cSldViewPr>
      <p:cViewPr varScale="1">
        <p:scale>
          <a:sx n="49" d="100"/>
          <a:sy n="49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A460-5929-48C5-9892-F8A2C90D4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8B0F-72A7-4289-9483-B53F23B11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2FC9-3FFC-4DB1-BEC9-288EAF829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FEB4-5DBF-4C37-A3D5-0A12F78FC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D997A-764A-4926-9DF1-DD834975A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4EE2-AE11-4DF9-92BC-40EFC8120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D8976-2A34-4988-B1A4-CD4670D73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74477-0B1B-47E1-89CC-6156E8510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F6EB7-1753-4803-8621-14AE21680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E460-DB0B-4810-9E7F-36F97A3EC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ABE3-B687-46AF-9EA8-CDC24A978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5F0D3A-812F-4494-B57D-6D80FE3FD7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www.lec.org/KidsOnly/Images/tongue.gif&amp;imgrefurl=http://www.lec.org/KidsOnly/Body%2520Puzzles/Body%2520Trivia%2520Puzzle.html&amp;h=414&amp;w=250&amp;prev=/images%3Fq%3Dtongue%26svnum%3D10%26hl%3Den%26lr%3D%26ie%3DUTF-8%26oe%3DUTF-8%26sa%3D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images.google.com/imgres?imgurl=www.kaumudijalakam.com/WDANGLE/jan12/Tongue.jpg&amp;imgrefurl=http://www.kaumudijalakam.com/WDANGLE/jan12/album.htm&amp;h=512&amp;w=363&amp;prev=/images%3Fq%3Dtongue%26start%3D340%26svnum%3D10%26hl%3Den%26lr%3D%26ie%3DUTF-8%26oe%3DUTF-8%26sa%3D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ongu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9838" y="1600200"/>
            <a:ext cx="4122737" cy="4525963"/>
          </a:xfrm>
          <a:noFill/>
          <a:ln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N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TONGUE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r="8505" b="20869"/>
          <a:stretch>
            <a:fillRect/>
          </a:stretch>
        </p:blipFill>
        <p:spPr>
          <a:xfrm>
            <a:off x="1371600" y="381000"/>
            <a:ext cx="6781800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 descr="THE TONGU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381000"/>
            <a:ext cx="7010400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6"/>
            <a:ext cx="5029200" cy="419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8740" y="0"/>
            <a:ext cx="40652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PRESENTING PARTS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400" u="sng"/>
              <a:t>Inferior surface:</a:t>
            </a:r>
          </a:p>
          <a:p>
            <a:pPr>
              <a:buFontTx/>
              <a:buNone/>
            </a:pPr>
            <a:r>
              <a:rPr lang="en-US" sz="2400"/>
              <a:t>Frenulum linguae</a:t>
            </a:r>
          </a:p>
          <a:p>
            <a:pPr>
              <a:buFontTx/>
              <a:buNone/>
            </a:pPr>
            <a:r>
              <a:rPr lang="en-US" sz="2400"/>
              <a:t>Sublingual papilla</a:t>
            </a:r>
          </a:p>
          <a:p>
            <a:pPr>
              <a:buFontTx/>
              <a:buNone/>
            </a:pPr>
            <a:r>
              <a:rPr lang="en-US" sz="2400"/>
              <a:t>Opening of submandibular duct</a:t>
            </a:r>
          </a:p>
          <a:p>
            <a:pPr>
              <a:buFontTx/>
              <a:buNone/>
            </a:pPr>
            <a:r>
              <a:rPr lang="en-US" sz="2400"/>
              <a:t>Deep lingual vein</a:t>
            </a:r>
          </a:p>
          <a:p>
            <a:pPr>
              <a:buFontTx/>
              <a:buNone/>
            </a:pPr>
            <a:r>
              <a:rPr lang="en-US" sz="2400"/>
              <a:t>Plica fimbriata</a:t>
            </a:r>
          </a:p>
          <a:p>
            <a:pPr>
              <a:buFontTx/>
              <a:buNone/>
            </a:pPr>
            <a:r>
              <a:rPr lang="en-US" sz="2400" u="sng"/>
              <a:t>Root:</a:t>
            </a:r>
          </a:p>
          <a:p>
            <a:pPr>
              <a:buFontTx/>
              <a:buNone/>
            </a:pPr>
            <a:r>
              <a:rPr lang="en-US" sz="2400"/>
              <a:t>Attached to floor of mouth</a:t>
            </a:r>
          </a:p>
          <a:p>
            <a:pPr>
              <a:buFontTx/>
              <a:buNone/>
            </a:pPr>
            <a:r>
              <a:rPr lang="en-US" sz="2400"/>
              <a:t>Extends from symphysis menti to hyoid bone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</p:txBody>
      </p:sp>
      <p:pic>
        <p:nvPicPr>
          <p:cNvPr id="49159" name="Picture 7" descr="056%20Tongue%20(lower%20surface)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524000"/>
            <a:ext cx="4191000" cy="39624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EXTRINSIC: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Genioglossus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Hyoglossus &amp; Chondroglossus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Styloglossus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Palatoglossus</a:t>
            </a:r>
          </a:p>
          <a:p>
            <a:pPr>
              <a:lnSpc>
                <a:spcPct val="90000"/>
              </a:lnSpc>
            </a:pPr>
            <a:r>
              <a:rPr lang="en-US" sz="2400"/>
              <a:t>INTRINSIC: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Superior longitudinal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Inferior longitudinal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Transversus linguae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Verticalis linguae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50183" name="Picture 7" descr="anatomy_117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7800"/>
            <a:ext cx="4314825" cy="4800600"/>
          </a:xfrm>
          <a:prstGeom prst="rect">
            <a:avLst/>
          </a:prstGeom>
          <a:noFill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572000" y="5715000"/>
            <a:ext cx="42672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 w="38100">
            <a:solidFill>
              <a:srgbClr val="CC33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/>
              <a:t>ACTIONS</a:t>
            </a:r>
          </a:p>
          <a:p>
            <a:r>
              <a:rPr lang="en-US" sz="2800"/>
              <a:t>Extrinsic muscles alter </a:t>
            </a:r>
            <a:r>
              <a:rPr lang="en-US" sz="2800" u="sng"/>
              <a:t>position of tongue</a:t>
            </a:r>
          </a:p>
          <a:p>
            <a:r>
              <a:rPr lang="en-US" sz="2800"/>
              <a:t>Intrinsic muscles alter </a:t>
            </a:r>
            <a:r>
              <a:rPr lang="en-US" sz="2800" u="sng"/>
              <a:t>shape of the tongue</a:t>
            </a:r>
          </a:p>
          <a:p>
            <a:pPr>
              <a:buFontTx/>
              <a:buNone/>
            </a:pPr>
            <a:r>
              <a:rPr lang="en-US" sz="2800"/>
              <a:t>GENIOGLOSSUS:</a:t>
            </a:r>
          </a:p>
          <a:p>
            <a:pPr>
              <a:buFontTx/>
              <a:buNone/>
            </a:pPr>
            <a:r>
              <a:rPr lang="en-US" sz="2800"/>
              <a:t>Protrudes tongue &amp; makes dorsum concave</a:t>
            </a:r>
          </a:p>
          <a:p>
            <a:pPr>
              <a:buFontTx/>
              <a:buNone/>
            </a:pPr>
            <a:r>
              <a:rPr lang="en-US" sz="2800"/>
              <a:t>SAFETY MUSCLE  of tongue</a:t>
            </a:r>
          </a:p>
          <a:p>
            <a:pPr>
              <a:buFontTx/>
              <a:buNone/>
            </a:pPr>
            <a:r>
              <a:rPr lang="en-US" sz="2800"/>
              <a:t>HYOGLOSSUS &amp; CHONDROGLOSSUS:</a:t>
            </a:r>
          </a:p>
          <a:p>
            <a:pPr>
              <a:buFontTx/>
              <a:buNone/>
            </a:pPr>
            <a:r>
              <a:rPr lang="en-US" sz="2800"/>
              <a:t>Depress sides of tongue &amp; make dorsum convex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400" dirty="0">
                <a:solidFill>
                  <a:srgbClr val="00FFFF"/>
                </a:solidFill>
              </a:rPr>
              <a:t>What is the tongue?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rgbClr val="FFFF00"/>
              </a:buClr>
              <a:buFont typeface="Wingdings" pitchFamily="2" charset="2"/>
              <a:buAutoNum type="alphaUcPeriod"/>
            </a:pPr>
            <a:r>
              <a:rPr lang="en-US" sz="4400" b="1" dirty="0"/>
              <a:t>Bone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AutoNum type="alphaUcPeriod"/>
            </a:pPr>
            <a:r>
              <a:rPr lang="en-US" sz="4400" b="1" dirty="0"/>
              <a:t>Tissue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AutoNum type="alphaUcPeriod"/>
            </a:pPr>
            <a:r>
              <a:rPr lang="en-US" sz="4400" b="1" dirty="0"/>
              <a:t>Muscle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AutoNum type="alphaUcPeriod"/>
            </a:pPr>
            <a:r>
              <a:rPr lang="en-US" sz="4400" b="1" dirty="0"/>
              <a:t>Skin</a:t>
            </a:r>
          </a:p>
        </p:txBody>
      </p:sp>
      <p:pic>
        <p:nvPicPr>
          <p:cNvPr id="12292" name="Picture 4" descr="tongu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2312988" cy="30480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48000" y="5181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99"/>
                </a:solidFill>
              </a:rPr>
              <a:t>C -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4038600" cy="3429000"/>
          </a:xfrm>
          <a:ln w="57150"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STYLOGLOSSUS: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Retracts the tongue backwards &amp; upwards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PALATOGLOSSUS: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Elevates base of tongue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ln w="57150"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SUPERIOR LONGITUDINAL: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Shortens tongue &amp; makes dorsum concave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INFERIOR LONGITUDINAL: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Shortens tongue &amp; makes dorsum convex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TRANSVERSUS LINGUAE: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Elongates tongue &amp; makes it narrow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VERTICALIS LINGUAE:</a:t>
            </a:r>
            <a:br>
              <a:rPr lang="en-US" sz="2400"/>
            </a:br>
            <a:r>
              <a:rPr lang="en-US" sz="2400"/>
              <a:t>Makes the tongue broad</a:t>
            </a:r>
          </a:p>
        </p:txBody>
      </p:sp>
      <p:pic>
        <p:nvPicPr>
          <p:cNvPr id="52229" name="Picture 5" descr="tongu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2286000" cy="2228850"/>
          </a:xfrm>
          <a:prstGeom prst="rect">
            <a:avLst/>
          </a:prstGeom>
          <a:noFill/>
        </p:spPr>
      </p:pic>
      <p:pic>
        <p:nvPicPr>
          <p:cNvPr id="52230" name="Picture 6" descr="Tong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7696200" y="45720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Mouth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NERVE SUPPLY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4038600" cy="3048000"/>
          </a:xfrm>
          <a:ln w="57150"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MOTOR NERVE SUPPLY: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All muscles are supplied by </a:t>
            </a:r>
            <a:r>
              <a:rPr lang="en-US" sz="2400" u="sng"/>
              <a:t>Hypoglossal nerve</a:t>
            </a:r>
            <a:r>
              <a:rPr lang="en-US" sz="2400"/>
              <a:t> except Palatoglossus supplied by cranial part of XI through pharyngeal plexus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ln w="57150"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SENSORY NERVE SUPPLY: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u="sng"/>
              <a:t>Anterior 2/3rds: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General: Lingual nerve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Taste:  Chorda tympani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u="sng"/>
              <a:t>Posterior 1/3</a:t>
            </a:r>
            <a:r>
              <a:rPr lang="en-US" sz="2400" u="sng" baseline="30000"/>
              <a:t>rd</a:t>
            </a:r>
            <a:r>
              <a:rPr lang="en-US" sz="2400" u="sng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General &amp; taste: IX nerve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u="sng"/>
              <a:t>Most posterior part: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General &amp; taste: Superior laryngeal branch of X nerve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53253" name="Picture 5" descr="tongu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286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01000" cy="5562600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191000" y="5334000"/>
            <a:ext cx="1295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BLOOD SUPPLY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ln>
            <a:solidFill>
              <a:srgbClr val="CC33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ARTERIAL SUPPLY</a:t>
            </a:r>
          </a:p>
          <a:p>
            <a:pPr>
              <a:lnSpc>
                <a:spcPct val="90000"/>
              </a:lnSpc>
            </a:pPr>
            <a:r>
              <a:rPr lang="en-US" sz="2800"/>
              <a:t>Lingual artery : Dorsal lingual artery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                      Deep lingual artery</a:t>
            </a:r>
          </a:p>
          <a:p>
            <a:pPr>
              <a:lnSpc>
                <a:spcPct val="90000"/>
              </a:lnSpc>
            </a:pPr>
            <a:r>
              <a:rPr lang="en-US" sz="2800"/>
              <a:t>Ascending palatine &amp; tonsillar artery                    ( Facial artery)</a:t>
            </a:r>
          </a:p>
          <a:p>
            <a:pPr>
              <a:lnSpc>
                <a:spcPct val="90000"/>
              </a:lnSpc>
            </a:pPr>
            <a:r>
              <a:rPr lang="en-US" sz="2800"/>
              <a:t>Ascending pharyngeal artery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VENOUS DRAINAGE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Lingual vein drains into Internal jugular vein</a:t>
            </a:r>
          </a:p>
        </p:txBody>
      </p:sp>
      <p:pic>
        <p:nvPicPr>
          <p:cNvPr id="54276" name="Picture 4" descr="tongu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286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LYMPHATIC DRAINAGE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Assumes importance due to spread of cancer of tongue via lymphatics</a:t>
            </a:r>
          </a:p>
          <a:p>
            <a:pPr>
              <a:lnSpc>
                <a:spcPct val="80000"/>
              </a:lnSpc>
            </a:pPr>
            <a:r>
              <a:rPr lang="en-US" sz="2800"/>
              <a:t>Tip: Submental lymph nodes ( richest lymphatics. Cancer affecting tip spreads to all cervical lymph nodes of both sides)</a:t>
            </a:r>
          </a:p>
          <a:p>
            <a:pPr>
              <a:lnSpc>
                <a:spcPct val="80000"/>
              </a:lnSpc>
            </a:pPr>
            <a:r>
              <a:rPr lang="en-US" sz="2800"/>
              <a:t>Margins: Submandibular lymph nodes                ( unilateral)</a:t>
            </a:r>
          </a:p>
          <a:p>
            <a:pPr>
              <a:lnSpc>
                <a:spcPct val="80000"/>
              </a:lnSpc>
            </a:pPr>
            <a:r>
              <a:rPr lang="en-US" sz="2800"/>
              <a:t>Center: Bilaterally into Submandibular lymph nodes</a:t>
            </a:r>
          </a:p>
          <a:p>
            <a:pPr>
              <a:lnSpc>
                <a:spcPct val="80000"/>
              </a:lnSpc>
            </a:pPr>
            <a:r>
              <a:rPr lang="en-US" sz="2800"/>
              <a:t>Posterior 1/3</a:t>
            </a:r>
            <a:r>
              <a:rPr lang="en-US" sz="2800" baseline="30000"/>
              <a:t>rd</a:t>
            </a:r>
            <a:r>
              <a:rPr lang="en-US" sz="2800"/>
              <a:t>: Jugulodigastric &amp; jugulo omohyoid lymph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            CLINICAL IMPORTANCE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Diagnosis: Anemia/ jaundice/ Cyanosis</a:t>
            </a:r>
          </a:p>
          <a:p>
            <a:pPr>
              <a:lnSpc>
                <a:spcPct val="80000"/>
              </a:lnSpc>
            </a:pPr>
            <a:r>
              <a:rPr lang="en-US" sz="2800"/>
              <a:t>Carcinoma</a:t>
            </a:r>
          </a:p>
          <a:p>
            <a:pPr>
              <a:lnSpc>
                <a:spcPct val="80000"/>
              </a:lnSpc>
            </a:pPr>
            <a:r>
              <a:rPr lang="en-US" sz="2800"/>
              <a:t>Glossitis</a:t>
            </a:r>
          </a:p>
          <a:p>
            <a:pPr>
              <a:lnSpc>
                <a:spcPct val="80000"/>
              </a:lnSpc>
            </a:pPr>
            <a:r>
              <a:rPr lang="en-US" sz="2800"/>
              <a:t>Ulcers</a:t>
            </a:r>
          </a:p>
          <a:p>
            <a:pPr>
              <a:lnSpc>
                <a:spcPct val="80000"/>
              </a:lnSpc>
            </a:pPr>
            <a:r>
              <a:rPr lang="en-US" sz="2800"/>
              <a:t>Congenital anomalies: Aglossia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                                      Hemiglossia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                                      Ankyloglossia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                                       Bifid tongue</a:t>
            </a:r>
          </a:p>
        </p:txBody>
      </p:sp>
      <p:pic>
        <p:nvPicPr>
          <p:cNvPr id="56324" name="Picture 4" descr="tongu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286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 descr="9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3810000" cy="3048000"/>
          </a:xfrm>
          <a:prstGeom prst="rect">
            <a:avLst/>
          </a:prstGeom>
          <a:noFill/>
        </p:spPr>
      </p:pic>
      <p:pic>
        <p:nvPicPr>
          <p:cNvPr id="40965" name="Picture 5" descr="500099-fx8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2209800" cy="3332163"/>
          </a:xfrm>
          <a:noFill/>
          <a:ln/>
        </p:spPr>
      </p:pic>
      <p:pic>
        <p:nvPicPr>
          <p:cNvPr id="40966" name="Picture 6" descr="ailmentJaund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905000"/>
            <a:ext cx="205740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07_AC1408_03A_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290513"/>
            <a:ext cx="12192000" cy="743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251460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Solid conical muscular organ</a:t>
            </a:r>
          </a:p>
          <a:p>
            <a:r>
              <a:rPr lang="en-US" dirty="0"/>
              <a:t>Covered by mucous membrane</a:t>
            </a:r>
          </a:p>
          <a:p>
            <a:r>
              <a:rPr lang="en-US" dirty="0"/>
              <a:t>Lies partly in oral cavity &amp; partly in </a:t>
            </a:r>
            <a:r>
              <a:rPr lang="en-US" dirty="0" err="1"/>
              <a:t>oropharynx</a:t>
            </a:r>
            <a:endParaRPr lang="en-US" dirty="0"/>
          </a:p>
        </p:txBody>
      </p:sp>
      <p:pic>
        <p:nvPicPr>
          <p:cNvPr id="18436" name="Picture 4" descr="tongu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286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11894-150x15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895600"/>
            <a:ext cx="1905000" cy="1905000"/>
          </a:xfrm>
          <a:noFill/>
          <a:ln/>
        </p:spPr>
      </p:pic>
      <p:pic>
        <p:nvPicPr>
          <p:cNvPr id="65541" name="Picture 5" descr="172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icroglosi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04800"/>
            <a:ext cx="3910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microglosi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4812117f1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8006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/>
              <a:t>               CLINICAL IMPORTANCE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/>
              <a:t>Lesion of XII nerve: Deviation of tongue to  side of lesion</a:t>
            </a:r>
          </a:p>
        </p:txBody>
      </p:sp>
      <p:pic>
        <p:nvPicPr>
          <p:cNvPr id="23557" name="Picture 5" descr="pic0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76600"/>
            <a:ext cx="2489200" cy="2609850"/>
          </a:xfrm>
          <a:prstGeom prst="rect">
            <a:avLst/>
          </a:prstGeom>
          <a:noFill/>
        </p:spPr>
      </p:pic>
      <p:pic>
        <p:nvPicPr>
          <p:cNvPr id="23558" name="Picture 6" descr="tongu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2286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sz="4000">
                <a:solidFill>
                  <a:srgbClr val="FF3399"/>
                </a:solidFill>
              </a:rPr>
              <a:t>See how far you can                  stick out your tongue.</a:t>
            </a:r>
            <a:br>
              <a:rPr lang="en-US" sz="4000">
                <a:solidFill>
                  <a:srgbClr val="FF3399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Did you know                            that the average                               length of your                                  tongue is 4 inches???</a:t>
            </a:r>
          </a:p>
        </p:txBody>
      </p:sp>
      <p:pic>
        <p:nvPicPr>
          <p:cNvPr id="16388" name="Picture 4" descr="tongue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5181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Can you do this?</a:t>
            </a:r>
          </a:p>
        </p:txBody>
      </p:sp>
      <p:pic>
        <p:nvPicPr>
          <p:cNvPr id="15364" name="Picture 4" descr="curl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1143000" y="2438400"/>
            <a:ext cx="2946400" cy="2349500"/>
          </a:xfrm>
          <a:noFill/>
          <a:ln/>
        </p:spPr>
      </p:pic>
      <p:pic>
        <p:nvPicPr>
          <p:cNvPr id="15365" name="Picture 5" descr="tongue%20curl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 t="52611" r="13954"/>
          <a:stretch>
            <a:fillRect/>
          </a:stretch>
        </p:blipFill>
        <p:spPr bwMode="auto">
          <a:xfrm>
            <a:off x="4724400" y="2057400"/>
            <a:ext cx="3505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21937936_tongu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4572000" cy="4648200"/>
          </a:xfrm>
          <a:noFill/>
          <a:ln/>
        </p:spPr>
      </p:pic>
      <p:pic>
        <p:nvPicPr>
          <p:cNvPr id="38917" name="Picture 5" descr="320px-SMirC-tongue_svg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28600"/>
            <a:ext cx="1828800" cy="1371600"/>
          </a:xfrm>
          <a:noFill/>
          <a:ln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124200" y="6096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THANK YOU</a:t>
            </a:r>
          </a:p>
        </p:txBody>
      </p:sp>
      <p:pic>
        <p:nvPicPr>
          <p:cNvPr id="7" name="Picture 7" descr="Tongue-Taste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76400"/>
            <a:ext cx="4648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FUNCTIONS</a:t>
            </a:r>
          </a:p>
        </p:txBody>
      </p:sp>
      <p:pic>
        <p:nvPicPr>
          <p:cNvPr id="19460" name="Picture 4" descr="Public%20Speakin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914400"/>
            <a:ext cx="1651000" cy="2286000"/>
          </a:xfrm>
          <a:noFill/>
          <a:ln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43200" y="3352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Speech</a:t>
            </a:r>
          </a:p>
        </p:txBody>
      </p:sp>
      <p:pic>
        <p:nvPicPr>
          <p:cNvPr id="19462" name="Picture 6" descr="stamplic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1905000" cy="16764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Licking postage stamps</a:t>
            </a:r>
          </a:p>
        </p:txBody>
      </p:sp>
      <p:pic>
        <p:nvPicPr>
          <p:cNvPr id="19464" name="Picture 8" descr="cute-baby-sticking-tongue-o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57200"/>
            <a:ext cx="2057400" cy="1752600"/>
          </a:xfrm>
          <a:prstGeom prst="rect">
            <a:avLst/>
          </a:prstGeom>
          <a:noFill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553200" y="2438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Facial expression</a:t>
            </a:r>
          </a:p>
        </p:txBody>
      </p:sp>
      <p:pic>
        <p:nvPicPr>
          <p:cNvPr id="19466" name="Picture 10" descr="chew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95600"/>
            <a:ext cx="2082800" cy="1600200"/>
          </a:xfrm>
          <a:prstGeom prst="rect">
            <a:avLst/>
          </a:prstGeom>
          <a:noFill/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0866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Taste</a:t>
            </a:r>
          </a:p>
        </p:txBody>
      </p:sp>
      <p:pic>
        <p:nvPicPr>
          <p:cNvPr id="19468" name="Picture 12" descr="bite%20your%20tong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371600"/>
            <a:ext cx="1752600" cy="1371600"/>
          </a:xfrm>
          <a:prstGeom prst="rect">
            <a:avLst/>
          </a:prstGeom>
          <a:noFill/>
        </p:spPr>
      </p:pic>
      <p:pic>
        <p:nvPicPr>
          <p:cNvPr id="19469" name="Picture 13" descr="jezi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10000"/>
            <a:ext cx="1981200" cy="2292350"/>
          </a:xfrm>
          <a:prstGeom prst="rect">
            <a:avLst/>
          </a:prstGeom>
          <a:noFill/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81000" y="6324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Decoration/ Ornaments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971800" y="4953000"/>
            <a:ext cx="1828800" cy="16621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Taste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Mastication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Deglutition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Speech</a:t>
            </a:r>
          </a:p>
        </p:txBody>
      </p:sp>
      <p:pic>
        <p:nvPicPr>
          <p:cNvPr id="19473" name="Picture 17" descr="dog%20oddie%20pantin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3276600"/>
            <a:ext cx="1905000" cy="1600200"/>
          </a:xfrm>
          <a:prstGeom prst="rect">
            <a:avLst/>
          </a:prstGeom>
          <a:noFill/>
        </p:spPr>
      </p:pic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105400" y="4953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Thermoregulation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7527925" y="544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Comic Sans MS" pitchFamily="66" charset="0"/>
              </a:rPr>
              <a:t>For Taste ….. And For Speech</a:t>
            </a:r>
            <a:br>
              <a:rPr lang="en-GB" sz="4000">
                <a:latin typeface="Comic Sans MS" pitchFamily="66" charset="0"/>
              </a:rPr>
            </a:br>
            <a:r>
              <a:rPr lang="en-GB" sz="4000">
                <a:latin typeface="Comic Sans MS" pitchFamily="66" charset="0"/>
              </a:rPr>
              <a:t>Bitter and Sweet!</a:t>
            </a:r>
            <a:endParaRPr lang="en-US" sz="4000">
              <a:latin typeface="Comic Sans MS" pitchFamily="66" charset="0"/>
            </a:endParaRPr>
          </a:p>
        </p:txBody>
      </p:sp>
      <p:pic>
        <p:nvPicPr>
          <p:cNvPr id="7172" name="Picture 4" descr="tongu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752600"/>
            <a:ext cx="68580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2233004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447800"/>
            <a:ext cx="3175000" cy="2184400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90800" y="53340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Indicator of diseases</a:t>
            </a:r>
          </a:p>
        </p:txBody>
      </p:sp>
      <p:pic>
        <p:nvPicPr>
          <p:cNvPr id="20486" name="Picture 6" descr="Fissured_tong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3225800" cy="2362200"/>
          </a:xfrm>
          <a:prstGeom prst="rect">
            <a:avLst/>
          </a:prstGeom>
          <a:noFill/>
        </p:spPr>
      </p:pic>
      <p:pic>
        <p:nvPicPr>
          <p:cNvPr id="20487" name="Picture 7" descr="cto000016_f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038600"/>
            <a:ext cx="2859088" cy="186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PRESENTING PARTS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4038600" cy="3687763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Tip</a:t>
            </a:r>
          </a:p>
          <a:p>
            <a:r>
              <a:rPr lang="en-US"/>
              <a:t>Base</a:t>
            </a:r>
          </a:p>
          <a:p>
            <a:r>
              <a:rPr lang="en-US"/>
              <a:t>Dorsal surface</a:t>
            </a:r>
          </a:p>
          <a:p>
            <a:r>
              <a:rPr lang="en-US"/>
              <a:t>Inferior surface</a:t>
            </a:r>
          </a:p>
          <a:p>
            <a:r>
              <a:rPr lang="en-US"/>
              <a:t>Lateral border</a:t>
            </a:r>
          </a:p>
          <a:p>
            <a:r>
              <a:rPr lang="en-US"/>
              <a:t>Root</a:t>
            </a:r>
          </a:p>
        </p:txBody>
      </p:sp>
      <p:pic>
        <p:nvPicPr>
          <p:cNvPr id="21511" name="Picture 7" descr="250px-Illu04_tongue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676400"/>
            <a:ext cx="3886200" cy="3962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PRESENTING PARTS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1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Base- Connected to Epiglottis</a:t>
            </a:r>
          </a:p>
          <a:p>
            <a:pPr>
              <a:lnSpc>
                <a:spcPct val="80000"/>
              </a:lnSpc>
            </a:pPr>
            <a:r>
              <a:rPr lang="en-US" sz="2400"/>
              <a:t>Dorsal surface- Mucousmembrane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Non-keratinised stratified squamous epithelium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Sulcus terminalis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Foramen caecum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Anterior 2/3</a:t>
            </a:r>
            <a:r>
              <a:rPr lang="en-US" sz="2400" baseline="30000"/>
              <a:t>rd</a:t>
            </a:r>
            <a:r>
              <a:rPr lang="en-US" sz="2400"/>
              <a:t>: Papillae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Circumvallate, fungiform, filliform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Posterior 1/3</a:t>
            </a:r>
            <a:r>
              <a:rPr lang="en-US" sz="2400" baseline="30000"/>
              <a:t>rd</a:t>
            </a:r>
            <a:r>
              <a:rPr lang="en-US" sz="2400"/>
              <a:t>: Lingual tonsil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 r="8505" b="20869"/>
          <a:stretch>
            <a:fillRect/>
          </a:stretch>
        </p:blipFill>
        <p:spPr>
          <a:xfrm>
            <a:off x="4648200" y="1524000"/>
            <a:ext cx="4267200" cy="4648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468</Words>
  <Application>Microsoft PowerPoint</Application>
  <PresentationFormat>On-screen Show (4:3)</PresentationFormat>
  <Paragraphs>126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Wingdings</vt:lpstr>
      <vt:lpstr>Comic Sans MS</vt:lpstr>
      <vt:lpstr>Times New Roman</vt:lpstr>
      <vt:lpstr>Default Design</vt:lpstr>
      <vt:lpstr>Slide 1</vt:lpstr>
      <vt:lpstr>What is the tongue?</vt:lpstr>
      <vt:lpstr>INTRODUCTION</vt:lpstr>
      <vt:lpstr>FUNCTIONS</vt:lpstr>
      <vt:lpstr>For Taste ….. And For Speech Bitter and Sweet!</vt:lpstr>
      <vt:lpstr>Slide 6</vt:lpstr>
      <vt:lpstr>PRESENTING PARTS</vt:lpstr>
      <vt:lpstr>PRESENTING PARTS</vt:lpstr>
      <vt:lpstr>Slide 9</vt:lpstr>
      <vt:lpstr>Slide 10</vt:lpstr>
      <vt:lpstr>Slide 11</vt:lpstr>
      <vt:lpstr>Slide 12</vt:lpstr>
      <vt:lpstr>Slide 13</vt:lpstr>
      <vt:lpstr>PRESENTING PARTS</vt:lpstr>
      <vt:lpstr>Slide 15</vt:lpstr>
      <vt:lpstr>MUSCLES</vt:lpstr>
      <vt:lpstr>MUSCLES</vt:lpstr>
      <vt:lpstr>Slide 18</vt:lpstr>
      <vt:lpstr>Slide 19</vt:lpstr>
      <vt:lpstr>Slide 20</vt:lpstr>
      <vt:lpstr>MUSCLES</vt:lpstr>
      <vt:lpstr>Slide 22</vt:lpstr>
      <vt:lpstr>      NERVE SUPPLY</vt:lpstr>
      <vt:lpstr>Slide 24</vt:lpstr>
      <vt:lpstr>   BLOOD SUPPLY</vt:lpstr>
      <vt:lpstr>LYMPHATIC DRAINAGE</vt:lpstr>
      <vt:lpstr>             CLINICAL IMPORTANCE</vt:lpstr>
      <vt:lpstr>Slide 28</vt:lpstr>
      <vt:lpstr>Slide 29</vt:lpstr>
      <vt:lpstr>Slide 30</vt:lpstr>
      <vt:lpstr>               CLINICAL IMPORTANCE</vt:lpstr>
      <vt:lpstr>See how far you can                  stick out your tongue.  </vt:lpstr>
      <vt:lpstr>Can you do this?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</dc:creator>
  <cp:lastModifiedBy>TOSHIBA</cp:lastModifiedBy>
  <cp:revision>98</cp:revision>
  <cp:lastPrinted>1601-01-01T00:00:00Z</cp:lastPrinted>
  <dcterms:created xsi:type="dcterms:W3CDTF">2009-03-08T11:57:18Z</dcterms:created>
  <dcterms:modified xsi:type="dcterms:W3CDTF">2013-03-17T14:56:23Z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