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sldIdLst>
    <p:sldId id="256" r:id="rId2"/>
    <p:sldId id="31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277"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p:cNvSpPr>
          <p:nvPr>
            <p:ph type="sldImg"/>
          </p:nvPr>
        </p:nvSpPr>
        <p:spPr bwMode="auto">
          <a:xfrm>
            <a:off x="0" y="695325"/>
            <a:ext cx="0" cy="0"/>
          </a:xfrm>
          <a:prstGeom prst="rect">
            <a:avLst/>
          </a:prstGeom>
          <a:noFill/>
          <a:ln w="9525">
            <a:noFill/>
            <a:round/>
            <a:headEnd/>
            <a:tailEnd/>
          </a:ln>
        </p:spPr>
      </p:sp>
      <p:sp>
        <p:nvSpPr>
          <p:cNvPr id="2050"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939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861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963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065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168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270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373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475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577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680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782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041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885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987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089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192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294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397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499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601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704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806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144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909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011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113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216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318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421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523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625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728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830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246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933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035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137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240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342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445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547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649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752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854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349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957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059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161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264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366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469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451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553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656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758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40802D1D-CB17-4ED5-8AAC-B570FD076162}"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40EFF5F9-66D0-4DF6-95F9-EFC0B7CFD319}"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5790767E-C228-4026-ADFB-0101A9B760C6}" type="slidenum">
              <a:rPr lang="en-IN"/>
              <a:pPr>
                <a:defRPr/>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IN"/>
          </a:p>
        </p:txBody>
      </p:sp>
      <p:sp>
        <p:nvSpPr>
          <p:cNvPr id="3" name="Rectangle 3"/>
          <p:cNvSpPr>
            <a:spLocks noGrp="1" noChangeArrowheads="1"/>
          </p:cNvSpPr>
          <p:nvPr>
            <p:ph type="dt" idx="10"/>
          </p:nvPr>
        </p:nvSpPr>
        <p:spPr>
          <a:ln/>
        </p:spPr>
        <p:txBody>
          <a:bodyPr/>
          <a:lstStyle>
            <a:lvl1pPr>
              <a:defRPr/>
            </a:lvl1pPr>
          </a:lstStyle>
          <a:p>
            <a:pPr>
              <a:defRPr/>
            </a:pPr>
            <a:endParaRPr lang="en-IN"/>
          </a:p>
        </p:txBody>
      </p:sp>
      <p:sp>
        <p:nvSpPr>
          <p:cNvPr id="4" name="Rectangle 4"/>
          <p:cNvSpPr>
            <a:spLocks noGrp="1" noChangeArrowheads="1"/>
          </p:cNvSpPr>
          <p:nvPr>
            <p:ph type="ftr" idx="11"/>
          </p:nvPr>
        </p:nvSpPr>
        <p:spPr>
          <a:ln/>
        </p:spPr>
        <p:txBody>
          <a:bodyPr/>
          <a:lstStyle>
            <a:lvl1pPr>
              <a:defRPr/>
            </a:lvl1pPr>
          </a:lstStyle>
          <a:p>
            <a:pPr>
              <a:defRPr/>
            </a:pPr>
            <a:endParaRPr lang="en-IN"/>
          </a:p>
        </p:txBody>
      </p:sp>
      <p:sp>
        <p:nvSpPr>
          <p:cNvPr id="5" name="Rectangle 5"/>
          <p:cNvSpPr>
            <a:spLocks noGrp="1" noChangeArrowheads="1"/>
          </p:cNvSpPr>
          <p:nvPr>
            <p:ph type="sldNum" idx="12"/>
          </p:nvPr>
        </p:nvSpPr>
        <p:spPr>
          <a:ln/>
        </p:spPr>
        <p:txBody>
          <a:bodyPr/>
          <a:lstStyle>
            <a:lvl1pPr>
              <a:defRPr/>
            </a:lvl1pPr>
          </a:lstStyle>
          <a:p>
            <a:pPr>
              <a:defRPr/>
            </a:pPr>
            <a:fld id="{6A3F1FE6-F559-42C7-81CC-EF78F89125F0}"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B80A4381-CF49-4089-A49C-CCCCD34D2675}"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A5BB8A6D-759B-4CE2-A2EF-E8A07431BC88}"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3"/>
          <p:cNvSpPr>
            <a:spLocks noGrp="1" noChangeArrowheads="1"/>
          </p:cNvSpPr>
          <p:nvPr>
            <p:ph type="dt" idx="10"/>
          </p:nvPr>
        </p:nvSpPr>
        <p:spPr>
          <a:ln/>
        </p:spPr>
        <p:txBody>
          <a:bodyPr/>
          <a:lstStyle>
            <a:lvl1pPr>
              <a:defRPr/>
            </a:lvl1pPr>
          </a:lstStyle>
          <a:p>
            <a:pPr>
              <a:defRPr/>
            </a:pPr>
            <a:endParaRPr lang="en-IN"/>
          </a:p>
        </p:txBody>
      </p:sp>
      <p:sp>
        <p:nvSpPr>
          <p:cNvPr id="6" name="Rectangle 4"/>
          <p:cNvSpPr>
            <a:spLocks noGrp="1" noChangeArrowheads="1"/>
          </p:cNvSpPr>
          <p:nvPr>
            <p:ph type="ftr" idx="11"/>
          </p:nvPr>
        </p:nvSpPr>
        <p:spPr>
          <a:ln/>
        </p:spPr>
        <p:txBody>
          <a:bodyPr/>
          <a:lstStyle>
            <a:lvl1pPr>
              <a:defRPr/>
            </a:lvl1pPr>
          </a:lstStyle>
          <a:p>
            <a:pPr>
              <a:defRPr/>
            </a:pPr>
            <a:endParaRPr lang="en-IN"/>
          </a:p>
        </p:txBody>
      </p:sp>
      <p:sp>
        <p:nvSpPr>
          <p:cNvPr id="7" name="Rectangle 5"/>
          <p:cNvSpPr>
            <a:spLocks noGrp="1" noChangeArrowheads="1"/>
          </p:cNvSpPr>
          <p:nvPr>
            <p:ph type="sldNum" idx="12"/>
          </p:nvPr>
        </p:nvSpPr>
        <p:spPr>
          <a:ln/>
        </p:spPr>
        <p:txBody>
          <a:bodyPr/>
          <a:lstStyle>
            <a:lvl1pPr>
              <a:defRPr/>
            </a:lvl1pPr>
          </a:lstStyle>
          <a:p>
            <a:pPr>
              <a:defRPr/>
            </a:pPr>
            <a:fld id="{32637E02-2AA2-45FB-963C-9B1297328732}"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3"/>
          <p:cNvSpPr>
            <a:spLocks noGrp="1" noChangeArrowheads="1"/>
          </p:cNvSpPr>
          <p:nvPr>
            <p:ph type="dt" idx="10"/>
          </p:nvPr>
        </p:nvSpPr>
        <p:spPr>
          <a:ln/>
        </p:spPr>
        <p:txBody>
          <a:bodyPr/>
          <a:lstStyle>
            <a:lvl1pPr>
              <a:defRPr/>
            </a:lvl1pPr>
          </a:lstStyle>
          <a:p>
            <a:pPr>
              <a:defRPr/>
            </a:pPr>
            <a:endParaRPr lang="en-IN"/>
          </a:p>
        </p:txBody>
      </p:sp>
      <p:sp>
        <p:nvSpPr>
          <p:cNvPr id="8" name="Rectangle 4"/>
          <p:cNvSpPr>
            <a:spLocks noGrp="1" noChangeArrowheads="1"/>
          </p:cNvSpPr>
          <p:nvPr>
            <p:ph type="ftr" idx="11"/>
          </p:nvPr>
        </p:nvSpPr>
        <p:spPr>
          <a:ln/>
        </p:spPr>
        <p:txBody>
          <a:bodyPr/>
          <a:lstStyle>
            <a:lvl1pPr>
              <a:defRPr/>
            </a:lvl1pPr>
          </a:lstStyle>
          <a:p>
            <a:pPr>
              <a:defRPr/>
            </a:pPr>
            <a:endParaRPr lang="en-IN"/>
          </a:p>
        </p:txBody>
      </p:sp>
      <p:sp>
        <p:nvSpPr>
          <p:cNvPr id="9" name="Rectangle 5"/>
          <p:cNvSpPr>
            <a:spLocks noGrp="1" noChangeArrowheads="1"/>
          </p:cNvSpPr>
          <p:nvPr>
            <p:ph type="sldNum" idx="12"/>
          </p:nvPr>
        </p:nvSpPr>
        <p:spPr>
          <a:ln/>
        </p:spPr>
        <p:txBody>
          <a:bodyPr/>
          <a:lstStyle>
            <a:lvl1pPr>
              <a:defRPr/>
            </a:lvl1pPr>
          </a:lstStyle>
          <a:p>
            <a:pPr>
              <a:defRPr/>
            </a:pPr>
            <a:fld id="{7B9A7D1C-6538-417D-A86A-BD9C95755408}"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3"/>
          <p:cNvSpPr>
            <a:spLocks noGrp="1" noChangeArrowheads="1"/>
          </p:cNvSpPr>
          <p:nvPr>
            <p:ph type="dt" idx="10"/>
          </p:nvPr>
        </p:nvSpPr>
        <p:spPr>
          <a:ln/>
        </p:spPr>
        <p:txBody>
          <a:bodyPr/>
          <a:lstStyle>
            <a:lvl1pPr>
              <a:defRPr/>
            </a:lvl1pPr>
          </a:lstStyle>
          <a:p>
            <a:pPr>
              <a:defRPr/>
            </a:pPr>
            <a:endParaRPr lang="en-IN"/>
          </a:p>
        </p:txBody>
      </p:sp>
      <p:sp>
        <p:nvSpPr>
          <p:cNvPr id="4" name="Rectangle 4"/>
          <p:cNvSpPr>
            <a:spLocks noGrp="1" noChangeArrowheads="1"/>
          </p:cNvSpPr>
          <p:nvPr>
            <p:ph type="ftr" idx="11"/>
          </p:nvPr>
        </p:nvSpPr>
        <p:spPr>
          <a:ln/>
        </p:spPr>
        <p:txBody>
          <a:bodyPr/>
          <a:lstStyle>
            <a:lvl1pPr>
              <a:defRPr/>
            </a:lvl1pPr>
          </a:lstStyle>
          <a:p>
            <a:pPr>
              <a:defRPr/>
            </a:pPr>
            <a:endParaRPr lang="en-IN"/>
          </a:p>
        </p:txBody>
      </p:sp>
      <p:sp>
        <p:nvSpPr>
          <p:cNvPr id="5" name="Rectangle 5"/>
          <p:cNvSpPr>
            <a:spLocks noGrp="1" noChangeArrowheads="1"/>
          </p:cNvSpPr>
          <p:nvPr>
            <p:ph type="sldNum" idx="12"/>
          </p:nvPr>
        </p:nvSpPr>
        <p:spPr>
          <a:ln/>
        </p:spPr>
        <p:txBody>
          <a:bodyPr/>
          <a:lstStyle>
            <a:lvl1pPr>
              <a:defRPr/>
            </a:lvl1pPr>
          </a:lstStyle>
          <a:p>
            <a:pPr>
              <a:defRPr/>
            </a:pPr>
            <a:fld id="{B775DA05-89AB-48DD-AF5B-560117B21D17}"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IN"/>
          </a:p>
        </p:txBody>
      </p:sp>
      <p:sp>
        <p:nvSpPr>
          <p:cNvPr id="3" name="Rectangle 4"/>
          <p:cNvSpPr>
            <a:spLocks noGrp="1" noChangeArrowheads="1"/>
          </p:cNvSpPr>
          <p:nvPr>
            <p:ph type="ftr" idx="11"/>
          </p:nvPr>
        </p:nvSpPr>
        <p:spPr>
          <a:ln/>
        </p:spPr>
        <p:txBody>
          <a:bodyPr/>
          <a:lstStyle>
            <a:lvl1pPr>
              <a:defRPr/>
            </a:lvl1pPr>
          </a:lstStyle>
          <a:p>
            <a:pPr>
              <a:defRPr/>
            </a:pPr>
            <a:endParaRPr lang="en-IN"/>
          </a:p>
        </p:txBody>
      </p:sp>
      <p:sp>
        <p:nvSpPr>
          <p:cNvPr id="4" name="Rectangle 5"/>
          <p:cNvSpPr>
            <a:spLocks noGrp="1" noChangeArrowheads="1"/>
          </p:cNvSpPr>
          <p:nvPr>
            <p:ph type="sldNum" idx="12"/>
          </p:nvPr>
        </p:nvSpPr>
        <p:spPr>
          <a:ln/>
        </p:spPr>
        <p:txBody>
          <a:bodyPr/>
          <a:lstStyle>
            <a:lvl1pPr>
              <a:defRPr/>
            </a:lvl1pPr>
          </a:lstStyle>
          <a:p>
            <a:pPr>
              <a:defRPr/>
            </a:pPr>
            <a:fld id="{9E560CB5-836A-4BC4-B42B-FB60DFA26AE8}"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IN"/>
          </a:p>
        </p:txBody>
      </p:sp>
      <p:sp>
        <p:nvSpPr>
          <p:cNvPr id="6" name="Rectangle 4"/>
          <p:cNvSpPr>
            <a:spLocks noGrp="1" noChangeArrowheads="1"/>
          </p:cNvSpPr>
          <p:nvPr>
            <p:ph type="ftr" idx="11"/>
          </p:nvPr>
        </p:nvSpPr>
        <p:spPr>
          <a:ln/>
        </p:spPr>
        <p:txBody>
          <a:bodyPr/>
          <a:lstStyle>
            <a:lvl1pPr>
              <a:defRPr/>
            </a:lvl1pPr>
          </a:lstStyle>
          <a:p>
            <a:pPr>
              <a:defRPr/>
            </a:pPr>
            <a:endParaRPr lang="en-IN"/>
          </a:p>
        </p:txBody>
      </p:sp>
      <p:sp>
        <p:nvSpPr>
          <p:cNvPr id="7" name="Rectangle 5"/>
          <p:cNvSpPr>
            <a:spLocks noGrp="1" noChangeArrowheads="1"/>
          </p:cNvSpPr>
          <p:nvPr>
            <p:ph type="sldNum" idx="12"/>
          </p:nvPr>
        </p:nvSpPr>
        <p:spPr>
          <a:ln/>
        </p:spPr>
        <p:txBody>
          <a:bodyPr/>
          <a:lstStyle>
            <a:lvl1pPr>
              <a:defRPr/>
            </a:lvl1pPr>
          </a:lstStyle>
          <a:p>
            <a:pPr>
              <a:defRPr/>
            </a:pPr>
            <a:fld id="{55C93ADC-7925-4DA5-A2D3-759DF4B9270D}"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IN"/>
          </a:p>
        </p:txBody>
      </p:sp>
      <p:sp>
        <p:nvSpPr>
          <p:cNvPr id="6" name="Rectangle 4"/>
          <p:cNvSpPr>
            <a:spLocks noGrp="1" noChangeArrowheads="1"/>
          </p:cNvSpPr>
          <p:nvPr>
            <p:ph type="ftr" idx="11"/>
          </p:nvPr>
        </p:nvSpPr>
        <p:spPr>
          <a:ln/>
        </p:spPr>
        <p:txBody>
          <a:bodyPr/>
          <a:lstStyle>
            <a:lvl1pPr>
              <a:defRPr/>
            </a:lvl1pPr>
          </a:lstStyle>
          <a:p>
            <a:pPr>
              <a:defRPr/>
            </a:pPr>
            <a:endParaRPr lang="en-IN"/>
          </a:p>
        </p:txBody>
      </p:sp>
      <p:sp>
        <p:nvSpPr>
          <p:cNvPr id="7" name="Rectangle 5"/>
          <p:cNvSpPr>
            <a:spLocks noGrp="1" noChangeArrowheads="1"/>
          </p:cNvSpPr>
          <p:nvPr>
            <p:ph type="sldNum" idx="12"/>
          </p:nvPr>
        </p:nvSpPr>
        <p:spPr>
          <a:ln/>
        </p:spPr>
        <p:txBody>
          <a:bodyPr/>
          <a:lstStyle>
            <a:lvl1pPr>
              <a:defRPr/>
            </a:lvl1pPr>
          </a:lstStyle>
          <a:p>
            <a:pPr>
              <a:defRPr/>
            </a:pPr>
            <a:fld id="{B711C5D3-631F-46FD-92C2-DACF2C332135}"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ea typeface="+mn-ea"/>
                <a:cs typeface="+mn-cs"/>
              </a:defRPr>
            </a:lvl1pPr>
          </a:lstStyle>
          <a:p>
            <a:pPr>
              <a:defRPr/>
            </a:pPr>
            <a:endParaRPr lang="en-IN"/>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ea typeface="+mn-ea"/>
                <a:cs typeface="+mn-cs"/>
              </a:defRPr>
            </a:lvl1pPr>
          </a:lstStyle>
          <a:p>
            <a:pPr>
              <a:defRPr/>
            </a:pPr>
            <a:endParaRPr lang="en-IN"/>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ea typeface="+mn-ea"/>
                <a:cs typeface="+mn-cs"/>
              </a:defRPr>
            </a:lvl1pPr>
          </a:lstStyle>
          <a:p>
            <a:pPr>
              <a:defRPr/>
            </a:pPr>
            <a:fld id="{D7835333-435C-41FF-BFCA-FA9A83C0889C}"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8" Type="http://schemas.openxmlformats.org/officeDocument/2006/relationships/hyperlink" Target="http://en.wikipedia.org/wiki/Cigarette" TargetMode="External"/><Relationship Id="rId3" Type="http://schemas.openxmlformats.org/officeDocument/2006/relationships/image" Target="../media/image1.jpeg"/><Relationship Id="rId7" Type="http://schemas.openxmlformats.org/officeDocument/2006/relationships/hyperlink" Target="http://en.wikipedia.org/wiki/Vocal_cord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en.wikipedia.org/wiki/Nodule_(medicine)" TargetMode="External"/><Relationship Id="rId5" Type="http://schemas.openxmlformats.org/officeDocument/2006/relationships/hyperlink" Target="http://en.wikipedia.org/wiki/Polyp_(medicine)" TargetMode="External"/><Relationship Id="rId4" Type="http://schemas.openxmlformats.org/officeDocument/2006/relationships/hyperlink" Target="http://en.wikipedia.org/w/index.php?title=Presbylarynx&amp;action=edit&amp;redlink=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en.wikipedia.org/wiki/Cleveland_Clinic" TargetMode="External"/><Relationship Id="rId5" Type="http://schemas.openxmlformats.org/officeDocument/2006/relationships/hyperlink" Target="http://en.wikipedia.org/wiki/Laryngomalacia" TargetMode="External"/><Relationship Id="rId4" Type="http://schemas.openxmlformats.org/officeDocument/2006/relationships/hyperlink" Target="http://en.wikipedia.org/wiki/Vocal_cord_paresi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en.wikipedia.org/wiki/Epithelium" TargetMode="External"/><Relationship Id="rId5" Type="http://schemas.openxmlformats.org/officeDocument/2006/relationships/hyperlink" Target="http://en.wikipedia.org/wiki/Squamous_cell" TargetMode="External"/><Relationship Id="rId4" Type="http://schemas.openxmlformats.org/officeDocument/2006/relationships/hyperlink" Target="http://en.wikipedia.org/wiki/Squamous_cell_carcinom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2051"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2052" name="WordArt 3"/>
          <p:cNvSpPr>
            <a:spLocks noChangeArrowheads="1" noChangeShapeType="1" noTextEdit="1"/>
          </p:cNvSpPr>
          <p:nvPr/>
        </p:nvSpPr>
        <p:spPr bwMode="auto">
          <a:xfrm>
            <a:off x="2590800" y="5791200"/>
            <a:ext cx="5029200" cy="685800"/>
          </a:xfrm>
          <a:prstGeom prst="rect">
            <a:avLst/>
          </a:prstGeom>
        </p:spPr>
        <p:txBody>
          <a:bodyPr wrap="none" fromWordArt="1">
            <a:prstTxWarp prst="textSlantUp">
              <a:avLst>
                <a:gd name="adj" fmla="val 32056"/>
              </a:avLst>
            </a:prstTxWarp>
          </a:bodyPr>
          <a:lstStyle/>
          <a:p>
            <a:pPr algn="ctr"/>
            <a:r>
              <a:rPr lang="en-IN" sz="3600" kern="10">
                <a:ln w="9360">
                  <a:solidFill>
                    <a:srgbClr val="CC99FF"/>
                  </a:solidFill>
                  <a:miter lim="800000"/>
                  <a:headEnd/>
                  <a:tailEnd/>
                </a:ln>
                <a:gradFill rotWithShape="1">
                  <a:gsLst>
                    <a:gs pos="0">
                      <a:srgbClr val="6600CC"/>
                    </a:gs>
                    <a:gs pos="100000">
                      <a:srgbClr val="CC00CC"/>
                    </a:gs>
                  </a:gsLst>
                  <a:lin ang="5400000" scaled="1"/>
                </a:gradFill>
                <a:effectLst>
                  <a:outerShdw dist="53966" dir="2700000" algn="ctr" rotWithShape="0">
                    <a:srgbClr val="9999FF">
                      <a:alpha val="80011"/>
                    </a:srgbClr>
                  </a:outerShdw>
                </a:effectLst>
                <a:latin typeface="Impact"/>
              </a:rPr>
              <a:t>DEPARMENT OF ANATOMY</a:t>
            </a:r>
          </a:p>
        </p:txBody>
      </p:sp>
      <p:pic>
        <p:nvPicPr>
          <p:cNvPr id="2053" name="Picture 4"/>
          <p:cNvPicPr>
            <a:picLocks noChangeAspect="1" noChangeArrowheads="1"/>
          </p:cNvPicPr>
          <p:nvPr/>
        </p:nvPicPr>
        <p:blipFill>
          <a:blip r:embed="rId4"/>
          <a:srcRect/>
          <a:stretch>
            <a:fillRect/>
          </a:stretch>
        </p:blipFill>
        <p:spPr bwMode="auto">
          <a:xfrm>
            <a:off x="3505200" y="3352800"/>
            <a:ext cx="1752600" cy="1143000"/>
          </a:xfrm>
          <a:prstGeom prst="rect">
            <a:avLst/>
          </a:prstGeom>
          <a:noFill/>
          <a:ln w="9525">
            <a:noFill/>
            <a:round/>
            <a:headEnd/>
            <a:tailEnd/>
          </a:ln>
        </p:spPr>
      </p:pic>
      <p:pic>
        <p:nvPicPr>
          <p:cNvPr id="2054" name="Picture 5"/>
          <p:cNvPicPr>
            <a:picLocks noChangeAspect="1" noChangeArrowheads="1"/>
          </p:cNvPicPr>
          <p:nvPr/>
        </p:nvPicPr>
        <p:blipFill>
          <a:blip r:embed="rId5"/>
          <a:srcRect/>
          <a:stretch>
            <a:fillRect/>
          </a:stretch>
        </p:blipFill>
        <p:spPr bwMode="auto">
          <a:xfrm>
            <a:off x="1524000" y="1371600"/>
            <a:ext cx="1219200" cy="838200"/>
          </a:xfrm>
          <a:prstGeom prst="rect">
            <a:avLst/>
          </a:prstGeom>
          <a:noFill/>
          <a:ln w="9525">
            <a:noFill/>
            <a:round/>
            <a:headEnd/>
            <a:tailEnd/>
          </a:ln>
        </p:spPr>
      </p:pic>
      <p:sp>
        <p:nvSpPr>
          <p:cNvPr id="2055" name="WordArt 6"/>
          <p:cNvSpPr>
            <a:spLocks noChangeArrowheads="1" noChangeShapeType="1" noTextEdit="1"/>
          </p:cNvSpPr>
          <p:nvPr/>
        </p:nvSpPr>
        <p:spPr bwMode="auto">
          <a:xfrm>
            <a:off x="1524000" y="1905000"/>
            <a:ext cx="5562600" cy="1295400"/>
          </a:xfrm>
          <a:prstGeom prst="rect">
            <a:avLst/>
          </a:prstGeom>
        </p:spPr>
        <p:txBody>
          <a:bodyPr wrap="none" fromWordArt="1">
            <a:prstTxWarp prst="textCascadeUp">
              <a:avLst>
                <a:gd name="adj" fmla="val 69625"/>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IN" sz="3600" kern="10">
                <a:ln w="9525">
                  <a:round/>
                  <a:headEnd/>
                  <a:tailEnd/>
                </a:ln>
                <a:gradFill rotWithShape="1">
                  <a:gsLst>
                    <a:gs pos="0">
                      <a:srgbClr val="FFE701"/>
                    </a:gs>
                    <a:gs pos="100000">
                      <a:srgbClr val="FE3E02"/>
                    </a:gs>
                  </a:gsLst>
                  <a:lin ang="5400000" scaled="1"/>
                </a:gradFill>
                <a:latin typeface="Impact"/>
              </a:rPr>
              <a:t>LARYNX</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024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10244"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SIZE</a:t>
            </a:r>
          </a:p>
        </p:txBody>
      </p:sp>
      <p:sp>
        <p:nvSpPr>
          <p:cNvPr id="10245" name="Rectangle 4"/>
          <p:cNvSpPr>
            <a:spLocks noGrp="1" noChangeArrowheads="1"/>
          </p:cNvSpPr>
          <p:nvPr>
            <p:ph type="body" idx="1"/>
          </p:nvPr>
        </p:nvSpPr>
        <p:spPr>
          <a:xfrm>
            <a:off x="457200" y="1600200"/>
            <a:ext cx="8229600" cy="4525963"/>
          </a:xfrm>
        </p:spPr>
        <p:txBody>
          <a:bodyPr/>
          <a:lstStyle/>
          <a:p>
            <a:pPr marL="341313" indent="-341313" eaLnBrk="1" hangingPunct="1">
              <a:buClr>
                <a:srgbClr val="00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FF00"/>
                </a:solidFill>
              </a:rPr>
              <a:t>LENGTH</a:t>
            </a:r>
            <a:r>
              <a:rPr lang="en-IN" smtClean="0">
                <a:solidFill>
                  <a:srgbClr val="FFFFFF"/>
                </a:solidFill>
              </a:rPr>
              <a:t> – 44mm IN MALE</a:t>
            </a:r>
          </a:p>
          <a:p>
            <a:pPr marL="341313" indent="-341313" eaLnBrk="1" hangingPunct="1">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                     36 mm IN FEMALE</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At puberty – male larynx grows rapidly </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Pubertal growth of female larynx is negligible</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126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11268"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CONSTITUTION OF LARYNX</a:t>
            </a:r>
          </a:p>
        </p:txBody>
      </p:sp>
      <p:sp>
        <p:nvSpPr>
          <p:cNvPr id="11269" name="Rectangle 4"/>
          <p:cNvSpPr>
            <a:spLocks noGrp="1" noChangeArrowheads="1"/>
          </p:cNvSpPr>
          <p:nvPr>
            <p:ph type="body" idx="1"/>
          </p:nvPr>
        </p:nvSpPr>
        <p:spPr>
          <a:xfrm>
            <a:off x="457200" y="1600200"/>
            <a:ext cx="8229600" cy="4525963"/>
          </a:xfrm>
        </p:spPr>
        <p:txBody>
          <a:bodyPr/>
          <a:lstStyle/>
          <a:p>
            <a:pPr marL="341313" indent="-341313" eaLnBrk="1" hangingPunct="1">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smtClean="0">
                <a:solidFill>
                  <a:srgbClr val="FFFFFF"/>
                </a:solidFill>
              </a:rPr>
              <a:t>SKELETAL FRAMEWORK OF CARTILAGES</a:t>
            </a:r>
          </a:p>
          <a:p>
            <a:pPr marL="341313" indent="-341313" eaLnBrk="1" hangingPunct="1">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800" smtClean="0">
              <a:solidFill>
                <a:srgbClr val="FFFFFF"/>
              </a:solidFill>
            </a:endParaRPr>
          </a:p>
          <a:p>
            <a:pPr marL="341313" indent="-341313" eaLnBrk="1" hangingPunct="1">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smtClean="0">
                <a:solidFill>
                  <a:srgbClr val="FFFFFF"/>
                </a:solidFill>
              </a:rPr>
              <a:t>CARTILAGES  ARE CONNECTED BY JOINTS, LIGAMENTS AND MEMBRANES</a:t>
            </a:r>
          </a:p>
          <a:p>
            <a:pPr marL="341313" indent="-341313" eaLnBrk="1" hangingPunct="1">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800" smtClean="0">
              <a:solidFill>
                <a:srgbClr val="FFFFFF"/>
              </a:solidFill>
            </a:endParaRPr>
          </a:p>
          <a:p>
            <a:pPr marL="341313" indent="-341313" eaLnBrk="1" hangingPunct="1">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smtClean="0">
                <a:solidFill>
                  <a:srgbClr val="FFFFFF"/>
                </a:solidFill>
              </a:rPr>
              <a:t>MUSCLES</a:t>
            </a:r>
          </a:p>
          <a:p>
            <a:pPr marL="341313" indent="-341313" eaLnBrk="1" hangingPunct="1">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800" smtClean="0">
              <a:solidFill>
                <a:srgbClr val="FFFFFF"/>
              </a:solidFill>
            </a:endParaRPr>
          </a:p>
          <a:p>
            <a:pPr marL="341313" indent="-341313" eaLnBrk="1" hangingPunct="1">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smtClean="0">
                <a:solidFill>
                  <a:srgbClr val="FFFFFF"/>
                </a:solidFill>
              </a:rPr>
              <a:t>CAVITY LINED BY MUCOUS MEMBRANE</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srcRect/>
          <a:stretch>
            <a:fillRect/>
          </a:stretch>
        </p:blipFill>
        <p:spPr bwMode="auto">
          <a:xfrm>
            <a:off x="1295400" y="0"/>
            <a:ext cx="70104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331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13316"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CARTILAGES OF LARYNX</a:t>
            </a:r>
          </a:p>
        </p:txBody>
      </p:sp>
      <p:sp>
        <p:nvSpPr>
          <p:cNvPr id="13317" name="Rectangle 4"/>
          <p:cNvSpPr>
            <a:spLocks noGrp="1" noChangeArrowheads="1"/>
          </p:cNvSpPr>
          <p:nvPr>
            <p:ph type="body" idx="1"/>
          </p:nvPr>
        </p:nvSpPr>
        <p:spPr>
          <a:xfrm>
            <a:off x="457200" y="1600200"/>
            <a:ext cx="8229600" cy="4876800"/>
          </a:xfrm>
        </p:spPr>
        <p:txBody>
          <a:bodyPr/>
          <a:lstStyle/>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3 unpaired and 3 paired</a:t>
            </a:r>
          </a:p>
          <a:p>
            <a:pPr marL="341313" indent="-341313" eaLnBrk="1" hangingPunct="1">
              <a:lnSpc>
                <a:spcPct val="90000"/>
              </a:lnSpc>
              <a:buClr>
                <a:srgbClr val="00FF0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00FF00"/>
              </a:solidFill>
            </a:endParaRPr>
          </a:p>
          <a:p>
            <a:pPr marL="341313" indent="-341313" eaLnBrk="1" hangingPunct="1">
              <a:lnSpc>
                <a:spcPct val="90000"/>
              </a:lnSpc>
              <a:buClr>
                <a:srgbClr val="00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FF00"/>
                </a:solidFill>
              </a:rPr>
              <a:t>UNPAIRED </a:t>
            </a:r>
            <a:r>
              <a:rPr lang="en-IN" smtClean="0">
                <a:solidFill>
                  <a:srgbClr val="FFFFFF"/>
                </a:solidFill>
              </a:rPr>
              <a:t>– THYROID, </a:t>
            </a:r>
          </a:p>
          <a:p>
            <a:pPr marL="341313" indent="-341313" eaLnBrk="1" hangingPunct="1">
              <a:lnSpc>
                <a:spcPct val="9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                          CRICOID,  	  			  EPIGLOTTIC</a:t>
            </a:r>
          </a:p>
          <a:p>
            <a:pPr marL="341313" indent="-341313" eaLnBrk="1" hangingPunct="1">
              <a:lnSpc>
                <a:spcPct val="90000"/>
              </a:lnSpc>
              <a:buClr>
                <a:srgbClr val="00FF0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00FF00"/>
              </a:solidFill>
            </a:endParaRPr>
          </a:p>
          <a:p>
            <a:pPr marL="341313" indent="-341313" eaLnBrk="1" hangingPunct="1">
              <a:lnSpc>
                <a:spcPct val="90000"/>
              </a:lnSpc>
              <a:buClr>
                <a:srgbClr val="00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FF00"/>
                </a:solidFill>
              </a:rPr>
              <a:t>PAIRED</a:t>
            </a:r>
            <a:r>
              <a:rPr lang="en-IN" smtClean="0">
                <a:solidFill>
                  <a:srgbClr val="FFFFFF"/>
                </a:solidFill>
              </a:rPr>
              <a:t> – ARYTENOID, </a:t>
            </a:r>
          </a:p>
          <a:p>
            <a:pPr marL="341313" indent="-341313" eaLnBrk="1" hangingPunct="1">
              <a:lnSpc>
                <a:spcPct val="9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                    CORNICULATE, 	                 	            CUNEIFORM CARTILAGES</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433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14340" name="Picture 3"/>
          <p:cNvPicPr>
            <a:picLocks noChangeAspect="1" noChangeArrowheads="1"/>
          </p:cNvPicPr>
          <p:nvPr/>
        </p:nvPicPr>
        <p:blipFill>
          <a:blip r:embed="rId4"/>
          <a:srcRect/>
          <a:stretch>
            <a:fillRect/>
          </a:stretch>
        </p:blipFill>
        <p:spPr bwMode="auto">
          <a:xfrm>
            <a:off x="1219200" y="0"/>
            <a:ext cx="7924800" cy="6858000"/>
          </a:xfrm>
          <a:prstGeom prst="rect">
            <a:avLst/>
          </a:prstGeom>
          <a:noFill/>
          <a:ln w="9525">
            <a:noFill/>
            <a:round/>
            <a:headEnd/>
            <a:tailEnd/>
          </a:ln>
        </p:spPr>
      </p:pic>
      <p:sp>
        <p:nvSpPr>
          <p:cNvPr id="14341" name="Rectangle 4"/>
          <p:cNvSpPr>
            <a:spLocks noChangeArrowheads="1"/>
          </p:cNvSpPr>
          <p:nvPr/>
        </p:nvSpPr>
        <p:spPr bwMode="auto">
          <a:xfrm>
            <a:off x="1143000" y="0"/>
            <a:ext cx="5791200" cy="533400"/>
          </a:xfrm>
          <a:prstGeom prst="rect">
            <a:avLst/>
          </a:prstGeom>
          <a:solidFill>
            <a:srgbClr val="000000"/>
          </a:solidFill>
          <a:ln w="9360">
            <a:solidFill>
              <a:srgbClr val="000000"/>
            </a:solidFill>
            <a:miter lim="800000"/>
            <a:headEnd/>
            <a:tailEnd/>
          </a:ln>
        </p:spPr>
        <p:txBody>
          <a:bodyPr wrap="none" anchor="ctr"/>
          <a:lstStyle/>
          <a:p>
            <a:endParaRPr lang="en-IN"/>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536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15364" name="Picture 3"/>
          <p:cNvPicPr>
            <a:picLocks noChangeAspect="1" noChangeArrowheads="1"/>
          </p:cNvPicPr>
          <p:nvPr/>
        </p:nvPicPr>
        <p:blipFill>
          <a:blip r:embed="rId4"/>
          <a:srcRect/>
          <a:stretch>
            <a:fillRect/>
          </a:stretch>
        </p:blipFill>
        <p:spPr bwMode="auto">
          <a:xfrm>
            <a:off x="1447800" y="0"/>
            <a:ext cx="54102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638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16388"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7411"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17412"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LARYNGEAL JOINTS</a:t>
            </a:r>
          </a:p>
        </p:txBody>
      </p:sp>
      <p:sp>
        <p:nvSpPr>
          <p:cNvPr id="17413" name="Rectangle 4"/>
          <p:cNvSpPr>
            <a:spLocks noGrp="1" noChangeArrowheads="1"/>
          </p:cNvSpPr>
          <p:nvPr>
            <p:ph type="body" idx="1"/>
          </p:nvPr>
        </p:nvSpPr>
        <p:spPr>
          <a:xfrm>
            <a:off x="457200" y="1600200"/>
            <a:ext cx="8229600" cy="4525963"/>
          </a:xfrm>
        </p:spPr>
        <p:txBody>
          <a:bodyPr/>
          <a:lstStyle/>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CRICOTHYROID JOINT</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CRICOARYTENOID JOINT</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843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18436"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LARYNGEAL LIGAMENTS</a:t>
            </a:r>
          </a:p>
        </p:txBody>
      </p:sp>
      <p:sp>
        <p:nvSpPr>
          <p:cNvPr id="18437" name="Rectangle 4"/>
          <p:cNvSpPr>
            <a:spLocks noGrp="1" noChangeArrowheads="1"/>
          </p:cNvSpPr>
          <p:nvPr>
            <p:ph type="body" idx="1"/>
          </p:nvPr>
        </p:nvSpPr>
        <p:spPr>
          <a:xfrm>
            <a:off x="457200" y="1600200"/>
            <a:ext cx="8229600" cy="4525963"/>
          </a:xfrm>
        </p:spPr>
        <p:txBody>
          <a:bodyPr/>
          <a:lstStyle/>
          <a:p>
            <a:pPr marL="341313" indent="-341313" eaLnBrk="1" hangingPunct="1">
              <a:spcBef>
                <a:spcPts val="900"/>
              </a:spcBef>
              <a:buClr>
                <a:srgbClr val="00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3600" b="1" smtClean="0">
                <a:solidFill>
                  <a:srgbClr val="00FF00"/>
                </a:solidFill>
              </a:rPr>
              <a:t>EXTRINSIC</a:t>
            </a:r>
            <a:r>
              <a:rPr lang="en-IN" sz="3600" b="1" smtClean="0">
                <a:solidFill>
                  <a:srgbClr val="FFFFFF"/>
                </a:solidFill>
              </a:rPr>
              <a:t> </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THYROHYOID MEMBRANE 	 </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MEDIAL AND LATERAL THYROHYOID LIGAMENTS</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HYOEPIGLOTTIC LIGAMENT</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CRICOTRACHEAL LIGAMENT</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1945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20483" name="Rectangle 3"/>
          <p:cNvSpPr>
            <a:spLocks noGrp="1" noChangeArrowheads="1"/>
          </p:cNvSpPr>
          <p:nvPr>
            <p:ph type="body"/>
          </p:nvPr>
        </p:nvSpPr>
        <p:spPr>
          <a:xfrm>
            <a:off x="457200" y="914400"/>
            <a:ext cx="8229600" cy="5410200"/>
          </a:xfrm>
        </p:spPr>
        <p:txBody>
          <a:bodyPr anchor="t"/>
          <a:lstStyle/>
          <a:p>
            <a:pPr marL="341313" indent="-341313" algn="l" eaLnBrk="1" hangingPunct="1">
              <a:spcBef>
                <a:spcPts val="800"/>
              </a:spcBef>
              <a:buClr>
                <a:srgbClr val="00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3200" b="1" smtClean="0">
                <a:solidFill>
                  <a:srgbClr val="00FF00"/>
                </a:solidFill>
              </a:rPr>
              <a:t>INTRINSIC</a:t>
            </a:r>
            <a:r>
              <a:rPr lang="en-IN" sz="3200" smtClean="0">
                <a:solidFill>
                  <a:srgbClr val="FFFFFF"/>
                </a:solidFill>
              </a:rPr>
              <a:t> – PART OF BROAD SHEET OF FIBROELASTIC TISSUE – FIBROELASTIC MEMBRANE OF LARYNX</a:t>
            </a:r>
          </a:p>
          <a:p>
            <a:pPr marL="341313" indent="-341313" algn="l" eaLnBrk="1" hangingPunct="1">
              <a:spcBef>
                <a:spcPts val="800"/>
              </a:spcBef>
              <a:buClr>
                <a:srgbClr val="00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3200" smtClean="0">
                <a:solidFill>
                  <a:srgbClr val="00FFFF"/>
                </a:solidFill>
              </a:rPr>
              <a:t>QUADRATE MEMBRANE</a:t>
            </a:r>
            <a:r>
              <a:rPr lang="en-IN" sz="3200" smtClean="0">
                <a:solidFill>
                  <a:srgbClr val="FFFFFF"/>
                </a:solidFill>
              </a:rPr>
              <a:t> - ABOVE SINUS</a:t>
            </a:r>
          </a:p>
          <a:p>
            <a:pPr marL="341313" indent="-341313" algn="l" eaLnBrk="1" hangingPunct="1">
              <a:spcBef>
                <a:spcPts val="8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IN" sz="3200" smtClean="0">
              <a:solidFill>
                <a:srgbClr val="FFFFFF"/>
              </a:solidFill>
            </a:endParaRPr>
          </a:p>
          <a:p>
            <a:pPr marL="341313" indent="-341313" algn="l" eaLnBrk="1" hangingPunct="1">
              <a:spcBef>
                <a:spcPts val="800"/>
              </a:spcBef>
              <a:buClr>
                <a:srgbClr val="00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3200" smtClean="0">
                <a:solidFill>
                  <a:srgbClr val="00FFFF"/>
                </a:solidFill>
              </a:rPr>
              <a:t>CONUS ELASTICUS</a:t>
            </a:r>
            <a:r>
              <a:rPr lang="en-IN" sz="3200" smtClean="0">
                <a:solidFill>
                  <a:srgbClr val="FFFFFF"/>
                </a:solidFill>
              </a:rPr>
              <a:t> – BELOW THE SINUS -  ANTERIOR PART IS THICK – CRICOTHYROID LIGAMENT</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10" descr="compartments"/>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AutoShape 16"/>
          <p:cNvSpPr>
            <a:spLocks noChangeArrowheads="1"/>
          </p:cNvSpPr>
          <p:nvPr/>
        </p:nvSpPr>
        <p:spPr bwMode="auto">
          <a:xfrm rot="19836680">
            <a:off x="7043093" y="1443964"/>
            <a:ext cx="1053024" cy="448132"/>
          </a:xfrm>
          <a:prstGeom prst="leftArrow">
            <a:avLst>
              <a:gd name="adj1" fmla="val 50000"/>
              <a:gd name="adj2" fmla="val 43923"/>
            </a:avLst>
          </a:prstGeom>
          <a:solidFill>
            <a:srgbClr val="009900"/>
          </a:solidFill>
          <a:ln w="9525">
            <a:solidFill>
              <a:schemeClr val="tx1"/>
            </a:solidFill>
            <a:miter lim="800000"/>
            <a:headEnd/>
            <a:tailEnd/>
          </a:ln>
        </p:spPr>
        <p:txBody>
          <a:bodyPr wrap="none" anchor="ctr"/>
          <a:lstStyle/>
          <a:p>
            <a:endParaRPr lang="en-IN"/>
          </a:p>
        </p:txBody>
      </p:sp>
      <p:sp>
        <p:nvSpPr>
          <p:cNvPr id="5" name="AutoShape 17"/>
          <p:cNvSpPr>
            <a:spLocks noChangeArrowheads="1"/>
          </p:cNvSpPr>
          <p:nvPr/>
        </p:nvSpPr>
        <p:spPr bwMode="auto">
          <a:xfrm rot="14855773">
            <a:off x="7412202" y="2759652"/>
            <a:ext cx="415656" cy="1168015"/>
          </a:xfrm>
          <a:prstGeom prst="upArrow">
            <a:avLst>
              <a:gd name="adj1" fmla="val 50000"/>
              <a:gd name="adj2" fmla="val 108456"/>
            </a:avLst>
          </a:prstGeom>
          <a:solidFill>
            <a:srgbClr val="009900"/>
          </a:solidFill>
          <a:ln w="9525">
            <a:solidFill>
              <a:schemeClr val="tx1"/>
            </a:solidFill>
            <a:miter lim="800000"/>
            <a:headEnd/>
            <a:tailEnd/>
          </a:ln>
        </p:spPr>
        <p:txBody>
          <a:bodyPr wrap="none" anchor="ctr"/>
          <a:lstStyle/>
          <a:p>
            <a:endParaRPr lang="en-IN"/>
          </a:p>
        </p:txBody>
      </p:sp>
      <p:sp>
        <p:nvSpPr>
          <p:cNvPr id="6" name="AutoShape 18"/>
          <p:cNvSpPr>
            <a:spLocks noChangeArrowheads="1"/>
          </p:cNvSpPr>
          <p:nvPr/>
        </p:nvSpPr>
        <p:spPr bwMode="auto">
          <a:xfrm rot="4432803">
            <a:off x="7982148" y="3955075"/>
            <a:ext cx="387472" cy="1125548"/>
          </a:xfrm>
          <a:prstGeom prst="downArrow">
            <a:avLst>
              <a:gd name="adj1" fmla="val 54797"/>
              <a:gd name="adj2" fmla="val 68923"/>
            </a:avLst>
          </a:prstGeom>
          <a:solidFill>
            <a:srgbClr val="009900"/>
          </a:solidFill>
          <a:ln w="9525">
            <a:solidFill>
              <a:schemeClr val="tx1"/>
            </a:solidFill>
            <a:miter lim="800000"/>
            <a:headEnd/>
            <a:tailEnd/>
          </a:ln>
        </p:spPr>
        <p:txBody>
          <a:bodyPr wrap="none" anchor="ctr"/>
          <a:lstStyle/>
          <a:p>
            <a:endParaRPr lang="en-IN"/>
          </a:p>
        </p:txBody>
      </p:sp>
      <p:sp>
        <p:nvSpPr>
          <p:cNvPr id="7" name="AutoShape 17"/>
          <p:cNvSpPr>
            <a:spLocks noChangeArrowheads="1"/>
          </p:cNvSpPr>
          <p:nvPr/>
        </p:nvSpPr>
        <p:spPr bwMode="auto">
          <a:xfrm rot="9082869">
            <a:off x="8377786" y="5630563"/>
            <a:ext cx="285265" cy="1168015"/>
          </a:xfrm>
          <a:prstGeom prst="upArrow">
            <a:avLst>
              <a:gd name="adj1" fmla="val 50000"/>
              <a:gd name="adj2" fmla="val 108456"/>
            </a:avLst>
          </a:prstGeom>
          <a:solidFill>
            <a:srgbClr val="009900"/>
          </a:solidFill>
          <a:ln w="9525">
            <a:solidFill>
              <a:schemeClr val="tx1"/>
            </a:solidFill>
            <a:miter lim="800000"/>
            <a:headEnd/>
            <a:tailEnd/>
          </a:ln>
        </p:spPr>
        <p:txBody>
          <a:bodyPr wrap="none" anchor="ctr"/>
          <a:lstStyle/>
          <a:p>
            <a:endParaRPr lang="en-IN"/>
          </a:p>
        </p:txBody>
      </p:sp>
      <p:sp>
        <p:nvSpPr>
          <p:cNvPr id="8" name="AutoShape 17"/>
          <p:cNvSpPr>
            <a:spLocks noChangeArrowheads="1"/>
          </p:cNvSpPr>
          <p:nvPr/>
        </p:nvSpPr>
        <p:spPr bwMode="auto">
          <a:xfrm rot="14019081">
            <a:off x="6954089" y="4471024"/>
            <a:ext cx="275742" cy="1041129"/>
          </a:xfrm>
          <a:prstGeom prst="upArrow">
            <a:avLst>
              <a:gd name="adj1" fmla="val 50000"/>
              <a:gd name="adj2" fmla="val 108456"/>
            </a:avLst>
          </a:prstGeom>
          <a:solidFill>
            <a:srgbClr val="009900"/>
          </a:solidFill>
          <a:ln w="9525">
            <a:solidFill>
              <a:schemeClr val="tx1"/>
            </a:solidFill>
            <a:miter lim="800000"/>
            <a:headEnd/>
            <a:tailEnd/>
          </a:ln>
        </p:spPr>
        <p:txBody>
          <a:bodyPr wrap="none" anchor="ctr"/>
          <a:lstStyle/>
          <a:p>
            <a:endParaRPr lang="en-IN"/>
          </a:p>
        </p:txBody>
      </p:sp>
      <p:sp>
        <p:nvSpPr>
          <p:cNvPr id="9" name="AutoShape 17"/>
          <p:cNvSpPr>
            <a:spLocks noChangeArrowheads="1"/>
          </p:cNvSpPr>
          <p:nvPr/>
        </p:nvSpPr>
        <p:spPr bwMode="auto">
          <a:xfrm rot="9525741">
            <a:off x="7134686" y="5449372"/>
            <a:ext cx="324397" cy="1138118"/>
          </a:xfrm>
          <a:prstGeom prst="upArrow">
            <a:avLst>
              <a:gd name="adj1" fmla="val 50000"/>
              <a:gd name="adj2" fmla="val 108456"/>
            </a:avLst>
          </a:prstGeom>
          <a:solidFill>
            <a:srgbClr val="009900"/>
          </a:solidFill>
          <a:ln w="9525">
            <a:solidFill>
              <a:schemeClr val="tx1"/>
            </a:solidFill>
            <a:miter lim="800000"/>
            <a:headEnd/>
            <a:tailEnd/>
          </a:ln>
        </p:spPr>
        <p:txBody>
          <a:bodyPr wrap="none" anchor="ct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ox(i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grpId="1" nodeType="clickEffect">
                                  <p:stCondLst>
                                    <p:cond delay="0"/>
                                  </p:stCondLst>
                                  <p:childTnLst>
                                    <p:animEffect transition="out" filter="box(in)">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par>
                          <p:cTn id="50" fill="hold">
                            <p:stCondLst>
                              <p:cond delay="500"/>
                            </p:stCondLst>
                            <p:childTnLst>
                              <p:par>
                                <p:cTn id="51" presetID="4"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ox(i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xit" presetSubtype="16" fill="hold" grpId="1" nodeType="clickEffect">
                                  <p:stCondLst>
                                    <p:cond delay="0"/>
                                  </p:stCondLst>
                                  <p:childTnLst>
                                    <p:animEffect transition="out" filter="box(in)">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2048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20484"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CAVITY OF LARYNX</a:t>
            </a:r>
          </a:p>
        </p:txBody>
      </p:sp>
      <p:sp>
        <p:nvSpPr>
          <p:cNvPr id="20485" name="Rectangle 4"/>
          <p:cNvSpPr>
            <a:spLocks noGrp="1" noChangeArrowheads="1"/>
          </p:cNvSpPr>
          <p:nvPr>
            <p:ph type="body" idx="1"/>
          </p:nvPr>
        </p:nvSpPr>
        <p:spPr>
          <a:xfrm>
            <a:off x="457200" y="1600200"/>
            <a:ext cx="8229600" cy="4525963"/>
          </a:xfrm>
        </p:spPr>
        <p:txBody>
          <a:bodyPr/>
          <a:lstStyle/>
          <a:p>
            <a:pPr marL="341313" indent="-341313" eaLnBrk="1" hangingPunct="1">
              <a:lnSpc>
                <a:spcPct val="90000"/>
              </a:lnSpc>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99FF"/>
                </a:solidFill>
              </a:rPr>
              <a:t>EXTENDS</a:t>
            </a:r>
            <a:r>
              <a:rPr lang="en-IN" smtClean="0">
                <a:solidFill>
                  <a:srgbClr val="FFFFFF"/>
                </a:solidFill>
              </a:rPr>
              <a:t> – FROM THE INLET OF LARYNX TO LOWER BORDER OF CRICOID CARTILAGE</a:t>
            </a:r>
          </a:p>
          <a:p>
            <a:pPr marL="341313" indent="-341313" eaLnBrk="1" hangingPunct="1">
              <a:lnSpc>
                <a:spcPct val="90000"/>
              </a:lnSpc>
              <a:buClr>
                <a:srgbClr val="00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FF00"/>
                </a:solidFill>
              </a:rPr>
              <a:t>BOUNDARIES OF INLET</a:t>
            </a:r>
            <a:r>
              <a:rPr lang="en-IN" smtClean="0">
                <a:solidFill>
                  <a:srgbClr val="FFFFFF"/>
                </a:solidFill>
              </a:rPr>
              <a:t>:</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ANTERIORLY – EPIGLOTTIS</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POSTERIORLY – INTERARYTENOID FOLD OF MUCOUS MEMBRANE</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ON EACH SIDE – ARYEPIGLOTTIC FOLD</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2150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21508" name="Picture 3"/>
          <p:cNvPicPr>
            <a:picLocks noChangeAspect="1" noChangeArrowheads="1"/>
          </p:cNvPicPr>
          <p:nvPr/>
        </p:nvPicPr>
        <p:blipFill>
          <a:blip r:embed="rId4"/>
          <a:srcRect/>
          <a:stretch>
            <a:fillRect/>
          </a:stretch>
        </p:blipFill>
        <p:spPr bwMode="auto">
          <a:xfrm>
            <a:off x="0" y="1143000"/>
            <a:ext cx="4724400" cy="4343400"/>
          </a:xfrm>
          <a:prstGeom prst="rect">
            <a:avLst/>
          </a:prstGeom>
          <a:noFill/>
          <a:ln w="9525">
            <a:noFill/>
            <a:round/>
            <a:headEnd/>
            <a:tailEnd/>
          </a:ln>
        </p:spPr>
      </p:pic>
      <p:pic>
        <p:nvPicPr>
          <p:cNvPr id="21509" name="Picture 4"/>
          <p:cNvPicPr>
            <a:picLocks noChangeAspect="1" noChangeArrowheads="1"/>
          </p:cNvPicPr>
          <p:nvPr/>
        </p:nvPicPr>
        <p:blipFill>
          <a:blip r:embed="rId5"/>
          <a:srcRect/>
          <a:stretch>
            <a:fillRect/>
          </a:stretch>
        </p:blipFill>
        <p:spPr bwMode="auto">
          <a:xfrm>
            <a:off x="4724400" y="1143000"/>
            <a:ext cx="4419600" cy="43434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srcRect/>
          <a:stretch>
            <a:fillRect/>
          </a:stretch>
        </p:blipFill>
        <p:spPr bwMode="auto">
          <a:xfrm>
            <a:off x="914400" y="0"/>
            <a:ext cx="7086600" cy="65532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2355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24579" name="Rectangle 3"/>
          <p:cNvSpPr>
            <a:spLocks noGrp="1" noChangeArrowheads="1"/>
          </p:cNvSpPr>
          <p:nvPr>
            <p:ph type="body"/>
          </p:nvPr>
        </p:nvSpPr>
        <p:spPr>
          <a:xfrm>
            <a:off x="457200" y="762000"/>
            <a:ext cx="8229600" cy="5715000"/>
          </a:xfrm>
        </p:spPr>
        <p:txBody>
          <a:bodyPr anchor="t"/>
          <a:lstStyle/>
          <a:p>
            <a:pPr marL="341313" indent="-341313" algn="l" eaLnBrk="1" hangingPunct="1">
              <a:lnSpc>
                <a:spcPct val="90000"/>
              </a:lnSpc>
              <a:spcBef>
                <a:spcPts val="700"/>
              </a:spcBef>
              <a:buClr>
                <a:srgbClr val="00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smtClean="0">
                <a:solidFill>
                  <a:srgbClr val="00FF00"/>
                </a:solidFill>
              </a:rPr>
              <a:t>WITHIN THE CAVITY OF LARYNX</a:t>
            </a:r>
            <a:r>
              <a:rPr lang="en-US" sz="2800" smtClean="0">
                <a:solidFill>
                  <a:srgbClr val="FFFFFF"/>
                </a:solidFill>
              </a:rPr>
              <a:t> – </a:t>
            </a:r>
          </a:p>
          <a:p>
            <a:pPr marL="341313" indent="-341313" algn="l" eaLnBrk="1" hangingPunct="1">
              <a:lnSpc>
                <a:spcPct val="90000"/>
              </a:lnSpc>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smtClean="0">
              <a:solidFill>
                <a:srgbClr val="FFFFFF"/>
              </a:solidFill>
            </a:endParaRPr>
          </a:p>
          <a:p>
            <a:pPr marL="341313" indent="-341313" algn="l" eaLnBrk="1" hangingPunct="1">
              <a:lnSpc>
                <a:spcPct val="90000"/>
              </a:lnSpc>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smtClean="0">
                <a:solidFill>
                  <a:srgbClr val="FFFFFF"/>
                </a:solidFill>
              </a:rPr>
              <a:t>TWO FOLDS OF MUCOUS MEMBRANE – </a:t>
            </a:r>
            <a:r>
              <a:rPr lang="en-US" sz="2800" smtClean="0">
                <a:solidFill>
                  <a:srgbClr val="00FF00"/>
                </a:solidFill>
              </a:rPr>
              <a:t>VESTIBULAR FOLD</a:t>
            </a:r>
            <a:r>
              <a:rPr lang="en-US" sz="2800" smtClean="0">
                <a:solidFill>
                  <a:srgbClr val="FFFFFF"/>
                </a:solidFill>
              </a:rPr>
              <a:t> – UPPER FOLD</a:t>
            </a:r>
          </a:p>
          <a:p>
            <a:pPr marL="341313" indent="-341313" algn="l" eaLnBrk="1" hangingPunct="1">
              <a:lnSpc>
                <a:spcPct val="90000"/>
              </a:lnSpc>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smtClean="0">
                <a:solidFill>
                  <a:srgbClr val="FFFFFF"/>
                </a:solidFill>
              </a:rPr>
              <a:t>    -</a:t>
            </a:r>
            <a:r>
              <a:rPr lang="en-US" sz="2800" smtClean="0">
                <a:solidFill>
                  <a:srgbClr val="FFFFFF"/>
                </a:solidFill>
              </a:rPr>
              <a:t> </a:t>
            </a:r>
            <a:r>
              <a:rPr lang="en-US" sz="2800" smtClean="0">
                <a:solidFill>
                  <a:srgbClr val="00FF00"/>
                </a:solidFill>
              </a:rPr>
              <a:t>VOCAL FOLD</a:t>
            </a:r>
            <a:r>
              <a:rPr lang="en-US" sz="2800" smtClean="0">
                <a:solidFill>
                  <a:srgbClr val="FFFFFF"/>
                </a:solidFill>
              </a:rPr>
              <a:t> – LOWER</a:t>
            </a:r>
            <a:r>
              <a:rPr lang="en-US" sz="2800" b="1" smtClean="0">
                <a:solidFill>
                  <a:srgbClr val="FFFFFF"/>
                </a:solidFill>
              </a:rPr>
              <a:t>  </a:t>
            </a:r>
            <a:r>
              <a:rPr lang="en-US" sz="2800" smtClean="0">
                <a:solidFill>
                  <a:srgbClr val="FFFFFF"/>
                </a:solidFill>
              </a:rPr>
              <a:t>FOLD</a:t>
            </a:r>
          </a:p>
          <a:p>
            <a:pPr marL="341313" indent="-341313" algn="l" eaLnBrk="1" hangingPunct="1">
              <a:lnSpc>
                <a:spcPct val="90000"/>
              </a:lnSpc>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b="1" smtClean="0">
              <a:solidFill>
                <a:srgbClr val="FFFFFF"/>
              </a:solidFill>
            </a:endParaRPr>
          </a:p>
          <a:p>
            <a:pPr marL="341313" indent="-341313" algn="l" eaLnBrk="1" hangingPunct="1">
              <a:lnSpc>
                <a:spcPct val="90000"/>
              </a:lnSpc>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smtClean="0">
                <a:solidFill>
                  <a:srgbClr val="FFFFFF"/>
                </a:solidFill>
              </a:rPr>
              <a:t>Space b/w right and left vestibular fold – </a:t>
            </a:r>
            <a:r>
              <a:rPr lang="en-US" sz="2800" b="1" smtClean="0">
                <a:solidFill>
                  <a:srgbClr val="00FFFF"/>
                </a:solidFill>
              </a:rPr>
              <a:t>rima vestibuli</a:t>
            </a:r>
          </a:p>
          <a:p>
            <a:pPr marL="341313" indent="-341313" algn="l" eaLnBrk="1" hangingPunct="1">
              <a:lnSpc>
                <a:spcPct val="90000"/>
              </a:lnSpc>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b="1" smtClean="0">
              <a:solidFill>
                <a:srgbClr val="FFFFFF"/>
              </a:solidFill>
            </a:endParaRPr>
          </a:p>
          <a:p>
            <a:pPr marL="341313" indent="-341313" algn="l" eaLnBrk="1" hangingPunct="1">
              <a:lnSpc>
                <a:spcPct val="90000"/>
              </a:lnSpc>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smtClean="0">
                <a:solidFill>
                  <a:srgbClr val="FFFFFF"/>
                </a:solidFill>
              </a:rPr>
              <a:t>Space b/w right and left vocal fold – </a:t>
            </a:r>
            <a:r>
              <a:rPr lang="en-US" sz="2800" b="1" smtClean="0">
                <a:solidFill>
                  <a:srgbClr val="00FFFF"/>
                </a:solidFill>
              </a:rPr>
              <a:t>rima glottis</a:t>
            </a:r>
          </a:p>
          <a:p>
            <a:pPr marL="341313" indent="-341313" algn="l" eaLnBrk="1" hangingPunct="1">
              <a:lnSpc>
                <a:spcPct val="90000"/>
              </a:lnSpc>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smtClean="0">
                <a:solidFill>
                  <a:srgbClr val="FFFFFF"/>
                </a:solidFill>
              </a:rPr>
              <a:t> </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2457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24580" name="Picture 3"/>
          <p:cNvPicPr>
            <a:picLocks noChangeAspect="1" noChangeArrowheads="1"/>
          </p:cNvPicPr>
          <p:nvPr/>
        </p:nvPicPr>
        <p:blipFill>
          <a:blip r:embed="rId4"/>
          <a:srcRect/>
          <a:stretch>
            <a:fillRect/>
          </a:stretch>
        </p:blipFill>
        <p:spPr bwMode="auto">
          <a:xfrm>
            <a:off x="0" y="990600"/>
            <a:ext cx="9144000" cy="58674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2662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27651" name="Rectangle 3"/>
          <p:cNvSpPr>
            <a:spLocks noGrp="1" noChangeArrowheads="1"/>
          </p:cNvSpPr>
          <p:nvPr>
            <p:ph type="body"/>
          </p:nvPr>
        </p:nvSpPr>
        <p:spPr>
          <a:xfrm>
            <a:off x="457200" y="838200"/>
            <a:ext cx="8229600" cy="5287963"/>
          </a:xfrm>
        </p:spPr>
        <p:txBody>
          <a:bodyPr anchor="t"/>
          <a:lstStyle/>
          <a:p>
            <a:pPr marL="341313" indent="-341313" algn="l" eaLnBrk="1" hangingPunct="1">
              <a:lnSpc>
                <a:spcPct val="90000"/>
              </a:lnSpc>
              <a:spcBef>
                <a:spcPts val="800"/>
              </a:spcBef>
              <a:buClr>
                <a:srgbClr val="00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smtClean="0">
                <a:solidFill>
                  <a:srgbClr val="00FF00"/>
                </a:solidFill>
              </a:rPr>
              <a:t>Vestibular and vocal folds divide the cavity into 3 parts</a:t>
            </a:r>
          </a:p>
          <a:p>
            <a:pPr marL="341313" indent="-341313" algn="l" eaLnBrk="1" hangingPunct="1">
              <a:lnSpc>
                <a:spcPct val="90000"/>
              </a:lnSpc>
              <a:spcBef>
                <a:spcPts val="8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smtClean="0">
                <a:solidFill>
                  <a:srgbClr val="FFFFFF"/>
                </a:solidFill>
              </a:rPr>
              <a:t>Above the vestibular fold is called </a:t>
            </a:r>
            <a:r>
              <a:rPr lang="en-US" sz="3200" smtClean="0">
                <a:solidFill>
                  <a:srgbClr val="00FFFF"/>
                </a:solidFill>
              </a:rPr>
              <a:t>vetibule of larynx</a:t>
            </a:r>
          </a:p>
          <a:p>
            <a:pPr marL="341313" indent="-341313" algn="l" eaLnBrk="1" hangingPunct="1">
              <a:lnSpc>
                <a:spcPct val="90000"/>
              </a:lnSpc>
              <a:spcBef>
                <a:spcPts val="8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smtClean="0">
              <a:solidFill>
                <a:srgbClr val="FFFFFF"/>
              </a:solidFill>
            </a:endParaRPr>
          </a:p>
          <a:p>
            <a:pPr marL="341313" indent="-341313" algn="l" eaLnBrk="1" hangingPunct="1">
              <a:lnSpc>
                <a:spcPct val="90000"/>
              </a:lnSpc>
              <a:spcBef>
                <a:spcPts val="8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smtClean="0">
                <a:solidFill>
                  <a:srgbClr val="FFFFFF"/>
                </a:solidFill>
              </a:rPr>
              <a:t>Part b/w vestibular and vocal fold is </a:t>
            </a:r>
            <a:r>
              <a:rPr lang="en-US" sz="3200" smtClean="0">
                <a:solidFill>
                  <a:srgbClr val="00FFFF"/>
                </a:solidFill>
              </a:rPr>
              <a:t>sinus or ventricle of larynx or sinus of Morgagni</a:t>
            </a:r>
          </a:p>
          <a:p>
            <a:pPr marL="341313" indent="-341313" algn="l" eaLnBrk="1" hangingPunct="1">
              <a:lnSpc>
                <a:spcPct val="90000"/>
              </a:lnSpc>
              <a:spcBef>
                <a:spcPts val="8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smtClean="0">
              <a:solidFill>
                <a:srgbClr val="FFFFFF"/>
              </a:solidFill>
            </a:endParaRPr>
          </a:p>
          <a:p>
            <a:pPr marL="341313" indent="-341313" algn="l" eaLnBrk="1" hangingPunct="1">
              <a:lnSpc>
                <a:spcPct val="90000"/>
              </a:lnSpc>
              <a:spcBef>
                <a:spcPts val="8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smtClean="0">
                <a:solidFill>
                  <a:srgbClr val="FFFFFF"/>
                </a:solidFill>
              </a:rPr>
              <a:t>Part below the vocal fold is called </a:t>
            </a:r>
            <a:r>
              <a:rPr lang="en-US" sz="3200" smtClean="0">
                <a:solidFill>
                  <a:srgbClr val="00FFFF"/>
                </a:solidFill>
              </a:rPr>
              <a:t>infraglottic part</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srcRect/>
          <a:stretch>
            <a:fillRect/>
          </a:stretch>
        </p:blipFill>
        <p:spPr bwMode="auto">
          <a:xfrm>
            <a:off x="0" y="304800"/>
            <a:ext cx="9144000" cy="6553200"/>
          </a:xfrm>
          <a:prstGeom prst="rect">
            <a:avLst/>
          </a:prstGeom>
          <a:noFill/>
          <a:ln w="9525">
            <a:noFill/>
            <a:round/>
            <a:headEnd/>
            <a:tailEnd/>
          </a:ln>
        </p:spPr>
      </p:pic>
      <p:sp>
        <p:nvSpPr>
          <p:cNvPr id="27651" name="AutoShape 2"/>
          <p:cNvSpPr>
            <a:spLocks noChangeArrowheads="1"/>
          </p:cNvSpPr>
          <p:nvPr/>
        </p:nvSpPr>
        <p:spPr bwMode="auto">
          <a:xfrm rot="-1200000">
            <a:off x="5259388" y="2362200"/>
            <a:ext cx="2438400" cy="152400"/>
          </a:xfrm>
          <a:prstGeom prst="leftArrow">
            <a:avLst>
              <a:gd name="adj1" fmla="val 50000"/>
              <a:gd name="adj2" fmla="val 400000"/>
            </a:avLst>
          </a:prstGeom>
          <a:solidFill>
            <a:srgbClr val="00FF00"/>
          </a:solidFill>
          <a:ln w="9360">
            <a:solidFill>
              <a:srgbClr val="000000"/>
            </a:solidFill>
            <a:miter lim="800000"/>
            <a:headEnd/>
            <a:tailEnd/>
          </a:ln>
        </p:spPr>
        <p:txBody>
          <a:bodyPr wrap="none" anchor="ctr"/>
          <a:lstStyle/>
          <a:p>
            <a:endParaRPr lang="en-IN"/>
          </a:p>
        </p:txBody>
      </p:sp>
      <p:sp>
        <p:nvSpPr>
          <p:cNvPr id="27652" name="Rectangle 3"/>
          <p:cNvSpPr>
            <a:spLocks noChangeArrowheads="1"/>
          </p:cNvSpPr>
          <p:nvPr/>
        </p:nvSpPr>
        <p:spPr bwMode="auto">
          <a:xfrm>
            <a:off x="6553200" y="1676400"/>
            <a:ext cx="2590800" cy="304800"/>
          </a:xfrm>
          <a:prstGeom prst="rect">
            <a:avLst/>
          </a:prstGeom>
          <a:solidFill>
            <a:srgbClr val="FFFFFF"/>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a:solidFill>
                  <a:srgbClr val="0099FF"/>
                </a:solidFill>
              </a:rPr>
              <a:t>SACCULE OF LARYNX</a:t>
            </a:r>
            <a:r>
              <a:rPr lang="en-IN">
                <a:solidFill>
                  <a:srgbClr val="000000"/>
                </a:solidFill>
              </a:rPr>
              <a:t> </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2867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28676"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2969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29700" name="Rectangle 3"/>
          <p:cNvSpPr>
            <a:spLocks noGrp="1" noChangeArrowheads="1"/>
          </p:cNvSpPr>
          <p:nvPr>
            <p:ph type="title"/>
          </p:nvPr>
        </p:nvSpPr>
        <p:spPr>
          <a:xfrm>
            <a:off x="457200" y="274638"/>
            <a:ext cx="8686800" cy="71596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4000" b="1" smtClean="0">
                <a:solidFill>
                  <a:srgbClr val="FFFF00"/>
                </a:solidFill>
              </a:rPr>
              <a:t>MUCOUS MEMBRANE OF LARYNX</a:t>
            </a:r>
          </a:p>
        </p:txBody>
      </p:sp>
      <p:sp>
        <p:nvSpPr>
          <p:cNvPr id="29701" name="Rectangle 4"/>
          <p:cNvSpPr>
            <a:spLocks noGrp="1" noChangeArrowheads="1"/>
          </p:cNvSpPr>
          <p:nvPr>
            <p:ph type="body" idx="1"/>
          </p:nvPr>
        </p:nvSpPr>
        <p:spPr>
          <a:xfrm>
            <a:off x="457200" y="1600200"/>
            <a:ext cx="8229600" cy="4525963"/>
          </a:xfrm>
        </p:spPr>
        <p:txBody>
          <a:bodyPr/>
          <a:lstStyle/>
          <a:p>
            <a:pPr marL="341313" indent="-341313" eaLnBrk="1" hangingPunct="1">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0099FF"/>
                </a:solidFill>
              </a:rPr>
              <a:t>Stratified squamous epithelium</a:t>
            </a:r>
            <a:r>
              <a:rPr lang="en-US" smtClean="0">
                <a:solidFill>
                  <a:srgbClr val="FFFFFF"/>
                </a:solidFill>
              </a:rPr>
              <a:t> – ant surface, upper half of posterior surface of epiglottis, upper part of aryepiglottic fold, vocal fold</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solidFill>
                <a:srgbClr val="FFFFFF"/>
              </a:solidFill>
            </a:endParaRP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Rest of the laryngeal mucous membrane is covered with ciliated </a:t>
            </a:r>
            <a:r>
              <a:rPr lang="en-US" smtClean="0">
                <a:solidFill>
                  <a:srgbClr val="0099FF"/>
                </a:solidFill>
              </a:rPr>
              <a:t>columnar epithelium</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srcRect/>
          <a:stretch>
            <a:fillRect/>
          </a:stretch>
        </p:blipFill>
        <p:spPr bwMode="auto">
          <a:xfrm>
            <a:off x="0" y="762000"/>
            <a:ext cx="9144000" cy="51054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072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30724"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3600" b="1" smtClean="0">
                <a:solidFill>
                  <a:srgbClr val="FFFF00"/>
                </a:solidFill>
              </a:rPr>
              <a:t>INTRINSIC MUSCLES OF LARYNX</a:t>
            </a:r>
          </a:p>
        </p:txBody>
      </p:sp>
      <p:sp>
        <p:nvSpPr>
          <p:cNvPr id="30725" name="Rectangle 4"/>
          <p:cNvSpPr>
            <a:spLocks noGrp="1" noChangeArrowheads="1"/>
          </p:cNvSpPr>
          <p:nvPr>
            <p:ph type="body" idx="1"/>
          </p:nvPr>
        </p:nvSpPr>
        <p:spPr>
          <a:xfrm>
            <a:off x="457200" y="1219200"/>
            <a:ext cx="8229600" cy="4906963"/>
          </a:xfrm>
        </p:spPr>
        <p:txBody>
          <a:bodyPr/>
          <a:lstStyle/>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Cricothyroid</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Posterior cricoarytenoid</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Lateral cricoarytenoid</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Transvers arytenoid</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Oblique arytenoid</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Thyroarytenoid</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Aryepiglotticus</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Vocalis</a:t>
            </a: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solidFill>
                  <a:srgbClr val="FFFFFF"/>
                </a:solidFill>
              </a:rPr>
              <a:t>Thyroepiglotticus</a:t>
            </a:r>
          </a:p>
          <a:p>
            <a:pPr marL="341313" indent="-341313" eaLnBrk="1" hangingPunct="1">
              <a:lnSpc>
                <a:spcPct val="90000"/>
              </a:lnSpc>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solidFill>
                <a:srgbClr val="FFFFFF"/>
              </a:solidFill>
            </a:endParaRPr>
          </a:p>
          <a:p>
            <a:pPr marL="341313" indent="-341313" eaLnBrk="1" hangingPunct="1">
              <a:lnSpc>
                <a:spcPct val="90000"/>
              </a:lnSpc>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solidFill>
                <a:srgbClr val="FFFFFF"/>
              </a:solidFill>
            </a:endParaRPr>
          </a:p>
          <a:p>
            <a:pPr marL="341313" indent="-341313" eaLnBrk="1" hangingPunct="1">
              <a:lnSpc>
                <a:spcPct val="90000"/>
              </a:lnSpc>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solidFill>
                <a:srgbClr val="FFFFFF"/>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174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31748"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2771"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32772" name="Picture 3"/>
          <p:cNvPicPr>
            <a:picLocks noChangeAspect="1" noChangeArrowheads="1"/>
          </p:cNvPicPr>
          <p:nvPr/>
        </p:nvPicPr>
        <p:blipFill>
          <a:blip r:embed="rId4"/>
          <a:srcRect/>
          <a:stretch>
            <a:fillRect/>
          </a:stretch>
        </p:blipFill>
        <p:spPr bwMode="auto">
          <a:xfrm>
            <a:off x="0" y="0"/>
            <a:ext cx="6477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379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33796" name="Picture 3"/>
          <p:cNvPicPr>
            <a:picLocks noChangeAspect="1" noChangeArrowheads="1"/>
          </p:cNvPicPr>
          <p:nvPr/>
        </p:nvPicPr>
        <p:blipFill>
          <a:blip r:embed="rId4"/>
          <a:srcRect/>
          <a:stretch>
            <a:fillRect/>
          </a:stretch>
        </p:blipFill>
        <p:spPr bwMode="auto">
          <a:xfrm>
            <a:off x="0" y="0"/>
            <a:ext cx="7239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481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34820" name="Picture 3"/>
          <p:cNvPicPr>
            <a:picLocks noChangeAspect="1" noChangeArrowheads="1"/>
          </p:cNvPicPr>
          <p:nvPr/>
        </p:nvPicPr>
        <p:blipFill>
          <a:blip r:embed="rId4"/>
          <a:srcRect/>
          <a:stretch>
            <a:fillRect/>
          </a:stretch>
        </p:blipFill>
        <p:spPr bwMode="auto">
          <a:xfrm>
            <a:off x="0" y="0"/>
            <a:ext cx="59436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584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35844" name="Picture 3"/>
          <p:cNvPicPr>
            <a:picLocks noChangeAspect="1" noChangeArrowheads="1"/>
          </p:cNvPicPr>
          <p:nvPr/>
        </p:nvPicPr>
        <p:blipFill>
          <a:blip r:embed="rId4"/>
          <a:srcRect/>
          <a:stretch>
            <a:fillRect/>
          </a:stretch>
        </p:blipFill>
        <p:spPr bwMode="auto">
          <a:xfrm>
            <a:off x="0" y="0"/>
            <a:ext cx="60198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686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36868" name="Picture 3"/>
          <p:cNvPicPr>
            <a:picLocks noChangeAspect="1" noChangeArrowheads="1"/>
          </p:cNvPicPr>
          <p:nvPr/>
        </p:nvPicPr>
        <p:blipFill>
          <a:blip r:embed="rId4"/>
          <a:srcRect/>
          <a:stretch>
            <a:fillRect/>
          </a:stretch>
        </p:blipFill>
        <p:spPr bwMode="auto">
          <a:xfrm>
            <a:off x="0" y="0"/>
            <a:ext cx="63246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7891"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37892" name="Picture 3"/>
          <p:cNvPicPr>
            <a:picLocks noChangeAspect="1" noChangeArrowheads="1"/>
          </p:cNvPicPr>
          <p:nvPr/>
        </p:nvPicPr>
        <p:blipFill>
          <a:blip r:embed="rId4"/>
          <a:srcRect/>
          <a:stretch>
            <a:fillRect/>
          </a:stretch>
        </p:blipFill>
        <p:spPr bwMode="auto">
          <a:xfrm>
            <a:off x="0" y="0"/>
            <a:ext cx="6858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891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38916" name="Rectangle 3"/>
          <p:cNvSpPr>
            <a:spLocks noGrp="1" noChangeArrowheads="1"/>
          </p:cNvSpPr>
          <p:nvPr>
            <p:ph type="title"/>
          </p:nvPr>
        </p:nvSpPr>
        <p:spPr>
          <a:xfrm>
            <a:off x="457200" y="196850"/>
            <a:ext cx="8229600" cy="6429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3600" b="1" smtClean="0">
                <a:solidFill>
                  <a:srgbClr val="FFFF00"/>
                </a:solidFill>
              </a:rPr>
              <a:t>ACTION OF MUSCLES</a:t>
            </a:r>
          </a:p>
        </p:txBody>
      </p:sp>
      <p:sp>
        <p:nvSpPr>
          <p:cNvPr id="38917" name="Rectangle 4"/>
          <p:cNvSpPr>
            <a:spLocks noGrp="1" noChangeArrowheads="1"/>
          </p:cNvSpPr>
          <p:nvPr>
            <p:ph type="body" idx="1"/>
          </p:nvPr>
        </p:nvSpPr>
        <p:spPr>
          <a:xfrm>
            <a:off x="381000" y="1143000"/>
            <a:ext cx="4038600" cy="5334000"/>
          </a:xfrm>
        </p:spPr>
        <p:txBody>
          <a:bodyPr/>
          <a:lstStyle/>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              </a:t>
            </a:r>
            <a:r>
              <a:rPr lang="en-IN" sz="1800" b="1" smtClean="0">
                <a:solidFill>
                  <a:srgbClr val="0099FF"/>
                </a:solidFill>
              </a:rPr>
              <a:t>MOVEMENTS</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0099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1. ELEVATION OF LARYNX</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2. DEPRESSION OF LARYNX</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3. OPENING INLET OF LARYNX</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4. CLOSING INLET OF </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    LARYNX</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5. ABDUCTOR OF VOCAL CORDS</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6. ADDUCTOR OF VOCAL CORDS</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7. TENSOR OF VOCAL CORDS </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8. RELAXOR OF VOCAL CORDS </a:t>
            </a:r>
          </a:p>
        </p:txBody>
      </p:sp>
      <p:sp>
        <p:nvSpPr>
          <p:cNvPr id="38918" name="Rectangle 5"/>
          <p:cNvSpPr>
            <a:spLocks noGrp="1" noChangeArrowheads="1"/>
          </p:cNvSpPr>
          <p:nvPr>
            <p:ph type="body" idx="2"/>
          </p:nvPr>
        </p:nvSpPr>
        <p:spPr>
          <a:xfrm>
            <a:off x="4648200" y="1143000"/>
            <a:ext cx="4495800" cy="5486400"/>
          </a:xfrm>
        </p:spPr>
        <p:txBody>
          <a:bodyPr/>
          <a:lstStyle/>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                    </a:t>
            </a:r>
            <a:r>
              <a:rPr lang="en-IN" sz="1800" b="1" smtClean="0">
                <a:solidFill>
                  <a:srgbClr val="0099FF"/>
                </a:solidFill>
              </a:rPr>
              <a:t>MUSCLES</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0099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THYROHYOID, MYLOHYOID</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STERNOTHYROID, STERNOHYOID</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THYROEPIGLOTTICUS</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ARYEPIGLOTTICUS</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POSTERIOR CRICOARYTENOID ONLY</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LATERAL CRICOARYTENOID</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TRANSVERSE, OBLIQUE ARYTENOIDS</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CRICOTHYROID</a:t>
            </a: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IN" sz="1800" b="1" smtClean="0">
              <a:solidFill>
                <a:srgbClr val="FFFFFF"/>
              </a:solidFill>
            </a:endParaRPr>
          </a:p>
          <a:p>
            <a:pPr eaLnBrk="1" hangingPunct="1">
              <a:lnSpc>
                <a:spcPct val="80000"/>
              </a:lnSpc>
              <a:spcBef>
                <a:spcPts val="450"/>
              </a:spcBef>
              <a:buFont typeface="Times New Roman" pitchFamily="16"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IN" sz="1800" b="1" smtClean="0">
                <a:solidFill>
                  <a:srgbClr val="FFFFFF"/>
                </a:solidFill>
              </a:rPr>
              <a:t>THYROARYTENOID</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3993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39940"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ARTERIAL SUPPLY</a:t>
            </a:r>
          </a:p>
        </p:txBody>
      </p:sp>
      <p:sp>
        <p:nvSpPr>
          <p:cNvPr id="39941" name="Rectangle 4"/>
          <p:cNvSpPr>
            <a:spLocks noGrp="1" noChangeArrowheads="1"/>
          </p:cNvSpPr>
          <p:nvPr>
            <p:ph type="body" idx="1"/>
          </p:nvPr>
        </p:nvSpPr>
        <p:spPr>
          <a:xfrm>
            <a:off x="457200" y="1600200"/>
            <a:ext cx="8229600" cy="4525963"/>
          </a:xfrm>
        </p:spPr>
        <p:txBody>
          <a:bodyPr/>
          <a:lstStyle/>
          <a:p>
            <a:pPr marL="341313" indent="-341313" eaLnBrk="1" hangingPunct="1">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99FF"/>
                </a:solidFill>
              </a:rPr>
              <a:t>UP TO THE VOCAL FOLD</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SUPERIOR LARYNGEAL ARTERY</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BRANCH OF THE SUPERIOR THYROID ARTERY</a:t>
            </a:r>
          </a:p>
          <a:p>
            <a:pPr marL="341313" indent="-341313" eaLnBrk="1" hangingPunct="1">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99FF"/>
                </a:solidFill>
              </a:rPr>
              <a:t>BELOW THE VOCAL FOLD</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INFERIOR LARYNGEAL ARTERY</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BRANCH OF THE INFERIOR THYROID ARTERY</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09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4100" name="Picture 3"/>
          <p:cNvPicPr>
            <a:picLocks noChangeAspect="1" noChangeArrowheads="1"/>
          </p:cNvPicPr>
          <p:nvPr/>
        </p:nvPicPr>
        <p:blipFill>
          <a:blip r:embed="rId4"/>
          <a:srcRect/>
          <a:stretch>
            <a:fillRect/>
          </a:stretch>
        </p:blipFill>
        <p:spPr bwMode="auto">
          <a:xfrm>
            <a:off x="-3500494" y="0"/>
            <a:ext cx="15859236" cy="21931442"/>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096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40964"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VENOUS DRAINAGE</a:t>
            </a:r>
          </a:p>
        </p:txBody>
      </p:sp>
      <p:sp>
        <p:nvSpPr>
          <p:cNvPr id="40965" name="Rectangle 4"/>
          <p:cNvSpPr>
            <a:spLocks noGrp="1" noChangeArrowheads="1"/>
          </p:cNvSpPr>
          <p:nvPr>
            <p:ph type="body" idx="1"/>
          </p:nvPr>
        </p:nvSpPr>
        <p:spPr>
          <a:xfrm>
            <a:off x="457200" y="1600200"/>
            <a:ext cx="8229600" cy="4525963"/>
          </a:xfrm>
        </p:spPr>
        <p:txBody>
          <a:bodyPr/>
          <a:lstStyle/>
          <a:p>
            <a:pPr marL="341313" indent="-341313" eaLnBrk="1" hangingPunct="1">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99FF"/>
                </a:solidFill>
              </a:rPr>
              <a:t>UP TO THE VOCAL FOLD</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SUPERIOR LARYNGEAL VEIN DRAINS INTO THE SUPERIOR THYROID VEIN</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99FF"/>
                </a:solidFill>
              </a:rPr>
              <a:t>BELOW THE VOCAL FOLD</a:t>
            </a: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INFERIOR LARYNGEAL VEIN DRAINS INTO THE INFERIOR THYROID VEIN</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198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41988"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LYMPHATIC DRAINAGE</a:t>
            </a:r>
          </a:p>
        </p:txBody>
      </p:sp>
      <p:sp>
        <p:nvSpPr>
          <p:cNvPr id="41989" name="Rectangle 4"/>
          <p:cNvSpPr>
            <a:spLocks noGrp="1" noChangeArrowheads="1"/>
          </p:cNvSpPr>
          <p:nvPr>
            <p:ph type="body" idx="1"/>
          </p:nvPr>
        </p:nvSpPr>
        <p:spPr>
          <a:xfrm>
            <a:off x="457200" y="1600200"/>
            <a:ext cx="8229600" cy="4525963"/>
          </a:xfrm>
        </p:spPr>
        <p:txBody>
          <a:bodyPr/>
          <a:lstStyle/>
          <a:p>
            <a:pPr marL="341313" indent="-341313" eaLnBrk="1" hangingPunct="1">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99FF"/>
                </a:solidFill>
              </a:rPr>
              <a:t>ABOVE THE VOCAL CORD</a:t>
            </a:r>
            <a:r>
              <a:rPr lang="en-IN" smtClean="0">
                <a:solidFill>
                  <a:srgbClr val="FFFFFF"/>
                </a:solidFill>
              </a:rPr>
              <a:t> – ANTERO- SUPERIOR GROUP OF DEEP CERVICAL NODES</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0099FF"/>
                </a:solidFill>
              </a:rPr>
              <a:t>BELOW THE VOCAL FOLD</a:t>
            </a:r>
            <a:r>
              <a:rPr lang="en-IN" smtClean="0">
                <a:solidFill>
                  <a:srgbClr val="FFFFFF"/>
                </a:solidFill>
              </a:rPr>
              <a:t> – POSTEROINFERIOR GROUP OF DEEP CERVICAL NODES</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3011"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43012"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NERVE SUPPLY</a:t>
            </a:r>
          </a:p>
        </p:txBody>
      </p:sp>
      <p:sp>
        <p:nvSpPr>
          <p:cNvPr id="43013" name="Rectangle 4"/>
          <p:cNvSpPr>
            <a:spLocks noGrp="1" noChangeArrowheads="1"/>
          </p:cNvSpPr>
          <p:nvPr>
            <p:ph type="body" idx="1"/>
          </p:nvPr>
        </p:nvSpPr>
        <p:spPr>
          <a:xfrm>
            <a:off x="457200" y="1295400"/>
            <a:ext cx="8229600" cy="5257800"/>
          </a:xfrm>
        </p:spPr>
        <p:txBody>
          <a:bodyPr/>
          <a:lstStyle/>
          <a:p>
            <a:pPr marL="341313" indent="-341313" eaLnBrk="1" hangingPunct="1">
              <a:spcBef>
                <a:spcPts val="700"/>
              </a:spcBef>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smtClean="0">
                <a:solidFill>
                  <a:srgbClr val="0099FF"/>
                </a:solidFill>
              </a:rPr>
              <a:t>SENSORY NERVE:</a:t>
            </a:r>
          </a:p>
          <a:p>
            <a:pPr marL="341313" indent="-341313" eaLnBrk="1" hangingPunct="1">
              <a:spcBef>
                <a:spcPts val="500"/>
              </a:spcBef>
              <a:buClr>
                <a:srgbClr val="0099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000" smtClean="0">
              <a:solidFill>
                <a:srgbClr val="0099FF"/>
              </a:solidFill>
            </a:endParaRPr>
          </a:p>
          <a:p>
            <a:pPr marL="341313" indent="-341313" eaLnBrk="1" hangingPunct="1">
              <a:spcBef>
                <a:spcPts val="5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b="1" smtClean="0">
                <a:solidFill>
                  <a:srgbClr val="FFFFFF"/>
                </a:solidFill>
              </a:rPr>
              <a:t>INTERNAL LARYNGEAL NERVE – SUPPLIES MUCOUS MEMBRANE UPTO THE LEVEL OF THE VOCAL FOLD</a:t>
            </a:r>
          </a:p>
          <a:p>
            <a:pPr marL="341313" indent="-341313" eaLnBrk="1" hangingPunct="1">
              <a:spcBef>
                <a:spcPts val="5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000" b="1" smtClean="0">
              <a:solidFill>
                <a:srgbClr val="FFFFFF"/>
              </a:solidFill>
            </a:endParaRPr>
          </a:p>
          <a:p>
            <a:pPr marL="341313" indent="-341313" eaLnBrk="1" hangingPunct="1">
              <a:spcBef>
                <a:spcPts val="5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b="1" smtClean="0">
                <a:solidFill>
                  <a:srgbClr val="FFFFFF"/>
                </a:solidFill>
              </a:rPr>
              <a:t>RECURRENTLARYNGEAL NERVE – SUPPLIES MUCOUS MEMBRANE BELOW THE LEVEL OF THE VOCAL FOLD</a:t>
            </a:r>
          </a:p>
          <a:p>
            <a:pPr marL="341313" indent="-341313" eaLnBrk="1" hangingPunct="1">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800" b="1" smtClean="0">
              <a:solidFill>
                <a:srgbClr val="FFFFFF"/>
              </a:solidFill>
            </a:endParaRPr>
          </a:p>
          <a:p>
            <a:pPr marL="341313" indent="-341313" eaLnBrk="1" hangingPunct="1">
              <a:spcBef>
                <a:spcPts val="700"/>
              </a:spcBef>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800" smtClean="0">
                <a:solidFill>
                  <a:srgbClr val="0099FF"/>
                </a:solidFill>
              </a:rPr>
              <a:t>MOTOR NERVE</a:t>
            </a:r>
          </a:p>
          <a:p>
            <a:pPr marL="341313" indent="-341313" eaLnBrk="1" hangingPunct="1">
              <a:spcBef>
                <a:spcPts val="5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z="2000" smtClean="0">
              <a:solidFill>
                <a:srgbClr val="FFFFFF"/>
              </a:solidFill>
            </a:endParaRPr>
          </a:p>
          <a:p>
            <a:pPr marL="341313" indent="-341313" eaLnBrk="1" hangingPunct="1">
              <a:spcBef>
                <a:spcPts val="5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z="2000" b="1" smtClean="0">
                <a:solidFill>
                  <a:srgbClr val="FFFFFF"/>
                </a:solidFill>
              </a:rPr>
              <a:t>ALL INTRINSIC MUSCLES OF LARYNX SUPPLIED BY RECURRENT LARYNGEAL NERVE EXCEPT CRICOTHYROID – SUPPLIED BY EXTERNAL LARYNGEAL NERVE.</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403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44036"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sp>
        <p:nvSpPr>
          <p:cNvPr id="44037" name="Rectangle 4"/>
          <p:cNvSpPr>
            <a:spLocks noChangeArrowheads="1"/>
          </p:cNvSpPr>
          <p:nvPr/>
        </p:nvSpPr>
        <p:spPr bwMode="auto">
          <a:xfrm>
            <a:off x="7239000" y="6400800"/>
            <a:ext cx="1905000" cy="457200"/>
          </a:xfrm>
          <a:prstGeom prst="rect">
            <a:avLst/>
          </a:prstGeom>
          <a:solidFill>
            <a:srgbClr val="FFFFFF"/>
          </a:solidFill>
          <a:ln w="9360">
            <a:solidFill>
              <a:srgbClr val="FFFFFF"/>
            </a:solidFill>
            <a:miter lim="800000"/>
            <a:headEnd/>
            <a:tailEnd/>
          </a:ln>
        </p:spPr>
        <p:txBody>
          <a:bodyPr wrap="none" anchor="ctr"/>
          <a:lstStyle/>
          <a:p>
            <a:endParaRPr lang="en-IN"/>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505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45060"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608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46084"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0099FF"/>
                </a:solidFill>
              </a:rPr>
              <a:t>CLINICAL ANATOMY</a:t>
            </a:r>
          </a:p>
        </p:txBody>
      </p:sp>
      <p:sp>
        <p:nvSpPr>
          <p:cNvPr id="46085" name="Rectangle 4"/>
          <p:cNvSpPr>
            <a:spLocks noGrp="1" noChangeArrowheads="1"/>
          </p:cNvSpPr>
          <p:nvPr>
            <p:ph type="body" idx="1"/>
          </p:nvPr>
        </p:nvSpPr>
        <p:spPr>
          <a:xfrm>
            <a:off x="457200" y="1295400"/>
            <a:ext cx="8229600" cy="5105400"/>
          </a:xfrm>
        </p:spPr>
        <p:txBody>
          <a:bodyPr/>
          <a:lstStyle/>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WHEN ANY FOREIGN BODY ENTERS THE LARYNX IT PRODUCES SEVER PROTECTIVE </a:t>
            </a:r>
            <a:r>
              <a:rPr lang="en-IN" smtClean="0">
                <a:solidFill>
                  <a:srgbClr val="FFFF00"/>
                </a:solidFill>
              </a:rPr>
              <a:t>COUGH </a:t>
            </a:r>
            <a:r>
              <a:rPr lang="en-IN" smtClean="0">
                <a:solidFill>
                  <a:srgbClr val="FFFFFF"/>
                </a:solidFill>
              </a:rPr>
              <a:t>AND THE FOREIGN BODY IS EXPELLED.</a:t>
            </a:r>
          </a:p>
          <a:p>
            <a:pPr marL="341313" indent="-341313" eaLnBrk="1" hangingPunct="1">
              <a:buClr>
                <a:srgbClr val="FF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b="1" smtClean="0">
                <a:solidFill>
                  <a:srgbClr val="FFFF00"/>
                </a:solidFill>
              </a:rPr>
              <a:t>DAMAGE TO THE INTERNAL LARYNGEAL NERVE</a:t>
            </a:r>
            <a:r>
              <a:rPr lang="en-IN" smtClean="0">
                <a:solidFill>
                  <a:srgbClr val="FFFFFF"/>
                </a:solidFill>
              </a:rPr>
              <a:t> PRODUCES ANESTHESIA OF THE SUPRAGLOTTIC PART OF THE LARYNX. FOREIGN BODIES CAN READILY ENTER IT.</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710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48131" name="Rectangle 3"/>
          <p:cNvSpPr>
            <a:spLocks noGrp="1" noChangeArrowheads="1"/>
          </p:cNvSpPr>
          <p:nvPr>
            <p:ph type="body"/>
          </p:nvPr>
        </p:nvSpPr>
        <p:spPr>
          <a:xfrm>
            <a:off x="457200" y="762000"/>
            <a:ext cx="8229600" cy="5562600"/>
          </a:xfrm>
        </p:spPr>
        <p:txBody>
          <a:bodyPr anchor="t"/>
          <a:lstStyle/>
          <a:p>
            <a:pPr marL="341313" indent="-341313" algn="l" eaLnBrk="1" hangingPunct="1">
              <a:spcBef>
                <a:spcPts val="800"/>
              </a:spcBef>
              <a:buClr>
                <a:srgbClr val="FF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3200" b="1" smtClean="0">
                <a:solidFill>
                  <a:srgbClr val="FFFF00"/>
                </a:solidFill>
              </a:rPr>
              <a:t>DAMAGE TO THE EXTERNAL LARYNGEAL NERVE</a:t>
            </a:r>
            <a:r>
              <a:rPr lang="en-IN" sz="3200" smtClean="0">
                <a:solidFill>
                  <a:srgbClr val="FFFFFF"/>
                </a:solidFill>
              </a:rPr>
              <a:t> - PRODUCES WEAKNESS OF SPEECH DUE TO LOSS OF TIGHTENING EFFECT OF CRICOTHYROID ON VOCAL CORDS</a:t>
            </a:r>
          </a:p>
          <a:p>
            <a:pPr marL="341313" indent="-341313" algn="l" eaLnBrk="1" hangingPunct="1">
              <a:spcBef>
                <a:spcPts val="6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3200" b="1" smtClean="0">
                <a:solidFill>
                  <a:srgbClr val="FFFFFF"/>
                </a:solidFill>
              </a:rPr>
              <a:t>WHEN </a:t>
            </a:r>
            <a:r>
              <a:rPr lang="en-IN" sz="3200" b="1" smtClean="0">
                <a:solidFill>
                  <a:srgbClr val="FFFF00"/>
                </a:solidFill>
              </a:rPr>
              <a:t>BOTH RECURRENT LARYNGEAL NERVE</a:t>
            </a:r>
            <a:r>
              <a:rPr lang="en-IN" sz="3200" b="1" smtClean="0">
                <a:solidFill>
                  <a:srgbClr val="FFFFFF"/>
                </a:solidFill>
              </a:rPr>
              <a:t> - </a:t>
            </a:r>
            <a:r>
              <a:rPr lang="en-IN" sz="3200" smtClean="0">
                <a:solidFill>
                  <a:srgbClr val="FFFFFF"/>
                </a:solidFill>
              </a:rPr>
              <a:t> </a:t>
            </a:r>
            <a:r>
              <a:rPr lang="en-IN" sz="2400" b="1" smtClean="0">
                <a:solidFill>
                  <a:srgbClr val="FFFFFF"/>
                </a:solidFill>
              </a:rPr>
              <a:t>VOCAL CORD LIE IN CADAVERIC POSITION INBETWEEN ABDUCTION AND ADDUCTION</a:t>
            </a:r>
          </a:p>
          <a:p>
            <a:pPr marL="341313" indent="-341313" algn="l" eaLnBrk="1" hangingPunct="1">
              <a:spcBef>
                <a:spcPts val="6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400" b="1" smtClean="0">
                <a:solidFill>
                  <a:srgbClr val="FFFFFF"/>
                </a:solidFill>
              </a:rPr>
              <a:t>PHONATION IS COMPLETELY LOST</a:t>
            </a:r>
          </a:p>
          <a:p>
            <a:pPr marL="341313" indent="-341313" algn="l" eaLnBrk="1" hangingPunct="1">
              <a:spcBef>
                <a:spcPts val="6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400" b="1" smtClean="0">
                <a:solidFill>
                  <a:srgbClr val="FFFFFF"/>
                </a:solidFill>
              </a:rPr>
              <a:t>BREATHING BECOME DIFICULT.</a:t>
            </a:r>
          </a:p>
          <a:p>
            <a:pPr marL="341313" indent="-341313" algn="l" eaLnBrk="1" hangingPunct="1">
              <a:spcBef>
                <a:spcPts val="6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IN" sz="2400" b="1" smtClean="0">
              <a:solidFill>
                <a:srgbClr val="FFFFFF"/>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8131"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49155" name="Rectangle 3"/>
          <p:cNvSpPr>
            <a:spLocks noGrp="1" noChangeArrowheads="1"/>
          </p:cNvSpPr>
          <p:nvPr>
            <p:ph type="body"/>
          </p:nvPr>
        </p:nvSpPr>
        <p:spPr>
          <a:xfrm>
            <a:off x="457200" y="685800"/>
            <a:ext cx="8229600" cy="5440363"/>
          </a:xfrm>
        </p:spPr>
        <p:txBody>
          <a:bodyPr anchor="t"/>
          <a:lstStyle/>
          <a:p>
            <a:pPr marL="341313" indent="-341313" algn="l" eaLnBrk="1" hangingPunct="1">
              <a:lnSpc>
                <a:spcPct val="90000"/>
              </a:lnSpc>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b="1" smtClean="0">
                <a:solidFill>
                  <a:srgbClr val="FFFFFF"/>
                </a:solidFill>
              </a:rPr>
              <a:t>WHEN </a:t>
            </a:r>
            <a:r>
              <a:rPr lang="en-IN" sz="2800" b="1" smtClean="0">
                <a:solidFill>
                  <a:srgbClr val="FFFF00"/>
                </a:solidFill>
              </a:rPr>
              <a:t>ONLY ONE RECURRENT LARYNGEAL NERVE</a:t>
            </a:r>
            <a:r>
              <a:rPr lang="en-IN" sz="2800" smtClean="0">
                <a:solidFill>
                  <a:srgbClr val="FFFFFF"/>
                </a:solidFill>
              </a:rPr>
              <a:t> - IS PARALYSED, THERE IS HOARSENESS OF VOICE, FAILURE OF FORCEFUL EXPLOSIVE PART OF VOLUNTARY AND REFLEX COUGHING</a:t>
            </a:r>
          </a:p>
          <a:p>
            <a:pPr marL="341313" indent="-341313" algn="l" eaLnBrk="1" hangingPunct="1">
              <a:lnSpc>
                <a:spcPct val="90000"/>
              </a:lnSpc>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IN" sz="2800" smtClean="0">
              <a:solidFill>
                <a:srgbClr val="FFFFFF"/>
              </a:solidFill>
            </a:endParaRPr>
          </a:p>
          <a:p>
            <a:pPr marL="341313" indent="-341313" algn="l" eaLnBrk="1" hangingPunct="1">
              <a:lnSpc>
                <a:spcPct val="90000"/>
              </a:lnSpc>
              <a:spcBef>
                <a:spcPts val="700"/>
              </a:spcBef>
              <a:buClr>
                <a:srgbClr val="FF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smtClean="0">
                <a:solidFill>
                  <a:srgbClr val="FFFF00"/>
                </a:solidFill>
              </a:rPr>
              <a:t>SEMON’S LAW: </a:t>
            </a:r>
          </a:p>
          <a:p>
            <a:pPr marL="341313" indent="-341313" algn="l" eaLnBrk="1" hangingPunct="1">
              <a:lnSpc>
                <a:spcPct val="90000"/>
              </a:lnSpc>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smtClean="0">
                <a:solidFill>
                  <a:srgbClr val="FFFFFF"/>
                </a:solidFill>
              </a:rPr>
              <a:t>IN PROGRESSIVE LESIONS OF RECURRENT LARYNGEAL NERVE , THE ONLY ABDUCTORS OF VOCAL CORDS ARE FIRST TO BE PARALYSED AND LAST TO RECOVER, AS COMPARED TO THE ADDUCTOR.</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4915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50179" name="Rectangle 3"/>
          <p:cNvSpPr>
            <a:spLocks noGrp="1" noChangeArrowheads="1"/>
          </p:cNvSpPr>
          <p:nvPr>
            <p:ph type="body"/>
          </p:nvPr>
        </p:nvSpPr>
        <p:spPr>
          <a:xfrm>
            <a:off x="457200" y="381000"/>
            <a:ext cx="8229600" cy="5745163"/>
          </a:xfrm>
        </p:spPr>
        <p:txBody>
          <a:bodyPr anchor="t"/>
          <a:lstStyle/>
          <a:p>
            <a:pPr marL="341313" indent="-341313" algn="l" eaLnBrk="1" hangingPunct="1">
              <a:spcBef>
                <a:spcPts val="700"/>
              </a:spcBef>
              <a:buClr>
                <a:srgbClr val="0099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b="1" smtClean="0">
                <a:solidFill>
                  <a:srgbClr val="0099FF"/>
                </a:solidFill>
              </a:rPr>
              <a:t>LARYNGOSCOPY</a:t>
            </a:r>
            <a:r>
              <a:rPr lang="en-IN" sz="2800" smtClean="0">
                <a:solidFill>
                  <a:srgbClr val="FFFFFF"/>
                </a:solidFill>
              </a:rPr>
              <a:t> - LARYNX CAN BE EXAMINED THROUGH A LARYNGOSCOPE</a:t>
            </a:r>
          </a:p>
          <a:p>
            <a:pPr marL="341313" indent="-341313" algn="l" eaLnBrk="1" hangingPunct="1">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IN" sz="2800" smtClean="0">
              <a:solidFill>
                <a:srgbClr val="FFFFFF"/>
              </a:solidFill>
            </a:endParaRPr>
          </a:p>
          <a:p>
            <a:pPr marL="341313" indent="-341313" algn="l" eaLnBrk="1" hangingPunct="1">
              <a:spcBef>
                <a:spcPts val="7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smtClean="0">
                <a:solidFill>
                  <a:srgbClr val="FFFFFF"/>
                </a:solidFill>
              </a:rPr>
              <a:t>LARYNX OR GLOTTIS IS THE NARROWEST PART OF THE RESPIRATORY TRACT SO FOREIGN BODIES ARE USUALLY</a:t>
            </a:r>
            <a:r>
              <a:rPr lang="en-IN" sz="2800" smtClean="0">
                <a:solidFill>
                  <a:srgbClr val="0099FF"/>
                </a:solidFill>
              </a:rPr>
              <a:t> LODGED</a:t>
            </a:r>
            <a:r>
              <a:rPr lang="en-IN" sz="2800" smtClean="0">
                <a:solidFill>
                  <a:srgbClr val="FFFFFF"/>
                </a:solidFill>
              </a:rPr>
              <a:t> HERE.</a:t>
            </a:r>
          </a:p>
          <a:p>
            <a:pPr marL="341313" indent="-341313" algn="l" eaLnBrk="1" hangingPunct="1">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IN" sz="2800" smtClean="0">
              <a:solidFill>
                <a:srgbClr val="FFFFFF"/>
              </a:solidFill>
            </a:endParaRPr>
          </a:p>
          <a:p>
            <a:pPr marL="341313" indent="-341313" algn="l" eaLnBrk="1" hangingPunct="1">
              <a:spcBef>
                <a:spcPts val="700"/>
              </a:spcBef>
              <a:buClr>
                <a:srgbClr val="00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smtClean="0">
                <a:solidFill>
                  <a:srgbClr val="00FFFF"/>
                </a:solidFill>
              </a:rPr>
              <a:t>LARYNGITIS</a:t>
            </a:r>
            <a:r>
              <a:rPr lang="en-IN" sz="2800" smtClean="0">
                <a:solidFill>
                  <a:srgbClr val="FFFFFF"/>
                </a:solidFill>
              </a:rPr>
              <a:t> – INFLAMATION OF LARYNX</a:t>
            </a:r>
          </a:p>
          <a:p>
            <a:pPr marL="341313" indent="-341313" algn="l" eaLnBrk="1" hangingPunct="1">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IN" sz="2800" smtClean="0">
              <a:solidFill>
                <a:srgbClr val="FFFFFF"/>
              </a:solidFill>
            </a:endParaRPr>
          </a:p>
          <a:p>
            <a:pPr marL="341313" indent="-341313" algn="l" eaLnBrk="1" hangingPunct="1">
              <a:spcBef>
                <a:spcPts val="700"/>
              </a:spcBef>
              <a:buClr>
                <a:srgbClr val="FF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smtClean="0">
                <a:solidFill>
                  <a:srgbClr val="FFFF00"/>
                </a:solidFill>
              </a:rPr>
              <a:t>LARYNGEAL OEDEMA</a:t>
            </a:r>
            <a:r>
              <a:rPr lang="en-IN" sz="2800" smtClean="0">
                <a:solidFill>
                  <a:srgbClr val="FFFFFF"/>
                </a:solidFill>
              </a:rPr>
              <a:t> MAY CAUSE DIFICULTY IN BREATHING.</a:t>
            </a:r>
          </a:p>
          <a:p>
            <a:pPr marL="341313" indent="-341313" algn="l" eaLnBrk="1" hangingPunct="1">
              <a:spcBef>
                <a:spcPts val="700"/>
              </a:spcBef>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IN" sz="2800" smtClean="0">
              <a:solidFill>
                <a:srgbClr val="FFFFFF"/>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5017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50180"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sp>
        <p:nvSpPr>
          <p:cNvPr id="50181" name="Rectangle 4"/>
          <p:cNvSpPr>
            <a:spLocks noChangeArrowheads="1"/>
          </p:cNvSpPr>
          <p:nvPr/>
        </p:nvSpPr>
        <p:spPr bwMode="auto">
          <a:xfrm>
            <a:off x="7315200" y="6400800"/>
            <a:ext cx="1828800" cy="457200"/>
          </a:xfrm>
          <a:prstGeom prst="rect">
            <a:avLst/>
          </a:prstGeom>
          <a:solidFill>
            <a:srgbClr val="FFFFFF"/>
          </a:solidFill>
          <a:ln w="9360">
            <a:solidFill>
              <a:srgbClr val="FFFFFF"/>
            </a:solidFill>
            <a:miter lim="800000"/>
            <a:headEnd/>
            <a:tailEnd/>
          </a:ln>
        </p:spPr>
        <p:txBody>
          <a:bodyPr wrap="none" anchor="ctr"/>
          <a:lstStyle/>
          <a:p>
            <a:endParaRPr lang="en-IN"/>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512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5124" name="Rectangle 3"/>
          <p:cNvSpPr>
            <a:spLocks noGrp="1" noChangeArrowheads="1"/>
          </p:cNvSpPr>
          <p:nvPr>
            <p:ph type="title"/>
          </p:nvPr>
        </p:nvSpPr>
        <p:spPr>
          <a:xfrm>
            <a:off x="457200" y="274638"/>
            <a:ext cx="8229600" cy="1143000"/>
          </a:xfrm>
          <a:ln w="9360">
            <a:solidFill>
              <a:srgbClr val="000000"/>
            </a:solidFill>
            <a:miter lim="800000"/>
          </a:ln>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INTRODUCTION</a:t>
            </a:r>
          </a:p>
        </p:txBody>
      </p:sp>
      <p:sp>
        <p:nvSpPr>
          <p:cNvPr id="5125" name="Rectangle 4"/>
          <p:cNvSpPr>
            <a:spLocks noGrp="1" noChangeArrowheads="1"/>
          </p:cNvSpPr>
          <p:nvPr>
            <p:ph type="body" idx="1"/>
          </p:nvPr>
        </p:nvSpPr>
        <p:spPr>
          <a:xfrm>
            <a:off x="457200" y="1600200"/>
            <a:ext cx="8229600" cy="4525963"/>
          </a:xfrm>
        </p:spPr>
        <p:txBody>
          <a:bodyPr/>
          <a:lstStyle/>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VOICE BOX</a:t>
            </a:r>
          </a:p>
          <a:p>
            <a:pPr marL="341313" indent="-341313" eaLnBrk="1" hangingPunct="1">
              <a:lnSpc>
                <a:spcPct val="90000"/>
              </a:lnSpc>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PART OF RESPIRATORY SYSTEM</a:t>
            </a:r>
          </a:p>
          <a:p>
            <a:pPr marL="341313" indent="-341313" eaLnBrk="1" hangingPunct="1">
              <a:lnSpc>
                <a:spcPct val="90000"/>
              </a:lnSpc>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ORGAN FOR PRODUCTION OF VOICE</a:t>
            </a:r>
          </a:p>
          <a:p>
            <a:pPr marL="341313" indent="-341313" eaLnBrk="1" hangingPunct="1">
              <a:lnSpc>
                <a:spcPct val="90000"/>
              </a:lnSpc>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lnSpc>
                <a:spcPct val="90000"/>
              </a:lnSpc>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ACT AS SPHINCTER AT THE INLET OF LARYNX</a:t>
            </a:r>
          </a:p>
          <a:p>
            <a:pPr marL="341313" indent="-341313" eaLnBrk="1" hangingPunct="1">
              <a:lnSpc>
                <a:spcPct val="9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51203"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51204" name="Picture 3"/>
          <p:cNvPicPr>
            <a:picLocks noChangeAspect="1" noChangeArrowheads="1"/>
          </p:cNvPicPr>
          <p:nvPr/>
        </p:nvPicPr>
        <p:blipFill>
          <a:blip r:embed="rId4"/>
          <a:srcRect/>
          <a:stretch>
            <a:fillRect/>
          </a:stretch>
        </p:blipFill>
        <p:spPr bwMode="auto">
          <a:xfrm>
            <a:off x="533400" y="228600"/>
            <a:ext cx="7162800" cy="56388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5222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53251" name="Rectangle 3"/>
          <p:cNvSpPr>
            <a:spLocks noGrp="1" noChangeArrowheads="1"/>
          </p:cNvSpPr>
          <p:nvPr>
            <p:ph type="body"/>
          </p:nvPr>
        </p:nvSpPr>
        <p:spPr>
          <a:xfrm>
            <a:off x="457200" y="533400"/>
            <a:ext cx="8229600" cy="5867400"/>
          </a:xfrm>
        </p:spPr>
        <p:txBody>
          <a:bodyPr anchor="t"/>
          <a:lstStyle/>
          <a:p>
            <a:pPr marL="341313" indent="-341313" algn="l" eaLnBrk="1" hangingPunct="1">
              <a:spcBef>
                <a:spcPts val="800"/>
              </a:spcBef>
              <a:buClr>
                <a:srgbClr val="009999"/>
              </a:buClr>
              <a:buSzTx/>
              <a:buFont typeface="Symbol"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smtClean="0">
                <a:solidFill>
                  <a:srgbClr val="009999"/>
                </a:solidFill>
                <a:hlinkClick r:id="rId4"/>
              </a:rPr>
              <a:t>Presbylarynx</a:t>
            </a:r>
            <a:r>
              <a:rPr lang="en-US" sz="3200" smtClean="0"/>
              <a:t> </a:t>
            </a:r>
            <a:r>
              <a:rPr lang="en-US" sz="3200" smtClean="0">
                <a:solidFill>
                  <a:srgbClr val="FFFFFF"/>
                </a:solidFill>
              </a:rPr>
              <a:t>is a condition in which age-related atrophy of the soft tissues of the larynx results in weak voice and restricted vocal range and stamina. Bowing of the anterior portion of the vocal cords is found on laryngoscopy.</a:t>
            </a:r>
          </a:p>
          <a:p>
            <a:pPr marL="341313" indent="-341313" algn="l" eaLnBrk="1" hangingPunct="1">
              <a:spcBef>
                <a:spcPts val="800"/>
              </a:spcBef>
              <a:buClr>
                <a:srgbClr val="FFFFFF"/>
              </a:buClr>
              <a:buSzTx/>
              <a:buFont typeface="Symbol"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smtClean="0">
              <a:solidFill>
                <a:srgbClr val="FFFFFF"/>
              </a:solidFill>
            </a:endParaRPr>
          </a:p>
          <a:p>
            <a:pPr marL="341313" indent="-341313" algn="l" eaLnBrk="1" hangingPunct="1">
              <a:spcBef>
                <a:spcPts val="800"/>
              </a:spcBef>
              <a:buClr>
                <a:srgbClr val="009999"/>
              </a:buClr>
              <a:buSzTx/>
              <a:buFont typeface="Symbol"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smtClean="0">
                <a:solidFill>
                  <a:srgbClr val="009999"/>
                </a:solidFill>
                <a:hlinkClick r:id="rId5"/>
              </a:rPr>
              <a:t>Polyps</a:t>
            </a:r>
            <a:r>
              <a:rPr lang="en-US" sz="3200" smtClean="0">
                <a:solidFill>
                  <a:srgbClr val="FFFFFF"/>
                </a:solidFill>
              </a:rPr>
              <a:t> and </a:t>
            </a:r>
            <a:r>
              <a:rPr lang="en-US" sz="3200" smtClean="0">
                <a:solidFill>
                  <a:srgbClr val="009999"/>
                </a:solidFill>
                <a:hlinkClick r:id="rId6"/>
              </a:rPr>
              <a:t>nodules</a:t>
            </a:r>
            <a:r>
              <a:rPr lang="en-US" sz="3200" smtClean="0">
                <a:solidFill>
                  <a:srgbClr val="FFFFFF"/>
                </a:solidFill>
              </a:rPr>
              <a:t> are small bumps on the </a:t>
            </a:r>
            <a:r>
              <a:rPr lang="en-US" sz="3200" smtClean="0">
                <a:solidFill>
                  <a:srgbClr val="009999"/>
                </a:solidFill>
                <a:hlinkClick r:id="rId7"/>
              </a:rPr>
              <a:t>vocal cords</a:t>
            </a:r>
            <a:r>
              <a:rPr lang="en-US" sz="3200" smtClean="0">
                <a:solidFill>
                  <a:srgbClr val="FFFFFF"/>
                </a:solidFill>
              </a:rPr>
              <a:t> caused by prolonged exposure to </a:t>
            </a:r>
            <a:r>
              <a:rPr lang="en-US" sz="3200" smtClean="0">
                <a:solidFill>
                  <a:srgbClr val="009999"/>
                </a:solidFill>
                <a:hlinkClick r:id="rId8"/>
              </a:rPr>
              <a:t>cigarette</a:t>
            </a:r>
            <a:r>
              <a:rPr lang="en-US" sz="3200" smtClean="0">
                <a:solidFill>
                  <a:srgbClr val="FFFFFF"/>
                </a:solidFill>
              </a:rPr>
              <a:t> smoke and vocal overuse, respectively. </a:t>
            </a:r>
          </a:p>
          <a:p>
            <a:pPr marL="341313" indent="-341313" algn="l" eaLnBrk="1" hangingPunct="1">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smtClean="0">
              <a:solidFill>
                <a:srgbClr val="FFFFFF"/>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53251"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54275" name="Rectangle 3"/>
          <p:cNvSpPr>
            <a:spLocks noGrp="1" noChangeArrowheads="1"/>
          </p:cNvSpPr>
          <p:nvPr>
            <p:ph type="body"/>
          </p:nvPr>
        </p:nvSpPr>
        <p:spPr>
          <a:xfrm>
            <a:off x="457200" y="609600"/>
            <a:ext cx="8229600" cy="5257800"/>
          </a:xfrm>
        </p:spPr>
        <p:txBody>
          <a:bodyPr anchor="t"/>
          <a:lstStyle/>
          <a:p>
            <a:pPr marL="341313" indent="-341313" algn="l" eaLnBrk="1" hangingPunct="1">
              <a:spcBef>
                <a:spcPts val="700"/>
              </a:spcBef>
              <a:buClr>
                <a:srgbClr val="009999"/>
              </a:buClr>
              <a:buSzTx/>
              <a:buFont typeface="Symbol"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smtClean="0">
                <a:solidFill>
                  <a:srgbClr val="009999"/>
                </a:solidFill>
                <a:hlinkClick r:id="rId4"/>
              </a:rPr>
              <a:t>Vocal cord paresis</a:t>
            </a:r>
            <a:r>
              <a:rPr lang="en-US" sz="2800" smtClean="0">
                <a:solidFill>
                  <a:srgbClr val="FFFFFF"/>
                </a:solidFill>
              </a:rPr>
              <a:t> is weakness of one or both vocal folds that can greatly impact daily life.</a:t>
            </a:r>
          </a:p>
          <a:p>
            <a:pPr marL="341313" indent="-341313" algn="l" eaLnBrk="1" hangingPunct="1">
              <a:spcBef>
                <a:spcPts val="700"/>
              </a:spcBef>
              <a:buClr>
                <a:srgbClr val="FFFFFF"/>
              </a:buClr>
              <a:buSzTx/>
              <a:buFont typeface="Symbol"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smtClean="0">
              <a:solidFill>
                <a:srgbClr val="FFFFFF"/>
              </a:solidFill>
            </a:endParaRPr>
          </a:p>
          <a:p>
            <a:pPr marL="341313" indent="-341313" algn="l" eaLnBrk="1" hangingPunct="1">
              <a:spcBef>
                <a:spcPts val="700"/>
              </a:spcBef>
              <a:buClr>
                <a:srgbClr val="009999"/>
              </a:buClr>
              <a:buSzTx/>
              <a:buFont typeface="Symbol"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smtClean="0">
                <a:solidFill>
                  <a:srgbClr val="009999"/>
                </a:solidFill>
                <a:hlinkClick r:id="rId5"/>
              </a:rPr>
              <a:t>Laryngomalacia</a:t>
            </a:r>
            <a:r>
              <a:rPr lang="en-US" sz="2800" smtClean="0">
                <a:solidFill>
                  <a:srgbClr val="FFFFFF"/>
                </a:solidFill>
              </a:rPr>
              <a:t> is a very common condition of infancy, in which the soft, immature cartilage of the upper larynx collapses inward during inhalation, causing airway obstruction. </a:t>
            </a:r>
          </a:p>
          <a:p>
            <a:pPr marL="341313" indent="-341313" algn="l" eaLnBrk="1" hangingPunct="1">
              <a:spcBef>
                <a:spcPts val="700"/>
              </a:spcBef>
              <a:buClr>
                <a:srgbClr val="FFFFFF"/>
              </a:buClr>
              <a:buSzTx/>
              <a:buFont typeface="Symbol"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smtClean="0">
              <a:solidFill>
                <a:srgbClr val="FFFFFF"/>
              </a:solidFill>
            </a:endParaRPr>
          </a:p>
          <a:p>
            <a:pPr marL="341313" indent="-341313" algn="l" eaLnBrk="1" hangingPunct="1">
              <a:spcBef>
                <a:spcPts val="700"/>
              </a:spcBef>
              <a:buClr>
                <a:srgbClr val="FFFFFF"/>
              </a:buClr>
              <a:buSzTx/>
              <a:buFont typeface="Symbol"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smtClean="0">
                <a:solidFill>
                  <a:srgbClr val="FFFFFF"/>
                </a:solidFill>
              </a:rPr>
              <a:t>The world's first successful larynx transplant took place in 1999 at the </a:t>
            </a:r>
            <a:r>
              <a:rPr lang="en-US" sz="2800" smtClean="0">
                <a:solidFill>
                  <a:srgbClr val="009999"/>
                </a:solidFill>
                <a:hlinkClick r:id="rId6"/>
              </a:rPr>
              <a:t>Cleveland Clinic</a:t>
            </a:r>
            <a:r>
              <a:rPr lang="en-US" sz="2800" smtClean="0">
                <a:solidFill>
                  <a:srgbClr val="FFFFFF"/>
                </a:solidFill>
              </a:rPr>
              <a:t>.</a:t>
            </a:r>
          </a:p>
          <a:p>
            <a:pPr marL="341313" indent="-341313" algn="l" eaLnBrk="1" hangingPunct="1">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smtClean="0">
              <a:solidFill>
                <a:srgbClr val="FFFFFF"/>
              </a:solidFill>
            </a:endParaRPr>
          </a:p>
          <a:p>
            <a:pPr marL="341313" indent="-341313" algn="l" eaLnBrk="1" hangingPunct="1">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smtClean="0">
              <a:solidFill>
                <a:srgbClr val="FFFFFF"/>
              </a:solidFill>
            </a:endParaRP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5427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55299" name="Rectangle 3"/>
          <p:cNvSpPr>
            <a:spLocks noGrp="1" noChangeArrowheads="1"/>
          </p:cNvSpPr>
          <p:nvPr>
            <p:ph type="body"/>
          </p:nvPr>
        </p:nvSpPr>
        <p:spPr>
          <a:xfrm>
            <a:off x="457200" y="1143000"/>
            <a:ext cx="8229600" cy="4983163"/>
          </a:xfrm>
        </p:spPr>
        <p:txBody>
          <a:bodyPr anchor="t"/>
          <a:lstStyle/>
          <a:p>
            <a:pPr marL="341313" indent="-341313" algn="l" eaLnBrk="1" hangingPunct="1">
              <a:spcBef>
                <a:spcPts val="800"/>
              </a:spcBef>
              <a:buClr>
                <a:srgbClr val="FFF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smtClean="0">
                <a:solidFill>
                  <a:srgbClr val="FFFF00"/>
                </a:solidFill>
              </a:rPr>
              <a:t>Laryngeal cancer</a:t>
            </a:r>
            <a:r>
              <a:rPr lang="en-US" sz="3200" smtClean="0">
                <a:solidFill>
                  <a:srgbClr val="FFFFFF"/>
                </a:solidFill>
              </a:rPr>
              <a:t> may also be called </a:t>
            </a:r>
            <a:r>
              <a:rPr lang="en-US" sz="3200" b="1" smtClean="0">
                <a:solidFill>
                  <a:srgbClr val="00FFFF"/>
                </a:solidFill>
              </a:rPr>
              <a:t>cancer of the larynx</a:t>
            </a:r>
            <a:r>
              <a:rPr lang="en-US" sz="3200" smtClean="0">
                <a:solidFill>
                  <a:srgbClr val="00FFFF"/>
                </a:solidFill>
              </a:rPr>
              <a:t> or </a:t>
            </a:r>
            <a:r>
              <a:rPr lang="en-US" sz="3200" b="1" smtClean="0">
                <a:solidFill>
                  <a:srgbClr val="00FFFF"/>
                </a:solidFill>
              </a:rPr>
              <a:t>laryngeal carcinoma</a:t>
            </a:r>
            <a:r>
              <a:rPr lang="en-US" sz="3200" smtClean="0">
                <a:solidFill>
                  <a:srgbClr val="00FFFF"/>
                </a:solidFill>
              </a:rPr>
              <a:t>. </a:t>
            </a:r>
          </a:p>
          <a:p>
            <a:pPr marL="341313" indent="-341313" algn="l" eaLnBrk="1" hangingPunct="1">
              <a:spcBef>
                <a:spcPts val="8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smtClean="0">
                <a:solidFill>
                  <a:srgbClr val="FFFFFF"/>
                </a:solidFill>
              </a:rPr>
              <a:t>Most laryngeal cancers are </a:t>
            </a:r>
            <a:r>
              <a:rPr lang="en-US" sz="3200" smtClean="0">
                <a:solidFill>
                  <a:srgbClr val="009999"/>
                </a:solidFill>
                <a:hlinkClick r:id="rId4"/>
              </a:rPr>
              <a:t>squamous cell carcinomas</a:t>
            </a:r>
            <a:r>
              <a:rPr lang="en-US" sz="3200" smtClean="0">
                <a:solidFill>
                  <a:srgbClr val="FFFFFF"/>
                </a:solidFill>
              </a:rPr>
              <a:t>, reflecting their origin from the </a:t>
            </a:r>
            <a:r>
              <a:rPr lang="en-US" sz="3200" smtClean="0">
                <a:solidFill>
                  <a:srgbClr val="009999"/>
                </a:solidFill>
                <a:hlinkClick r:id="rId5"/>
              </a:rPr>
              <a:t>squamous cells</a:t>
            </a:r>
            <a:r>
              <a:rPr lang="en-US" sz="3200" smtClean="0">
                <a:solidFill>
                  <a:srgbClr val="FFFFFF"/>
                </a:solidFill>
              </a:rPr>
              <a:t> which form the majority of the laryngeal </a:t>
            </a:r>
            <a:r>
              <a:rPr lang="en-US" sz="3200" smtClean="0">
                <a:solidFill>
                  <a:srgbClr val="009999"/>
                </a:solidFill>
                <a:hlinkClick r:id="rId6"/>
              </a:rPr>
              <a:t>epithelium</a:t>
            </a:r>
            <a:r>
              <a:rPr lang="en-US" sz="3200" smtClean="0">
                <a:solidFill>
                  <a:srgbClr val="FFFFFF"/>
                </a:solidFill>
              </a:rPr>
              <a:t>. </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5529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55300" name="Picture 3"/>
          <p:cNvPicPr>
            <a:picLocks noChangeAspect="1" noChangeArrowheads="1"/>
          </p:cNvPicPr>
          <p:nvPr/>
        </p:nvPicPr>
        <p:blipFill>
          <a:blip r:embed="rId4"/>
          <a:srcRect/>
          <a:stretch>
            <a:fillRect/>
          </a:stretch>
        </p:blipFill>
        <p:spPr bwMode="auto">
          <a:xfrm>
            <a:off x="609600" y="533400"/>
            <a:ext cx="6400800" cy="63246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a:srcRect/>
          <a:stretch>
            <a:fillRect/>
          </a:stretch>
        </p:blipFill>
        <p:spPr bwMode="auto">
          <a:xfrm>
            <a:off x="1524000" y="0"/>
            <a:ext cx="6477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pic>
        <p:nvPicPr>
          <p:cNvPr id="57347" name="Picture 2"/>
          <p:cNvPicPr>
            <a:picLocks noChangeAspect="1" noChangeArrowheads="1"/>
          </p:cNvPicPr>
          <p:nvPr/>
        </p:nvPicPr>
        <p:blipFill>
          <a:blip r:embed="rId4"/>
          <a:srcRect/>
          <a:stretch>
            <a:fillRect/>
          </a:stretch>
        </p:blipFill>
        <p:spPr bwMode="auto">
          <a:xfrm>
            <a:off x="304800" y="5105400"/>
            <a:ext cx="4724400" cy="1143000"/>
          </a:xfrm>
          <a:prstGeom prst="rect">
            <a:avLst/>
          </a:prstGeom>
          <a:noFill/>
          <a:ln w="9525">
            <a:noFill/>
            <a:round/>
            <a:headEnd/>
            <a:tailEnd/>
          </a:ln>
        </p:spPr>
      </p:pic>
      <p:pic>
        <p:nvPicPr>
          <p:cNvPr id="57348" name="Picture 3"/>
          <p:cNvPicPr>
            <a:picLocks noChangeAspect="1" noChangeArrowheads="1"/>
          </p:cNvPicPr>
          <p:nvPr/>
        </p:nvPicPr>
        <p:blipFill>
          <a:blip r:embed="rId5"/>
          <a:srcRect/>
          <a:stretch>
            <a:fillRect/>
          </a:stretch>
        </p:blipFill>
        <p:spPr bwMode="auto">
          <a:xfrm>
            <a:off x="6477000" y="762000"/>
            <a:ext cx="2667000" cy="2209800"/>
          </a:xfrm>
          <a:prstGeom prst="rect">
            <a:avLst/>
          </a:prstGeom>
          <a:noFill/>
          <a:ln w="9525">
            <a:noFill/>
            <a:round/>
            <a:headEnd/>
            <a:tailEnd/>
          </a:ln>
        </p:spPr>
      </p:pic>
      <p:pic>
        <p:nvPicPr>
          <p:cNvPr id="57349" name="Picture 4"/>
          <p:cNvPicPr>
            <a:picLocks noChangeAspect="1" noChangeArrowheads="1"/>
          </p:cNvPicPr>
          <p:nvPr/>
        </p:nvPicPr>
        <p:blipFill>
          <a:blip r:embed="rId6"/>
          <a:srcRect/>
          <a:stretch>
            <a:fillRect/>
          </a:stretch>
        </p:blipFill>
        <p:spPr bwMode="auto">
          <a:xfrm>
            <a:off x="381000" y="3733800"/>
            <a:ext cx="3200400" cy="2009775"/>
          </a:xfrm>
          <a:prstGeom prst="rect">
            <a:avLst/>
          </a:prstGeom>
          <a:noFill/>
          <a:ln w="9525">
            <a:noFill/>
            <a:round/>
            <a:headEnd/>
            <a:tailEnd/>
          </a:ln>
        </p:spPr>
      </p:pic>
      <p:pic>
        <p:nvPicPr>
          <p:cNvPr id="57350" name="Picture 5"/>
          <p:cNvPicPr>
            <a:picLocks noChangeAspect="1" noChangeArrowheads="1"/>
          </p:cNvPicPr>
          <p:nvPr/>
        </p:nvPicPr>
        <p:blipFill>
          <a:blip r:embed="rId5"/>
          <a:srcRect/>
          <a:stretch>
            <a:fillRect/>
          </a:stretch>
        </p:blipFill>
        <p:spPr bwMode="auto">
          <a:xfrm>
            <a:off x="4495800" y="1600200"/>
            <a:ext cx="2667000" cy="2209800"/>
          </a:xfrm>
          <a:prstGeom prst="rect">
            <a:avLst/>
          </a:prstGeom>
          <a:noFill/>
          <a:ln w="9525">
            <a:noFill/>
            <a:round/>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6147"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6148"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7171"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7172"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SITUATION</a:t>
            </a:r>
          </a:p>
        </p:txBody>
      </p:sp>
      <p:sp>
        <p:nvSpPr>
          <p:cNvPr id="7173" name="Rectangle 4"/>
          <p:cNvSpPr>
            <a:spLocks noGrp="1" noChangeArrowheads="1"/>
          </p:cNvSpPr>
          <p:nvPr>
            <p:ph type="body" idx="1"/>
          </p:nvPr>
        </p:nvSpPr>
        <p:spPr>
          <a:xfrm>
            <a:off x="457200" y="1600200"/>
            <a:ext cx="8229600" cy="4525963"/>
          </a:xfrm>
        </p:spPr>
        <p:txBody>
          <a:bodyPr/>
          <a:lstStyle/>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ANTERIOR MIDLINE OF THE NECK</a:t>
            </a: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ADULT – front of </a:t>
            </a:r>
            <a:r>
              <a:rPr lang="en-IN" smtClean="0">
                <a:solidFill>
                  <a:srgbClr val="00FF00"/>
                </a:solidFill>
              </a:rPr>
              <a:t>3</a:t>
            </a:r>
            <a:r>
              <a:rPr lang="en-IN" baseline="30000" smtClean="0">
                <a:solidFill>
                  <a:srgbClr val="00FF00"/>
                </a:solidFill>
              </a:rPr>
              <a:t>rd</a:t>
            </a:r>
            <a:r>
              <a:rPr lang="en-IN" smtClean="0">
                <a:solidFill>
                  <a:srgbClr val="00FF00"/>
                </a:solidFill>
              </a:rPr>
              <a:t> to 6</a:t>
            </a:r>
            <a:r>
              <a:rPr lang="en-IN" baseline="30000" smtClean="0">
                <a:solidFill>
                  <a:srgbClr val="00FF00"/>
                </a:solidFill>
              </a:rPr>
              <a:t>th</a:t>
            </a:r>
            <a:r>
              <a:rPr lang="en-IN" smtClean="0">
                <a:solidFill>
                  <a:srgbClr val="00FF00"/>
                </a:solidFill>
              </a:rPr>
              <a:t> cervical vertebrae</a:t>
            </a:r>
          </a:p>
          <a:p>
            <a:pPr marL="341313" indent="-341313" eaLnBrk="1" hangingPunct="1">
              <a:buClr>
                <a:srgbClr val="00FF0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00FF00"/>
              </a:solidFill>
            </a:endParaRP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CHILDREN AND FEMALE  - </a:t>
            </a:r>
            <a:r>
              <a:rPr lang="en-IN" smtClean="0">
                <a:solidFill>
                  <a:srgbClr val="00FF00"/>
                </a:solidFill>
              </a:rPr>
              <a:t>LITTLE HIGHER LEVEL</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8195"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sp>
        <p:nvSpPr>
          <p:cNvPr id="8196" name="Rectangle 3"/>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b="1" smtClean="0">
                <a:solidFill>
                  <a:srgbClr val="FFFF00"/>
                </a:solidFill>
              </a:rPr>
              <a:t>EXTENT</a:t>
            </a:r>
          </a:p>
        </p:txBody>
      </p:sp>
      <p:sp>
        <p:nvSpPr>
          <p:cNvPr id="8197" name="Rectangle 4"/>
          <p:cNvSpPr>
            <a:spLocks noGrp="1" noChangeArrowheads="1"/>
          </p:cNvSpPr>
          <p:nvPr>
            <p:ph type="body" idx="1"/>
          </p:nvPr>
        </p:nvSpPr>
        <p:spPr>
          <a:xfrm>
            <a:off x="457200" y="1600200"/>
            <a:ext cx="7848600" cy="4525963"/>
          </a:xfrm>
        </p:spPr>
        <p:txBody>
          <a:bodyPr/>
          <a:lstStyle/>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FFFFFF"/>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IN" smtClean="0">
              <a:solidFill>
                <a:srgbClr val="FFFFFF"/>
              </a:solidFill>
            </a:endParaRPr>
          </a:p>
          <a:p>
            <a:pPr marL="341313" indent="-341313" eaLnBrk="1" hangingPunct="1">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IN" smtClean="0">
                <a:solidFill>
                  <a:srgbClr val="FFFFFF"/>
                </a:solidFill>
              </a:rPr>
              <a:t>ROOT OF THE TONGUE TO THE TRACHEA</a:t>
            </a:r>
          </a:p>
        </p:txBody>
      </p:sp>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BBE0E3"/>
          </a:solidFill>
          <a:ln w="9360">
            <a:solidFill>
              <a:srgbClr val="000000"/>
            </a:solidFill>
            <a:miter lim="800000"/>
            <a:headEnd/>
            <a:tailEnd/>
          </a:ln>
        </p:spPr>
      </p:pic>
      <p:sp>
        <p:nvSpPr>
          <p:cNvPr id="9219" name="AutoShape 2"/>
          <p:cNvSpPr>
            <a:spLocks noChangeArrowheads="1"/>
          </p:cNvSpPr>
          <p:nvPr/>
        </p:nvSpPr>
        <p:spPr bwMode="auto">
          <a:xfrm>
            <a:off x="4038600" y="6629400"/>
            <a:ext cx="1066800" cy="228600"/>
          </a:xfrm>
          <a:prstGeom prst="actionButtonBlank">
            <a:avLst/>
          </a:prstGeom>
          <a:solidFill>
            <a:srgbClr val="000000"/>
          </a:solidFill>
          <a:ln w="9360">
            <a:solidFill>
              <a:srgbClr val="000000"/>
            </a:solidFill>
            <a:miter lim="800000"/>
            <a:headEnd/>
            <a:tailEnd/>
          </a:ln>
        </p:spPr>
        <p:txBody>
          <a:bodyPr wrap="none" anchor="ctr"/>
          <a:lstStyle/>
          <a:p>
            <a:endParaRPr lang="en-IN"/>
          </a:p>
        </p:txBody>
      </p:sp>
      <p:pic>
        <p:nvPicPr>
          <p:cNvPr id="9220"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p:spPr>
      </p:pic>
      <p:pic>
        <p:nvPicPr>
          <p:cNvPr id="9221" name="Picture 4"/>
          <p:cNvPicPr>
            <a:picLocks noChangeAspect="1" noChangeArrowheads="1"/>
          </p:cNvPicPr>
          <p:nvPr/>
        </p:nvPicPr>
        <p:blipFill>
          <a:blip r:embed="rId5"/>
          <a:srcRect/>
          <a:stretch>
            <a:fillRect/>
          </a:stretch>
        </p:blipFill>
        <p:spPr bwMode="auto">
          <a:xfrm>
            <a:off x="0" y="0"/>
            <a:ext cx="2743200" cy="2362200"/>
          </a:xfrm>
          <a:prstGeom prst="rect">
            <a:avLst/>
          </a:prstGeom>
          <a:noFill/>
          <a:ln w="9525">
            <a:noFill/>
            <a:round/>
            <a:headEnd/>
            <a:tailEnd/>
          </a:ln>
        </p:spPr>
      </p:pic>
    </p:spTree>
  </p:cSld>
  <p:clrMapOvr>
    <a:masterClrMapping/>
  </p:clrMapOvr>
  <p:transition>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906</Words>
  <PresentationFormat>On-screen Show (4:3)</PresentationFormat>
  <Paragraphs>191</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Slide 2</vt:lpstr>
      <vt:lpstr>Slide 3</vt:lpstr>
      <vt:lpstr>Slide 4</vt:lpstr>
      <vt:lpstr>INTRODUCTION</vt:lpstr>
      <vt:lpstr>Slide 6</vt:lpstr>
      <vt:lpstr>SITUATION</vt:lpstr>
      <vt:lpstr>EXTENT</vt:lpstr>
      <vt:lpstr>Slide 9</vt:lpstr>
      <vt:lpstr>SIZE</vt:lpstr>
      <vt:lpstr>CONSTITUTION OF LARYNX</vt:lpstr>
      <vt:lpstr>Slide 12</vt:lpstr>
      <vt:lpstr>CARTILAGES OF LARYNX</vt:lpstr>
      <vt:lpstr>Slide 14</vt:lpstr>
      <vt:lpstr>Slide 15</vt:lpstr>
      <vt:lpstr>Slide 16</vt:lpstr>
      <vt:lpstr>LARYNGEAL JOINTS</vt:lpstr>
      <vt:lpstr>LARYNGEAL LIGAMENTS</vt:lpstr>
      <vt:lpstr>Slide 19</vt:lpstr>
      <vt:lpstr>CAVITY OF LARYNX</vt:lpstr>
      <vt:lpstr>Slide 21</vt:lpstr>
      <vt:lpstr>Slide 22</vt:lpstr>
      <vt:lpstr>Slide 23</vt:lpstr>
      <vt:lpstr>Slide 24</vt:lpstr>
      <vt:lpstr>Slide 25</vt:lpstr>
      <vt:lpstr>Slide 26</vt:lpstr>
      <vt:lpstr>Slide 27</vt:lpstr>
      <vt:lpstr>Slide 28</vt:lpstr>
      <vt:lpstr>MUCOUS MEMBRANE OF LARYNX</vt:lpstr>
      <vt:lpstr>INTRINSIC MUSCLES OF LARYNX</vt:lpstr>
      <vt:lpstr>Slide 31</vt:lpstr>
      <vt:lpstr>Slide 32</vt:lpstr>
      <vt:lpstr>Slide 33</vt:lpstr>
      <vt:lpstr>Slide 34</vt:lpstr>
      <vt:lpstr>Slide 35</vt:lpstr>
      <vt:lpstr>Slide 36</vt:lpstr>
      <vt:lpstr>Slide 37</vt:lpstr>
      <vt:lpstr>ACTION OF MUSCLES</vt:lpstr>
      <vt:lpstr>ARTERIAL SUPPLY</vt:lpstr>
      <vt:lpstr>VENOUS DRAINAGE</vt:lpstr>
      <vt:lpstr>LYMPHATIC DRAINAGE</vt:lpstr>
      <vt:lpstr>NERVE SUPPLY</vt:lpstr>
      <vt:lpstr>Slide 43</vt:lpstr>
      <vt:lpstr>Slide 44</vt:lpstr>
      <vt:lpstr>CLINICAL ANATOMY</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ANATOMY</dc:creator>
  <cp:lastModifiedBy>TOSHIBA</cp:lastModifiedBy>
  <cp:revision>46</cp:revision>
  <cp:lastPrinted>1601-01-01T00:00:00Z</cp:lastPrinted>
  <dcterms:created xsi:type="dcterms:W3CDTF">2008-10-14T19:43:54Z</dcterms:created>
  <dcterms:modified xsi:type="dcterms:W3CDTF">2011-10-06T14:43:00Z</dcterms:modified>
</cp:coreProperties>
</file>