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33" r:id="rId3"/>
  </p:sldMasterIdLst>
  <p:notesMasterIdLst>
    <p:notesMasterId r:id="rId43"/>
  </p:notesMasterIdLst>
  <p:sldIdLst>
    <p:sldId id="257" r:id="rId4"/>
    <p:sldId id="281" r:id="rId5"/>
    <p:sldId id="259" r:id="rId6"/>
    <p:sldId id="282" r:id="rId7"/>
    <p:sldId id="294" r:id="rId8"/>
    <p:sldId id="283" r:id="rId9"/>
    <p:sldId id="284" r:id="rId10"/>
    <p:sldId id="285" r:id="rId11"/>
    <p:sldId id="286" r:id="rId12"/>
    <p:sldId id="287" r:id="rId13"/>
    <p:sldId id="310" r:id="rId14"/>
    <p:sldId id="295" r:id="rId15"/>
    <p:sldId id="309" r:id="rId16"/>
    <p:sldId id="311" r:id="rId17"/>
    <p:sldId id="298" r:id="rId18"/>
    <p:sldId id="308" r:id="rId19"/>
    <p:sldId id="312" r:id="rId20"/>
    <p:sldId id="337" r:id="rId21"/>
    <p:sldId id="338" r:id="rId22"/>
    <p:sldId id="325" r:id="rId23"/>
    <p:sldId id="326" r:id="rId24"/>
    <p:sldId id="316" r:id="rId25"/>
    <p:sldId id="334" r:id="rId26"/>
    <p:sldId id="332" r:id="rId27"/>
    <p:sldId id="328" r:id="rId28"/>
    <p:sldId id="335" r:id="rId29"/>
    <p:sldId id="329" r:id="rId30"/>
    <p:sldId id="330" r:id="rId31"/>
    <p:sldId id="331" r:id="rId32"/>
    <p:sldId id="320" r:id="rId33"/>
    <p:sldId id="339" r:id="rId34"/>
    <p:sldId id="322" r:id="rId35"/>
    <p:sldId id="323" r:id="rId36"/>
    <p:sldId id="324" r:id="rId37"/>
    <p:sldId id="292" r:id="rId38"/>
    <p:sldId id="302" r:id="rId39"/>
    <p:sldId id="304" r:id="rId40"/>
    <p:sldId id="293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1" autoAdjust="0"/>
    <p:restoredTop sz="92023" autoAdjust="0"/>
  </p:normalViewPr>
  <p:slideViewPr>
    <p:cSldViewPr snapToGrid="0">
      <p:cViewPr varScale="1">
        <p:scale>
          <a:sx n="44" d="100"/>
          <a:sy n="44" d="100"/>
        </p:scale>
        <p:origin x="152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2561A-AD76-4B7F-A0B1-049F71422F08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4CFC9-E485-423C-AA40-7CDD28370D9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432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8A2189D-8A38-4100-9F67-5855B5215AC6}" type="slidenum">
              <a:rPr lang="en-US" alt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8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FEE0FF1-B20D-41FD-AFE1-7E14A41FE00D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Glucose – basic unit of polysaccharides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Galactose – found as part of lactose in milk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Fructose – found in fruits, vegetables and honey (consumption on the rise….High fructose corn syrup)</a:t>
            </a:r>
          </a:p>
        </p:txBody>
      </p:sp>
    </p:spTree>
    <p:extLst>
      <p:ext uri="{BB962C8B-B14F-4D97-AF65-F5344CB8AC3E}">
        <p14:creationId xmlns:p14="http://schemas.microsoft.com/office/powerpoint/2010/main" val="424393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9AD3F59-442E-4004-AF18-35E0D51062BC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Key- We must breakdown these very large oligosaccharides into monosaccharides in order to absorb them.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Alpha amylase. – Cannot attack a1-4 linkase close to 1-6 branch points.</a:t>
            </a:r>
          </a:p>
        </p:txBody>
      </p:sp>
    </p:spTree>
    <p:extLst>
      <p:ext uri="{BB962C8B-B14F-4D97-AF65-F5344CB8AC3E}">
        <p14:creationId xmlns:p14="http://schemas.microsoft.com/office/powerpoint/2010/main" val="201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7BE0E9B-E3DE-40C1-8060-798C7DC04545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2136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D350C36-A6DD-490B-8220-7DB7CFEB2707}" type="slidenum">
              <a:rPr lang="en-US" alt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Maltase – specifically removes a single glucose from the nonreducing end of a linear a1-4 glucose chain…breaking down maltose into glucose. (exosaccharidases)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Alpha dextinase – cleaves 1,6-alpha glucosidic linkages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6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689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667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792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858F2-FDC5-4A3A-89DD-57EEC7C926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8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35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DB958B-72FB-40F8-8C3A-D122999AF4D3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18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325DA-3979-4AC2-B4C1-D4416D4A0D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44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8ADE9-ABEC-407E-AF71-9BB573778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5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6077D-C6B6-42F6-9B30-4267B9894E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1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ACB4D-BD8D-42CE-8867-00DDFECC3D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7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91C9-0D03-4EDC-8E1A-5EFDC8004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19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6D82F-EE57-4E7E-B25B-30492A32C9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5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1771D-40DC-4A15-B697-58F2AFD0F7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56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52F1E-401B-42E0-B938-D0A260A0E2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41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FA741-F7FC-4BF2-93DA-03F2DE5568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05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524C-CD2B-44A8-B9DD-93C1B8CAB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34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497C8-E253-4820-ADC3-E2344B9D87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96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858F2-FDC5-4A3A-89DD-57EEC7C926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1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BCCC6-AA06-47A4-8D89-2888449B5E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4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35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DB958B-72FB-40F8-8C3A-D122999AF4D3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88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325DA-3979-4AC2-B4C1-D4416D4A0D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9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8ADE9-ABEC-407E-AF71-9BB573778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5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0480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6077D-C6B6-42F6-9B30-4267B9894E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03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ACB4D-BD8D-42CE-8867-00DDFECC3D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40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91C9-0D03-4EDC-8E1A-5EFDC8004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5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6D82F-EE57-4E7E-B25B-30492A32C9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6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1771D-40DC-4A15-B697-58F2AFD0F7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37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52F1E-401B-42E0-B938-D0A260A0E2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99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FA741-F7FC-4BF2-93DA-03F2DE5568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06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524C-CD2B-44A8-B9DD-93C1B8CAB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88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497C8-E253-4820-ADC3-E2344B9D87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1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858F2-FDC5-4A3A-89DD-57EEC7C926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3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5657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BCCC6-AA06-47A4-8D89-2888449B5E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4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144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206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055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59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989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8B78F-0DA4-4B4C-9124-8E1AA447AF5D}" type="datetimeFigureOut">
              <a:rPr lang="en-IN" smtClean="0"/>
              <a:t>01-01-2020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B31E3-FD80-441D-B52C-F5006724A1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16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DA91A-7B5F-4CC3-BAFA-262DF954F36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2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DA91A-7B5F-4CC3-BAFA-262DF954F36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09180" y="1600200"/>
            <a:ext cx="7220840" cy="1231106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IN" sz="4000" i="0" spc="-22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</a:rPr>
              <a:t>Digestion</a:t>
            </a:r>
            <a:r>
              <a:rPr lang="en-IN" sz="4000" i="0" spc="-225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N" sz="4000" i="0" spc="-250" dirty="0">
                <a:solidFill>
                  <a:srgbClr val="002060"/>
                </a:solidFill>
                <a:latin typeface="Comic Sans MS" panose="030F0702030302020204" pitchFamily="66" charset="0"/>
              </a:rPr>
              <a:t>and</a:t>
            </a:r>
            <a:r>
              <a:rPr lang="en-IN" sz="4000" i="0" spc="-36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N" sz="4000" i="0" spc="-15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</a:rPr>
              <a:t>Absorption </a:t>
            </a:r>
            <a:r>
              <a:rPr lang="en-IN" sz="4000" i="0" spc="-155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N" sz="4000" i="0" spc="-10" dirty="0">
                <a:solidFill>
                  <a:srgbClr val="002060"/>
                </a:solidFill>
                <a:latin typeface="Comic Sans MS" panose="030F0702030302020204" pitchFamily="66" charset="0"/>
              </a:rPr>
              <a:t>of </a:t>
            </a:r>
            <a:r>
              <a:rPr lang="en-IN" sz="4000" i="0" spc="-235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carbohydrates</a:t>
            </a:r>
            <a:endParaRPr lang="en-IN" sz="4000" i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42672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err="1" smtClean="0"/>
              <a:t>Dr.D.Ponnudhali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319350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Glycogen</a:t>
            </a:r>
          </a:p>
        </p:txBody>
      </p:sp>
      <p:grpSp>
        <p:nvGrpSpPr>
          <p:cNvPr id="10243" name="Group 27"/>
          <p:cNvGrpSpPr>
            <a:grpSpLocks/>
          </p:cNvGrpSpPr>
          <p:nvPr/>
        </p:nvGrpSpPr>
        <p:grpSpPr bwMode="auto">
          <a:xfrm>
            <a:off x="4800600" y="1219200"/>
            <a:ext cx="4208463" cy="3048000"/>
            <a:chOff x="4800600" y="1219200"/>
            <a:chExt cx="4208463" cy="3048000"/>
          </a:xfrm>
        </p:grpSpPr>
        <p:sp>
          <p:nvSpPr>
            <p:cNvPr id="10245" name="Text Box 16"/>
            <p:cNvSpPr txBox="1">
              <a:spLocks noChangeArrowheads="1"/>
            </p:cNvSpPr>
            <p:nvPr/>
          </p:nvSpPr>
          <p:spPr bwMode="auto">
            <a:xfrm>
              <a:off x="4876800" y="3124200"/>
              <a:ext cx="13890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en-US" b="1" dirty="0">
                  <a:solidFill>
                    <a:srgbClr val="000000"/>
                  </a:solidFill>
                </a:rPr>
                <a:t> 1-4 link</a:t>
              </a:r>
            </a:p>
          </p:txBody>
        </p:sp>
        <p:sp>
          <p:nvSpPr>
            <p:cNvPr id="10246" name="Oval 8"/>
            <p:cNvSpPr>
              <a:spLocks noChangeArrowheads="1"/>
            </p:cNvSpPr>
            <p:nvPr/>
          </p:nvSpPr>
          <p:spPr bwMode="auto">
            <a:xfrm>
              <a:off x="5181600" y="2286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47" name="Oval 9"/>
            <p:cNvSpPr>
              <a:spLocks noChangeArrowheads="1"/>
            </p:cNvSpPr>
            <p:nvPr/>
          </p:nvSpPr>
          <p:spPr bwMode="auto">
            <a:xfrm>
              <a:off x="5562600" y="25146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48" name="Oval 10"/>
            <p:cNvSpPr>
              <a:spLocks noChangeArrowheads="1"/>
            </p:cNvSpPr>
            <p:nvPr/>
          </p:nvSpPr>
          <p:spPr bwMode="auto">
            <a:xfrm>
              <a:off x="5943600" y="2743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49" name="Oval 11"/>
            <p:cNvSpPr>
              <a:spLocks noChangeArrowheads="1"/>
            </p:cNvSpPr>
            <p:nvPr/>
          </p:nvSpPr>
          <p:spPr bwMode="auto">
            <a:xfrm>
              <a:off x="6324600" y="28956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0" name="Oval 12"/>
            <p:cNvSpPr>
              <a:spLocks noChangeArrowheads="1"/>
            </p:cNvSpPr>
            <p:nvPr/>
          </p:nvSpPr>
          <p:spPr bwMode="auto">
            <a:xfrm>
              <a:off x="4800600" y="1981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1" name="Oval 13"/>
            <p:cNvSpPr>
              <a:spLocks noChangeArrowheads="1"/>
            </p:cNvSpPr>
            <p:nvPr/>
          </p:nvSpPr>
          <p:spPr bwMode="auto">
            <a:xfrm>
              <a:off x="6629400" y="3048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2" name="Oval 14"/>
            <p:cNvSpPr>
              <a:spLocks noChangeArrowheads="1"/>
            </p:cNvSpPr>
            <p:nvPr/>
          </p:nvSpPr>
          <p:spPr bwMode="auto">
            <a:xfrm>
              <a:off x="6934200" y="3200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3" name="Oval 15"/>
            <p:cNvSpPr>
              <a:spLocks noChangeArrowheads="1"/>
            </p:cNvSpPr>
            <p:nvPr/>
          </p:nvSpPr>
          <p:spPr bwMode="auto">
            <a:xfrm>
              <a:off x="7239000" y="3429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4" name="Line 17"/>
            <p:cNvSpPr>
              <a:spLocks noChangeShapeType="1"/>
            </p:cNvSpPr>
            <p:nvPr/>
          </p:nvSpPr>
          <p:spPr bwMode="auto">
            <a:xfrm flipV="1">
              <a:off x="5181600" y="2667000"/>
              <a:ext cx="304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10255" name="Oval 18"/>
            <p:cNvSpPr>
              <a:spLocks noChangeArrowheads="1"/>
            </p:cNvSpPr>
            <p:nvPr/>
          </p:nvSpPr>
          <p:spPr bwMode="auto">
            <a:xfrm>
              <a:off x="7543800" y="3733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6" name="Oval 19"/>
            <p:cNvSpPr>
              <a:spLocks noChangeArrowheads="1"/>
            </p:cNvSpPr>
            <p:nvPr/>
          </p:nvSpPr>
          <p:spPr bwMode="auto">
            <a:xfrm>
              <a:off x="7848600" y="3962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7" name="Oval 20"/>
            <p:cNvSpPr>
              <a:spLocks noChangeArrowheads="1"/>
            </p:cNvSpPr>
            <p:nvPr/>
          </p:nvSpPr>
          <p:spPr bwMode="auto">
            <a:xfrm>
              <a:off x="6705600" y="1981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8" name="Oval 21"/>
            <p:cNvSpPr>
              <a:spLocks noChangeArrowheads="1"/>
            </p:cNvSpPr>
            <p:nvPr/>
          </p:nvSpPr>
          <p:spPr bwMode="auto">
            <a:xfrm>
              <a:off x="6629400" y="2362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59" name="Oval 22"/>
            <p:cNvSpPr>
              <a:spLocks noChangeArrowheads="1"/>
            </p:cNvSpPr>
            <p:nvPr/>
          </p:nvSpPr>
          <p:spPr bwMode="auto">
            <a:xfrm>
              <a:off x="6553200" y="26670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0" name="Text Box 23"/>
            <p:cNvSpPr txBox="1">
              <a:spLocks noChangeArrowheads="1"/>
            </p:cNvSpPr>
            <p:nvPr/>
          </p:nvSpPr>
          <p:spPr bwMode="auto">
            <a:xfrm>
              <a:off x="7620000" y="2590800"/>
              <a:ext cx="13890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en-US" b="1">
                  <a:solidFill>
                    <a:srgbClr val="000000"/>
                  </a:solidFill>
                </a:rPr>
                <a:t> 1-6 link</a:t>
              </a:r>
            </a:p>
          </p:txBody>
        </p:sp>
        <p:sp>
          <p:nvSpPr>
            <p:cNvPr id="10261" name="Line 24"/>
            <p:cNvSpPr>
              <a:spLocks noChangeShapeType="1"/>
            </p:cNvSpPr>
            <p:nvPr/>
          </p:nvSpPr>
          <p:spPr bwMode="auto">
            <a:xfrm flipH="1">
              <a:off x="6934200" y="2895600"/>
              <a:ext cx="533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10262" name="Oval 26"/>
            <p:cNvSpPr>
              <a:spLocks noChangeArrowheads="1"/>
            </p:cNvSpPr>
            <p:nvPr/>
          </p:nvSpPr>
          <p:spPr bwMode="auto">
            <a:xfrm>
              <a:off x="6934200" y="17526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3" name="Oval 27"/>
            <p:cNvSpPr>
              <a:spLocks noChangeArrowheads="1"/>
            </p:cNvSpPr>
            <p:nvPr/>
          </p:nvSpPr>
          <p:spPr bwMode="auto">
            <a:xfrm>
              <a:off x="6858000" y="1447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4" name="Oval 28"/>
            <p:cNvSpPr>
              <a:spLocks noChangeArrowheads="1"/>
            </p:cNvSpPr>
            <p:nvPr/>
          </p:nvSpPr>
          <p:spPr bwMode="auto">
            <a:xfrm>
              <a:off x="6705600" y="1219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5" name="Oval 29"/>
            <p:cNvSpPr>
              <a:spLocks noChangeArrowheads="1"/>
            </p:cNvSpPr>
            <p:nvPr/>
          </p:nvSpPr>
          <p:spPr bwMode="auto">
            <a:xfrm>
              <a:off x="7391400" y="1676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6" name="Oval 30"/>
            <p:cNvSpPr>
              <a:spLocks noChangeArrowheads="1"/>
            </p:cNvSpPr>
            <p:nvPr/>
          </p:nvSpPr>
          <p:spPr bwMode="auto">
            <a:xfrm>
              <a:off x="7162800" y="1676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267" name="Oval 31"/>
            <p:cNvSpPr>
              <a:spLocks noChangeArrowheads="1"/>
            </p:cNvSpPr>
            <p:nvPr/>
          </p:nvSpPr>
          <p:spPr bwMode="auto">
            <a:xfrm>
              <a:off x="7696200" y="1524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241301" y="1143000"/>
            <a:ext cx="4270375" cy="51887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Major storage carbohydrate in animals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Long straight glucose chains (</a:t>
            </a:r>
            <a:r>
              <a:rPr lang="el-GR" sz="2800" dirty="0">
                <a:solidFill>
                  <a:srgbClr val="000000"/>
                </a:solidFill>
              </a:rPr>
              <a:t>α </a:t>
            </a:r>
            <a:r>
              <a:rPr lang="en-US" sz="2800" dirty="0">
                <a:solidFill>
                  <a:srgbClr val="000000"/>
                </a:solidFill>
              </a:rPr>
              <a:t>1-4)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Branched every 4-8 </a:t>
            </a:r>
            <a:r>
              <a:rPr lang="en-US" sz="2800" dirty="0" err="1">
                <a:solidFill>
                  <a:srgbClr val="000000"/>
                </a:solidFill>
              </a:rPr>
              <a:t>glc</a:t>
            </a:r>
            <a:r>
              <a:rPr lang="en-US" sz="2800" dirty="0">
                <a:solidFill>
                  <a:srgbClr val="000000"/>
                </a:solidFill>
              </a:rPr>
              <a:t> residues (</a:t>
            </a:r>
            <a:r>
              <a:rPr lang="el-GR" sz="2800" dirty="0">
                <a:solidFill>
                  <a:srgbClr val="000000"/>
                </a:solidFill>
              </a:rPr>
              <a:t>α</a:t>
            </a:r>
            <a:r>
              <a:rPr lang="en-US" sz="2800" dirty="0">
                <a:solidFill>
                  <a:srgbClr val="000000"/>
                </a:solidFill>
              </a:rPr>
              <a:t> 1-6)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More branched than starch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Less osmotic pressure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00"/>
                </a:solidFill>
              </a:rPr>
              <a:t>Easily mobilized</a:t>
            </a:r>
          </a:p>
        </p:txBody>
      </p:sp>
    </p:spTree>
    <p:extLst>
      <p:ext uri="{BB962C8B-B14F-4D97-AF65-F5344CB8AC3E}">
        <p14:creationId xmlns:p14="http://schemas.microsoft.com/office/powerpoint/2010/main" val="24825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79" y="274319"/>
            <a:ext cx="4754880" cy="6583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4825" y="1790700"/>
            <a:ext cx="990600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3975" y="1057275"/>
            <a:ext cx="1905000" cy="1943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0877" y="1671573"/>
            <a:ext cx="1178560" cy="579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62890" marR="5080" indent="-250190">
              <a:lnSpc>
                <a:spcPts val="2090"/>
              </a:lnSpc>
              <a:spcBef>
                <a:spcPts val="320"/>
              </a:spcBef>
            </a:pPr>
            <a:r>
              <a:rPr sz="1900" spc="-85" dirty="0"/>
              <a:t>Digestion</a:t>
            </a:r>
            <a:r>
              <a:rPr sz="1900" spc="-160" dirty="0"/>
              <a:t> </a:t>
            </a:r>
            <a:r>
              <a:rPr sz="1900" spc="-25" dirty="0"/>
              <a:t>in  </a:t>
            </a:r>
            <a:r>
              <a:rPr sz="1900" spc="-35" dirty="0"/>
              <a:t>mouth</a:t>
            </a:r>
            <a:endParaRPr sz="1900"/>
          </a:p>
        </p:txBody>
      </p:sp>
      <p:sp>
        <p:nvSpPr>
          <p:cNvPr id="6" name="object 6"/>
          <p:cNvSpPr/>
          <p:nvPr/>
        </p:nvSpPr>
        <p:spPr>
          <a:xfrm>
            <a:off x="2990850" y="3695700"/>
            <a:ext cx="952500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0650" y="3076575"/>
            <a:ext cx="1743075" cy="1743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29867" y="3629025"/>
            <a:ext cx="1079500" cy="51180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8915" marR="5080" indent="-196850">
              <a:lnSpc>
                <a:spcPct val="92900"/>
              </a:lnSpc>
              <a:spcBef>
                <a:spcPts val="250"/>
              </a:spcBef>
            </a:pP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Digestion</a:t>
            </a:r>
            <a:r>
              <a:rPr sz="18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stomach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5750" y="333375"/>
            <a:ext cx="1057275" cy="809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3050" y="4867275"/>
            <a:ext cx="1590675" cy="1676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92554" y="5244465"/>
            <a:ext cx="894080" cy="80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85"/>
              </a:spcBef>
            </a:pP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small 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intestine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3000" y="276225"/>
            <a:ext cx="6038850" cy="10953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773561"/>
          </a:xfrm>
        </p:spPr>
        <p:txBody>
          <a:bodyPr lIns="137160" tIns="0" rIns="164592" bIns="0" anchor="ctr"/>
          <a:lstStyle/>
          <a:p>
            <a:pPr algn="ctr" eaLnBrk="1" hangingPunct="1"/>
            <a:r>
              <a:rPr lang="en-US" altLang="en-US" b="1" i="1" dirty="0" smtClean="0">
                <a:solidFill>
                  <a:srgbClr val="C00000"/>
                </a:solidFill>
              </a:rPr>
              <a:t>Digestion of Carbohydrates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308040"/>
            <a:ext cx="7886700" cy="5179024"/>
          </a:xfrm>
        </p:spPr>
        <p:txBody>
          <a:bodyPr lIns="45720" tIns="0" rIns="45720" bIns="0">
            <a:normAutofit/>
          </a:bodyPr>
          <a:lstStyle/>
          <a:p>
            <a:pPr marL="336550" indent="-336550" eaLnBrk="1" hangingPunct="1">
              <a:buSzPct val="75000"/>
            </a:pPr>
            <a:r>
              <a:rPr lang="en-US" altLang="en-US" dirty="0" err="1" smtClean="0"/>
              <a:t>Monosaccharides</a:t>
            </a:r>
            <a:endParaRPr lang="en-US" altLang="en-US" dirty="0" smtClean="0"/>
          </a:p>
          <a:p>
            <a:pPr marL="736600" lvl="1" eaLnBrk="1" hangingPunct="1">
              <a:buSzPct val="60000"/>
            </a:pPr>
            <a:r>
              <a:rPr lang="en-US" altLang="en-US" sz="2800" dirty="0" smtClean="0"/>
              <a:t>Do not need hydrolysis before absorption</a:t>
            </a:r>
          </a:p>
          <a:p>
            <a:pPr marL="736600" lvl="1" eaLnBrk="1" hangingPunct="1">
              <a:buSzPct val="60000"/>
            </a:pPr>
            <a:r>
              <a:rPr lang="en-US" altLang="en-US" sz="2800" dirty="0" smtClean="0"/>
              <a:t>Very little (if any) in most </a:t>
            </a:r>
            <a:r>
              <a:rPr lang="en-US" altLang="en-US" sz="2800" dirty="0" smtClean="0"/>
              <a:t>feeds</a:t>
            </a:r>
          </a:p>
          <a:p>
            <a:pPr marL="736600" lvl="1" eaLnBrk="1" hangingPunct="1">
              <a:buSzPct val="60000"/>
            </a:pPr>
            <a:endParaRPr lang="en-US" altLang="en-US" sz="2800" dirty="0" smtClean="0"/>
          </a:p>
          <a:p>
            <a:pPr marL="336550" indent="-336550" eaLnBrk="1" hangingPunct="1">
              <a:buSzPct val="75000"/>
            </a:pPr>
            <a:r>
              <a:rPr lang="en-US" altLang="en-US" dirty="0" smtClean="0"/>
              <a:t>Di- and poly-saccharides</a:t>
            </a:r>
          </a:p>
          <a:p>
            <a:pPr marL="736600" lvl="1" eaLnBrk="1" hangingPunct="1">
              <a:buSzPct val="60000"/>
            </a:pPr>
            <a:r>
              <a:rPr lang="en-US" altLang="en-US" sz="2800" dirty="0" smtClean="0"/>
              <a:t>Relatively large molecules</a:t>
            </a:r>
          </a:p>
          <a:p>
            <a:pPr marL="736600" lvl="1" eaLnBrk="1" hangingPunct="1">
              <a:buSzPct val="60000"/>
            </a:pPr>
            <a:r>
              <a:rPr lang="en-US" altLang="en-US" sz="2800" dirty="0" smtClean="0"/>
              <a:t>Must be hydrolyzed prior to absorption</a:t>
            </a:r>
          </a:p>
          <a:p>
            <a:pPr marL="736600" lvl="1" eaLnBrk="1" hangingPunct="1">
              <a:buSzPct val="60000"/>
            </a:pPr>
            <a:r>
              <a:rPr lang="en-US" altLang="en-US" sz="2800" dirty="0" smtClean="0"/>
              <a:t>Hydrolyzed to </a:t>
            </a:r>
            <a:r>
              <a:rPr lang="en-US" altLang="en-US" sz="2800" dirty="0" err="1" smtClean="0"/>
              <a:t>monosaccharides</a:t>
            </a:r>
            <a:endParaRPr lang="en-US" altLang="en-US" sz="2800" dirty="0" smtClean="0"/>
          </a:p>
          <a:p>
            <a:pPr marL="1131888" lvl="2" indent="-223838" eaLnBrk="1" hangingPunct="1">
              <a:buSzPct val="60000"/>
              <a:buFont typeface="Wingdings" panose="05000000000000000000" pitchFamily="2" charset="2"/>
              <a:buNone/>
            </a:pPr>
            <a:endParaRPr lang="en-US" altLang="en-US" sz="2800" dirty="0" smtClean="0"/>
          </a:p>
          <a:p>
            <a:pPr marL="1131888" lvl="2" indent="-223838" eaLnBrk="1" hangingPunct="1">
              <a:buSzPct val="60000"/>
              <a:buFont typeface="Wingdings" panose="05000000000000000000" pitchFamily="2" charset="2"/>
              <a:buNone/>
            </a:pPr>
            <a:r>
              <a:rPr lang="en-US" altLang="en-US" sz="2800" b="1" i="1" dirty="0" smtClean="0">
                <a:solidFill>
                  <a:schemeClr val="hlink"/>
                </a:solidFill>
              </a:rPr>
              <a:t>Only </a:t>
            </a:r>
            <a:r>
              <a:rPr lang="en-US" altLang="en-US" sz="2800" b="1" i="1" dirty="0" err="1" smtClean="0">
                <a:solidFill>
                  <a:schemeClr val="hlink"/>
                </a:solidFill>
              </a:rPr>
              <a:t>monosaccharides</a:t>
            </a:r>
            <a:r>
              <a:rPr lang="en-US" altLang="en-US" sz="2800" b="1" i="1" dirty="0" smtClean="0">
                <a:solidFill>
                  <a:schemeClr val="hlink"/>
                </a:solidFill>
              </a:rPr>
              <a:t> can be absorbed</a:t>
            </a:r>
          </a:p>
        </p:txBody>
      </p:sp>
    </p:spTree>
    <p:extLst>
      <p:ext uri="{BB962C8B-B14F-4D97-AF65-F5344CB8AC3E}">
        <p14:creationId xmlns:p14="http://schemas.microsoft.com/office/powerpoint/2010/main" val="601273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3658" y="0"/>
            <a:ext cx="75457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75" dirty="0">
                <a:solidFill>
                  <a:srgbClr val="000000"/>
                </a:solidFill>
              </a:rPr>
              <a:t>Details </a:t>
            </a:r>
            <a:r>
              <a:rPr sz="4000" spc="-10" dirty="0">
                <a:solidFill>
                  <a:srgbClr val="000000"/>
                </a:solidFill>
              </a:rPr>
              <a:t>of </a:t>
            </a:r>
            <a:r>
              <a:rPr sz="4000" spc="-135" dirty="0">
                <a:solidFill>
                  <a:srgbClr val="000000"/>
                </a:solidFill>
              </a:rPr>
              <a:t>digestion </a:t>
            </a:r>
            <a:r>
              <a:rPr sz="4000" spc="-10" dirty="0">
                <a:solidFill>
                  <a:srgbClr val="000000"/>
                </a:solidFill>
              </a:rPr>
              <a:t>of</a:t>
            </a:r>
            <a:r>
              <a:rPr sz="4000" spc="-575" dirty="0">
                <a:solidFill>
                  <a:srgbClr val="000000"/>
                </a:solidFill>
              </a:rPr>
              <a:t> </a:t>
            </a:r>
            <a:r>
              <a:rPr sz="4000" spc="-175" dirty="0">
                <a:solidFill>
                  <a:srgbClr val="000000"/>
                </a:solidFill>
              </a:rPr>
              <a:t>carbohydrates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1783079" y="818388"/>
            <a:ext cx="5654040" cy="8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0702" y="907161"/>
            <a:ext cx="6071616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1828800" y="838200"/>
            <a:ext cx="5562600" cy="762000"/>
          </a:xfrm>
          <a:custGeom>
            <a:avLst/>
            <a:gdLst/>
            <a:ahLst/>
            <a:cxnLst/>
            <a:rect l="l" t="t" r="r" b="b"/>
            <a:pathLst>
              <a:path w="5562600" h="762000">
                <a:moveTo>
                  <a:pt x="127000" y="0"/>
                </a:moveTo>
                <a:lnTo>
                  <a:pt x="5562600" y="0"/>
                </a:lnTo>
                <a:lnTo>
                  <a:pt x="5562600" y="635000"/>
                </a:lnTo>
                <a:lnTo>
                  <a:pt x="5552614" y="684418"/>
                </a:lnTo>
                <a:lnTo>
                  <a:pt x="5525389" y="724788"/>
                </a:lnTo>
                <a:lnTo>
                  <a:pt x="5485018" y="752014"/>
                </a:lnTo>
                <a:lnTo>
                  <a:pt x="5435600" y="762000"/>
                </a:lnTo>
                <a:lnTo>
                  <a:pt x="0" y="762000"/>
                </a:lnTo>
                <a:lnTo>
                  <a:pt x="0" y="127000"/>
                </a:lnTo>
                <a:lnTo>
                  <a:pt x="9985" y="77581"/>
                </a:lnTo>
                <a:lnTo>
                  <a:pt x="37211" y="37211"/>
                </a:lnTo>
                <a:lnTo>
                  <a:pt x="77581" y="9985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89149" y="852297"/>
            <a:ext cx="5041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cs typeface="Arial"/>
              </a:rPr>
              <a:t>2 </a:t>
            </a:r>
            <a:r>
              <a:rPr sz="2400" spc="-150" dirty="0">
                <a:cs typeface="Arial"/>
              </a:rPr>
              <a:t>Types </a:t>
            </a:r>
            <a:r>
              <a:rPr sz="2400" spc="-5" dirty="0">
                <a:cs typeface="Arial"/>
              </a:rPr>
              <a:t>of </a:t>
            </a:r>
            <a:r>
              <a:rPr sz="2400" spc="-120" dirty="0">
                <a:cs typeface="Arial"/>
              </a:rPr>
              <a:t>enzymes </a:t>
            </a:r>
            <a:r>
              <a:rPr sz="2400" spc="-85" dirty="0">
                <a:cs typeface="Arial"/>
              </a:rPr>
              <a:t>are </a:t>
            </a:r>
            <a:r>
              <a:rPr sz="2400" spc="-20" dirty="0">
                <a:cs typeface="Arial"/>
              </a:rPr>
              <a:t>important </a:t>
            </a:r>
            <a:r>
              <a:rPr sz="2400" spc="-5" dirty="0">
                <a:cs typeface="Arial"/>
              </a:rPr>
              <a:t>for </a:t>
            </a:r>
            <a:r>
              <a:rPr sz="2400" spc="-20" dirty="0">
                <a:cs typeface="Arial"/>
              </a:rPr>
              <a:t>the </a:t>
            </a:r>
            <a:r>
              <a:rPr sz="2400" spc="-60" dirty="0">
                <a:cs typeface="Arial"/>
              </a:rPr>
              <a:t>digestion</a:t>
            </a:r>
            <a:r>
              <a:rPr sz="2400" spc="-375" dirty="0">
                <a:cs typeface="Arial"/>
              </a:rPr>
              <a:t> </a:t>
            </a:r>
            <a:r>
              <a:rPr sz="2400" spc="-10" dirty="0">
                <a:cs typeface="Arial"/>
              </a:rPr>
              <a:t>of  </a:t>
            </a:r>
            <a:r>
              <a:rPr sz="2400" spc="-80" dirty="0">
                <a:cs typeface="Arial"/>
              </a:rPr>
              <a:t>carbohydrates</a:t>
            </a:r>
            <a:endParaRPr sz="2400" dirty="0"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19783" y="2029967"/>
            <a:ext cx="2313431" cy="714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1600" y="2057400"/>
            <a:ext cx="2209800" cy="609600"/>
          </a:xfrm>
          <a:custGeom>
            <a:avLst/>
            <a:gdLst/>
            <a:ahLst/>
            <a:cxnLst/>
            <a:rect l="l" t="t" r="r" b="b"/>
            <a:pathLst>
              <a:path w="2209800" h="609600">
                <a:moveTo>
                  <a:pt x="2209800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609600"/>
                </a:lnTo>
                <a:lnTo>
                  <a:pt x="2108200" y="609600"/>
                </a:lnTo>
                <a:lnTo>
                  <a:pt x="2147756" y="601618"/>
                </a:lnTo>
                <a:lnTo>
                  <a:pt x="2180050" y="579850"/>
                </a:lnTo>
                <a:lnTo>
                  <a:pt x="2201818" y="547556"/>
                </a:lnTo>
                <a:lnTo>
                  <a:pt x="2209800" y="508000"/>
                </a:lnTo>
                <a:lnTo>
                  <a:pt x="22098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600" y="2057400"/>
            <a:ext cx="2209800" cy="609600"/>
          </a:xfrm>
          <a:custGeom>
            <a:avLst/>
            <a:gdLst/>
            <a:ahLst/>
            <a:cxnLst/>
            <a:rect l="l" t="t" r="r" b="b"/>
            <a:pathLst>
              <a:path w="2209800" h="609600">
                <a:moveTo>
                  <a:pt x="101600" y="0"/>
                </a:moveTo>
                <a:lnTo>
                  <a:pt x="2209800" y="0"/>
                </a:lnTo>
                <a:lnTo>
                  <a:pt x="2209800" y="508000"/>
                </a:lnTo>
                <a:lnTo>
                  <a:pt x="2201818" y="547556"/>
                </a:lnTo>
                <a:lnTo>
                  <a:pt x="2180050" y="579850"/>
                </a:lnTo>
                <a:lnTo>
                  <a:pt x="2147756" y="601618"/>
                </a:lnTo>
                <a:lnTo>
                  <a:pt x="2108200" y="609600"/>
                </a:lnTo>
                <a:lnTo>
                  <a:pt x="0" y="609600"/>
                </a:lnTo>
                <a:lnTo>
                  <a:pt x="0" y="101600"/>
                </a:ln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5394" y="2227910"/>
            <a:ext cx="8953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solidFill>
                  <a:schemeClr val="bg1"/>
                </a:solidFill>
                <a:latin typeface="Arial"/>
                <a:cs typeface="Arial"/>
              </a:rPr>
              <a:t>Amylases</a:t>
            </a:r>
            <a:endParaRPr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15584" y="2029967"/>
            <a:ext cx="2084832" cy="638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7400" y="2058924"/>
            <a:ext cx="1981200" cy="533400"/>
          </a:xfrm>
          <a:custGeom>
            <a:avLst/>
            <a:gdLst/>
            <a:ahLst/>
            <a:cxnLst/>
            <a:rect l="l" t="t" r="r" b="b"/>
            <a:pathLst>
              <a:path w="1981200" h="533400">
                <a:moveTo>
                  <a:pt x="19812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533400"/>
                </a:lnTo>
                <a:lnTo>
                  <a:pt x="1892300" y="533400"/>
                </a:lnTo>
                <a:lnTo>
                  <a:pt x="1926925" y="526420"/>
                </a:lnTo>
                <a:lnTo>
                  <a:pt x="1955180" y="507380"/>
                </a:lnTo>
                <a:lnTo>
                  <a:pt x="1974220" y="479125"/>
                </a:lnTo>
                <a:lnTo>
                  <a:pt x="1981200" y="444500"/>
                </a:lnTo>
                <a:lnTo>
                  <a:pt x="19812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67400" y="2057400"/>
            <a:ext cx="1981200" cy="533400"/>
          </a:xfrm>
          <a:custGeom>
            <a:avLst/>
            <a:gdLst/>
            <a:ahLst/>
            <a:cxnLst/>
            <a:rect l="l" t="t" r="r" b="b"/>
            <a:pathLst>
              <a:path w="1981200" h="533400">
                <a:moveTo>
                  <a:pt x="88900" y="0"/>
                </a:moveTo>
                <a:lnTo>
                  <a:pt x="1981200" y="0"/>
                </a:lnTo>
                <a:lnTo>
                  <a:pt x="1981200" y="444500"/>
                </a:lnTo>
                <a:lnTo>
                  <a:pt x="1974220" y="479125"/>
                </a:lnTo>
                <a:lnTo>
                  <a:pt x="1955180" y="507380"/>
                </a:lnTo>
                <a:lnTo>
                  <a:pt x="1926925" y="526420"/>
                </a:lnTo>
                <a:lnTo>
                  <a:pt x="1892300" y="533400"/>
                </a:lnTo>
                <a:lnTo>
                  <a:pt x="0" y="533400"/>
                </a:lnTo>
                <a:lnTo>
                  <a:pt x="0" y="88900"/>
                </a:lnTo>
                <a:lnTo>
                  <a:pt x="6979" y="54274"/>
                </a:lnTo>
                <a:lnTo>
                  <a:pt x="26019" y="26019"/>
                </a:lnTo>
                <a:lnTo>
                  <a:pt x="54274" y="6979"/>
                </a:lnTo>
                <a:lnTo>
                  <a:pt x="889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23228" y="2151710"/>
            <a:ext cx="14928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chemeClr val="bg1"/>
                </a:solidFill>
                <a:latin typeface="Arial"/>
                <a:cs typeface="Arial"/>
              </a:rPr>
              <a:t>Disaccharidases</a:t>
            </a:r>
            <a:endParaRPr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9615" y="4133469"/>
            <a:ext cx="1457325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193" y="5078393"/>
            <a:ext cx="1533525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8923" y="4156329"/>
            <a:ext cx="10227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5" dirty="0" smtClean="0">
                <a:solidFill>
                  <a:schemeClr val="bg1"/>
                </a:solidFill>
                <a:latin typeface="Arial"/>
                <a:cs typeface="Arial"/>
              </a:rPr>
              <a:t>Salivary</a:t>
            </a:r>
            <a:r>
              <a:rPr sz="1800" b="1" spc="-105" dirty="0" smtClean="0">
                <a:latin typeface="Arial"/>
                <a:cs typeface="Arial"/>
              </a:rPr>
              <a:t>  </a:t>
            </a:r>
            <a:r>
              <a:rPr sz="1800" b="1" spc="-100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800" b="1" spc="-16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1800" b="1" spc="-50" dirty="0" smtClean="0">
                <a:solidFill>
                  <a:schemeClr val="bg1"/>
                </a:solidFill>
                <a:latin typeface="Arial"/>
                <a:cs typeface="Arial"/>
              </a:rPr>
              <a:t>y</a:t>
            </a:r>
            <a:r>
              <a:rPr sz="1800" b="1" spc="-30" dirty="0" smtClean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1800" b="1" spc="-170" dirty="0" smtClean="0">
                <a:solidFill>
                  <a:schemeClr val="bg1"/>
                </a:solidFill>
                <a:latin typeface="Arial"/>
                <a:cs typeface="Arial"/>
              </a:rPr>
              <a:t>as</a:t>
            </a:r>
            <a:r>
              <a:rPr sz="1800" b="1" spc="-110" dirty="0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endParaRPr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0738" y="5124069"/>
            <a:ext cx="12166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0"/>
              </a:spcBef>
              <a:defRPr b="1" spc="-7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dirty="0"/>
              <a:t>Pancreatic  Amylase</a:t>
            </a:r>
          </a:p>
        </p:txBody>
      </p:sp>
      <p:sp>
        <p:nvSpPr>
          <p:cNvPr id="20" name="object 20"/>
          <p:cNvSpPr/>
          <p:nvPr/>
        </p:nvSpPr>
        <p:spPr>
          <a:xfrm>
            <a:off x="640080" y="3026664"/>
            <a:ext cx="4053840" cy="9311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5800" y="3048000"/>
            <a:ext cx="3962400" cy="838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22"/>
          <p:cNvSpPr/>
          <p:nvPr/>
        </p:nvSpPr>
        <p:spPr>
          <a:xfrm>
            <a:off x="685800" y="3048000"/>
            <a:ext cx="3962400" cy="838200"/>
          </a:xfrm>
          <a:custGeom>
            <a:avLst/>
            <a:gdLst/>
            <a:ahLst/>
            <a:cxnLst/>
            <a:rect l="l" t="t" r="r" b="b"/>
            <a:pathLst>
              <a:path w="3962400" h="838200">
                <a:moveTo>
                  <a:pt x="0" y="139700"/>
                </a:moveTo>
                <a:lnTo>
                  <a:pt x="7122" y="95520"/>
                </a:lnTo>
                <a:lnTo>
                  <a:pt x="26954" y="57168"/>
                </a:lnTo>
                <a:lnTo>
                  <a:pt x="57195" y="26936"/>
                </a:lnTo>
                <a:lnTo>
                  <a:pt x="95544" y="7116"/>
                </a:lnTo>
                <a:lnTo>
                  <a:pt x="139700" y="0"/>
                </a:lnTo>
                <a:lnTo>
                  <a:pt x="3822700" y="0"/>
                </a:lnTo>
                <a:lnTo>
                  <a:pt x="3866830" y="7116"/>
                </a:lnTo>
                <a:lnTo>
                  <a:pt x="3905176" y="26936"/>
                </a:lnTo>
                <a:lnTo>
                  <a:pt x="3935427" y="57168"/>
                </a:lnTo>
                <a:lnTo>
                  <a:pt x="3955271" y="95520"/>
                </a:lnTo>
                <a:lnTo>
                  <a:pt x="3962400" y="139700"/>
                </a:lnTo>
                <a:lnTo>
                  <a:pt x="3962400" y="698500"/>
                </a:lnTo>
                <a:lnTo>
                  <a:pt x="3955283" y="742630"/>
                </a:lnTo>
                <a:lnTo>
                  <a:pt x="3935463" y="780976"/>
                </a:lnTo>
                <a:lnTo>
                  <a:pt x="3905231" y="811227"/>
                </a:lnTo>
                <a:lnTo>
                  <a:pt x="3866879" y="831071"/>
                </a:lnTo>
                <a:lnTo>
                  <a:pt x="3822700" y="838200"/>
                </a:lnTo>
                <a:lnTo>
                  <a:pt x="139700" y="838200"/>
                </a:lnTo>
                <a:lnTo>
                  <a:pt x="95544" y="831071"/>
                </a:lnTo>
                <a:lnTo>
                  <a:pt x="57195" y="811227"/>
                </a:lnTo>
                <a:lnTo>
                  <a:pt x="26954" y="780976"/>
                </a:lnTo>
                <a:lnTo>
                  <a:pt x="7122" y="742630"/>
                </a:lnTo>
                <a:lnTo>
                  <a:pt x="0" y="6985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64540" y="3142615"/>
            <a:ext cx="37985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cs typeface="Arial"/>
              </a:rPr>
              <a:t>convert </a:t>
            </a:r>
            <a:r>
              <a:rPr sz="2400" spc="-95" dirty="0">
                <a:cs typeface="Arial"/>
              </a:rPr>
              <a:t>polysaccharides </a:t>
            </a:r>
            <a:r>
              <a:rPr sz="2400" spc="15" dirty="0">
                <a:cs typeface="Arial"/>
              </a:rPr>
              <a:t>to</a:t>
            </a:r>
            <a:r>
              <a:rPr sz="2400" spc="-175" dirty="0">
                <a:cs typeface="Arial"/>
              </a:rPr>
              <a:t> </a:t>
            </a:r>
            <a:r>
              <a:rPr sz="2400" spc="-95" dirty="0">
                <a:cs typeface="Arial"/>
              </a:rPr>
              <a:t>disaccharides</a:t>
            </a:r>
            <a:endParaRPr sz="2400" dirty="0"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40679" y="2950464"/>
            <a:ext cx="3139439" cy="1083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86400" y="2971800"/>
            <a:ext cx="3048000" cy="990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6400" y="2971800"/>
            <a:ext cx="3048000" cy="990600"/>
          </a:xfrm>
          <a:custGeom>
            <a:avLst/>
            <a:gdLst/>
            <a:ahLst/>
            <a:cxnLst/>
            <a:rect l="l" t="t" r="r" b="b"/>
            <a:pathLst>
              <a:path w="3048000" h="990600">
                <a:moveTo>
                  <a:pt x="0" y="165100"/>
                </a:moveTo>
                <a:lnTo>
                  <a:pt x="5897" y="121208"/>
                </a:lnTo>
                <a:lnTo>
                  <a:pt x="22540" y="81769"/>
                </a:lnTo>
                <a:lnTo>
                  <a:pt x="48355" y="48355"/>
                </a:lnTo>
                <a:lnTo>
                  <a:pt x="81769" y="22540"/>
                </a:lnTo>
                <a:lnTo>
                  <a:pt x="121208" y="5897"/>
                </a:lnTo>
                <a:lnTo>
                  <a:pt x="165100" y="0"/>
                </a:lnTo>
                <a:lnTo>
                  <a:pt x="2882900" y="0"/>
                </a:lnTo>
                <a:lnTo>
                  <a:pt x="2926791" y="5897"/>
                </a:lnTo>
                <a:lnTo>
                  <a:pt x="2966230" y="22540"/>
                </a:lnTo>
                <a:lnTo>
                  <a:pt x="2999644" y="48355"/>
                </a:lnTo>
                <a:lnTo>
                  <a:pt x="3025459" y="81769"/>
                </a:lnTo>
                <a:lnTo>
                  <a:pt x="3042102" y="121208"/>
                </a:lnTo>
                <a:lnTo>
                  <a:pt x="3048000" y="165100"/>
                </a:lnTo>
                <a:lnTo>
                  <a:pt x="3048000" y="825500"/>
                </a:lnTo>
                <a:lnTo>
                  <a:pt x="3042102" y="869391"/>
                </a:lnTo>
                <a:lnTo>
                  <a:pt x="3025459" y="908830"/>
                </a:lnTo>
                <a:lnTo>
                  <a:pt x="2999644" y="942244"/>
                </a:lnTo>
                <a:lnTo>
                  <a:pt x="2966230" y="968059"/>
                </a:lnTo>
                <a:lnTo>
                  <a:pt x="2926791" y="984702"/>
                </a:lnTo>
                <a:lnTo>
                  <a:pt x="2882900" y="990600"/>
                </a:lnTo>
                <a:lnTo>
                  <a:pt x="165100" y="990600"/>
                </a:lnTo>
                <a:lnTo>
                  <a:pt x="121208" y="984702"/>
                </a:lnTo>
                <a:lnTo>
                  <a:pt x="81769" y="968059"/>
                </a:lnTo>
                <a:lnTo>
                  <a:pt x="48355" y="942244"/>
                </a:lnTo>
                <a:lnTo>
                  <a:pt x="22540" y="908830"/>
                </a:lnTo>
                <a:lnTo>
                  <a:pt x="5897" y="869391"/>
                </a:lnTo>
                <a:lnTo>
                  <a:pt x="0" y="825500"/>
                </a:lnTo>
                <a:lnTo>
                  <a:pt x="0" y="165100"/>
                </a:lnTo>
                <a:close/>
              </a:path>
            </a:pathLst>
          </a:custGeom>
          <a:ln w="127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642228" y="2990215"/>
            <a:ext cx="26041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Arial"/>
                <a:cs typeface="Arial"/>
              </a:rPr>
              <a:t>Convert </a:t>
            </a:r>
            <a:r>
              <a:rPr sz="1800" spc="-95" dirty="0">
                <a:latin typeface="Arial"/>
                <a:cs typeface="Arial"/>
              </a:rPr>
              <a:t>disaccharides </a:t>
            </a:r>
            <a:r>
              <a:rPr sz="1800" spc="15" dirty="0">
                <a:latin typeface="Arial"/>
                <a:cs typeface="Arial"/>
              </a:rPr>
              <a:t>to  </a:t>
            </a:r>
            <a:r>
              <a:rPr sz="1800" spc="-95" dirty="0">
                <a:latin typeface="Arial"/>
                <a:cs typeface="Arial"/>
              </a:rPr>
              <a:t>monosaccharides </a:t>
            </a:r>
            <a:r>
              <a:rPr sz="1800" spc="-55" dirty="0">
                <a:latin typeface="Arial"/>
                <a:cs typeface="Arial"/>
              </a:rPr>
              <a:t>which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are  </a:t>
            </a:r>
            <a:r>
              <a:rPr sz="1800" spc="-35" dirty="0">
                <a:latin typeface="Arial"/>
                <a:cs typeface="Arial"/>
              </a:rPr>
              <a:t>finally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absorbed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76875" y="5981700"/>
            <a:ext cx="1762125" cy="609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6875" y="4076700"/>
            <a:ext cx="1685925" cy="609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76875" y="4838700"/>
            <a:ext cx="2600325" cy="533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76875" y="5372100"/>
            <a:ext cx="1762125" cy="5334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718427" y="4133469"/>
            <a:ext cx="107099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chemeClr val="bg1"/>
                </a:solidFill>
                <a:latin typeface="Arial"/>
                <a:cs typeface="Arial"/>
              </a:rPr>
              <a:t>Maltase</a:t>
            </a:r>
            <a:endParaRPr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26684" y="4895469"/>
            <a:ext cx="214477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lnSpc>
                <a:spcPct val="100000"/>
              </a:lnSpc>
              <a:spcBef>
                <a:spcPts val="100"/>
              </a:spcBef>
              <a:defRPr b="1" spc="-7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dirty="0"/>
              <a:t>Sucrase-Isomaltase</a:t>
            </a:r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5718428" y="5429199"/>
            <a:ext cx="10709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0"/>
              </a:spcBef>
              <a:defRPr b="1" spc="-7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dirty="0"/>
              <a:t>Lactase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642228" y="6114999"/>
            <a:ext cx="131066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0"/>
              </a:spcBef>
              <a:defRPr b="1" spc="-7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dirty="0"/>
              <a:t>Trehalase</a:t>
            </a:r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286000" y="2667000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152400" y="228600"/>
                </a:moveTo>
                <a:lnTo>
                  <a:pt x="0" y="228600"/>
                </a:lnTo>
                <a:lnTo>
                  <a:pt x="76200" y="304800"/>
                </a:lnTo>
                <a:lnTo>
                  <a:pt x="152400" y="228600"/>
                </a:lnTo>
                <a:close/>
              </a:path>
              <a:path w="152400" h="304800">
                <a:moveTo>
                  <a:pt x="114300" y="0"/>
                </a:moveTo>
                <a:lnTo>
                  <a:pt x="38100" y="0"/>
                </a:lnTo>
                <a:lnTo>
                  <a:pt x="38100" y="228600"/>
                </a:lnTo>
                <a:lnTo>
                  <a:pt x="114300" y="228600"/>
                </a:lnTo>
                <a:lnTo>
                  <a:pt x="11430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86000" y="2667000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0" y="228600"/>
                </a:moveTo>
                <a:lnTo>
                  <a:pt x="38100" y="228600"/>
                </a:lnTo>
                <a:lnTo>
                  <a:pt x="38100" y="0"/>
                </a:lnTo>
                <a:lnTo>
                  <a:pt x="114300" y="0"/>
                </a:lnTo>
                <a:lnTo>
                  <a:pt x="114300" y="228600"/>
                </a:lnTo>
                <a:lnTo>
                  <a:pt x="152400" y="228600"/>
                </a:lnTo>
                <a:lnTo>
                  <a:pt x="76200" y="304800"/>
                </a:lnTo>
                <a:lnTo>
                  <a:pt x="0" y="228600"/>
                </a:lnTo>
                <a:close/>
              </a:path>
            </a:pathLst>
          </a:custGeom>
          <a:ln w="19050">
            <a:solidFill>
              <a:srgbClr val="5C4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53200" y="2590800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152400" y="228600"/>
                </a:moveTo>
                <a:lnTo>
                  <a:pt x="0" y="228600"/>
                </a:lnTo>
                <a:lnTo>
                  <a:pt x="76200" y="304800"/>
                </a:lnTo>
                <a:lnTo>
                  <a:pt x="152400" y="228600"/>
                </a:lnTo>
                <a:close/>
              </a:path>
              <a:path w="152400" h="304800">
                <a:moveTo>
                  <a:pt x="114300" y="0"/>
                </a:moveTo>
                <a:lnTo>
                  <a:pt x="38100" y="0"/>
                </a:lnTo>
                <a:lnTo>
                  <a:pt x="38100" y="228600"/>
                </a:lnTo>
                <a:lnTo>
                  <a:pt x="114300" y="228600"/>
                </a:lnTo>
                <a:lnTo>
                  <a:pt x="11430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53200" y="2590800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0" y="228600"/>
                </a:moveTo>
                <a:lnTo>
                  <a:pt x="38100" y="228600"/>
                </a:lnTo>
                <a:lnTo>
                  <a:pt x="38100" y="0"/>
                </a:lnTo>
                <a:lnTo>
                  <a:pt x="114300" y="0"/>
                </a:lnTo>
                <a:lnTo>
                  <a:pt x="114300" y="228600"/>
                </a:lnTo>
                <a:lnTo>
                  <a:pt x="152400" y="228600"/>
                </a:lnTo>
                <a:lnTo>
                  <a:pt x="76200" y="304800"/>
                </a:lnTo>
                <a:lnTo>
                  <a:pt x="0" y="228600"/>
                </a:lnTo>
                <a:close/>
              </a:path>
            </a:pathLst>
          </a:custGeom>
          <a:ln w="19050">
            <a:solidFill>
              <a:srgbClr val="5C4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4481448"/>
            <a:ext cx="685800" cy="1202690"/>
          </a:xfrm>
          <a:custGeom>
            <a:avLst/>
            <a:gdLst/>
            <a:ahLst/>
            <a:cxnLst/>
            <a:rect l="l" t="t" r="r" b="b"/>
            <a:pathLst>
              <a:path w="685800" h="1202689">
                <a:moveTo>
                  <a:pt x="0" y="0"/>
                </a:moveTo>
                <a:lnTo>
                  <a:pt x="0" y="171450"/>
                </a:lnTo>
                <a:lnTo>
                  <a:pt x="1093" y="226798"/>
                </a:lnTo>
                <a:lnTo>
                  <a:pt x="4337" y="281462"/>
                </a:lnTo>
                <a:lnTo>
                  <a:pt x="9681" y="335347"/>
                </a:lnTo>
                <a:lnTo>
                  <a:pt x="17072" y="388357"/>
                </a:lnTo>
                <a:lnTo>
                  <a:pt x="26458" y="440395"/>
                </a:lnTo>
                <a:lnTo>
                  <a:pt x="37786" y="491366"/>
                </a:lnTo>
                <a:lnTo>
                  <a:pt x="51005" y="541174"/>
                </a:lnTo>
                <a:lnTo>
                  <a:pt x="66062" y="589721"/>
                </a:lnTo>
                <a:lnTo>
                  <a:pt x="82905" y="636913"/>
                </a:lnTo>
                <a:lnTo>
                  <a:pt x="101482" y="682654"/>
                </a:lnTo>
                <a:lnTo>
                  <a:pt x="121740" y="726847"/>
                </a:lnTo>
                <a:lnTo>
                  <a:pt x="143627" y="769396"/>
                </a:lnTo>
                <a:lnTo>
                  <a:pt x="167091" y="810205"/>
                </a:lnTo>
                <a:lnTo>
                  <a:pt x="192081" y="849179"/>
                </a:lnTo>
                <a:lnTo>
                  <a:pt x="218542" y="886221"/>
                </a:lnTo>
                <a:lnTo>
                  <a:pt x="246425" y="921235"/>
                </a:lnTo>
                <a:lnTo>
                  <a:pt x="275675" y="954125"/>
                </a:lnTo>
                <a:lnTo>
                  <a:pt x="306241" y="984796"/>
                </a:lnTo>
                <a:lnTo>
                  <a:pt x="338071" y="1013150"/>
                </a:lnTo>
                <a:lnTo>
                  <a:pt x="371113" y="1039093"/>
                </a:lnTo>
                <a:lnTo>
                  <a:pt x="405314" y="1062528"/>
                </a:lnTo>
                <a:lnTo>
                  <a:pt x="440622" y="1083359"/>
                </a:lnTo>
                <a:lnTo>
                  <a:pt x="476984" y="1101490"/>
                </a:lnTo>
                <a:lnTo>
                  <a:pt x="514350" y="1116825"/>
                </a:lnTo>
                <a:lnTo>
                  <a:pt x="514350" y="1202550"/>
                </a:lnTo>
                <a:lnTo>
                  <a:pt x="685800" y="1062101"/>
                </a:lnTo>
                <a:lnTo>
                  <a:pt x="586952" y="945388"/>
                </a:lnTo>
                <a:lnTo>
                  <a:pt x="514350" y="945388"/>
                </a:lnTo>
                <a:lnTo>
                  <a:pt x="476984" y="930051"/>
                </a:lnTo>
                <a:lnTo>
                  <a:pt x="440622" y="911919"/>
                </a:lnTo>
                <a:lnTo>
                  <a:pt x="405314" y="891087"/>
                </a:lnTo>
                <a:lnTo>
                  <a:pt x="371113" y="867651"/>
                </a:lnTo>
                <a:lnTo>
                  <a:pt x="338071" y="841707"/>
                </a:lnTo>
                <a:lnTo>
                  <a:pt x="306241" y="813351"/>
                </a:lnTo>
                <a:lnTo>
                  <a:pt x="275675" y="782680"/>
                </a:lnTo>
                <a:lnTo>
                  <a:pt x="246425" y="749789"/>
                </a:lnTo>
                <a:lnTo>
                  <a:pt x="218542" y="714774"/>
                </a:lnTo>
                <a:lnTo>
                  <a:pt x="192081" y="677731"/>
                </a:lnTo>
                <a:lnTo>
                  <a:pt x="167091" y="638757"/>
                </a:lnTo>
                <a:lnTo>
                  <a:pt x="143627" y="597947"/>
                </a:lnTo>
                <a:lnTo>
                  <a:pt x="121740" y="555398"/>
                </a:lnTo>
                <a:lnTo>
                  <a:pt x="101482" y="511205"/>
                </a:lnTo>
                <a:lnTo>
                  <a:pt x="82905" y="465464"/>
                </a:lnTo>
                <a:lnTo>
                  <a:pt x="66062" y="418272"/>
                </a:lnTo>
                <a:lnTo>
                  <a:pt x="51005" y="369724"/>
                </a:lnTo>
                <a:lnTo>
                  <a:pt x="37786" y="319916"/>
                </a:lnTo>
                <a:lnTo>
                  <a:pt x="26458" y="268946"/>
                </a:lnTo>
                <a:lnTo>
                  <a:pt x="17072" y="216907"/>
                </a:lnTo>
                <a:lnTo>
                  <a:pt x="9681" y="163897"/>
                </a:lnTo>
                <a:lnTo>
                  <a:pt x="4337" y="110012"/>
                </a:lnTo>
                <a:lnTo>
                  <a:pt x="1093" y="55348"/>
                </a:lnTo>
                <a:lnTo>
                  <a:pt x="0" y="0"/>
                </a:lnTo>
                <a:close/>
              </a:path>
              <a:path w="685800" h="1202689">
                <a:moveTo>
                  <a:pt x="514350" y="859663"/>
                </a:moveTo>
                <a:lnTo>
                  <a:pt x="514350" y="945388"/>
                </a:lnTo>
                <a:lnTo>
                  <a:pt x="586952" y="945388"/>
                </a:lnTo>
                <a:lnTo>
                  <a:pt x="514350" y="859663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1" y="3505200"/>
            <a:ext cx="685800" cy="1062355"/>
          </a:xfrm>
          <a:custGeom>
            <a:avLst/>
            <a:gdLst/>
            <a:ahLst/>
            <a:cxnLst/>
            <a:rect l="l" t="t" r="r" b="b"/>
            <a:pathLst>
              <a:path w="685800" h="1062354">
                <a:moveTo>
                  <a:pt x="685648" y="0"/>
                </a:moveTo>
                <a:lnTo>
                  <a:pt x="640457" y="2143"/>
                </a:lnTo>
                <a:lnTo>
                  <a:pt x="586754" y="10204"/>
                </a:lnTo>
                <a:lnTo>
                  <a:pt x="548838" y="19552"/>
                </a:lnTo>
                <a:lnTo>
                  <a:pt x="511730" y="31765"/>
                </a:lnTo>
                <a:lnTo>
                  <a:pt x="475481" y="46753"/>
                </a:lnTo>
                <a:lnTo>
                  <a:pt x="440144" y="64427"/>
                </a:lnTo>
                <a:lnTo>
                  <a:pt x="405773" y="84698"/>
                </a:lnTo>
                <a:lnTo>
                  <a:pt x="372419" y="107476"/>
                </a:lnTo>
                <a:lnTo>
                  <a:pt x="340135" y="132671"/>
                </a:lnTo>
                <a:lnTo>
                  <a:pt x="308974" y="160195"/>
                </a:lnTo>
                <a:lnTo>
                  <a:pt x="278988" y="189958"/>
                </a:lnTo>
                <a:lnTo>
                  <a:pt x="250230" y="221871"/>
                </a:lnTo>
                <a:lnTo>
                  <a:pt x="222752" y="255843"/>
                </a:lnTo>
                <a:lnTo>
                  <a:pt x="196607" y="291787"/>
                </a:lnTo>
                <a:lnTo>
                  <a:pt x="171848" y="329612"/>
                </a:lnTo>
                <a:lnTo>
                  <a:pt x="148528" y="369229"/>
                </a:lnTo>
                <a:lnTo>
                  <a:pt x="126698" y="410548"/>
                </a:lnTo>
                <a:lnTo>
                  <a:pt x="106411" y="453481"/>
                </a:lnTo>
                <a:lnTo>
                  <a:pt x="87720" y="497938"/>
                </a:lnTo>
                <a:lnTo>
                  <a:pt x="70678" y="543829"/>
                </a:lnTo>
                <a:lnTo>
                  <a:pt x="55337" y="591066"/>
                </a:lnTo>
                <a:lnTo>
                  <a:pt x="41750" y="639558"/>
                </a:lnTo>
                <a:lnTo>
                  <a:pt x="29969" y="689216"/>
                </a:lnTo>
                <a:lnTo>
                  <a:pt x="20047" y="739952"/>
                </a:lnTo>
                <a:lnTo>
                  <a:pt x="12036" y="791674"/>
                </a:lnTo>
                <a:lnTo>
                  <a:pt x="5990" y="844295"/>
                </a:lnTo>
                <a:lnTo>
                  <a:pt x="1960" y="897725"/>
                </a:lnTo>
                <a:lnTo>
                  <a:pt x="0" y="952029"/>
                </a:lnTo>
                <a:lnTo>
                  <a:pt x="160" y="1006654"/>
                </a:lnTo>
                <a:lnTo>
                  <a:pt x="2496" y="1061972"/>
                </a:lnTo>
                <a:lnTo>
                  <a:pt x="7045" y="1006477"/>
                </a:lnTo>
                <a:lnTo>
                  <a:pt x="13739" y="951875"/>
                </a:lnTo>
                <a:lnTo>
                  <a:pt x="22442" y="898710"/>
                </a:lnTo>
                <a:lnTo>
                  <a:pt x="33164" y="846604"/>
                </a:lnTo>
                <a:lnTo>
                  <a:pt x="45818" y="795792"/>
                </a:lnTo>
                <a:lnTo>
                  <a:pt x="60342" y="746356"/>
                </a:lnTo>
                <a:lnTo>
                  <a:pt x="76671" y="698378"/>
                </a:lnTo>
                <a:lnTo>
                  <a:pt x="94744" y="651940"/>
                </a:lnTo>
                <a:lnTo>
                  <a:pt x="114497" y="607125"/>
                </a:lnTo>
                <a:lnTo>
                  <a:pt x="135867" y="564015"/>
                </a:lnTo>
                <a:lnTo>
                  <a:pt x="158792" y="522691"/>
                </a:lnTo>
                <a:lnTo>
                  <a:pt x="183208" y="483235"/>
                </a:lnTo>
                <a:lnTo>
                  <a:pt x="209053" y="445731"/>
                </a:lnTo>
                <a:lnTo>
                  <a:pt x="236264" y="410259"/>
                </a:lnTo>
                <a:lnTo>
                  <a:pt x="264777" y="376902"/>
                </a:lnTo>
                <a:lnTo>
                  <a:pt x="294530" y="345742"/>
                </a:lnTo>
                <a:lnTo>
                  <a:pt x="325460" y="316860"/>
                </a:lnTo>
                <a:lnTo>
                  <a:pt x="357504" y="290340"/>
                </a:lnTo>
                <a:lnTo>
                  <a:pt x="390599" y="266263"/>
                </a:lnTo>
                <a:lnTo>
                  <a:pt x="424683" y="244712"/>
                </a:lnTo>
                <a:lnTo>
                  <a:pt x="459691" y="225767"/>
                </a:lnTo>
                <a:lnTo>
                  <a:pt x="495562" y="209512"/>
                </a:lnTo>
                <a:lnTo>
                  <a:pt x="532232" y="196028"/>
                </a:lnTo>
                <a:lnTo>
                  <a:pt x="569639" y="185398"/>
                </a:lnTo>
                <a:lnTo>
                  <a:pt x="607719" y="177704"/>
                </a:lnTo>
                <a:lnTo>
                  <a:pt x="646410" y="173027"/>
                </a:lnTo>
                <a:lnTo>
                  <a:pt x="685648" y="171450"/>
                </a:lnTo>
                <a:lnTo>
                  <a:pt x="685648" y="0"/>
                </a:lnTo>
                <a:close/>
              </a:path>
            </a:pathLst>
          </a:custGeom>
          <a:solidFill>
            <a:srgbClr val="675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3505200"/>
            <a:ext cx="685800" cy="2179320"/>
          </a:xfrm>
          <a:custGeom>
            <a:avLst/>
            <a:gdLst/>
            <a:ahLst/>
            <a:cxnLst/>
            <a:rect l="l" t="t" r="r" b="b"/>
            <a:pathLst>
              <a:path w="685800" h="2179320">
                <a:moveTo>
                  <a:pt x="0" y="976249"/>
                </a:moveTo>
                <a:lnTo>
                  <a:pt x="1093" y="1031597"/>
                </a:lnTo>
                <a:lnTo>
                  <a:pt x="4337" y="1086261"/>
                </a:lnTo>
                <a:lnTo>
                  <a:pt x="9681" y="1140146"/>
                </a:lnTo>
                <a:lnTo>
                  <a:pt x="17072" y="1193156"/>
                </a:lnTo>
                <a:lnTo>
                  <a:pt x="26458" y="1245195"/>
                </a:lnTo>
                <a:lnTo>
                  <a:pt x="37786" y="1296165"/>
                </a:lnTo>
                <a:lnTo>
                  <a:pt x="51005" y="1345973"/>
                </a:lnTo>
                <a:lnTo>
                  <a:pt x="66062" y="1394521"/>
                </a:lnTo>
                <a:lnTo>
                  <a:pt x="82905" y="1441713"/>
                </a:lnTo>
                <a:lnTo>
                  <a:pt x="101482" y="1487454"/>
                </a:lnTo>
                <a:lnTo>
                  <a:pt x="121740" y="1531647"/>
                </a:lnTo>
                <a:lnTo>
                  <a:pt x="143627" y="1574196"/>
                </a:lnTo>
                <a:lnTo>
                  <a:pt x="167091" y="1615006"/>
                </a:lnTo>
                <a:lnTo>
                  <a:pt x="192081" y="1653980"/>
                </a:lnTo>
                <a:lnTo>
                  <a:pt x="218542" y="1691023"/>
                </a:lnTo>
                <a:lnTo>
                  <a:pt x="246425" y="1726038"/>
                </a:lnTo>
                <a:lnTo>
                  <a:pt x="275675" y="1758929"/>
                </a:lnTo>
                <a:lnTo>
                  <a:pt x="306241" y="1789600"/>
                </a:lnTo>
                <a:lnTo>
                  <a:pt x="338071" y="1817956"/>
                </a:lnTo>
                <a:lnTo>
                  <a:pt x="371113" y="1843900"/>
                </a:lnTo>
                <a:lnTo>
                  <a:pt x="405314" y="1867336"/>
                </a:lnTo>
                <a:lnTo>
                  <a:pt x="440622" y="1888168"/>
                </a:lnTo>
                <a:lnTo>
                  <a:pt x="476984" y="1906300"/>
                </a:lnTo>
                <a:lnTo>
                  <a:pt x="514350" y="1921637"/>
                </a:lnTo>
                <a:lnTo>
                  <a:pt x="514350" y="1835912"/>
                </a:lnTo>
                <a:lnTo>
                  <a:pt x="685800" y="2038350"/>
                </a:lnTo>
                <a:lnTo>
                  <a:pt x="514350" y="2178799"/>
                </a:lnTo>
                <a:lnTo>
                  <a:pt x="514350" y="2093074"/>
                </a:lnTo>
                <a:lnTo>
                  <a:pt x="476984" y="2077739"/>
                </a:lnTo>
                <a:lnTo>
                  <a:pt x="440622" y="2059608"/>
                </a:lnTo>
                <a:lnTo>
                  <a:pt x="405314" y="2038777"/>
                </a:lnTo>
                <a:lnTo>
                  <a:pt x="371113" y="2015342"/>
                </a:lnTo>
                <a:lnTo>
                  <a:pt x="338071" y="1989399"/>
                </a:lnTo>
                <a:lnTo>
                  <a:pt x="306241" y="1961045"/>
                </a:lnTo>
                <a:lnTo>
                  <a:pt x="275675" y="1930374"/>
                </a:lnTo>
                <a:lnTo>
                  <a:pt x="246425" y="1897484"/>
                </a:lnTo>
                <a:lnTo>
                  <a:pt x="218542" y="1862470"/>
                </a:lnTo>
                <a:lnTo>
                  <a:pt x="192081" y="1825428"/>
                </a:lnTo>
                <a:lnTo>
                  <a:pt x="167091" y="1786454"/>
                </a:lnTo>
                <a:lnTo>
                  <a:pt x="143627" y="1745645"/>
                </a:lnTo>
                <a:lnTo>
                  <a:pt x="121740" y="1703096"/>
                </a:lnTo>
                <a:lnTo>
                  <a:pt x="101482" y="1658903"/>
                </a:lnTo>
                <a:lnTo>
                  <a:pt x="82905" y="1613162"/>
                </a:lnTo>
                <a:lnTo>
                  <a:pt x="66062" y="1565970"/>
                </a:lnTo>
                <a:lnTo>
                  <a:pt x="51005" y="1517423"/>
                </a:lnTo>
                <a:lnTo>
                  <a:pt x="37786" y="1467615"/>
                </a:lnTo>
                <a:lnTo>
                  <a:pt x="26458" y="1416644"/>
                </a:lnTo>
                <a:lnTo>
                  <a:pt x="17072" y="1364606"/>
                </a:lnTo>
                <a:lnTo>
                  <a:pt x="9681" y="1311596"/>
                </a:lnTo>
                <a:lnTo>
                  <a:pt x="4337" y="1257711"/>
                </a:lnTo>
                <a:lnTo>
                  <a:pt x="1093" y="1203047"/>
                </a:lnTo>
                <a:lnTo>
                  <a:pt x="0" y="1147699"/>
                </a:lnTo>
                <a:lnTo>
                  <a:pt x="0" y="976249"/>
                </a:lnTo>
                <a:lnTo>
                  <a:pt x="1085" y="920970"/>
                </a:lnTo>
                <a:lnTo>
                  <a:pt x="4303" y="866375"/>
                </a:lnTo>
                <a:lnTo>
                  <a:pt x="9597" y="812674"/>
                </a:lnTo>
                <a:lnTo>
                  <a:pt x="16907" y="759948"/>
                </a:lnTo>
                <a:lnTo>
                  <a:pt x="26176" y="708280"/>
                </a:lnTo>
                <a:lnTo>
                  <a:pt x="37346" y="657753"/>
                </a:lnTo>
                <a:lnTo>
                  <a:pt x="50359" y="608449"/>
                </a:lnTo>
                <a:lnTo>
                  <a:pt x="65158" y="560451"/>
                </a:lnTo>
                <a:lnTo>
                  <a:pt x="81684" y="513840"/>
                </a:lnTo>
                <a:lnTo>
                  <a:pt x="99879" y="468699"/>
                </a:lnTo>
                <a:lnTo>
                  <a:pt x="119687" y="425112"/>
                </a:lnTo>
                <a:lnTo>
                  <a:pt x="141048" y="383159"/>
                </a:lnTo>
                <a:lnTo>
                  <a:pt x="163904" y="342924"/>
                </a:lnTo>
                <a:lnTo>
                  <a:pt x="188199" y="304489"/>
                </a:lnTo>
                <a:lnTo>
                  <a:pt x="213874" y="267936"/>
                </a:lnTo>
                <a:lnTo>
                  <a:pt x="240871" y="233348"/>
                </a:lnTo>
                <a:lnTo>
                  <a:pt x="269132" y="200807"/>
                </a:lnTo>
                <a:lnTo>
                  <a:pt x="298599" y="170396"/>
                </a:lnTo>
                <a:lnTo>
                  <a:pt x="329215" y="142196"/>
                </a:lnTo>
                <a:lnTo>
                  <a:pt x="360921" y="116292"/>
                </a:lnTo>
                <a:lnTo>
                  <a:pt x="393660" y="92764"/>
                </a:lnTo>
                <a:lnTo>
                  <a:pt x="427374" y="71695"/>
                </a:lnTo>
                <a:lnTo>
                  <a:pt x="462004" y="53168"/>
                </a:lnTo>
                <a:lnTo>
                  <a:pt x="497494" y="37266"/>
                </a:lnTo>
                <a:lnTo>
                  <a:pt x="533785" y="24070"/>
                </a:lnTo>
                <a:lnTo>
                  <a:pt x="570818" y="13663"/>
                </a:lnTo>
                <a:lnTo>
                  <a:pt x="608537" y="6127"/>
                </a:lnTo>
                <a:lnTo>
                  <a:pt x="646884" y="1545"/>
                </a:lnTo>
                <a:lnTo>
                  <a:pt x="685800" y="0"/>
                </a:lnTo>
                <a:lnTo>
                  <a:pt x="685800" y="171450"/>
                </a:lnTo>
                <a:lnTo>
                  <a:pt x="646561" y="173027"/>
                </a:lnTo>
                <a:lnTo>
                  <a:pt x="607870" y="177704"/>
                </a:lnTo>
                <a:lnTo>
                  <a:pt x="569790" y="185398"/>
                </a:lnTo>
                <a:lnTo>
                  <a:pt x="532383" y="196028"/>
                </a:lnTo>
                <a:lnTo>
                  <a:pt x="495713" y="209512"/>
                </a:lnTo>
                <a:lnTo>
                  <a:pt x="459842" y="225767"/>
                </a:lnTo>
                <a:lnTo>
                  <a:pt x="424834" y="244712"/>
                </a:lnTo>
                <a:lnTo>
                  <a:pt x="390751" y="266263"/>
                </a:lnTo>
                <a:lnTo>
                  <a:pt x="357656" y="290340"/>
                </a:lnTo>
                <a:lnTo>
                  <a:pt x="325612" y="316860"/>
                </a:lnTo>
                <a:lnTo>
                  <a:pt x="294682" y="345742"/>
                </a:lnTo>
                <a:lnTo>
                  <a:pt x="264928" y="376902"/>
                </a:lnTo>
                <a:lnTo>
                  <a:pt x="236415" y="410259"/>
                </a:lnTo>
                <a:lnTo>
                  <a:pt x="209204" y="445731"/>
                </a:lnTo>
                <a:lnTo>
                  <a:pt x="183360" y="483235"/>
                </a:lnTo>
                <a:lnTo>
                  <a:pt x="158943" y="522691"/>
                </a:lnTo>
                <a:lnTo>
                  <a:pt x="136019" y="564015"/>
                </a:lnTo>
                <a:lnTo>
                  <a:pt x="114648" y="607125"/>
                </a:lnTo>
                <a:lnTo>
                  <a:pt x="94895" y="651940"/>
                </a:lnTo>
                <a:lnTo>
                  <a:pt x="76823" y="698378"/>
                </a:lnTo>
                <a:lnTo>
                  <a:pt x="60493" y="746356"/>
                </a:lnTo>
                <a:lnTo>
                  <a:pt x="45970" y="795792"/>
                </a:lnTo>
                <a:lnTo>
                  <a:pt x="33315" y="846604"/>
                </a:lnTo>
                <a:lnTo>
                  <a:pt x="22593" y="898710"/>
                </a:lnTo>
                <a:lnTo>
                  <a:pt x="13866" y="952029"/>
                </a:lnTo>
                <a:lnTo>
                  <a:pt x="7196" y="1006477"/>
                </a:lnTo>
                <a:lnTo>
                  <a:pt x="2647" y="1061974"/>
                </a:lnTo>
              </a:path>
            </a:pathLst>
          </a:custGeom>
          <a:ln w="19050">
            <a:solidFill>
              <a:srgbClr val="5C4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35679" y="1578863"/>
            <a:ext cx="929639" cy="10073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60876" y="2043683"/>
            <a:ext cx="79248" cy="792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81400" y="1600200"/>
            <a:ext cx="838200" cy="9144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81400" y="1600200"/>
            <a:ext cx="838200" cy="914400"/>
          </a:xfrm>
          <a:custGeom>
            <a:avLst/>
            <a:gdLst/>
            <a:ahLst/>
            <a:cxnLst/>
            <a:rect l="l" t="t" r="r" b="b"/>
            <a:pathLst>
              <a:path w="838200" h="914400">
                <a:moveTo>
                  <a:pt x="838200" y="0"/>
                </a:moveTo>
                <a:lnTo>
                  <a:pt x="838200" y="442849"/>
                </a:lnTo>
                <a:lnTo>
                  <a:pt x="835342" y="488856"/>
                </a:lnTo>
                <a:lnTo>
                  <a:pt x="826998" y="533158"/>
                </a:lnTo>
                <a:lnTo>
                  <a:pt x="813511" y="575412"/>
                </a:lnTo>
                <a:lnTo>
                  <a:pt x="795226" y="615272"/>
                </a:lnTo>
                <a:lnTo>
                  <a:pt x="772486" y="652396"/>
                </a:lnTo>
                <a:lnTo>
                  <a:pt x="745634" y="686439"/>
                </a:lnTo>
                <a:lnTo>
                  <a:pt x="715014" y="717059"/>
                </a:lnTo>
                <a:lnTo>
                  <a:pt x="680971" y="743911"/>
                </a:lnTo>
                <a:lnTo>
                  <a:pt x="643847" y="766651"/>
                </a:lnTo>
                <a:lnTo>
                  <a:pt x="603987" y="784936"/>
                </a:lnTo>
                <a:lnTo>
                  <a:pt x="561733" y="798423"/>
                </a:lnTo>
                <a:lnTo>
                  <a:pt x="517431" y="806767"/>
                </a:lnTo>
                <a:lnTo>
                  <a:pt x="471424" y="809625"/>
                </a:lnTo>
                <a:lnTo>
                  <a:pt x="209550" y="809625"/>
                </a:lnTo>
                <a:lnTo>
                  <a:pt x="209550" y="914400"/>
                </a:lnTo>
                <a:lnTo>
                  <a:pt x="0" y="704850"/>
                </a:lnTo>
                <a:lnTo>
                  <a:pt x="209550" y="495300"/>
                </a:lnTo>
                <a:lnTo>
                  <a:pt x="209550" y="600075"/>
                </a:lnTo>
                <a:lnTo>
                  <a:pt x="471424" y="600075"/>
                </a:lnTo>
                <a:lnTo>
                  <a:pt x="521132" y="592062"/>
                </a:lnTo>
                <a:lnTo>
                  <a:pt x="564294" y="569749"/>
                </a:lnTo>
                <a:lnTo>
                  <a:pt x="598324" y="535719"/>
                </a:lnTo>
                <a:lnTo>
                  <a:pt x="620637" y="492557"/>
                </a:lnTo>
                <a:lnTo>
                  <a:pt x="628650" y="442849"/>
                </a:lnTo>
                <a:lnTo>
                  <a:pt x="628650" y="0"/>
                </a:lnTo>
                <a:lnTo>
                  <a:pt x="838200" y="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59679" y="1578863"/>
            <a:ext cx="853439" cy="10835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46776" y="2081783"/>
            <a:ext cx="79248" cy="792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05400" y="1600200"/>
            <a:ext cx="762000" cy="9906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05400" y="1600200"/>
            <a:ext cx="762000" cy="990600"/>
          </a:xfrm>
          <a:custGeom>
            <a:avLst/>
            <a:gdLst/>
            <a:ahLst/>
            <a:cxnLst/>
            <a:rect l="l" t="t" r="r" b="b"/>
            <a:pathLst>
              <a:path w="762000" h="990600">
                <a:moveTo>
                  <a:pt x="0" y="0"/>
                </a:moveTo>
                <a:lnTo>
                  <a:pt x="0" y="561975"/>
                </a:lnTo>
                <a:lnTo>
                  <a:pt x="3613" y="611245"/>
                </a:lnTo>
                <a:lnTo>
                  <a:pt x="14112" y="658269"/>
                </a:lnTo>
                <a:lnTo>
                  <a:pt x="30979" y="702531"/>
                </a:lnTo>
                <a:lnTo>
                  <a:pt x="53700" y="743515"/>
                </a:lnTo>
                <a:lnTo>
                  <a:pt x="81760" y="780706"/>
                </a:lnTo>
                <a:lnTo>
                  <a:pt x="114643" y="813589"/>
                </a:lnTo>
                <a:lnTo>
                  <a:pt x="151834" y="841649"/>
                </a:lnTo>
                <a:lnTo>
                  <a:pt x="192818" y="864370"/>
                </a:lnTo>
                <a:lnTo>
                  <a:pt x="237080" y="881237"/>
                </a:lnTo>
                <a:lnTo>
                  <a:pt x="284104" y="891736"/>
                </a:lnTo>
                <a:lnTo>
                  <a:pt x="333375" y="895350"/>
                </a:lnTo>
                <a:lnTo>
                  <a:pt x="571500" y="895350"/>
                </a:lnTo>
                <a:lnTo>
                  <a:pt x="571500" y="990600"/>
                </a:lnTo>
                <a:lnTo>
                  <a:pt x="762000" y="800100"/>
                </a:lnTo>
                <a:lnTo>
                  <a:pt x="571500" y="609600"/>
                </a:lnTo>
                <a:lnTo>
                  <a:pt x="571500" y="704850"/>
                </a:lnTo>
                <a:lnTo>
                  <a:pt x="333375" y="704850"/>
                </a:lnTo>
                <a:lnTo>
                  <a:pt x="288231" y="697562"/>
                </a:lnTo>
                <a:lnTo>
                  <a:pt x="249012" y="677271"/>
                </a:lnTo>
                <a:lnTo>
                  <a:pt x="218078" y="646337"/>
                </a:lnTo>
                <a:lnTo>
                  <a:pt x="197787" y="607118"/>
                </a:lnTo>
                <a:lnTo>
                  <a:pt x="190500" y="561975"/>
                </a:lnTo>
                <a:lnTo>
                  <a:pt x="1905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3485388"/>
            <a:ext cx="731520" cy="14447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3275" y="4177284"/>
            <a:ext cx="79247" cy="792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-98" y="3505200"/>
            <a:ext cx="685898" cy="13539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0" y="3505200"/>
            <a:ext cx="685800" cy="1354455"/>
          </a:xfrm>
          <a:custGeom>
            <a:avLst/>
            <a:gdLst/>
            <a:ahLst/>
            <a:cxnLst/>
            <a:rect l="l" t="t" r="r" b="b"/>
            <a:pathLst>
              <a:path w="685800" h="1354454">
                <a:moveTo>
                  <a:pt x="0" y="557276"/>
                </a:moveTo>
                <a:lnTo>
                  <a:pt x="2171" y="601741"/>
                </a:lnTo>
                <a:lnTo>
                  <a:pt x="8588" y="645388"/>
                </a:lnTo>
                <a:lnTo>
                  <a:pt x="19103" y="688061"/>
                </a:lnTo>
                <a:lnTo>
                  <a:pt x="33570" y="729606"/>
                </a:lnTo>
                <a:lnTo>
                  <a:pt x="51840" y="769869"/>
                </a:lnTo>
                <a:lnTo>
                  <a:pt x="73769" y="808695"/>
                </a:lnTo>
                <a:lnTo>
                  <a:pt x="99208" y="845930"/>
                </a:lnTo>
                <a:lnTo>
                  <a:pt x="128010" y="881419"/>
                </a:lnTo>
                <a:lnTo>
                  <a:pt x="160029" y="915008"/>
                </a:lnTo>
                <a:lnTo>
                  <a:pt x="195118" y="946542"/>
                </a:lnTo>
                <a:lnTo>
                  <a:pt x="233130" y="975867"/>
                </a:lnTo>
                <a:lnTo>
                  <a:pt x="273917" y="1002828"/>
                </a:lnTo>
                <a:lnTo>
                  <a:pt x="317334" y="1027271"/>
                </a:lnTo>
                <a:lnTo>
                  <a:pt x="363232" y="1049041"/>
                </a:lnTo>
                <a:lnTo>
                  <a:pt x="411466" y="1067985"/>
                </a:lnTo>
                <a:lnTo>
                  <a:pt x="461887" y="1083946"/>
                </a:lnTo>
                <a:lnTo>
                  <a:pt x="514350" y="1096772"/>
                </a:lnTo>
                <a:lnTo>
                  <a:pt x="514350" y="1011047"/>
                </a:lnTo>
                <a:lnTo>
                  <a:pt x="685800" y="1200150"/>
                </a:lnTo>
                <a:lnTo>
                  <a:pt x="514350" y="1353947"/>
                </a:lnTo>
                <a:lnTo>
                  <a:pt x="514350" y="1268222"/>
                </a:lnTo>
                <a:lnTo>
                  <a:pt x="461887" y="1255376"/>
                </a:lnTo>
                <a:lnTo>
                  <a:pt x="411466" y="1239399"/>
                </a:lnTo>
                <a:lnTo>
                  <a:pt x="363232" y="1220445"/>
                </a:lnTo>
                <a:lnTo>
                  <a:pt x="317334" y="1198667"/>
                </a:lnTo>
                <a:lnTo>
                  <a:pt x="273917" y="1174219"/>
                </a:lnTo>
                <a:lnTo>
                  <a:pt x="233130" y="1147255"/>
                </a:lnTo>
                <a:lnTo>
                  <a:pt x="195118" y="1117929"/>
                </a:lnTo>
                <a:lnTo>
                  <a:pt x="160029" y="1086395"/>
                </a:lnTo>
                <a:lnTo>
                  <a:pt x="128010" y="1052806"/>
                </a:lnTo>
                <a:lnTo>
                  <a:pt x="99208" y="1017316"/>
                </a:lnTo>
                <a:lnTo>
                  <a:pt x="73769" y="980080"/>
                </a:lnTo>
                <a:lnTo>
                  <a:pt x="51841" y="941251"/>
                </a:lnTo>
                <a:lnTo>
                  <a:pt x="33570" y="900983"/>
                </a:lnTo>
                <a:lnTo>
                  <a:pt x="19103" y="859430"/>
                </a:lnTo>
                <a:lnTo>
                  <a:pt x="8588" y="816746"/>
                </a:lnTo>
                <a:lnTo>
                  <a:pt x="2171" y="773084"/>
                </a:lnTo>
                <a:lnTo>
                  <a:pt x="0" y="728599"/>
                </a:lnTo>
                <a:lnTo>
                  <a:pt x="0" y="557149"/>
                </a:lnTo>
                <a:lnTo>
                  <a:pt x="2063" y="513715"/>
                </a:lnTo>
                <a:lnTo>
                  <a:pt x="8151" y="471074"/>
                </a:lnTo>
                <a:lnTo>
                  <a:pt x="18112" y="429474"/>
                </a:lnTo>
                <a:lnTo>
                  <a:pt x="31793" y="389041"/>
                </a:lnTo>
                <a:lnTo>
                  <a:pt x="49042" y="349898"/>
                </a:lnTo>
                <a:lnTo>
                  <a:pt x="69706" y="312168"/>
                </a:lnTo>
                <a:lnTo>
                  <a:pt x="93632" y="275975"/>
                </a:lnTo>
                <a:lnTo>
                  <a:pt x="120669" y="241444"/>
                </a:lnTo>
                <a:lnTo>
                  <a:pt x="150664" y="208697"/>
                </a:lnTo>
                <a:lnTo>
                  <a:pt x="183463" y="177859"/>
                </a:lnTo>
                <a:lnTo>
                  <a:pt x="218916" y="149053"/>
                </a:lnTo>
                <a:lnTo>
                  <a:pt x="256869" y="122404"/>
                </a:lnTo>
                <a:lnTo>
                  <a:pt x="297169" y="98034"/>
                </a:lnTo>
                <a:lnTo>
                  <a:pt x="339665" y="76068"/>
                </a:lnTo>
                <a:lnTo>
                  <a:pt x="384204" y="56629"/>
                </a:lnTo>
                <a:lnTo>
                  <a:pt x="430633" y="39841"/>
                </a:lnTo>
                <a:lnTo>
                  <a:pt x="478801" y="25828"/>
                </a:lnTo>
                <a:lnTo>
                  <a:pt x="528553" y="14714"/>
                </a:lnTo>
                <a:lnTo>
                  <a:pt x="579739" y="6622"/>
                </a:lnTo>
                <a:lnTo>
                  <a:pt x="632205" y="1676"/>
                </a:lnTo>
                <a:lnTo>
                  <a:pt x="685800" y="0"/>
                </a:lnTo>
                <a:lnTo>
                  <a:pt x="685800" y="171450"/>
                </a:lnTo>
                <a:lnTo>
                  <a:pt x="632873" y="173094"/>
                </a:lnTo>
                <a:lnTo>
                  <a:pt x="580947" y="177952"/>
                </a:lnTo>
                <a:lnTo>
                  <a:pt x="530183" y="185911"/>
                </a:lnTo>
                <a:lnTo>
                  <a:pt x="480742" y="196859"/>
                </a:lnTo>
                <a:lnTo>
                  <a:pt x="432788" y="210681"/>
                </a:lnTo>
                <a:lnTo>
                  <a:pt x="386481" y="227265"/>
                </a:lnTo>
                <a:lnTo>
                  <a:pt x="341984" y="246499"/>
                </a:lnTo>
                <a:lnTo>
                  <a:pt x="299459" y="268270"/>
                </a:lnTo>
                <a:lnTo>
                  <a:pt x="259068" y="292464"/>
                </a:lnTo>
                <a:lnTo>
                  <a:pt x="220973" y="318969"/>
                </a:lnTo>
                <a:lnTo>
                  <a:pt x="185336" y="347672"/>
                </a:lnTo>
                <a:lnTo>
                  <a:pt x="152319" y="378459"/>
                </a:lnTo>
                <a:lnTo>
                  <a:pt x="122083" y="411219"/>
                </a:lnTo>
                <a:lnTo>
                  <a:pt x="94792" y="445839"/>
                </a:lnTo>
                <a:lnTo>
                  <a:pt x="70606" y="482204"/>
                </a:lnTo>
                <a:lnTo>
                  <a:pt x="49689" y="520203"/>
                </a:lnTo>
                <a:lnTo>
                  <a:pt x="32201" y="559723"/>
                </a:lnTo>
                <a:lnTo>
                  <a:pt x="18305" y="600651"/>
                </a:lnTo>
                <a:lnTo>
                  <a:pt x="8163" y="642874"/>
                </a:lnTo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02479" y="3485388"/>
            <a:ext cx="853439" cy="29458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89576" y="4939284"/>
            <a:ext cx="79248" cy="792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48200" y="3505200"/>
            <a:ext cx="762000" cy="28541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48200" y="3505200"/>
            <a:ext cx="762000" cy="2854325"/>
          </a:xfrm>
          <a:custGeom>
            <a:avLst/>
            <a:gdLst/>
            <a:ahLst/>
            <a:cxnLst/>
            <a:rect l="l" t="t" r="r" b="b"/>
            <a:pathLst>
              <a:path w="762000" h="2854325">
                <a:moveTo>
                  <a:pt x="0" y="1304925"/>
                </a:moveTo>
                <a:lnTo>
                  <a:pt x="778" y="1364162"/>
                </a:lnTo>
                <a:lnTo>
                  <a:pt x="3094" y="1422832"/>
                </a:lnTo>
                <a:lnTo>
                  <a:pt x="6918" y="1480869"/>
                </a:lnTo>
                <a:lnTo>
                  <a:pt x="12220" y="1538208"/>
                </a:lnTo>
                <a:lnTo>
                  <a:pt x="18970" y="1594781"/>
                </a:lnTo>
                <a:lnTo>
                  <a:pt x="27139" y="1650525"/>
                </a:lnTo>
                <a:lnTo>
                  <a:pt x="36697" y="1705372"/>
                </a:lnTo>
                <a:lnTo>
                  <a:pt x="47613" y="1759257"/>
                </a:lnTo>
                <a:lnTo>
                  <a:pt x="59860" y="1812115"/>
                </a:lnTo>
                <a:lnTo>
                  <a:pt x="73406" y="1863880"/>
                </a:lnTo>
                <a:lnTo>
                  <a:pt x="88221" y="1914486"/>
                </a:lnTo>
                <a:lnTo>
                  <a:pt x="104278" y="1963868"/>
                </a:lnTo>
                <a:lnTo>
                  <a:pt x="121544" y="2011959"/>
                </a:lnTo>
                <a:lnTo>
                  <a:pt x="139992" y="2058694"/>
                </a:lnTo>
                <a:lnTo>
                  <a:pt x="159591" y="2104007"/>
                </a:lnTo>
                <a:lnTo>
                  <a:pt x="180311" y="2147833"/>
                </a:lnTo>
                <a:lnTo>
                  <a:pt x="202123" y="2190105"/>
                </a:lnTo>
                <a:lnTo>
                  <a:pt x="224997" y="2230759"/>
                </a:lnTo>
                <a:lnTo>
                  <a:pt x="248903" y="2269728"/>
                </a:lnTo>
                <a:lnTo>
                  <a:pt x="273812" y="2306947"/>
                </a:lnTo>
                <a:lnTo>
                  <a:pt x="299693" y="2342350"/>
                </a:lnTo>
                <a:lnTo>
                  <a:pt x="326518" y="2375871"/>
                </a:lnTo>
                <a:lnTo>
                  <a:pt x="354255" y="2407444"/>
                </a:lnTo>
                <a:lnTo>
                  <a:pt x="382877" y="2437005"/>
                </a:lnTo>
                <a:lnTo>
                  <a:pt x="412353" y="2464486"/>
                </a:lnTo>
                <a:lnTo>
                  <a:pt x="442652" y="2489823"/>
                </a:lnTo>
                <a:lnTo>
                  <a:pt x="473747" y="2512949"/>
                </a:lnTo>
                <a:lnTo>
                  <a:pt x="538200" y="2552308"/>
                </a:lnTo>
                <a:lnTo>
                  <a:pt x="571500" y="2568409"/>
                </a:lnTo>
                <a:lnTo>
                  <a:pt x="571500" y="2473159"/>
                </a:lnTo>
                <a:lnTo>
                  <a:pt x="762000" y="2705100"/>
                </a:lnTo>
                <a:lnTo>
                  <a:pt x="571500" y="2854159"/>
                </a:lnTo>
                <a:lnTo>
                  <a:pt x="571500" y="2758909"/>
                </a:lnTo>
                <a:lnTo>
                  <a:pt x="505606" y="2724300"/>
                </a:lnTo>
                <a:lnTo>
                  <a:pt x="442652" y="2680325"/>
                </a:lnTo>
                <a:lnTo>
                  <a:pt x="412353" y="2654989"/>
                </a:lnTo>
                <a:lnTo>
                  <a:pt x="382877" y="2627509"/>
                </a:lnTo>
                <a:lnTo>
                  <a:pt x="354255" y="2597951"/>
                </a:lnTo>
                <a:lnTo>
                  <a:pt x="326518" y="2566379"/>
                </a:lnTo>
                <a:lnTo>
                  <a:pt x="299693" y="2532859"/>
                </a:lnTo>
                <a:lnTo>
                  <a:pt x="273811" y="2497458"/>
                </a:lnTo>
                <a:lnTo>
                  <a:pt x="248903" y="2460241"/>
                </a:lnTo>
                <a:lnTo>
                  <a:pt x="224997" y="2421274"/>
                </a:lnTo>
                <a:lnTo>
                  <a:pt x="202123" y="2380622"/>
                </a:lnTo>
                <a:lnTo>
                  <a:pt x="180311" y="2338350"/>
                </a:lnTo>
                <a:lnTo>
                  <a:pt x="159591" y="2294526"/>
                </a:lnTo>
                <a:lnTo>
                  <a:pt x="139992" y="2249214"/>
                </a:lnTo>
                <a:lnTo>
                  <a:pt x="121544" y="2202480"/>
                </a:lnTo>
                <a:lnTo>
                  <a:pt x="104278" y="2154390"/>
                </a:lnTo>
                <a:lnTo>
                  <a:pt x="88221" y="2105009"/>
                </a:lnTo>
                <a:lnTo>
                  <a:pt x="73405" y="2054403"/>
                </a:lnTo>
                <a:lnTo>
                  <a:pt x="59860" y="2002638"/>
                </a:lnTo>
                <a:lnTo>
                  <a:pt x="47613" y="1949779"/>
                </a:lnTo>
                <a:lnTo>
                  <a:pt x="36697" y="1895893"/>
                </a:lnTo>
                <a:lnTo>
                  <a:pt x="27139" y="1841044"/>
                </a:lnTo>
                <a:lnTo>
                  <a:pt x="18970" y="1785299"/>
                </a:lnTo>
                <a:lnTo>
                  <a:pt x="12220" y="1728723"/>
                </a:lnTo>
                <a:lnTo>
                  <a:pt x="6918" y="1671382"/>
                </a:lnTo>
                <a:lnTo>
                  <a:pt x="3094" y="1613341"/>
                </a:lnTo>
                <a:lnTo>
                  <a:pt x="778" y="1554667"/>
                </a:lnTo>
                <a:lnTo>
                  <a:pt x="0" y="1495425"/>
                </a:lnTo>
                <a:lnTo>
                  <a:pt x="0" y="1304925"/>
                </a:lnTo>
                <a:lnTo>
                  <a:pt x="784" y="1245190"/>
                </a:lnTo>
                <a:lnTo>
                  <a:pt x="3113" y="1186145"/>
                </a:lnTo>
                <a:lnTo>
                  <a:pt x="6955" y="1127847"/>
                </a:lnTo>
                <a:lnTo>
                  <a:pt x="12275" y="1070353"/>
                </a:lnTo>
                <a:lnTo>
                  <a:pt x="19040" y="1013723"/>
                </a:lnTo>
                <a:lnTo>
                  <a:pt x="27216" y="958012"/>
                </a:lnTo>
                <a:lnTo>
                  <a:pt x="36770" y="903278"/>
                </a:lnTo>
                <a:lnTo>
                  <a:pt x="47668" y="849580"/>
                </a:lnTo>
                <a:lnTo>
                  <a:pt x="59876" y="796974"/>
                </a:lnTo>
                <a:lnTo>
                  <a:pt x="73361" y="745519"/>
                </a:lnTo>
                <a:lnTo>
                  <a:pt x="88089" y="695271"/>
                </a:lnTo>
                <a:lnTo>
                  <a:pt x="104027" y="646288"/>
                </a:lnTo>
                <a:lnTo>
                  <a:pt x="121140" y="598629"/>
                </a:lnTo>
                <a:lnTo>
                  <a:pt x="139396" y="552350"/>
                </a:lnTo>
                <a:lnTo>
                  <a:pt x="158761" y="507509"/>
                </a:lnTo>
                <a:lnTo>
                  <a:pt x="179200" y="464164"/>
                </a:lnTo>
                <a:lnTo>
                  <a:pt x="200681" y="422371"/>
                </a:lnTo>
                <a:lnTo>
                  <a:pt x="223170" y="382190"/>
                </a:lnTo>
                <a:lnTo>
                  <a:pt x="246633" y="343677"/>
                </a:lnTo>
                <a:lnTo>
                  <a:pt x="271037" y="306890"/>
                </a:lnTo>
                <a:lnTo>
                  <a:pt x="296348" y="271886"/>
                </a:lnTo>
                <a:lnTo>
                  <a:pt x="322533" y="238724"/>
                </a:lnTo>
                <a:lnTo>
                  <a:pt x="349557" y="207460"/>
                </a:lnTo>
                <a:lnTo>
                  <a:pt x="377387" y="178152"/>
                </a:lnTo>
                <a:lnTo>
                  <a:pt x="405990" y="150858"/>
                </a:lnTo>
                <a:lnTo>
                  <a:pt x="435332" y="125636"/>
                </a:lnTo>
                <a:lnTo>
                  <a:pt x="496098" y="81635"/>
                </a:lnTo>
                <a:lnTo>
                  <a:pt x="559417" y="46610"/>
                </a:lnTo>
                <a:lnTo>
                  <a:pt x="625019" y="21022"/>
                </a:lnTo>
                <a:lnTo>
                  <a:pt x="692636" y="5332"/>
                </a:lnTo>
                <a:lnTo>
                  <a:pt x="762000" y="0"/>
                </a:lnTo>
                <a:lnTo>
                  <a:pt x="762000" y="190500"/>
                </a:lnTo>
                <a:lnTo>
                  <a:pt x="726950" y="191860"/>
                </a:lnTo>
                <a:lnTo>
                  <a:pt x="692287" y="195902"/>
                </a:lnTo>
                <a:lnTo>
                  <a:pt x="624267" y="211807"/>
                </a:lnTo>
                <a:lnTo>
                  <a:pt x="558226" y="237757"/>
                </a:lnTo>
                <a:lnTo>
                  <a:pt x="494451" y="273295"/>
                </a:lnTo>
                <a:lnTo>
                  <a:pt x="433228" y="317965"/>
                </a:lnTo>
                <a:lnTo>
                  <a:pt x="403663" y="343583"/>
                </a:lnTo>
                <a:lnTo>
                  <a:pt x="374844" y="371312"/>
                </a:lnTo>
                <a:lnTo>
                  <a:pt x="346807" y="401096"/>
                </a:lnTo>
                <a:lnTo>
                  <a:pt x="319587" y="432877"/>
                </a:lnTo>
                <a:lnTo>
                  <a:pt x="293220" y="466600"/>
                </a:lnTo>
                <a:lnTo>
                  <a:pt x="267742" y="502206"/>
                </a:lnTo>
                <a:lnTo>
                  <a:pt x="243189" y="539638"/>
                </a:lnTo>
                <a:lnTo>
                  <a:pt x="219596" y="578841"/>
                </a:lnTo>
                <a:lnTo>
                  <a:pt x="197001" y="619755"/>
                </a:lnTo>
                <a:lnTo>
                  <a:pt x="175437" y="662325"/>
                </a:lnTo>
                <a:lnTo>
                  <a:pt x="154942" y="706494"/>
                </a:lnTo>
                <a:lnTo>
                  <a:pt x="135551" y="752204"/>
                </a:lnTo>
                <a:lnTo>
                  <a:pt x="117301" y="799398"/>
                </a:lnTo>
                <a:lnTo>
                  <a:pt x="100226" y="848019"/>
                </a:lnTo>
                <a:lnTo>
                  <a:pt x="84362" y="898010"/>
                </a:lnTo>
                <a:lnTo>
                  <a:pt x="69746" y="949315"/>
                </a:lnTo>
                <a:lnTo>
                  <a:pt x="56414" y="1001875"/>
                </a:lnTo>
                <a:lnTo>
                  <a:pt x="44400" y="1055635"/>
                </a:lnTo>
                <a:lnTo>
                  <a:pt x="33742" y="1110536"/>
                </a:lnTo>
                <a:lnTo>
                  <a:pt x="24475" y="1166522"/>
                </a:lnTo>
                <a:lnTo>
                  <a:pt x="16634" y="1223536"/>
                </a:lnTo>
                <a:lnTo>
                  <a:pt x="10256" y="1281521"/>
                </a:lnTo>
                <a:lnTo>
                  <a:pt x="5377" y="1340419"/>
                </a:lnTo>
                <a:lnTo>
                  <a:pt x="2032" y="1400175"/>
                </a:lnTo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76800" y="4533900"/>
            <a:ext cx="609600" cy="1151255"/>
          </a:xfrm>
          <a:custGeom>
            <a:avLst/>
            <a:gdLst/>
            <a:ahLst/>
            <a:cxnLst/>
            <a:rect l="l" t="t" r="r" b="b"/>
            <a:pathLst>
              <a:path w="609600" h="1151254">
                <a:moveTo>
                  <a:pt x="0" y="0"/>
                </a:moveTo>
                <a:lnTo>
                  <a:pt x="0" y="152400"/>
                </a:lnTo>
                <a:lnTo>
                  <a:pt x="1057" y="208723"/>
                </a:lnTo>
                <a:lnTo>
                  <a:pt x="4196" y="264316"/>
                </a:lnTo>
                <a:lnTo>
                  <a:pt x="9362" y="319073"/>
                </a:lnTo>
                <a:lnTo>
                  <a:pt x="16503" y="372887"/>
                </a:lnTo>
                <a:lnTo>
                  <a:pt x="25566" y="425651"/>
                </a:lnTo>
                <a:lnTo>
                  <a:pt x="36498" y="477260"/>
                </a:lnTo>
                <a:lnTo>
                  <a:pt x="49247" y="527606"/>
                </a:lnTo>
                <a:lnTo>
                  <a:pt x="63760" y="576584"/>
                </a:lnTo>
                <a:lnTo>
                  <a:pt x="79984" y="624087"/>
                </a:lnTo>
                <a:lnTo>
                  <a:pt x="97866" y="670008"/>
                </a:lnTo>
                <a:lnTo>
                  <a:pt x="117353" y="714241"/>
                </a:lnTo>
                <a:lnTo>
                  <a:pt x="138393" y="756680"/>
                </a:lnTo>
                <a:lnTo>
                  <a:pt x="160932" y="797218"/>
                </a:lnTo>
                <a:lnTo>
                  <a:pt x="184919" y="835749"/>
                </a:lnTo>
                <a:lnTo>
                  <a:pt x="210299" y="872167"/>
                </a:lnTo>
                <a:lnTo>
                  <a:pt x="237022" y="906364"/>
                </a:lnTo>
                <a:lnTo>
                  <a:pt x="265032" y="938235"/>
                </a:lnTo>
                <a:lnTo>
                  <a:pt x="294279" y="967674"/>
                </a:lnTo>
                <a:lnTo>
                  <a:pt x="324708" y="994573"/>
                </a:lnTo>
                <a:lnTo>
                  <a:pt x="356268" y="1018826"/>
                </a:lnTo>
                <a:lnTo>
                  <a:pt x="388905" y="1040327"/>
                </a:lnTo>
                <a:lnTo>
                  <a:pt x="422566" y="1058970"/>
                </a:lnTo>
                <a:lnTo>
                  <a:pt x="457200" y="1074648"/>
                </a:lnTo>
                <a:lnTo>
                  <a:pt x="457200" y="1150848"/>
                </a:lnTo>
                <a:lnTo>
                  <a:pt x="609600" y="1028700"/>
                </a:lnTo>
                <a:lnTo>
                  <a:pt x="520788" y="922274"/>
                </a:lnTo>
                <a:lnTo>
                  <a:pt x="457200" y="922274"/>
                </a:lnTo>
                <a:lnTo>
                  <a:pt x="422566" y="906592"/>
                </a:lnTo>
                <a:lnTo>
                  <a:pt x="388905" y="887947"/>
                </a:lnTo>
                <a:lnTo>
                  <a:pt x="356268" y="866443"/>
                </a:lnTo>
                <a:lnTo>
                  <a:pt x="324708" y="842187"/>
                </a:lnTo>
                <a:lnTo>
                  <a:pt x="294279" y="815286"/>
                </a:lnTo>
                <a:lnTo>
                  <a:pt x="265032" y="785846"/>
                </a:lnTo>
                <a:lnTo>
                  <a:pt x="237022" y="753973"/>
                </a:lnTo>
                <a:lnTo>
                  <a:pt x="210299" y="719774"/>
                </a:lnTo>
                <a:lnTo>
                  <a:pt x="184919" y="683355"/>
                </a:lnTo>
                <a:lnTo>
                  <a:pt x="160932" y="644823"/>
                </a:lnTo>
                <a:lnTo>
                  <a:pt x="138393" y="604284"/>
                </a:lnTo>
                <a:lnTo>
                  <a:pt x="117353" y="561844"/>
                </a:lnTo>
                <a:lnTo>
                  <a:pt x="97866" y="517610"/>
                </a:lnTo>
                <a:lnTo>
                  <a:pt x="79984" y="471688"/>
                </a:lnTo>
                <a:lnTo>
                  <a:pt x="63760" y="424185"/>
                </a:lnTo>
                <a:lnTo>
                  <a:pt x="49247" y="375207"/>
                </a:lnTo>
                <a:lnTo>
                  <a:pt x="36498" y="324860"/>
                </a:lnTo>
                <a:lnTo>
                  <a:pt x="25566" y="273251"/>
                </a:lnTo>
                <a:lnTo>
                  <a:pt x="16503" y="220487"/>
                </a:lnTo>
                <a:lnTo>
                  <a:pt x="9362" y="166673"/>
                </a:lnTo>
                <a:lnTo>
                  <a:pt x="4196" y="111916"/>
                </a:lnTo>
                <a:lnTo>
                  <a:pt x="1057" y="56323"/>
                </a:lnTo>
                <a:lnTo>
                  <a:pt x="0" y="0"/>
                </a:lnTo>
                <a:close/>
              </a:path>
              <a:path w="609600" h="1151254">
                <a:moveTo>
                  <a:pt x="457200" y="846074"/>
                </a:moveTo>
                <a:lnTo>
                  <a:pt x="457200" y="922274"/>
                </a:lnTo>
                <a:lnTo>
                  <a:pt x="520788" y="922274"/>
                </a:lnTo>
                <a:lnTo>
                  <a:pt x="457200" y="846074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76844" y="3581400"/>
            <a:ext cx="609600" cy="1028700"/>
          </a:xfrm>
          <a:custGeom>
            <a:avLst/>
            <a:gdLst/>
            <a:ahLst/>
            <a:cxnLst/>
            <a:rect l="l" t="t" r="r" b="b"/>
            <a:pathLst>
              <a:path w="609600" h="1028700">
                <a:moveTo>
                  <a:pt x="609555" y="0"/>
                </a:moveTo>
                <a:lnTo>
                  <a:pt x="560787" y="3048"/>
                </a:lnTo>
                <a:lnTo>
                  <a:pt x="487705" y="19113"/>
                </a:lnTo>
                <a:lnTo>
                  <a:pt x="417896" y="48056"/>
                </a:lnTo>
                <a:lnTo>
                  <a:pt x="384366" y="67087"/>
                </a:lnTo>
                <a:lnTo>
                  <a:pt x="351830" y="89016"/>
                </a:lnTo>
                <a:lnTo>
                  <a:pt x="320346" y="113734"/>
                </a:lnTo>
                <a:lnTo>
                  <a:pt x="289973" y="141135"/>
                </a:lnTo>
                <a:lnTo>
                  <a:pt x="260771" y="171111"/>
                </a:lnTo>
                <a:lnTo>
                  <a:pt x="232796" y="203555"/>
                </a:lnTo>
                <a:lnTo>
                  <a:pt x="206108" y="238359"/>
                </a:lnTo>
                <a:lnTo>
                  <a:pt x="180765" y="275417"/>
                </a:lnTo>
                <a:lnTo>
                  <a:pt x="156826" y="314621"/>
                </a:lnTo>
                <a:lnTo>
                  <a:pt x="134350" y="355863"/>
                </a:lnTo>
                <a:lnTo>
                  <a:pt x="113394" y="399037"/>
                </a:lnTo>
                <a:lnTo>
                  <a:pt x="94018" y="444034"/>
                </a:lnTo>
                <a:lnTo>
                  <a:pt x="76279" y="490749"/>
                </a:lnTo>
                <a:lnTo>
                  <a:pt x="60238" y="539072"/>
                </a:lnTo>
                <a:lnTo>
                  <a:pt x="45951" y="588898"/>
                </a:lnTo>
                <a:lnTo>
                  <a:pt x="33477" y="640118"/>
                </a:lnTo>
                <a:lnTo>
                  <a:pt x="22876" y="692626"/>
                </a:lnTo>
                <a:lnTo>
                  <a:pt x="14205" y="746314"/>
                </a:lnTo>
                <a:lnTo>
                  <a:pt x="7524" y="801075"/>
                </a:lnTo>
                <a:lnTo>
                  <a:pt x="2890" y="856801"/>
                </a:lnTo>
                <a:lnTo>
                  <a:pt x="362" y="913385"/>
                </a:lnTo>
                <a:lnTo>
                  <a:pt x="0" y="970721"/>
                </a:lnTo>
                <a:lnTo>
                  <a:pt x="1860" y="1028700"/>
                </a:lnTo>
                <a:lnTo>
                  <a:pt x="6058" y="969871"/>
                </a:lnTo>
                <a:lnTo>
                  <a:pt x="12478" y="912236"/>
                </a:lnTo>
                <a:lnTo>
                  <a:pt x="21049" y="855896"/>
                </a:lnTo>
                <a:lnTo>
                  <a:pt x="31699" y="800955"/>
                </a:lnTo>
                <a:lnTo>
                  <a:pt x="44358" y="747515"/>
                </a:lnTo>
                <a:lnTo>
                  <a:pt x="58954" y="695680"/>
                </a:lnTo>
                <a:lnTo>
                  <a:pt x="75416" y="645551"/>
                </a:lnTo>
                <a:lnTo>
                  <a:pt x="93672" y="597233"/>
                </a:lnTo>
                <a:lnTo>
                  <a:pt x="113651" y="550827"/>
                </a:lnTo>
                <a:lnTo>
                  <a:pt x="135283" y="506437"/>
                </a:lnTo>
                <a:lnTo>
                  <a:pt x="158495" y="464165"/>
                </a:lnTo>
                <a:lnTo>
                  <a:pt x="183217" y="424115"/>
                </a:lnTo>
                <a:lnTo>
                  <a:pt x="209378" y="386389"/>
                </a:lnTo>
                <a:lnTo>
                  <a:pt x="236905" y="351090"/>
                </a:lnTo>
                <a:lnTo>
                  <a:pt x="265728" y="318320"/>
                </a:lnTo>
                <a:lnTo>
                  <a:pt x="295776" y="288184"/>
                </a:lnTo>
                <a:lnTo>
                  <a:pt x="326977" y="260783"/>
                </a:lnTo>
                <a:lnTo>
                  <a:pt x="359260" y="236221"/>
                </a:lnTo>
                <a:lnTo>
                  <a:pt x="392554" y="214599"/>
                </a:lnTo>
                <a:lnTo>
                  <a:pt x="426788" y="196022"/>
                </a:lnTo>
                <a:lnTo>
                  <a:pt x="461889" y="180592"/>
                </a:lnTo>
                <a:lnTo>
                  <a:pt x="534413" y="159585"/>
                </a:lnTo>
                <a:lnTo>
                  <a:pt x="609555" y="152400"/>
                </a:lnTo>
                <a:lnTo>
                  <a:pt x="609555" y="0"/>
                </a:lnTo>
                <a:close/>
              </a:path>
            </a:pathLst>
          </a:custGeom>
          <a:solidFill>
            <a:srgbClr val="675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76800" y="3581400"/>
            <a:ext cx="609600" cy="2103755"/>
          </a:xfrm>
          <a:custGeom>
            <a:avLst/>
            <a:gdLst/>
            <a:ahLst/>
            <a:cxnLst/>
            <a:rect l="l" t="t" r="r" b="b"/>
            <a:pathLst>
              <a:path w="609600" h="2103754">
                <a:moveTo>
                  <a:pt x="0" y="952500"/>
                </a:moveTo>
                <a:lnTo>
                  <a:pt x="1057" y="1008823"/>
                </a:lnTo>
                <a:lnTo>
                  <a:pt x="4196" y="1064416"/>
                </a:lnTo>
                <a:lnTo>
                  <a:pt x="9362" y="1119173"/>
                </a:lnTo>
                <a:lnTo>
                  <a:pt x="16503" y="1172987"/>
                </a:lnTo>
                <a:lnTo>
                  <a:pt x="25566" y="1225751"/>
                </a:lnTo>
                <a:lnTo>
                  <a:pt x="36498" y="1277360"/>
                </a:lnTo>
                <a:lnTo>
                  <a:pt x="49247" y="1327707"/>
                </a:lnTo>
                <a:lnTo>
                  <a:pt x="63760" y="1376685"/>
                </a:lnTo>
                <a:lnTo>
                  <a:pt x="79984" y="1424188"/>
                </a:lnTo>
                <a:lnTo>
                  <a:pt x="97866" y="1470110"/>
                </a:lnTo>
                <a:lnTo>
                  <a:pt x="117353" y="1514344"/>
                </a:lnTo>
                <a:lnTo>
                  <a:pt x="138393" y="1556784"/>
                </a:lnTo>
                <a:lnTo>
                  <a:pt x="160932" y="1597323"/>
                </a:lnTo>
                <a:lnTo>
                  <a:pt x="184919" y="1635855"/>
                </a:lnTo>
                <a:lnTo>
                  <a:pt x="210299" y="1672274"/>
                </a:lnTo>
                <a:lnTo>
                  <a:pt x="237022" y="1706473"/>
                </a:lnTo>
                <a:lnTo>
                  <a:pt x="265032" y="1738346"/>
                </a:lnTo>
                <a:lnTo>
                  <a:pt x="294279" y="1767786"/>
                </a:lnTo>
                <a:lnTo>
                  <a:pt x="324708" y="1794687"/>
                </a:lnTo>
                <a:lnTo>
                  <a:pt x="356268" y="1818943"/>
                </a:lnTo>
                <a:lnTo>
                  <a:pt x="388905" y="1840447"/>
                </a:lnTo>
                <a:lnTo>
                  <a:pt x="422566" y="1859092"/>
                </a:lnTo>
                <a:lnTo>
                  <a:pt x="457200" y="1874774"/>
                </a:lnTo>
                <a:lnTo>
                  <a:pt x="457200" y="1798574"/>
                </a:lnTo>
                <a:lnTo>
                  <a:pt x="609600" y="1981200"/>
                </a:lnTo>
                <a:lnTo>
                  <a:pt x="457200" y="2103348"/>
                </a:lnTo>
                <a:lnTo>
                  <a:pt x="457200" y="2027148"/>
                </a:lnTo>
                <a:lnTo>
                  <a:pt x="388905" y="1992827"/>
                </a:lnTo>
                <a:lnTo>
                  <a:pt x="356268" y="1971326"/>
                </a:lnTo>
                <a:lnTo>
                  <a:pt x="324708" y="1947073"/>
                </a:lnTo>
                <a:lnTo>
                  <a:pt x="294279" y="1920174"/>
                </a:lnTo>
                <a:lnTo>
                  <a:pt x="265032" y="1890735"/>
                </a:lnTo>
                <a:lnTo>
                  <a:pt x="237022" y="1858864"/>
                </a:lnTo>
                <a:lnTo>
                  <a:pt x="210299" y="1824667"/>
                </a:lnTo>
                <a:lnTo>
                  <a:pt x="184919" y="1788249"/>
                </a:lnTo>
                <a:lnTo>
                  <a:pt x="160932" y="1749718"/>
                </a:lnTo>
                <a:lnTo>
                  <a:pt x="138393" y="1709180"/>
                </a:lnTo>
                <a:lnTo>
                  <a:pt x="117353" y="1666741"/>
                </a:lnTo>
                <a:lnTo>
                  <a:pt x="97866" y="1622508"/>
                </a:lnTo>
                <a:lnTo>
                  <a:pt x="79984" y="1576587"/>
                </a:lnTo>
                <a:lnTo>
                  <a:pt x="63760" y="1529084"/>
                </a:lnTo>
                <a:lnTo>
                  <a:pt x="49247" y="1480106"/>
                </a:lnTo>
                <a:lnTo>
                  <a:pt x="36498" y="1429760"/>
                </a:lnTo>
                <a:lnTo>
                  <a:pt x="25566" y="1378151"/>
                </a:lnTo>
                <a:lnTo>
                  <a:pt x="16503" y="1325387"/>
                </a:lnTo>
                <a:lnTo>
                  <a:pt x="9362" y="1271573"/>
                </a:lnTo>
                <a:lnTo>
                  <a:pt x="4196" y="1216816"/>
                </a:lnTo>
                <a:lnTo>
                  <a:pt x="1057" y="1161223"/>
                </a:lnTo>
                <a:lnTo>
                  <a:pt x="0" y="1104900"/>
                </a:lnTo>
                <a:lnTo>
                  <a:pt x="0" y="952500"/>
                </a:lnTo>
                <a:lnTo>
                  <a:pt x="1112" y="894478"/>
                </a:lnTo>
                <a:lnTo>
                  <a:pt x="4407" y="837375"/>
                </a:lnTo>
                <a:lnTo>
                  <a:pt x="9821" y="781291"/>
                </a:lnTo>
                <a:lnTo>
                  <a:pt x="17290" y="726325"/>
                </a:lnTo>
                <a:lnTo>
                  <a:pt x="26750" y="672578"/>
                </a:lnTo>
                <a:lnTo>
                  <a:pt x="38137" y="620148"/>
                </a:lnTo>
                <a:lnTo>
                  <a:pt x="51388" y="569136"/>
                </a:lnTo>
                <a:lnTo>
                  <a:pt x="66439" y="519641"/>
                </a:lnTo>
                <a:lnTo>
                  <a:pt x="83227" y="471762"/>
                </a:lnTo>
                <a:lnTo>
                  <a:pt x="101687" y="425600"/>
                </a:lnTo>
                <a:lnTo>
                  <a:pt x="121755" y="381254"/>
                </a:lnTo>
                <a:lnTo>
                  <a:pt x="143368" y="338823"/>
                </a:lnTo>
                <a:lnTo>
                  <a:pt x="166463" y="298408"/>
                </a:lnTo>
                <a:lnTo>
                  <a:pt x="190975" y="260107"/>
                </a:lnTo>
                <a:lnTo>
                  <a:pt x="216840" y="224021"/>
                </a:lnTo>
                <a:lnTo>
                  <a:pt x="243996" y="190250"/>
                </a:lnTo>
                <a:lnTo>
                  <a:pt x="272377" y="158892"/>
                </a:lnTo>
                <a:lnTo>
                  <a:pt x="301921" y="130048"/>
                </a:lnTo>
                <a:lnTo>
                  <a:pt x="332563" y="103816"/>
                </a:lnTo>
                <a:lnTo>
                  <a:pt x="364240" y="80298"/>
                </a:lnTo>
                <a:lnTo>
                  <a:pt x="396889" y="59592"/>
                </a:lnTo>
                <a:lnTo>
                  <a:pt x="464843" y="27017"/>
                </a:lnTo>
                <a:lnTo>
                  <a:pt x="535917" y="6887"/>
                </a:lnTo>
                <a:lnTo>
                  <a:pt x="609600" y="0"/>
                </a:lnTo>
                <a:lnTo>
                  <a:pt x="609600" y="152400"/>
                </a:lnTo>
                <a:lnTo>
                  <a:pt x="571737" y="154213"/>
                </a:lnTo>
                <a:lnTo>
                  <a:pt x="534458" y="159585"/>
                </a:lnTo>
                <a:lnTo>
                  <a:pt x="461934" y="180592"/>
                </a:lnTo>
                <a:lnTo>
                  <a:pt x="426832" y="196022"/>
                </a:lnTo>
                <a:lnTo>
                  <a:pt x="392599" y="214599"/>
                </a:lnTo>
                <a:lnTo>
                  <a:pt x="359305" y="236221"/>
                </a:lnTo>
                <a:lnTo>
                  <a:pt x="327022" y="260783"/>
                </a:lnTo>
                <a:lnTo>
                  <a:pt x="295821" y="288184"/>
                </a:lnTo>
                <a:lnTo>
                  <a:pt x="265773" y="318320"/>
                </a:lnTo>
                <a:lnTo>
                  <a:pt x="236950" y="351090"/>
                </a:lnTo>
                <a:lnTo>
                  <a:pt x="209422" y="386389"/>
                </a:lnTo>
                <a:lnTo>
                  <a:pt x="183262" y="424115"/>
                </a:lnTo>
                <a:lnTo>
                  <a:pt x="158540" y="464165"/>
                </a:lnTo>
                <a:lnTo>
                  <a:pt x="135328" y="506437"/>
                </a:lnTo>
                <a:lnTo>
                  <a:pt x="113696" y="550827"/>
                </a:lnTo>
                <a:lnTo>
                  <a:pt x="93717" y="597233"/>
                </a:lnTo>
                <a:lnTo>
                  <a:pt x="75460" y="645551"/>
                </a:lnTo>
                <a:lnTo>
                  <a:pt x="58999" y="695680"/>
                </a:lnTo>
                <a:lnTo>
                  <a:pt x="44403" y="747515"/>
                </a:lnTo>
                <a:lnTo>
                  <a:pt x="31744" y="800955"/>
                </a:lnTo>
                <a:lnTo>
                  <a:pt x="21094" y="855896"/>
                </a:lnTo>
                <a:lnTo>
                  <a:pt x="12523" y="912236"/>
                </a:lnTo>
                <a:lnTo>
                  <a:pt x="6103" y="969871"/>
                </a:lnTo>
                <a:lnTo>
                  <a:pt x="1904" y="1028700"/>
                </a:lnTo>
              </a:path>
            </a:pathLst>
          </a:custGeom>
          <a:ln w="19050">
            <a:solidFill>
              <a:srgbClr val="5C4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83479" y="3409188"/>
            <a:ext cx="548639" cy="18181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18176" y="4291584"/>
            <a:ext cx="79248" cy="792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29139" y="3429000"/>
            <a:ext cx="457260" cy="17274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29200" y="3429000"/>
            <a:ext cx="457200" cy="1727835"/>
          </a:xfrm>
          <a:custGeom>
            <a:avLst/>
            <a:gdLst/>
            <a:ahLst/>
            <a:cxnLst/>
            <a:rect l="l" t="t" r="r" b="b"/>
            <a:pathLst>
              <a:path w="457200" h="1727835">
                <a:moveTo>
                  <a:pt x="0" y="790575"/>
                </a:moveTo>
                <a:lnTo>
                  <a:pt x="1292" y="850213"/>
                </a:lnTo>
                <a:lnTo>
                  <a:pt x="5115" y="908820"/>
                </a:lnTo>
                <a:lnTo>
                  <a:pt x="11385" y="966212"/>
                </a:lnTo>
                <a:lnTo>
                  <a:pt x="20021" y="1022205"/>
                </a:lnTo>
                <a:lnTo>
                  <a:pt x="30938" y="1076614"/>
                </a:lnTo>
                <a:lnTo>
                  <a:pt x="44054" y="1129255"/>
                </a:lnTo>
                <a:lnTo>
                  <a:pt x="59288" y="1179945"/>
                </a:lnTo>
                <a:lnTo>
                  <a:pt x="76555" y="1228498"/>
                </a:lnTo>
                <a:lnTo>
                  <a:pt x="95773" y="1274730"/>
                </a:lnTo>
                <a:lnTo>
                  <a:pt x="116860" y="1318458"/>
                </a:lnTo>
                <a:lnTo>
                  <a:pt x="139733" y="1359497"/>
                </a:lnTo>
                <a:lnTo>
                  <a:pt x="164309" y="1397663"/>
                </a:lnTo>
                <a:lnTo>
                  <a:pt x="190506" y="1432771"/>
                </a:lnTo>
                <a:lnTo>
                  <a:pt x="218240" y="1464638"/>
                </a:lnTo>
                <a:lnTo>
                  <a:pt x="247429" y="1493079"/>
                </a:lnTo>
                <a:lnTo>
                  <a:pt x="277990" y="1517909"/>
                </a:lnTo>
                <a:lnTo>
                  <a:pt x="309842" y="1538946"/>
                </a:lnTo>
                <a:lnTo>
                  <a:pt x="342900" y="1556004"/>
                </a:lnTo>
                <a:lnTo>
                  <a:pt x="342900" y="1498854"/>
                </a:lnTo>
                <a:lnTo>
                  <a:pt x="457200" y="1638300"/>
                </a:lnTo>
                <a:lnTo>
                  <a:pt x="342900" y="1727454"/>
                </a:lnTo>
                <a:lnTo>
                  <a:pt x="342900" y="1670304"/>
                </a:lnTo>
                <a:lnTo>
                  <a:pt x="277990" y="1632209"/>
                </a:lnTo>
                <a:lnTo>
                  <a:pt x="247429" y="1607379"/>
                </a:lnTo>
                <a:lnTo>
                  <a:pt x="218240" y="1578938"/>
                </a:lnTo>
                <a:lnTo>
                  <a:pt x="190506" y="1547071"/>
                </a:lnTo>
                <a:lnTo>
                  <a:pt x="164309" y="1511963"/>
                </a:lnTo>
                <a:lnTo>
                  <a:pt x="139733" y="1473797"/>
                </a:lnTo>
                <a:lnTo>
                  <a:pt x="116860" y="1432758"/>
                </a:lnTo>
                <a:lnTo>
                  <a:pt x="95773" y="1389030"/>
                </a:lnTo>
                <a:lnTo>
                  <a:pt x="76555" y="1342798"/>
                </a:lnTo>
                <a:lnTo>
                  <a:pt x="59288" y="1294245"/>
                </a:lnTo>
                <a:lnTo>
                  <a:pt x="44054" y="1243555"/>
                </a:lnTo>
                <a:lnTo>
                  <a:pt x="30938" y="1190914"/>
                </a:lnTo>
                <a:lnTo>
                  <a:pt x="20021" y="1136505"/>
                </a:lnTo>
                <a:lnTo>
                  <a:pt x="11385" y="1080512"/>
                </a:lnTo>
                <a:lnTo>
                  <a:pt x="5115" y="1023120"/>
                </a:lnTo>
                <a:lnTo>
                  <a:pt x="1292" y="964513"/>
                </a:lnTo>
                <a:lnTo>
                  <a:pt x="0" y="904875"/>
                </a:lnTo>
                <a:lnTo>
                  <a:pt x="0" y="790575"/>
                </a:lnTo>
                <a:lnTo>
                  <a:pt x="1254" y="731573"/>
                </a:lnTo>
                <a:lnTo>
                  <a:pt x="4957" y="673748"/>
                </a:lnTo>
                <a:lnTo>
                  <a:pt x="11022" y="617255"/>
                </a:lnTo>
                <a:lnTo>
                  <a:pt x="19359" y="562245"/>
                </a:lnTo>
                <a:lnTo>
                  <a:pt x="29881" y="508871"/>
                </a:lnTo>
                <a:lnTo>
                  <a:pt x="42497" y="457287"/>
                </a:lnTo>
                <a:lnTo>
                  <a:pt x="57122" y="407644"/>
                </a:lnTo>
                <a:lnTo>
                  <a:pt x="73664" y="360097"/>
                </a:lnTo>
                <a:lnTo>
                  <a:pt x="92038" y="314797"/>
                </a:lnTo>
                <a:lnTo>
                  <a:pt x="112153" y="271898"/>
                </a:lnTo>
                <a:lnTo>
                  <a:pt x="133921" y="231552"/>
                </a:lnTo>
                <a:lnTo>
                  <a:pt x="157254" y="193913"/>
                </a:lnTo>
                <a:lnTo>
                  <a:pt x="182064" y="159133"/>
                </a:lnTo>
                <a:lnTo>
                  <a:pt x="208262" y="127365"/>
                </a:lnTo>
                <a:lnTo>
                  <a:pt x="235759" y="98762"/>
                </a:lnTo>
                <a:lnTo>
                  <a:pt x="264468" y="73477"/>
                </a:lnTo>
                <a:lnTo>
                  <a:pt x="325165" y="33471"/>
                </a:lnTo>
                <a:lnTo>
                  <a:pt x="389644" y="8571"/>
                </a:lnTo>
                <a:lnTo>
                  <a:pt x="457200" y="0"/>
                </a:lnTo>
                <a:lnTo>
                  <a:pt x="457200" y="114300"/>
                </a:lnTo>
                <a:lnTo>
                  <a:pt x="421575" y="116671"/>
                </a:lnTo>
                <a:lnTo>
                  <a:pt x="386665" y="123674"/>
                </a:lnTo>
                <a:lnTo>
                  <a:pt x="319415" y="150891"/>
                </a:lnTo>
                <a:lnTo>
                  <a:pt x="256294" y="194590"/>
                </a:lnTo>
                <a:lnTo>
                  <a:pt x="226547" y="222195"/>
                </a:lnTo>
                <a:lnTo>
                  <a:pt x="198150" y="253410"/>
                </a:lnTo>
                <a:lnTo>
                  <a:pt x="171208" y="288066"/>
                </a:lnTo>
                <a:lnTo>
                  <a:pt x="145827" y="325993"/>
                </a:lnTo>
                <a:lnTo>
                  <a:pt x="122113" y="367019"/>
                </a:lnTo>
                <a:lnTo>
                  <a:pt x="100172" y="410977"/>
                </a:lnTo>
                <a:lnTo>
                  <a:pt x="80109" y="457694"/>
                </a:lnTo>
                <a:lnTo>
                  <a:pt x="62030" y="507002"/>
                </a:lnTo>
                <a:lnTo>
                  <a:pt x="46041" y="558730"/>
                </a:lnTo>
                <a:lnTo>
                  <a:pt x="32247" y="612708"/>
                </a:lnTo>
                <a:lnTo>
                  <a:pt x="20755" y="668767"/>
                </a:lnTo>
                <a:lnTo>
                  <a:pt x="11670" y="726736"/>
                </a:lnTo>
                <a:lnTo>
                  <a:pt x="5097" y="786445"/>
                </a:lnTo>
                <a:lnTo>
                  <a:pt x="1142" y="847725"/>
                </a:lnTo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181600" y="3905250"/>
            <a:ext cx="304800" cy="501650"/>
          </a:xfrm>
          <a:custGeom>
            <a:avLst/>
            <a:gdLst/>
            <a:ahLst/>
            <a:cxnLst/>
            <a:rect l="l" t="t" r="r" b="b"/>
            <a:pathLst>
              <a:path w="304800" h="501650">
                <a:moveTo>
                  <a:pt x="0" y="0"/>
                </a:moveTo>
                <a:lnTo>
                  <a:pt x="0" y="76200"/>
                </a:lnTo>
                <a:lnTo>
                  <a:pt x="2766" y="130131"/>
                </a:lnTo>
                <a:lnTo>
                  <a:pt x="10850" y="182138"/>
                </a:lnTo>
                <a:lnTo>
                  <a:pt x="23934" y="231676"/>
                </a:lnTo>
                <a:lnTo>
                  <a:pt x="41696" y="278201"/>
                </a:lnTo>
                <a:lnTo>
                  <a:pt x="63817" y="321167"/>
                </a:lnTo>
                <a:lnTo>
                  <a:pt x="89976" y="360029"/>
                </a:lnTo>
                <a:lnTo>
                  <a:pt x="119854" y="394244"/>
                </a:lnTo>
                <a:lnTo>
                  <a:pt x="153131" y="423265"/>
                </a:lnTo>
                <a:lnTo>
                  <a:pt x="189486" y="446549"/>
                </a:lnTo>
                <a:lnTo>
                  <a:pt x="228600" y="463550"/>
                </a:lnTo>
                <a:lnTo>
                  <a:pt x="228600" y="501650"/>
                </a:lnTo>
                <a:lnTo>
                  <a:pt x="304800" y="438150"/>
                </a:lnTo>
                <a:lnTo>
                  <a:pt x="261257" y="387350"/>
                </a:lnTo>
                <a:lnTo>
                  <a:pt x="228600" y="387350"/>
                </a:lnTo>
                <a:lnTo>
                  <a:pt x="189486" y="370349"/>
                </a:lnTo>
                <a:lnTo>
                  <a:pt x="153131" y="347065"/>
                </a:lnTo>
                <a:lnTo>
                  <a:pt x="119854" y="318044"/>
                </a:lnTo>
                <a:lnTo>
                  <a:pt x="89976" y="283829"/>
                </a:lnTo>
                <a:lnTo>
                  <a:pt x="63817" y="244967"/>
                </a:lnTo>
                <a:lnTo>
                  <a:pt x="41696" y="202001"/>
                </a:lnTo>
                <a:lnTo>
                  <a:pt x="23934" y="155476"/>
                </a:lnTo>
                <a:lnTo>
                  <a:pt x="10850" y="105938"/>
                </a:lnTo>
                <a:lnTo>
                  <a:pt x="2766" y="53931"/>
                </a:lnTo>
                <a:lnTo>
                  <a:pt x="0" y="0"/>
                </a:lnTo>
                <a:close/>
              </a:path>
              <a:path w="304800" h="501650">
                <a:moveTo>
                  <a:pt x="228600" y="349250"/>
                </a:moveTo>
                <a:lnTo>
                  <a:pt x="228600" y="387350"/>
                </a:lnTo>
                <a:lnTo>
                  <a:pt x="261257" y="387350"/>
                </a:lnTo>
                <a:lnTo>
                  <a:pt x="228600" y="3492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181834" y="3505200"/>
            <a:ext cx="304800" cy="438150"/>
          </a:xfrm>
          <a:custGeom>
            <a:avLst/>
            <a:gdLst/>
            <a:ahLst/>
            <a:cxnLst/>
            <a:rect l="l" t="t" r="r" b="b"/>
            <a:pathLst>
              <a:path w="304800" h="438150">
                <a:moveTo>
                  <a:pt x="304566" y="0"/>
                </a:moveTo>
                <a:lnTo>
                  <a:pt x="234590" y="10592"/>
                </a:lnTo>
                <a:lnTo>
                  <a:pt x="195887" y="26146"/>
                </a:lnTo>
                <a:lnTo>
                  <a:pt x="159700" y="47922"/>
                </a:lnTo>
                <a:lnTo>
                  <a:pt x="126356" y="75400"/>
                </a:lnTo>
                <a:lnTo>
                  <a:pt x="96182" y="108060"/>
                </a:lnTo>
                <a:lnTo>
                  <a:pt x="69504" y="145383"/>
                </a:lnTo>
                <a:lnTo>
                  <a:pt x="46650" y="186849"/>
                </a:lnTo>
                <a:lnTo>
                  <a:pt x="27945" y="231939"/>
                </a:lnTo>
                <a:lnTo>
                  <a:pt x="13718" y="280134"/>
                </a:lnTo>
                <a:lnTo>
                  <a:pt x="4293" y="330913"/>
                </a:lnTo>
                <a:lnTo>
                  <a:pt x="0" y="383758"/>
                </a:lnTo>
                <a:lnTo>
                  <a:pt x="1163" y="438150"/>
                </a:lnTo>
                <a:lnTo>
                  <a:pt x="8066" y="383461"/>
                </a:lnTo>
                <a:lnTo>
                  <a:pt x="20330" y="331666"/>
                </a:lnTo>
                <a:lnTo>
                  <a:pt x="37545" y="283253"/>
                </a:lnTo>
                <a:lnTo>
                  <a:pt x="59305" y="238708"/>
                </a:lnTo>
                <a:lnTo>
                  <a:pt x="85201" y="198520"/>
                </a:lnTo>
                <a:lnTo>
                  <a:pt x="114824" y="163177"/>
                </a:lnTo>
                <a:lnTo>
                  <a:pt x="147766" y="133166"/>
                </a:lnTo>
                <a:lnTo>
                  <a:pt x="183620" y="108975"/>
                </a:lnTo>
                <a:lnTo>
                  <a:pt x="221976" y="91091"/>
                </a:lnTo>
                <a:lnTo>
                  <a:pt x="262428" y="80004"/>
                </a:lnTo>
                <a:lnTo>
                  <a:pt x="304566" y="76200"/>
                </a:lnTo>
                <a:lnTo>
                  <a:pt x="304566" y="0"/>
                </a:lnTo>
                <a:close/>
              </a:path>
            </a:pathLst>
          </a:custGeom>
          <a:solidFill>
            <a:srgbClr val="675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181600" y="3505200"/>
            <a:ext cx="304800" cy="901700"/>
          </a:xfrm>
          <a:custGeom>
            <a:avLst/>
            <a:gdLst/>
            <a:ahLst/>
            <a:cxnLst/>
            <a:rect l="l" t="t" r="r" b="b"/>
            <a:pathLst>
              <a:path w="304800" h="901700">
                <a:moveTo>
                  <a:pt x="0" y="400050"/>
                </a:moveTo>
                <a:lnTo>
                  <a:pt x="2766" y="453981"/>
                </a:lnTo>
                <a:lnTo>
                  <a:pt x="10850" y="505988"/>
                </a:lnTo>
                <a:lnTo>
                  <a:pt x="23934" y="555526"/>
                </a:lnTo>
                <a:lnTo>
                  <a:pt x="41696" y="602051"/>
                </a:lnTo>
                <a:lnTo>
                  <a:pt x="63817" y="645017"/>
                </a:lnTo>
                <a:lnTo>
                  <a:pt x="89976" y="683879"/>
                </a:lnTo>
                <a:lnTo>
                  <a:pt x="119854" y="718094"/>
                </a:lnTo>
                <a:lnTo>
                  <a:pt x="153131" y="747115"/>
                </a:lnTo>
                <a:lnTo>
                  <a:pt x="189486" y="770399"/>
                </a:lnTo>
                <a:lnTo>
                  <a:pt x="228600" y="787400"/>
                </a:lnTo>
                <a:lnTo>
                  <a:pt x="228600" y="749300"/>
                </a:lnTo>
                <a:lnTo>
                  <a:pt x="304800" y="838200"/>
                </a:lnTo>
                <a:lnTo>
                  <a:pt x="228600" y="901700"/>
                </a:lnTo>
                <a:lnTo>
                  <a:pt x="228600" y="863600"/>
                </a:lnTo>
                <a:lnTo>
                  <a:pt x="189486" y="846599"/>
                </a:lnTo>
                <a:lnTo>
                  <a:pt x="153131" y="823315"/>
                </a:lnTo>
                <a:lnTo>
                  <a:pt x="119854" y="794294"/>
                </a:lnTo>
                <a:lnTo>
                  <a:pt x="89976" y="760079"/>
                </a:lnTo>
                <a:lnTo>
                  <a:pt x="63817" y="721217"/>
                </a:lnTo>
                <a:lnTo>
                  <a:pt x="41696" y="678251"/>
                </a:lnTo>
                <a:lnTo>
                  <a:pt x="23934" y="631726"/>
                </a:lnTo>
                <a:lnTo>
                  <a:pt x="10850" y="582188"/>
                </a:lnTo>
                <a:lnTo>
                  <a:pt x="2766" y="530181"/>
                </a:lnTo>
                <a:lnTo>
                  <a:pt x="0" y="476250"/>
                </a:lnTo>
                <a:lnTo>
                  <a:pt x="0" y="400050"/>
                </a:lnTo>
                <a:lnTo>
                  <a:pt x="2783" y="345757"/>
                </a:lnTo>
                <a:lnTo>
                  <a:pt x="10892" y="293687"/>
                </a:lnTo>
                <a:lnTo>
                  <a:pt x="23961" y="244316"/>
                </a:lnTo>
                <a:lnTo>
                  <a:pt x="41627" y="198120"/>
                </a:lnTo>
                <a:lnTo>
                  <a:pt x="63527" y="155575"/>
                </a:lnTo>
                <a:lnTo>
                  <a:pt x="89296" y="117157"/>
                </a:lnTo>
                <a:lnTo>
                  <a:pt x="118571" y="83343"/>
                </a:lnTo>
                <a:lnTo>
                  <a:pt x="150988" y="54610"/>
                </a:lnTo>
                <a:lnTo>
                  <a:pt x="186183" y="31432"/>
                </a:lnTo>
                <a:lnTo>
                  <a:pt x="223793" y="14287"/>
                </a:lnTo>
                <a:lnTo>
                  <a:pt x="263453" y="3651"/>
                </a:lnTo>
                <a:lnTo>
                  <a:pt x="304800" y="0"/>
                </a:lnTo>
                <a:lnTo>
                  <a:pt x="304800" y="76200"/>
                </a:lnTo>
                <a:lnTo>
                  <a:pt x="262662" y="80004"/>
                </a:lnTo>
                <a:lnTo>
                  <a:pt x="222210" y="91091"/>
                </a:lnTo>
                <a:lnTo>
                  <a:pt x="183854" y="108975"/>
                </a:lnTo>
                <a:lnTo>
                  <a:pt x="148000" y="133166"/>
                </a:lnTo>
                <a:lnTo>
                  <a:pt x="115058" y="163177"/>
                </a:lnTo>
                <a:lnTo>
                  <a:pt x="85435" y="198520"/>
                </a:lnTo>
                <a:lnTo>
                  <a:pt x="59539" y="238708"/>
                </a:lnTo>
                <a:lnTo>
                  <a:pt x="37779" y="283253"/>
                </a:lnTo>
                <a:lnTo>
                  <a:pt x="20563" y="331666"/>
                </a:lnTo>
                <a:lnTo>
                  <a:pt x="8300" y="383461"/>
                </a:lnTo>
                <a:lnTo>
                  <a:pt x="1397" y="438150"/>
                </a:lnTo>
              </a:path>
            </a:pathLst>
          </a:custGeom>
          <a:ln w="19050">
            <a:solidFill>
              <a:srgbClr val="5C4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34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12" y="1119354"/>
            <a:ext cx="7772400" cy="5249361"/>
          </a:xfrm>
          <a:solidFill>
            <a:schemeClr val="bg1"/>
          </a:solidFill>
        </p:spPr>
        <p:txBody>
          <a:bodyPr/>
          <a:lstStyle/>
          <a:p>
            <a:pPr marL="260985">
              <a:lnSpc>
                <a:spcPct val="200000"/>
              </a:lnSpc>
              <a:spcBef>
                <a:spcPts val="95"/>
              </a:spcBef>
            </a:pPr>
            <a:r>
              <a:rPr lang="en-IN" spc="-120" dirty="0" smtClean="0">
                <a:latin typeface="Arial"/>
                <a:cs typeface="Arial"/>
              </a:rPr>
              <a:t>Digestion </a:t>
            </a:r>
            <a:r>
              <a:rPr lang="en-IN" spc="-10" dirty="0" smtClean="0">
                <a:latin typeface="Arial"/>
                <a:cs typeface="Arial"/>
              </a:rPr>
              <a:t>of </a:t>
            </a:r>
            <a:r>
              <a:rPr lang="en-IN" spc="-135" dirty="0" smtClean="0">
                <a:latin typeface="Arial"/>
                <a:cs typeface="Arial"/>
              </a:rPr>
              <a:t>Carbohydrate </a:t>
            </a:r>
            <a:r>
              <a:rPr lang="en-IN" spc="-95" dirty="0" smtClean="0">
                <a:latin typeface="Arial"/>
                <a:cs typeface="Arial"/>
              </a:rPr>
              <a:t>starts </a:t>
            </a:r>
            <a:r>
              <a:rPr lang="en-IN" spc="-35" dirty="0" smtClean="0">
                <a:latin typeface="Arial"/>
                <a:cs typeface="Arial"/>
              </a:rPr>
              <a:t>in</a:t>
            </a:r>
            <a:r>
              <a:rPr lang="en-IN" spc="-335" dirty="0" smtClean="0">
                <a:latin typeface="Arial"/>
                <a:cs typeface="Arial"/>
              </a:rPr>
              <a:t> </a:t>
            </a:r>
            <a:r>
              <a:rPr lang="en-IN" spc="-35" dirty="0" smtClean="0">
                <a:latin typeface="Arial"/>
                <a:cs typeface="Arial"/>
              </a:rPr>
              <a:t>the </a:t>
            </a:r>
            <a:r>
              <a:rPr lang="en-IN" spc="-50" dirty="0" smtClean="0">
                <a:latin typeface="Arial"/>
                <a:cs typeface="Arial"/>
              </a:rPr>
              <a:t>mouth</a:t>
            </a:r>
            <a:r>
              <a:rPr lang="en-IN" spc="-50" dirty="0" smtClean="0">
                <a:latin typeface="Arial"/>
                <a:cs typeface="Arial"/>
              </a:rPr>
              <a:t>,	</a:t>
            </a:r>
            <a:r>
              <a:rPr lang="en-IN" spc="-95" dirty="0" smtClean="0">
                <a:latin typeface="Arial"/>
                <a:cs typeface="Arial"/>
              </a:rPr>
              <a:t>upon </a:t>
            </a:r>
            <a:r>
              <a:rPr lang="en-IN" spc="-90" dirty="0" smtClean="0">
                <a:latin typeface="Arial"/>
                <a:cs typeface="Arial"/>
              </a:rPr>
              <a:t>contact </a:t>
            </a:r>
            <a:r>
              <a:rPr lang="en-IN" spc="15" dirty="0" smtClean="0">
                <a:latin typeface="Arial"/>
                <a:cs typeface="Arial"/>
              </a:rPr>
              <a:t>with </a:t>
            </a:r>
            <a:r>
              <a:rPr lang="en-IN" spc="-155" dirty="0" smtClean="0">
                <a:latin typeface="Arial"/>
                <a:cs typeface="Arial"/>
              </a:rPr>
              <a:t>saliva </a:t>
            </a:r>
            <a:r>
              <a:rPr lang="en-IN" spc="-80" dirty="0" smtClean="0">
                <a:latin typeface="Arial"/>
                <a:cs typeface="Arial"/>
              </a:rPr>
              <a:t>during </a:t>
            </a:r>
            <a:r>
              <a:rPr lang="en-IN" spc="-90" dirty="0" smtClean="0">
                <a:latin typeface="Arial"/>
                <a:cs typeface="Arial"/>
              </a:rPr>
              <a:t>mastication.  </a:t>
            </a:r>
            <a:r>
              <a:rPr lang="en-IN" spc="-200" dirty="0" smtClean="0">
                <a:latin typeface="Arial"/>
                <a:cs typeface="Arial"/>
              </a:rPr>
              <a:t>Saliva </a:t>
            </a:r>
            <a:r>
              <a:rPr lang="en-IN" spc="-114" dirty="0" smtClean="0">
                <a:latin typeface="Arial"/>
                <a:cs typeface="Arial"/>
              </a:rPr>
              <a:t>contains </a:t>
            </a:r>
            <a:r>
              <a:rPr lang="en-IN" spc="-220" dirty="0" smtClean="0">
                <a:latin typeface="Arial"/>
                <a:cs typeface="Arial"/>
              </a:rPr>
              <a:t>a </a:t>
            </a:r>
            <a:r>
              <a:rPr lang="en-IN" spc="-110" dirty="0" smtClean="0">
                <a:latin typeface="Arial"/>
                <a:cs typeface="Arial"/>
              </a:rPr>
              <a:t>carbohydrate </a:t>
            </a:r>
            <a:r>
              <a:rPr lang="en-IN" spc="-50" dirty="0" smtClean="0">
                <a:latin typeface="Arial"/>
                <a:cs typeface="Arial"/>
              </a:rPr>
              <a:t>splitting </a:t>
            </a:r>
            <a:r>
              <a:rPr lang="en-IN" spc="-165" dirty="0" smtClean="0">
                <a:latin typeface="Arial"/>
                <a:cs typeface="Arial"/>
              </a:rPr>
              <a:t>enzyme </a:t>
            </a:r>
            <a:r>
              <a:rPr lang="en-IN" spc="-114" dirty="0" smtClean="0">
                <a:latin typeface="Arial"/>
                <a:cs typeface="Arial"/>
              </a:rPr>
              <a:t>called  </a:t>
            </a:r>
            <a:r>
              <a:rPr lang="en-IN" b="1" i="1" spc="-180" dirty="0" smtClean="0">
                <a:latin typeface="Arial"/>
                <a:cs typeface="Arial"/>
              </a:rPr>
              <a:t>salivary </a:t>
            </a:r>
            <a:r>
              <a:rPr lang="en-IN" b="1" i="1" spc="-210" dirty="0" smtClean="0">
                <a:latin typeface="Arial"/>
                <a:cs typeface="Arial"/>
              </a:rPr>
              <a:t>amylase </a:t>
            </a:r>
            <a:r>
              <a:rPr lang="en-IN" b="1" i="1" spc="-60" dirty="0" smtClean="0">
                <a:latin typeface="Arial"/>
                <a:cs typeface="Arial"/>
              </a:rPr>
              <a:t>, </a:t>
            </a:r>
            <a:r>
              <a:rPr lang="en-IN" spc="-150" dirty="0" smtClean="0">
                <a:latin typeface="Arial"/>
                <a:cs typeface="Arial"/>
              </a:rPr>
              <a:t>also </a:t>
            </a:r>
            <a:r>
              <a:rPr lang="en-IN" spc="-85" dirty="0" smtClean="0">
                <a:latin typeface="Arial"/>
                <a:cs typeface="Arial"/>
              </a:rPr>
              <a:t>known </a:t>
            </a:r>
            <a:r>
              <a:rPr lang="en-IN" spc="-265" dirty="0" smtClean="0">
                <a:latin typeface="Arial"/>
                <a:cs typeface="Arial"/>
              </a:rPr>
              <a:t>as</a:t>
            </a:r>
            <a:r>
              <a:rPr lang="en-IN" spc="-130" dirty="0" smtClean="0">
                <a:latin typeface="Arial"/>
                <a:cs typeface="Arial"/>
              </a:rPr>
              <a:t> </a:t>
            </a:r>
            <a:r>
              <a:rPr lang="en-IN" b="1" i="1" spc="-135" dirty="0" err="1" smtClean="0">
                <a:latin typeface="Arial"/>
                <a:cs typeface="Arial"/>
              </a:rPr>
              <a:t>ptylin</a:t>
            </a:r>
            <a:r>
              <a:rPr lang="en-IN" sz="2400" spc="-135" dirty="0" smtClean="0">
                <a:latin typeface="Arial"/>
                <a:cs typeface="Arial"/>
              </a:rPr>
              <a:t>.</a:t>
            </a:r>
            <a:endParaRPr lang="en-IN" sz="2400" dirty="0" smtClean="0"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728119" y="266684"/>
            <a:ext cx="516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spc="-31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Digestion </a:t>
            </a:r>
            <a:r>
              <a:rPr lang="en-IN" sz="4000" b="1" spc="-225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in </a:t>
            </a:r>
            <a:r>
              <a:rPr lang="en-IN" sz="4000" b="1" spc="-16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lang="en-IN" sz="4000" b="1" spc="-195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IN" sz="4000" b="1" spc="-15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Mouth</a:t>
            </a:r>
            <a:endParaRPr lang="en-IN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095" y="121653"/>
            <a:ext cx="7636042" cy="69791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600" dirty="0">
                <a:latin typeface="Comic Sans MS" panose="030F0702030302020204" pitchFamily="66" charset="0"/>
              </a:rPr>
              <a:t> </a:t>
            </a:r>
            <a:r>
              <a:rPr lang="en-US" altLang="en-US" sz="3600" b="1" kern="1200" spc="-16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/>
              </a:rPr>
              <a:t>Carbohydrate Digestion- Mouth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40632" y="948690"/>
            <a:ext cx="8694821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 smtClean="0">
                <a:latin typeface="+mn-lt"/>
              </a:rPr>
              <a:t>Salivary amylase  </a:t>
            </a:r>
            <a:r>
              <a:rPr lang="en-US" altLang="en-US" sz="2800" dirty="0">
                <a:latin typeface="+mn-lt"/>
              </a:rPr>
              <a:t>b</a:t>
            </a:r>
            <a:r>
              <a:rPr lang="en-US" altLang="en-US" sz="2800" dirty="0" smtClean="0">
                <a:latin typeface="+mn-lt"/>
              </a:rPr>
              <a:t>reaks </a:t>
            </a:r>
            <a:r>
              <a:rPr lang="en-US" altLang="en-US" sz="2800" dirty="0">
                <a:latin typeface="+mn-lt"/>
              </a:rPr>
              <a:t>starches down to </a:t>
            </a:r>
            <a:r>
              <a:rPr lang="en-US" altLang="en-US" sz="2800" dirty="0" smtClean="0">
                <a:latin typeface="+mn-lt"/>
              </a:rPr>
              <a:t>maltose.</a:t>
            </a:r>
            <a:endParaRPr lang="en-US" alt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smtClean="0">
                <a:latin typeface="+mn-lt"/>
              </a:rPr>
              <a:t>It plays </a:t>
            </a:r>
            <a:r>
              <a:rPr lang="en-US" altLang="en-US" sz="2800" dirty="0">
                <a:latin typeface="+mn-lt"/>
              </a:rPr>
              <a:t>only a small role in breakdown </a:t>
            </a:r>
            <a:r>
              <a:rPr lang="en-US" altLang="en-US" sz="2800" dirty="0" smtClean="0">
                <a:latin typeface="+mn-lt"/>
              </a:rPr>
              <a:t>because 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latin typeface="+mn-lt"/>
              </a:rPr>
              <a:t>	</a:t>
            </a:r>
            <a:r>
              <a:rPr lang="en-US" altLang="en-US" sz="2800" dirty="0" smtClean="0">
                <a:latin typeface="+mn-lt"/>
              </a:rPr>
              <a:t>- </a:t>
            </a:r>
            <a:r>
              <a:rPr lang="en-IN" sz="2800" dirty="0">
                <a:latin typeface="+mn-lt"/>
              </a:rPr>
              <a:t>Shorter duration of food in mouth.</a:t>
            </a:r>
          </a:p>
          <a:p>
            <a:pPr>
              <a:lnSpc>
                <a:spcPct val="150000"/>
              </a:lnSpc>
            </a:pPr>
            <a:r>
              <a:rPr lang="en-IN" sz="2800" spc="-160" dirty="0">
                <a:latin typeface="+mn-lt"/>
                <a:cs typeface="Arial"/>
              </a:rPr>
              <a:t>	</a:t>
            </a:r>
            <a:r>
              <a:rPr lang="en-IN" sz="2800" spc="-160" dirty="0" smtClean="0">
                <a:latin typeface="+mn-lt"/>
                <a:cs typeface="Arial"/>
              </a:rPr>
              <a:t>-  </a:t>
            </a:r>
            <a:r>
              <a:rPr lang="en-IN" sz="2800" dirty="0">
                <a:latin typeface="+mn-lt"/>
              </a:rPr>
              <a:t>Thus it is incomplete digestion of starch or  </a:t>
            </a:r>
            <a:r>
              <a:rPr lang="en-IN" sz="2800" dirty="0" smtClean="0">
                <a:latin typeface="+mn-lt"/>
              </a:rPr>
              <a:t>	  	   glycogen </a:t>
            </a:r>
            <a:r>
              <a:rPr lang="en-IN" sz="2800" dirty="0">
                <a:latin typeface="+mn-lt"/>
              </a:rPr>
              <a:t>in the mouth</a:t>
            </a:r>
          </a:p>
          <a:p>
            <a:pPr>
              <a:lnSpc>
                <a:spcPct val="150000"/>
              </a:lnSpc>
            </a:pPr>
            <a:endParaRPr lang="en-US" altLang="en-US" sz="2800" dirty="0">
              <a:latin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+mn-lt"/>
              </a:rPr>
              <a:t> Ruminants do not have this </a:t>
            </a:r>
            <a:r>
              <a:rPr lang="en-US" altLang="en-US" sz="2800" dirty="0" smtClean="0">
                <a:latin typeface="+mn-lt"/>
              </a:rPr>
              <a:t>enzyme.</a:t>
            </a:r>
            <a:endParaRPr lang="en-US" alt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38201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31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mtClean="0"/>
              <a:t>Digestion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219200"/>
            <a:ext cx="95250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Pre-stomach – Salivary amylase : </a:t>
            </a:r>
            <a:r>
              <a:rPr lang="en-US" altLang="en-US" smtClean="0">
                <a:latin typeface="Symbol" panose="05050102010706020507" pitchFamily="18" charset="2"/>
              </a:rPr>
              <a:t>a</a:t>
            </a:r>
            <a:r>
              <a:rPr lang="en-US" altLang="en-US" smtClean="0"/>
              <a:t> 1-4 endoglycosidase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grpSp>
        <p:nvGrpSpPr>
          <p:cNvPr id="11268" name="Group 47"/>
          <p:cNvGrpSpPr>
            <a:grpSpLocks/>
          </p:cNvGrpSpPr>
          <p:nvPr/>
        </p:nvGrpSpPr>
        <p:grpSpPr bwMode="auto">
          <a:xfrm>
            <a:off x="228600" y="2552700"/>
            <a:ext cx="8686800" cy="4076700"/>
            <a:chOff x="228600" y="2552700"/>
            <a:chExt cx="8961438" cy="4076700"/>
          </a:xfrm>
        </p:grpSpPr>
        <p:sp>
          <p:nvSpPr>
            <p:cNvPr id="11269" name="Oval 4"/>
            <p:cNvSpPr>
              <a:spLocks noChangeArrowheads="1"/>
            </p:cNvSpPr>
            <p:nvPr/>
          </p:nvSpPr>
          <p:spPr bwMode="auto">
            <a:xfrm>
              <a:off x="1573213" y="41275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0" name="Oval 5"/>
            <p:cNvSpPr>
              <a:spLocks noChangeArrowheads="1"/>
            </p:cNvSpPr>
            <p:nvPr/>
          </p:nvSpPr>
          <p:spPr bwMode="auto">
            <a:xfrm>
              <a:off x="1865313" y="4322763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1" name="Oval 6"/>
            <p:cNvSpPr>
              <a:spLocks noChangeArrowheads="1"/>
            </p:cNvSpPr>
            <p:nvPr/>
          </p:nvSpPr>
          <p:spPr bwMode="auto">
            <a:xfrm>
              <a:off x="2135188" y="4495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2" name="Oval 7"/>
            <p:cNvSpPr>
              <a:spLocks noChangeArrowheads="1"/>
            </p:cNvSpPr>
            <p:nvPr/>
          </p:nvSpPr>
          <p:spPr bwMode="auto">
            <a:xfrm>
              <a:off x="2438400" y="4648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3" name="Oval 8"/>
            <p:cNvSpPr>
              <a:spLocks noChangeArrowheads="1"/>
            </p:cNvSpPr>
            <p:nvPr/>
          </p:nvSpPr>
          <p:spPr bwMode="auto">
            <a:xfrm>
              <a:off x="1292225" y="3933825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4" name="Oval 9"/>
            <p:cNvSpPr>
              <a:spLocks noChangeArrowheads="1"/>
            </p:cNvSpPr>
            <p:nvPr/>
          </p:nvSpPr>
          <p:spPr bwMode="auto">
            <a:xfrm>
              <a:off x="2743200" y="48006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5" name="Oval 10"/>
            <p:cNvSpPr>
              <a:spLocks noChangeArrowheads="1"/>
            </p:cNvSpPr>
            <p:nvPr/>
          </p:nvSpPr>
          <p:spPr bwMode="auto">
            <a:xfrm>
              <a:off x="3048000" y="4953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6" name="Oval 11"/>
            <p:cNvSpPr>
              <a:spLocks noChangeArrowheads="1"/>
            </p:cNvSpPr>
            <p:nvPr/>
          </p:nvSpPr>
          <p:spPr bwMode="auto">
            <a:xfrm>
              <a:off x="3352800" y="5105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77" name="Text Box 12"/>
            <p:cNvSpPr txBox="1">
              <a:spLocks noChangeArrowheads="1"/>
            </p:cNvSpPr>
            <p:nvPr/>
          </p:nvSpPr>
          <p:spPr bwMode="auto">
            <a:xfrm>
              <a:off x="228600" y="4953000"/>
              <a:ext cx="13890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en-US" b="1">
                  <a:solidFill>
                    <a:srgbClr val="000000"/>
                  </a:solidFill>
                </a:rPr>
                <a:t> 1-4 link</a:t>
              </a:r>
            </a:p>
          </p:txBody>
        </p:sp>
        <p:sp>
          <p:nvSpPr>
            <p:cNvPr id="11278" name="Line 13"/>
            <p:cNvSpPr>
              <a:spLocks noChangeShapeType="1"/>
            </p:cNvSpPr>
            <p:nvPr/>
          </p:nvSpPr>
          <p:spPr bwMode="auto">
            <a:xfrm flipV="1">
              <a:off x="1295400" y="4419600"/>
              <a:ext cx="304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11279" name="Oval 14"/>
            <p:cNvSpPr>
              <a:spLocks noChangeArrowheads="1"/>
            </p:cNvSpPr>
            <p:nvPr/>
          </p:nvSpPr>
          <p:spPr bwMode="auto">
            <a:xfrm>
              <a:off x="3635375" y="5297488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0" name="Oval 16"/>
            <p:cNvSpPr>
              <a:spLocks noChangeArrowheads="1"/>
            </p:cNvSpPr>
            <p:nvPr/>
          </p:nvSpPr>
          <p:spPr bwMode="auto">
            <a:xfrm>
              <a:off x="2819400" y="3733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2743200" y="4114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2" name="Oval 18"/>
            <p:cNvSpPr>
              <a:spLocks noChangeArrowheads="1"/>
            </p:cNvSpPr>
            <p:nvPr/>
          </p:nvSpPr>
          <p:spPr bwMode="auto">
            <a:xfrm>
              <a:off x="2667000" y="44196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3335338" y="4343400"/>
              <a:ext cx="13890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en-US" b="1">
                  <a:solidFill>
                    <a:srgbClr val="000000"/>
                  </a:solidFill>
                </a:rPr>
                <a:t> 1-6 link</a:t>
              </a:r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H="1">
              <a:off x="2971800" y="46482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11285" name="Oval 21"/>
            <p:cNvSpPr>
              <a:spLocks noChangeArrowheads="1"/>
            </p:cNvSpPr>
            <p:nvPr/>
          </p:nvSpPr>
          <p:spPr bwMode="auto">
            <a:xfrm>
              <a:off x="3048000" y="3505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6" name="Oval 22"/>
            <p:cNvSpPr>
              <a:spLocks noChangeArrowheads="1"/>
            </p:cNvSpPr>
            <p:nvPr/>
          </p:nvSpPr>
          <p:spPr bwMode="auto">
            <a:xfrm>
              <a:off x="2971800" y="3200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7" name="Oval 23"/>
            <p:cNvSpPr>
              <a:spLocks noChangeArrowheads="1"/>
            </p:cNvSpPr>
            <p:nvPr/>
          </p:nvSpPr>
          <p:spPr bwMode="auto">
            <a:xfrm>
              <a:off x="2819400" y="2971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8" name="Oval 24"/>
            <p:cNvSpPr>
              <a:spLocks noChangeArrowheads="1"/>
            </p:cNvSpPr>
            <p:nvPr/>
          </p:nvSpPr>
          <p:spPr bwMode="auto">
            <a:xfrm>
              <a:off x="3505200" y="3429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3276600" y="3429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0" name="Oval 26"/>
            <p:cNvSpPr>
              <a:spLocks noChangeArrowheads="1"/>
            </p:cNvSpPr>
            <p:nvPr/>
          </p:nvSpPr>
          <p:spPr bwMode="auto">
            <a:xfrm>
              <a:off x="3810000" y="32766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>
              <a:off x="4419600" y="4267200"/>
              <a:ext cx="114300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5867400" y="33147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3" name="Oval 29"/>
            <p:cNvSpPr>
              <a:spLocks noChangeArrowheads="1"/>
            </p:cNvSpPr>
            <p:nvPr/>
          </p:nvSpPr>
          <p:spPr bwMode="auto">
            <a:xfrm>
              <a:off x="6172200" y="33909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4" name="Oval 30"/>
            <p:cNvSpPr>
              <a:spLocks noChangeArrowheads="1"/>
            </p:cNvSpPr>
            <p:nvPr/>
          </p:nvSpPr>
          <p:spPr bwMode="auto">
            <a:xfrm>
              <a:off x="6477000" y="34671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6934200" y="25527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6" name="Oval 32"/>
            <p:cNvSpPr>
              <a:spLocks noChangeArrowheads="1"/>
            </p:cNvSpPr>
            <p:nvPr/>
          </p:nvSpPr>
          <p:spPr bwMode="auto">
            <a:xfrm>
              <a:off x="6781800" y="28575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7" name="Oval 33"/>
            <p:cNvSpPr>
              <a:spLocks noChangeArrowheads="1"/>
            </p:cNvSpPr>
            <p:nvPr/>
          </p:nvSpPr>
          <p:spPr bwMode="auto">
            <a:xfrm>
              <a:off x="6629400" y="31623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6172200" y="4267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299" name="Oval 35"/>
            <p:cNvSpPr>
              <a:spLocks noChangeArrowheads="1"/>
            </p:cNvSpPr>
            <p:nvPr/>
          </p:nvSpPr>
          <p:spPr bwMode="auto">
            <a:xfrm>
              <a:off x="6477000" y="4343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0" name="Oval 37"/>
            <p:cNvSpPr>
              <a:spLocks noChangeArrowheads="1"/>
            </p:cNvSpPr>
            <p:nvPr/>
          </p:nvSpPr>
          <p:spPr bwMode="auto">
            <a:xfrm>
              <a:off x="6096000" y="5205413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1" name="Text Box 39"/>
            <p:cNvSpPr txBox="1">
              <a:spLocks noChangeArrowheads="1"/>
            </p:cNvSpPr>
            <p:nvPr/>
          </p:nvSpPr>
          <p:spPr bwMode="auto">
            <a:xfrm>
              <a:off x="5638800" y="5530850"/>
              <a:ext cx="1190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</a:rPr>
                <a:t>maltose</a:t>
              </a:r>
            </a:p>
          </p:txBody>
        </p:sp>
        <p:sp>
          <p:nvSpPr>
            <p:cNvPr id="11302" name="Oval 40"/>
            <p:cNvSpPr>
              <a:spLocks noChangeArrowheads="1"/>
            </p:cNvSpPr>
            <p:nvPr/>
          </p:nvSpPr>
          <p:spPr bwMode="auto">
            <a:xfrm>
              <a:off x="6781800" y="36195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3" name="Oval 42"/>
            <p:cNvSpPr>
              <a:spLocks noChangeArrowheads="1"/>
            </p:cNvSpPr>
            <p:nvPr/>
          </p:nvSpPr>
          <p:spPr bwMode="auto">
            <a:xfrm>
              <a:off x="7848600" y="59436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4" name="Oval 43"/>
            <p:cNvSpPr>
              <a:spLocks noChangeArrowheads="1"/>
            </p:cNvSpPr>
            <p:nvPr/>
          </p:nvSpPr>
          <p:spPr bwMode="auto">
            <a:xfrm>
              <a:off x="7823200" y="5638800"/>
              <a:ext cx="304800" cy="3048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5" name="Text Box 44"/>
            <p:cNvSpPr txBox="1">
              <a:spLocks noChangeArrowheads="1"/>
            </p:cNvSpPr>
            <p:nvPr/>
          </p:nvSpPr>
          <p:spPr bwMode="auto">
            <a:xfrm>
              <a:off x="7391400" y="6172200"/>
              <a:ext cx="1562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</a:rPr>
                <a:t>isomaltose</a:t>
              </a:r>
            </a:p>
          </p:txBody>
        </p:sp>
        <p:sp>
          <p:nvSpPr>
            <p:cNvPr id="11306" name="Text Box 45"/>
            <p:cNvSpPr txBox="1">
              <a:spLocks noChangeArrowheads="1"/>
            </p:cNvSpPr>
            <p:nvPr/>
          </p:nvSpPr>
          <p:spPr bwMode="auto">
            <a:xfrm>
              <a:off x="4267200" y="3733800"/>
              <a:ext cx="13970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</a:rPr>
                <a:t>amylase</a:t>
              </a:r>
            </a:p>
          </p:txBody>
        </p:sp>
        <p:sp>
          <p:nvSpPr>
            <p:cNvPr id="11307" name="Text Box 46"/>
            <p:cNvSpPr txBox="1">
              <a:spLocks noChangeArrowheads="1"/>
            </p:cNvSpPr>
            <p:nvPr/>
          </p:nvSpPr>
          <p:spPr bwMode="auto">
            <a:xfrm>
              <a:off x="7023100" y="4541838"/>
              <a:ext cx="1635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</a:rPr>
                <a:t>maltotriose</a:t>
              </a:r>
            </a:p>
          </p:txBody>
        </p:sp>
        <p:sp>
          <p:nvSpPr>
            <p:cNvPr id="11308" name="Oval 47" descr="5%"/>
            <p:cNvSpPr>
              <a:spLocks noChangeArrowheads="1"/>
            </p:cNvSpPr>
            <p:nvPr/>
          </p:nvSpPr>
          <p:spPr bwMode="auto">
            <a:xfrm>
              <a:off x="3924300" y="5483225"/>
              <a:ext cx="304800" cy="304800"/>
            </a:xfrm>
            <a:prstGeom prst="ellipse">
              <a:avLst/>
            </a:prstGeom>
            <a:pattFill prst="pct5">
              <a:fgClr>
                <a:srgbClr val="000514"/>
              </a:fgClr>
              <a:bgClr>
                <a:srgbClr val="FFFFFF"/>
              </a:bgClr>
            </a:patt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09" name="Oval 48" descr="5%"/>
            <p:cNvSpPr>
              <a:spLocks noChangeArrowheads="1"/>
            </p:cNvSpPr>
            <p:nvPr/>
          </p:nvSpPr>
          <p:spPr bwMode="auto">
            <a:xfrm>
              <a:off x="7086600" y="3721100"/>
              <a:ext cx="304800" cy="304800"/>
            </a:xfrm>
            <a:prstGeom prst="ellipse">
              <a:avLst/>
            </a:prstGeom>
            <a:pattFill prst="pct5">
              <a:fgClr>
                <a:srgbClr val="000514"/>
              </a:fgClr>
              <a:bgClr>
                <a:srgbClr val="FFFFFF"/>
              </a:bgClr>
            </a:patt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10" name="Oval 49" descr="5%"/>
            <p:cNvSpPr>
              <a:spLocks noChangeArrowheads="1"/>
            </p:cNvSpPr>
            <p:nvPr/>
          </p:nvSpPr>
          <p:spPr bwMode="auto">
            <a:xfrm>
              <a:off x="6769100" y="4406900"/>
              <a:ext cx="304800" cy="304800"/>
            </a:xfrm>
            <a:prstGeom prst="ellipse">
              <a:avLst/>
            </a:prstGeom>
            <a:pattFill prst="pct5">
              <a:fgClr>
                <a:srgbClr val="000514"/>
              </a:fgClr>
              <a:bgClr>
                <a:srgbClr val="FFFFFF"/>
              </a:bgClr>
            </a:patt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11" name="Oval 50" descr="5%"/>
            <p:cNvSpPr>
              <a:spLocks noChangeArrowheads="1"/>
            </p:cNvSpPr>
            <p:nvPr/>
          </p:nvSpPr>
          <p:spPr bwMode="auto">
            <a:xfrm>
              <a:off x="6413500" y="5192713"/>
              <a:ext cx="304800" cy="304800"/>
            </a:xfrm>
            <a:prstGeom prst="ellipse">
              <a:avLst/>
            </a:prstGeom>
            <a:pattFill prst="pct5">
              <a:fgClr>
                <a:srgbClr val="000514"/>
              </a:fgClr>
              <a:bgClr>
                <a:srgbClr val="FFFFFF"/>
              </a:bgClr>
            </a:patt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1312" name="Text Box 51"/>
            <p:cNvSpPr txBox="1">
              <a:spLocks noChangeArrowheads="1"/>
            </p:cNvSpPr>
            <p:nvPr/>
          </p:nvSpPr>
          <p:spPr bwMode="auto">
            <a:xfrm>
              <a:off x="6899275" y="3119438"/>
              <a:ext cx="22907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00"/>
                  </a:solidFill>
                  <a:latin typeface="Symbol" panose="05050102010706020507" pitchFamily="18" charset="2"/>
                </a:rPr>
                <a:t>a </a:t>
              </a:r>
              <a:r>
                <a:rPr lang="en-US" altLang="en-US" b="1">
                  <a:solidFill>
                    <a:srgbClr val="000000"/>
                  </a:solidFill>
                </a:rPr>
                <a:t>Limit dextrins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2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6608"/>
            <a:ext cx="850392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00" y="305943"/>
            <a:ext cx="8458200" cy="1142365"/>
          </a:xfrm>
          <a:custGeom>
            <a:avLst/>
            <a:gdLst/>
            <a:ahLst/>
            <a:cxnLst/>
            <a:rect l="l" t="t" r="r" b="b"/>
            <a:pathLst>
              <a:path w="8458200" h="1142365">
                <a:moveTo>
                  <a:pt x="8458200" y="0"/>
                </a:moveTo>
                <a:lnTo>
                  <a:pt x="570941" y="0"/>
                </a:lnTo>
                <a:lnTo>
                  <a:pt x="0" y="570864"/>
                </a:lnTo>
                <a:lnTo>
                  <a:pt x="570941" y="1141856"/>
                </a:lnTo>
                <a:lnTo>
                  <a:pt x="8458200" y="1141856"/>
                </a:lnTo>
                <a:lnTo>
                  <a:pt x="84582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305943"/>
            <a:ext cx="8458200" cy="1142365"/>
          </a:xfrm>
          <a:custGeom>
            <a:avLst/>
            <a:gdLst/>
            <a:ahLst/>
            <a:cxnLst/>
            <a:rect l="l" t="t" r="r" b="b"/>
            <a:pathLst>
              <a:path w="8458200" h="1142365">
                <a:moveTo>
                  <a:pt x="8458200" y="1141856"/>
                </a:moveTo>
                <a:lnTo>
                  <a:pt x="570941" y="1141856"/>
                </a:lnTo>
                <a:lnTo>
                  <a:pt x="0" y="570864"/>
                </a:lnTo>
                <a:lnTo>
                  <a:pt x="570941" y="0"/>
                </a:lnTo>
                <a:lnTo>
                  <a:pt x="8458200" y="0"/>
                </a:lnTo>
                <a:lnTo>
                  <a:pt x="8458200" y="114185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81988" y="573042"/>
            <a:ext cx="65849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spc="-215" dirty="0">
                <a:solidFill>
                  <a:srgbClr val="C00000"/>
                </a:solidFill>
                <a:latin typeface="Comic Sans MS" panose="030F0702030302020204" pitchFamily="66" charset="0"/>
              </a:rPr>
              <a:t>Digestion </a:t>
            </a:r>
            <a:r>
              <a:rPr sz="4000" b="1" spc="-60" dirty="0">
                <a:solidFill>
                  <a:srgbClr val="C00000"/>
                </a:solidFill>
                <a:latin typeface="Comic Sans MS" panose="030F0702030302020204" pitchFamily="66" charset="0"/>
              </a:rPr>
              <a:t>in </a:t>
            </a:r>
            <a:r>
              <a:rPr sz="4000" b="1" spc="-55" dirty="0"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r>
              <a:rPr sz="4000" b="1" spc="-56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sz="4000" b="1" spc="-305" dirty="0">
                <a:solidFill>
                  <a:srgbClr val="C00000"/>
                </a:solidFill>
                <a:latin typeface="Comic Sans MS" panose="030F0702030302020204" pitchFamily="66" charset="0"/>
              </a:rPr>
              <a:t>Stomach</a:t>
            </a:r>
            <a:endParaRPr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32460" y="1802550"/>
            <a:ext cx="8260080" cy="2817575"/>
          </a:xfrm>
        </p:spPr>
        <p:txBody>
          <a:bodyPr/>
          <a:lstStyle/>
          <a:p>
            <a:pPr marL="355600" marR="50038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b="1" spc="-220" dirty="0">
                <a:latin typeface="Arial"/>
                <a:cs typeface="Arial"/>
              </a:rPr>
              <a:t>There </a:t>
            </a:r>
            <a:r>
              <a:rPr lang="en-IN" b="1" spc="-305" dirty="0">
                <a:latin typeface="Arial"/>
                <a:cs typeface="Arial"/>
              </a:rPr>
              <a:t>is </a:t>
            </a:r>
            <a:r>
              <a:rPr lang="en-IN" b="1" spc="-235" dirty="0">
                <a:latin typeface="Arial"/>
                <a:cs typeface="Arial"/>
              </a:rPr>
              <a:t>no </a:t>
            </a:r>
            <a:r>
              <a:rPr lang="en-IN" b="1" spc="-245" dirty="0">
                <a:latin typeface="Arial"/>
                <a:cs typeface="Arial"/>
              </a:rPr>
              <a:t>enzyme </a:t>
            </a:r>
            <a:r>
              <a:rPr lang="en-IN" b="1" spc="-110" dirty="0">
                <a:latin typeface="Arial"/>
                <a:cs typeface="Arial"/>
              </a:rPr>
              <a:t>to </a:t>
            </a:r>
            <a:r>
              <a:rPr lang="en-IN" b="1" spc="-200" dirty="0">
                <a:latin typeface="Arial"/>
                <a:cs typeface="Arial"/>
              </a:rPr>
              <a:t>break </a:t>
            </a:r>
            <a:r>
              <a:rPr lang="en-IN" b="1" spc="-120" dirty="0">
                <a:latin typeface="Arial"/>
                <a:cs typeface="Arial"/>
              </a:rPr>
              <a:t>the </a:t>
            </a:r>
            <a:r>
              <a:rPr lang="en-IN" b="1" spc="-295" dirty="0" err="1">
                <a:latin typeface="Arial"/>
                <a:cs typeface="Arial"/>
              </a:rPr>
              <a:t>glycosidic</a:t>
            </a:r>
            <a:r>
              <a:rPr lang="en-IN" b="1" spc="-295" dirty="0">
                <a:latin typeface="Arial"/>
                <a:cs typeface="Arial"/>
              </a:rPr>
              <a:t>  </a:t>
            </a:r>
            <a:r>
              <a:rPr lang="en-IN" b="1" spc="-290" dirty="0">
                <a:latin typeface="Arial"/>
                <a:cs typeface="Arial"/>
              </a:rPr>
              <a:t>bonds </a:t>
            </a:r>
            <a:r>
              <a:rPr lang="en-IN" b="1" spc="-170" dirty="0">
                <a:latin typeface="Arial"/>
                <a:cs typeface="Arial"/>
              </a:rPr>
              <a:t>in </a:t>
            </a:r>
            <a:r>
              <a:rPr lang="en-IN" b="1" spc="-265" dirty="0">
                <a:latin typeface="Arial"/>
                <a:cs typeface="Arial"/>
              </a:rPr>
              <a:t>gastric</a:t>
            </a:r>
            <a:r>
              <a:rPr lang="en-IN" b="1" spc="-120" dirty="0">
                <a:latin typeface="Arial"/>
                <a:cs typeface="Arial"/>
              </a:rPr>
              <a:t> </a:t>
            </a:r>
            <a:r>
              <a:rPr lang="en-IN" b="1" spc="-180" dirty="0">
                <a:latin typeface="Arial"/>
                <a:cs typeface="Arial"/>
              </a:rPr>
              <a:t>juice</a:t>
            </a:r>
            <a:r>
              <a:rPr lang="en-IN" b="1" spc="-180" dirty="0" smtClean="0">
                <a:latin typeface="Arial"/>
                <a:cs typeface="Arial"/>
              </a:rPr>
              <a:t>.</a:t>
            </a:r>
          </a:p>
          <a:p>
            <a:pPr marL="355600" marR="50038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IN" dirty="0">
              <a:latin typeface="Arial"/>
              <a:cs typeface="Arial"/>
            </a:endParaRPr>
          </a:p>
          <a:p>
            <a:pPr marL="355600" marR="508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b="1" spc="-220" dirty="0">
                <a:latin typeface="Arial"/>
                <a:cs typeface="Arial"/>
              </a:rPr>
              <a:t>However, </a:t>
            </a:r>
            <a:r>
              <a:rPr lang="en-IN" b="1" spc="-340" dirty="0" err="1">
                <a:latin typeface="Arial"/>
                <a:cs typeface="Arial"/>
              </a:rPr>
              <a:t>HCl</a:t>
            </a:r>
            <a:r>
              <a:rPr lang="en-IN" b="1" spc="-340" dirty="0">
                <a:latin typeface="Arial"/>
                <a:cs typeface="Arial"/>
              </a:rPr>
              <a:t> </a:t>
            </a:r>
            <a:r>
              <a:rPr lang="en-IN" b="1" spc="-210" dirty="0">
                <a:latin typeface="Arial"/>
                <a:cs typeface="Arial"/>
              </a:rPr>
              <a:t>present </a:t>
            </a:r>
            <a:r>
              <a:rPr lang="en-IN" b="1" spc="-170" dirty="0">
                <a:latin typeface="Arial"/>
                <a:cs typeface="Arial"/>
              </a:rPr>
              <a:t>in </a:t>
            </a:r>
            <a:r>
              <a:rPr lang="en-IN" b="1" spc="-120" dirty="0">
                <a:latin typeface="Arial"/>
                <a:cs typeface="Arial"/>
              </a:rPr>
              <a:t>the </a:t>
            </a:r>
            <a:r>
              <a:rPr lang="en-IN" b="1" spc="-270" dirty="0">
                <a:latin typeface="Arial"/>
                <a:cs typeface="Arial"/>
              </a:rPr>
              <a:t>stomach </a:t>
            </a:r>
            <a:r>
              <a:rPr lang="en-IN" b="1" spc="-345" dirty="0">
                <a:latin typeface="Arial"/>
                <a:cs typeface="Arial"/>
              </a:rPr>
              <a:t>causes  </a:t>
            </a:r>
            <a:r>
              <a:rPr lang="en-IN" b="1" spc="-275" dirty="0">
                <a:latin typeface="Arial"/>
                <a:cs typeface="Arial"/>
              </a:rPr>
              <a:t>hydrolysis </a:t>
            </a:r>
            <a:r>
              <a:rPr lang="en-IN" b="1" spc="-145" dirty="0">
                <a:latin typeface="Arial"/>
                <a:cs typeface="Arial"/>
              </a:rPr>
              <a:t>of </a:t>
            </a:r>
            <a:r>
              <a:rPr lang="en-IN" b="1" spc="-320" dirty="0">
                <a:latin typeface="Arial"/>
                <a:cs typeface="Arial"/>
              </a:rPr>
              <a:t>sucrose </a:t>
            </a:r>
            <a:r>
              <a:rPr lang="en-IN" b="1" spc="-114" dirty="0">
                <a:latin typeface="Arial"/>
                <a:cs typeface="Arial"/>
              </a:rPr>
              <a:t>to </a:t>
            </a:r>
            <a:r>
              <a:rPr lang="en-IN" b="1" spc="-220" dirty="0">
                <a:latin typeface="Arial"/>
                <a:cs typeface="Arial"/>
              </a:rPr>
              <a:t>fructose </a:t>
            </a:r>
            <a:r>
              <a:rPr lang="en-IN" b="1" spc="-225" dirty="0">
                <a:latin typeface="Arial"/>
                <a:cs typeface="Arial"/>
              </a:rPr>
              <a:t>and</a:t>
            </a:r>
            <a:r>
              <a:rPr lang="en-IN" b="1" spc="-20" dirty="0">
                <a:latin typeface="Arial"/>
                <a:cs typeface="Arial"/>
              </a:rPr>
              <a:t> </a:t>
            </a:r>
            <a:r>
              <a:rPr lang="en-IN" b="1" spc="-275" dirty="0">
                <a:latin typeface="Arial"/>
                <a:cs typeface="Arial"/>
              </a:rPr>
              <a:t>glucose</a:t>
            </a:r>
            <a:endParaRPr lang="en-IN" dirty="0"/>
          </a:p>
        </p:txBody>
      </p:sp>
      <p:sp>
        <p:nvSpPr>
          <p:cNvPr id="6" name="object 6"/>
          <p:cNvSpPr/>
          <p:nvPr/>
        </p:nvSpPr>
        <p:spPr>
          <a:xfrm>
            <a:off x="533400" y="304800"/>
            <a:ext cx="1141857" cy="1141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400" y="304800"/>
            <a:ext cx="1142365" cy="1142365"/>
          </a:xfrm>
          <a:custGeom>
            <a:avLst/>
            <a:gdLst/>
            <a:ahLst/>
            <a:cxnLst/>
            <a:rect l="l" t="t" r="r" b="b"/>
            <a:pathLst>
              <a:path w="1142364" h="1142365">
                <a:moveTo>
                  <a:pt x="0" y="570991"/>
                </a:moveTo>
                <a:lnTo>
                  <a:pt x="1892" y="524163"/>
                </a:lnTo>
                <a:lnTo>
                  <a:pt x="7472" y="478376"/>
                </a:lnTo>
                <a:lnTo>
                  <a:pt x="16593" y="433778"/>
                </a:lnTo>
                <a:lnTo>
                  <a:pt x="29107" y="390517"/>
                </a:lnTo>
                <a:lnTo>
                  <a:pt x="44868" y="348740"/>
                </a:lnTo>
                <a:lnTo>
                  <a:pt x="63728" y="308592"/>
                </a:lnTo>
                <a:lnTo>
                  <a:pt x="85541" y="270221"/>
                </a:lnTo>
                <a:lnTo>
                  <a:pt x="110160" y="233775"/>
                </a:lnTo>
                <a:lnTo>
                  <a:pt x="137437" y="199400"/>
                </a:lnTo>
                <a:lnTo>
                  <a:pt x="167227" y="167243"/>
                </a:lnTo>
                <a:lnTo>
                  <a:pt x="199381" y="137451"/>
                </a:lnTo>
                <a:lnTo>
                  <a:pt x="233753" y="110170"/>
                </a:lnTo>
                <a:lnTo>
                  <a:pt x="270196" y="85549"/>
                </a:lnTo>
                <a:lnTo>
                  <a:pt x="308563" y="63734"/>
                </a:lnTo>
                <a:lnTo>
                  <a:pt x="348707" y="44872"/>
                </a:lnTo>
                <a:lnTo>
                  <a:pt x="390482" y="29110"/>
                </a:lnTo>
                <a:lnTo>
                  <a:pt x="433739" y="16595"/>
                </a:lnTo>
                <a:lnTo>
                  <a:pt x="478333" y="7473"/>
                </a:lnTo>
                <a:lnTo>
                  <a:pt x="524116" y="1892"/>
                </a:lnTo>
                <a:lnTo>
                  <a:pt x="570941" y="0"/>
                </a:lnTo>
                <a:lnTo>
                  <a:pt x="617759" y="1892"/>
                </a:lnTo>
                <a:lnTo>
                  <a:pt x="663536" y="7473"/>
                </a:lnTo>
                <a:lnTo>
                  <a:pt x="708124" y="16595"/>
                </a:lnTo>
                <a:lnTo>
                  <a:pt x="751378" y="29110"/>
                </a:lnTo>
                <a:lnTo>
                  <a:pt x="793149" y="44872"/>
                </a:lnTo>
                <a:lnTo>
                  <a:pt x="833290" y="63734"/>
                </a:lnTo>
                <a:lnTo>
                  <a:pt x="871656" y="85549"/>
                </a:lnTo>
                <a:lnTo>
                  <a:pt x="908097" y="110170"/>
                </a:lnTo>
                <a:lnTo>
                  <a:pt x="942469" y="137451"/>
                </a:lnTo>
                <a:lnTo>
                  <a:pt x="974623" y="167243"/>
                </a:lnTo>
                <a:lnTo>
                  <a:pt x="1004412" y="199400"/>
                </a:lnTo>
                <a:lnTo>
                  <a:pt x="1031690" y="233775"/>
                </a:lnTo>
                <a:lnTo>
                  <a:pt x="1056310" y="270221"/>
                </a:lnTo>
                <a:lnTo>
                  <a:pt x="1078124" y="308592"/>
                </a:lnTo>
                <a:lnTo>
                  <a:pt x="1096985" y="348740"/>
                </a:lnTo>
                <a:lnTo>
                  <a:pt x="1112747" y="390517"/>
                </a:lnTo>
                <a:lnTo>
                  <a:pt x="1125262" y="433778"/>
                </a:lnTo>
                <a:lnTo>
                  <a:pt x="1134383" y="478376"/>
                </a:lnTo>
                <a:lnTo>
                  <a:pt x="1139964" y="524163"/>
                </a:lnTo>
                <a:lnTo>
                  <a:pt x="1141857" y="570991"/>
                </a:lnTo>
                <a:lnTo>
                  <a:pt x="1139964" y="617802"/>
                </a:lnTo>
                <a:lnTo>
                  <a:pt x="1134383" y="663573"/>
                </a:lnTo>
                <a:lnTo>
                  <a:pt x="1125262" y="708156"/>
                </a:lnTo>
                <a:lnTo>
                  <a:pt x="1112747" y="751404"/>
                </a:lnTo>
                <a:lnTo>
                  <a:pt x="1096985" y="793170"/>
                </a:lnTo>
                <a:lnTo>
                  <a:pt x="1078124" y="833308"/>
                </a:lnTo>
                <a:lnTo>
                  <a:pt x="1056310" y="871670"/>
                </a:lnTo>
                <a:lnTo>
                  <a:pt x="1031690" y="908108"/>
                </a:lnTo>
                <a:lnTo>
                  <a:pt x="1004412" y="942477"/>
                </a:lnTo>
                <a:lnTo>
                  <a:pt x="974623" y="974629"/>
                </a:lnTo>
                <a:lnTo>
                  <a:pt x="942469" y="1004417"/>
                </a:lnTo>
                <a:lnTo>
                  <a:pt x="908097" y="1031694"/>
                </a:lnTo>
                <a:lnTo>
                  <a:pt x="871656" y="1056312"/>
                </a:lnTo>
                <a:lnTo>
                  <a:pt x="833290" y="1078125"/>
                </a:lnTo>
                <a:lnTo>
                  <a:pt x="793149" y="1096986"/>
                </a:lnTo>
                <a:lnTo>
                  <a:pt x="751378" y="1112747"/>
                </a:lnTo>
                <a:lnTo>
                  <a:pt x="708124" y="1125262"/>
                </a:lnTo>
                <a:lnTo>
                  <a:pt x="663536" y="1134383"/>
                </a:lnTo>
                <a:lnTo>
                  <a:pt x="617759" y="1139964"/>
                </a:lnTo>
                <a:lnTo>
                  <a:pt x="570941" y="1141857"/>
                </a:lnTo>
                <a:lnTo>
                  <a:pt x="524116" y="1139964"/>
                </a:lnTo>
                <a:lnTo>
                  <a:pt x="478333" y="1134383"/>
                </a:lnTo>
                <a:lnTo>
                  <a:pt x="433739" y="1125262"/>
                </a:lnTo>
                <a:lnTo>
                  <a:pt x="390482" y="1112747"/>
                </a:lnTo>
                <a:lnTo>
                  <a:pt x="348707" y="1096986"/>
                </a:lnTo>
                <a:lnTo>
                  <a:pt x="308563" y="1078125"/>
                </a:lnTo>
                <a:lnTo>
                  <a:pt x="270196" y="1056312"/>
                </a:lnTo>
                <a:lnTo>
                  <a:pt x="233753" y="1031694"/>
                </a:lnTo>
                <a:lnTo>
                  <a:pt x="199381" y="1004417"/>
                </a:lnTo>
                <a:lnTo>
                  <a:pt x="167227" y="974629"/>
                </a:lnTo>
                <a:lnTo>
                  <a:pt x="137437" y="942477"/>
                </a:lnTo>
                <a:lnTo>
                  <a:pt x="110160" y="908108"/>
                </a:lnTo>
                <a:lnTo>
                  <a:pt x="85541" y="871670"/>
                </a:lnTo>
                <a:lnTo>
                  <a:pt x="63728" y="833308"/>
                </a:lnTo>
                <a:lnTo>
                  <a:pt x="44868" y="793170"/>
                </a:lnTo>
                <a:lnTo>
                  <a:pt x="29107" y="751404"/>
                </a:lnTo>
                <a:lnTo>
                  <a:pt x="16593" y="708156"/>
                </a:lnTo>
                <a:lnTo>
                  <a:pt x="7472" y="663573"/>
                </a:lnTo>
                <a:lnTo>
                  <a:pt x="1892" y="617802"/>
                </a:lnTo>
                <a:lnTo>
                  <a:pt x="0" y="57099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/>
          <p:cNvSpPr/>
          <p:nvPr/>
        </p:nvSpPr>
        <p:spPr bwMode="auto">
          <a:xfrm>
            <a:off x="1104328" y="5259281"/>
            <a:ext cx="6946231" cy="11550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		     </a:t>
            </a:r>
            <a:r>
              <a:rPr kumimoji="0" lang="en-I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HCl</a:t>
            </a:r>
            <a:endParaRPr kumimoji="0" lang="en-I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Sucrose ----------</a:t>
            </a:r>
            <a:r>
              <a:rPr kumimoji="0" lang="en-I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sym typeface="Wingdings" panose="05000000000000000000" pitchFamily="2" charset="2"/>
              </a:rPr>
              <a:t> glucose  + fructose</a:t>
            </a:r>
            <a:endParaRPr kumimoji="0" lang="en-I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2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8650" y="365126"/>
            <a:ext cx="7886700" cy="66156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Stomach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64694" y="1243264"/>
            <a:ext cx="8574505" cy="273517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 smtClean="0"/>
              <a:t>Not much carbohydrate digestion</a:t>
            </a:r>
          </a:p>
          <a:p>
            <a:pPr eaLnBrk="1" hangingPunct="1"/>
            <a:r>
              <a:rPr lang="en-US" altLang="en-US" dirty="0" smtClean="0"/>
              <a:t>Acid and pepsin to unfold proteins</a:t>
            </a:r>
          </a:p>
          <a:p>
            <a:pPr eaLnBrk="1" hangingPunct="1"/>
            <a:r>
              <a:rPr lang="en-IN" dirty="0"/>
              <a:t>There is no enzyme to break the </a:t>
            </a:r>
            <a:r>
              <a:rPr lang="en-IN" dirty="0" err="1"/>
              <a:t>glycosidic</a:t>
            </a:r>
            <a:r>
              <a:rPr lang="en-IN" dirty="0"/>
              <a:t>  bonds in gastric juice.</a:t>
            </a:r>
          </a:p>
          <a:p>
            <a:pPr eaLnBrk="1" hangingPunct="1"/>
            <a:r>
              <a:rPr lang="en-IN" dirty="0"/>
              <a:t> However, </a:t>
            </a:r>
            <a:r>
              <a:rPr lang="en-IN" dirty="0" err="1"/>
              <a:t>HCl</a:t>
            </a:r>
            <a:r>
              <a:rPr lang="en-IN" dirty="0"/>
              <a:t> present in the stomach causes  hydrolysis of sucrose to fructose and glucose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4694" y="5021178"/>
            <a:ext cx="827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7030A0"/>
                </a:solidFill>
              </a:rPr>
              <a:t>Ruminants have </a:t>
            </a:r>
            <a:r>
              <a:rPr lang="en-US" altLang="en-US" sz="2400" dirty="0" err="1">
                <a:solidFill>
                  <a:srgbClr val="7030A0"/>
                </a:solidFill>
              </a:rPr>
              <a:t>forestomachs</a:t>
            </a:r>
            <a:r>
              <a:rPr lang="en-US" altLang="en-US" sz="2400" dirty="0">
                <a:solidFill>
                  <a:srgbClr val="7030A0"/>
                </a:solidFill>
              </a:rPr>
              <a:t> with </a:t>
            </a:r>
            <a:r>
              <a:rPr lang="en-US" altLang="en-US" sz="2400" dirty="0" smtClean="0">
                <a:solidFill>
                  <a:srgbClr val="7030A0"/>
                </a:solidFill>
              </a:rPr>
              <a:t>extensive microbial </a:t>
            </a:r>
            <a:r>
              <a:rPr lang="en-US" altLang="en-US" sz="2400" dirty="0">
                <a:solidFill>
                  <a:srgbClr val="7030A0"/>
                </a:solidFill>
              </a:rPr>
              <a:t>populations to breakdown and</a:t>
            </a:r>
          </a:p>
          <a:p>
            <a:r>
              <a:rPr lang="en-US" altLang="en-US" sz="2400" dirty="0" smtClean="0">
                <a:solidFill>
                  <a:srgbClr val="7030A0"/>
                </a:solidFill>
              </a:rPr>
              <a:t>anaerobically </a:t>
            </a:r>
            <a:r>
              <a:rPr lang="en-US" altLang="en-US" sz="2400" dirty="0">
                <a:solidFill>
                  <a:srgbClr val="7030A0"/>
                </a:solidFill>
              </a:rPr>
              <a:t>ferment feed</a:t>
            </a:r>
          </a:p>
        </p:txBody>
      </p:sp>
    </p:spTree>
    <p:extLst>
      <p:ext uri="{BB962C8B-B14F-4D97-AF65-F5344CB8AC3E}">
        <p14:creationId xmlns:p14="http://schemas.microsoft.com/office/powerpoint/2010/main" val="362670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05948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Digestion in Duodenum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578" y="1376446"/>
            <a:ext cx="4883318" cy="4351338"/>
          </a:xfrm>
        </p:spPr>
        <p:txBody>
          <a:bodyPr>
            <a:normAutofit fontScale="92500"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en-IN" sz="3000" spc="-204" dirty="0">
                <a:cs typeface="Arial"/>
              </a:rPr>
              <a:t>Food </a:t>
            </a:r>
            <a:r>
              <a:rPr lang="en-IN" sz="3000" spc="-130" dirty="0">
                <a:cs typeface="Arial"/>
              </a:rPr>
              <a:t>bolus </a:t>
            </a:r>
            <a:r>
              <a:rPr lang="en-IN" sz="3000" spc="-185" dirty="0">
                <a:cs typeface="Arial"/>
              </a:rPr>
              <a:t>reaches </a:t>
            </a:r>
            <a:r>
              <a:rPr lang="en-IN" sz="3000" spc="-35" dirty="0">
                <a:cs typeface="Arial"/>
              </a:rPr>
              <a:t>the </a:t>
            </a:r>
            <a:r>
              <a:rPr lang="en-IN" sz="3000" spc="-114" dirty="0">
                <a:cs typeface="Arial"/>
              </a:rPr>
              <a:t>duodenum </a:t>
            </a:r>
            <a:r>
              <a:rPr lang="en-IN" sz="3000" spc="-35" dirty="0">
                <a:cs typeface="Arial"/>
              </a:rPr>
              <a:t>from </a:t>
            </a:r>
            <a:r>
              <a:rPr lang="en-IN" sz="3000" spc="-40" dirty="0">
                <a:cs typeface="Arial"/>
              </a:rPr>
              <a:t>the  </a:t>
            </a:r>
            <a:r>
              <a:rPr lang="en-IN" sz="3000" spc="-150" dirty="0">
                <a:cs typeface="Arial"/>
              </a:rPr>
              <a:t>stomach </a:t>
            </a:r>
            <a:r>
              <a:rPr lang="en-IN" sz="3000" spc="-100" dirty="0">
                <a:cs typeface="Arial"/>
              </a:rPr>
              <a:t>where </a:t>
            </a:r>
            <a:r>
              <a:rPr lang="en-IN" sz="3000" spc="100" dirty="0">
                <a:cs typeface="Arial"/>
              </a:rPr>
              <a:t>it </a:t>
            </a:r>
            <a:r>
              <a:rPr lang="en-IN" sz="3000" spc="-135" dirty="0">
                <a:cs typeface="Arial"/>
              </a:rPr>
              <a:t>meets </a:t>
            </a:r>
            <a:r>
              <a:rPr lang="en-IN" sz="3000" spc="-640" dirty="0" smtClean="0">
                <a:cs typeface="Arial"/>
              </a:rPr>
              <a:t>      </a:t>
            </a:r>
            <a:r>
              <a:rPr lang="en-IN" sz="3000" spc="-120" dirty="0" smtClean="0">
                <a:cs typeface="Arial"/>
              </a:rPr>
              <a:t>pancreatic </a:t>
            </a:r>
            <a:r>
              <a:rPr lang="en-IN" sz="3000" spc="-95" dirty="0">
                <a:cs typeface="Arial"/>
              </a:rPr>
              <a:t>juice</a:t>
            </a:r>
            <a:r>
              <a:rPr lang="en-IN" sz="3000" spc="-95" dirty="0" smtClean="0">
                <a:cs typeface="Arial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endParaRPr lang="en-IN" sz="3000" dirty="0">
              <a:cs typeface="Arial"/>
            </a:endParaRPr>
          </a:p>
          <a:p>
            <a:pPr marL="355600" marR="786130" indent="-342900">
              <a:lnSpc>
                <a:spcPct val="100000"/>
              </a:lnSpc>
              <a:spcBef>
                <a:spcPts val="770"/>
              </a:spcBef>
              <a:tabLst>
                <a:tab pos="354965" algn="l"/>
                <a:tab pos="355600" algn="l"/>
              </a:tabLst>
            </a:pPr>
            <a:r>
              <a:rPr lang="en-IN" sz="3000" spc="-165" dirty="0">
                <a:cs typeface="Arial"/>
              </a:rPr>
              <a:t>Pancreatic </a:t>
            </a:r>
            <a:r>
              <a:rPr lang="en-IN" sz="3000" spc="-95" dirty="0">
                <a:cs typeface="Arial"/>
              </a:rPr>
              <a:t>juice </a:t>
            </a:r>
            <a:r>
              <a:rPr lang="en-IN" sz="3000" spc="-130" dirty="0">
                <a:cs typeface="Arial"/>
              </a:rPr>
              <a:t>contains </a:t>
            </a:r>
            <a:r>
              <a:rPr lang="en-IN" sz="3000" spc="-245" dirty="0">
                <a:cs typeface="Arial"/>
              </a:rPr>
              <a:t>a</a:t>
            </a:r>
            <a:r>
              <a:rPr lang="en-IN" sz="3000" spc="-355" dirty="0">
                <a:cs typeface="Arial"/>
              </a:rPr>
              <a:t> </a:t>
            </a:r>
            <a:r>
              <a:rPr lang="en-IN" sz="3000" spc="-120" dirty="0">
                <a:cs typeface="Arial"/>
              </a:rPr>
              <a:t>carbohydrate  </a:t>
            </a:r>
            <a:r>
              <a:rPr lang="en-IN" sz="3000" spc="-55" dirty="0">
                <a:cs typeface="Arial"/>
              </a:rPr>
              <a:t>splitting</a:t>
            </a:r>
            <a:r>
              <a:rPr lang="en-IN" sz="3000" spc="-135" dirty="0">
                <a:cs typeface="Arial"/>
              </a:rPr>
              <a:t> </a:t>
            </a:r>
            <a:r>
              <a:rPr lang="en-IN" sz="3000" spc="-170" dirty="0">
                <a:cs typeface="Arial"/>
              </a:rPr>
              <a:t>enzyme</a:t>
            </a:r>
            <a:r>
              <a:rPr lang="en-IN" sz="3000" spc="-170" dirty="0" smtClean="0">
                <a:cs typeface="Arial"/>
              </a:rPr>
              <a:t>, </a:t>
            </a:r>
            <a:r>
              <a:rPr lang="en-IN" sz="3000" spc="-120" dirty="0" smtClean="0">
                <a:cs typeface="Arial"/>
              </a:rPr>
              <a:t>pancreatic </a:t>
            </a:r>
            <a:r>
              <a:rPr lang="en-IN" sz="3000" spc="-195" dirty="0">
                <a:cs typeface="Arial"/>
              </a:rPr>
              <a:t>amylase  </a:t>
            </a:r>
            <a:r>
              <a:rPr lang="en-IN" sz="3000" b="1" spc="-2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cs typeface="Arial"/>
              </a:rPr>
              <a:t>(amylopsin)</a:t>
            </a:r>
            <a:r>
              <a:rPr lang="en-IN" sz="3000" b="1" spc="-215" dirty="0">
                <a:solidFill>
                  <a:srgbClr val="FF0000"/>
                </a:solidFill>
                <a:cs typeface="Arial"/>
              </a:rPr>
              <a:t> </a:t>
            </a:r>
            <a:r>
              <a:rPr lang="en-IN" sz="3000" spc="-90" dirty="0">
                <a:cs typeface="Arial"/>
              </a:rPr>
              <a:t>similar  </a:t>
            </a:r>
            <a:r>
              <a:rPr lang="en-IN" sz="3000" spc="20" dirty="0">
                <a:cs typeface="Arial"/>
              </a:rPr>
              <a:t>to </a:t>
            </a:r>
            <a:r>
              <a:rPr lang="en-IN" sz="3000" spc="-140" dirty="0">
                <a:cs typeface="Arial"/>
              </a:rPr>
              <a:t>salivary</a:t>
            </a:r>
            <a:r>
              <a:rPr lang="en-IN" sz="3000" spc="-385" dirty="0">
                <a:cs typeface="Arial"/>
              </a:rPr>
              <a:t> </a:t>
            </a:r>
            <a:r>
              <a:rPr lang="en-IN" sz="3000" spc="-175" dirty="0">
                <a:cs typeface="Arial"/>
              </a:rPr>
              <a:t>amylase.</a:t>
            </a:r>
            <a:endParaRPr lang="en-IN" sz="3000" dirty="0"/>
          </a:p>
        </p:txBody>
      </p:sp>
      <p:sp>
        <p:nvSpPr>
          <p:cNvPr id="4" name="object 11"/>
          <p:cNvSpPr/>
          <p:nvPr/>
        </p:nvSpPr>
        <p:spPr>
          <a:xfrm>
            <a:off x="5498432" y="1376446"/>
            <a:ext cx="3645568" cy="3581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9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304800"/>
            <a:ext cx="7793038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Complex carbohydrates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Oligosaccharides</a:t>
            </a:r>
          </a:p>
          <a:p>
            <a:pPr eaLnBrk="1" hangingPunct="1"/>
            <a:r>
              <a:rPr lang="en-US" altLang="en-US" smtClean="0"/>
              <a:t>Polysaccharides</a:t>
            </a:r>
          </a:p>
          <a:p>
            <a:pPr lvl="1" eaLnBrk="1" hangingPunct="1"/>
            <a:r>
              <a:rPr lang="en-US" altLang="en-US" smtClean="0"/>
              <a:t>Starch</a:t>
            </a:r>
          </a:p>
          <a:p>
            <a:pPr lvl="1" eaLnBrk="1" hangingPunct="1"/>
            <a:r>
              <a:rPr lang="en-US" altLang="en-US" smtClean="0"/>
              <a:t>Glycogen</a:t>
            </a:r>
          </a:p>
          <a:p>
            <a:pPr lvl="1" eaLnBrk="1" hangingPunct="1"/>
            <a:r>
              <a:rPr lang="en-US" altLang="en-US" smtClean="0"/>
              <a:t>Dietary fiber (Dr. Firkins)</a:t>
            </a:r>
          </a:p>
        </p:txBody>
      </p:sp>
    </p:spTree>
    <p:extLst>
      <p:ext uri="{BB962C8B-B14F-4D97-AF65-F5344CB8AC3E}">
        <p14:creationId xmlns:p14="http://schemas.microsoft.com/office/powerpoint/2010/main" val="13698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969" y="0"/>
            <a:ext cx="7793037" cy="765928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Pancreatic amylase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48" y="924636"/>
            <a:ext cx="8410158" cy="2732964"/>
          </a:xfrm>
          <a:solidFill>
            <a:schemeClr val="bg1"/>
          </a:solidFill>
        </p:spPr>
        <p:txBody>
          <a:bodyPr/>
          <a:lstStyle/>
          <a:p>
            <a:pPr marL="355600"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dirty="0"/>
              <a:t>It is an α- Amylase</a:t>
            </a:r>
          </a:p>
          <a:p>
            <a:pPr marL="3556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dirty="0"/>
              <a:t>Optimum pH=7.1</a:t>
            </a:r>
          </a:p>
          <a:p>
            <a:pPr marL="3556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dirty="0"/>
              <a:t>Like  </a:t>
            </a:r>
            <a:r>
              <a:rPr lang="en-IN" dirty="0" err="1"/>
              <a:t>ptylin</a:t>
            </a:r>
            <a:r>
              <a:rPr lang="en-IN" dirty="0"/>
              <a:t>, it requires Cl− ion for its activity.</a:t>
            </a:r>
          </a:p>
          <a:p>
            <a:pPr marL="355600" marR="14351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2672080" algn="l"/>
                <a:tab pos="5796915" algn="l"/>
              </a:tabLst>
            </a:pPr>
            <a:r>
              <a:rPr lang="en-IN" dirty="0"/>
              <a:t>It hydrolyses     </a:t>
            </a:r>
            <a:r>
              <a:rPr lang="el-GR" dirty="0"/>
              <a:t>α-1→ 4 </a:t>
            </a:r>
            <a:r>
              <a:rPr lang="en-IN" dirty="0" err="1"/>
              <a:t>glycosidic</a:t>
            </a:r>
            <a:r>
              <a:rPr lang="en-IN" dirty="0"/>
              <a:t>  l </a:t>
            </a:r>
            <a:r>
              <a:rPr lang="en-IN" dirty="0" err="1"/>
              <a:t>inkages</a:t>
            </a:r>
            <a:r>
              <a:rPr lang="en-IN" dirty="0"/>
              <a:t>  situated well inside polysaccharide molecules.</a:t>
            </a:r>
          </a:p>
          <a:p>
            <a:pPr marL="3556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IN" sz="3000" dirty="0">
              <a:latin typeface="Calibri" panose="020F0502020204030204" pitchFamily="34" charset="0"/>
              <a:cs typeface="Arial"/>
            </a:endParaRPr>
          </a:p>
          <a:p>
            <a:pPr marL="3556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IN" sz="3000" baseline="25132" dirty="0">
              <a:latin typeface="Calibri" panose="020F0502020204030204" pitchFamily="34" charset="0"/>
              <a:cs typeface="Arial"/>
            </a:endParaRPr>
          </a:p>
          <a:p>
            <a:endParaRPr lang="en-IN" sz="30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97280" y="4670467"/>
            <a:ext cx="8277726" cy="19148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55600" marR="5080">
              <a:lnSpc>
                <a:spcPct val="100200"/>
              </a:lnSpc>
              <a:spcBef>
                <a:spcPts val="760"/>
              </a:spcBef>
              <a:tabLst>
                <a:tab pos="354965" algn="l"/>
                <a:tab pos="355600" algn="l"/>
              </a:tabLst>
            </a:pPr>
            <a:r>
              <a:rPr lang="en-IN" sz="2800" spc="-155" dirty="0">
                <a:latin typeface="Arial"/>
                <a:cs typeface="Arial"/>
              </a:rPr>
              <a:t>Note</a:t>
            </a:r>
            <a:r>
              <a:rPr lang="en-IN" sz="2800" b="1" spc="-155" dirty="0">
                <a:latin typeface="Arial"/>
                <a:cs typeface="Arial"/>
              </a:rPr>
              <a:t>: </a:t>
            </a:r>
            <a:r>
              <a:rPr lang="en-IN" sz="2400" i="1" spc="-145" dirty="0">
                <a:solidFill>
                  <a:srgbClr val="622422"/>
                </a:solidFill>
                <a:latin typeface="Trebuchet MS"/>
                <a:cs typeface="Trebuchet MS"/>
              </a:rPr>
              <a:t>Pancreatic </a:t>
            </a:r>
            <a:r>
              <a:rPr lang="en-IN" sz="2400" i="1" spc="-150" dirty="0">
                <a:solidFill>
                  <a:srgbClr val="622422"/>
                </a:solidFill>
                <a:latin typeface="Trebuchet MS"/>
                <a:cs typeface="Trebuchet MS"/>
              </a:rPr>
              <a:t>amylase, </a:t>
            </a:r>
            <a:r>
              <a:rPr lang="en-IN" sz="2400" i="1" spc="-70" dirty="0">
                <a:solidFill>
                  <a:srgbClr val="622422"/>
                </a:solidFill>
                <a:latin typeface="Trebuchet MS"/>
                <a:cs typeface="Trebuchet MS"/>
              </a:rPr>
              <a:t>an </a:t>
            </a:r>
            <a:r>
              <a:rPr lang="en-IN" sz="2400" i="1" spc="-140" dirty="0">
                <a:solidFill>
                  <a:srgbClr val="622422"/>
                </a:solidFill>
                <a:latin typeface="Trebuchet MS"/>
                <a:cs typeface="Trebuchet MS"/>
              </a:rPr>
              <a:t>isoenzyme </a:t>
            </a:r>
            <a:r>
              <a:rPr lang="en-IN" sz="2400" i="1" spc="-175" dirty="0">
                <a:solidFill>
                  <a:srgbClr val="622422"/>
                </a:solidFill>
                <a:latin typeface="Trebuchet MS"/>
                <a:cs typeface="Trebuchet MS"/>
              </a:rPr>
              <a:t>of </a:t>
            </a:r>
            <a:r>
              <a:rPr lang="en-IN" sz="2400" i="1" spc="-135" dirty="0">
                <a:solidFill>
                  <a:srgbClr val="622422"/>
                </a:solidFill>
                <a:latin typeface="Trebuchet MS"/>
                <a:cs typeface="Trebuchet MS"/>
              </a:rPr>
              <a:t>salivary  </a:t>
            </a:r>
            <a:r>
              <a:rPr lang="en-IN" sz="2400" i="1" spc="-150" dirty="0">
                <a:solidFill>
                  <a:srgbClr val="622422"/>
                </a:solidFill>
                <a:latin typeface="Trebuchet MS"/>
                <a:cs typeface="Trebuchet MS"/>
              </a:rPr>
              <a:t>amylase</a:t>
            </a:r>
            <a:r>
              <a:rPr lang="en-IN" sz="2400" i="1" spc="-150" dirty="0" smtClean="0">
                <a:solidFill>
                  <a:srgbClr val="622422"/>
                </a:solidFill>
                <a:latin typeface="Trebuchet MS"/>
                <a:cs typeface="Trebuchet MS"/>
              </a:rPr>
              <a:t>,</a:t>
            </a:r>
          </a:p>
          <a:p>
            <a:pPr marL="355600" marR="5080">
              <a:lnSpc>
                <a:spcPct val="100200"/>
              </a:lnSpc>
              <a:spcBef>
                <a:spcPts val="760"/>
              </a:spcBef>
              <a:tabLst>
                <a:tab pos="354965" algn="l"/>
                <a:tab pos="355600" algn="l"/>
              </a:tabLst>
            </a:pPr>
            <a:r>
              <a:rPr lang="en-IN" sz="2400" i="1" spc="-150" dirty="0" smtClean="0">
                <a:solidFill>
                  <a:srgbClr val="622422"/>
                </a:solidFill>
                <a:latin typeface="Trebuchet MS"/>
                <a:cs typeface="Trebuchet MS"/>
              </a:rPr>
              <a:t> </a:t>
            </a:r>
            <a:r>
              <a:rPr lang="en-IN" sz="2400" i="1" spc="-195" dirty="0">
                <a:solidFill>
                  <a:srgbClr val="622422"/>
                </a:solidFill>
                <a:latin typeface="Trebuchet MS"/>
                <a:cs typeface="Trebuchet MS"/>
              </a:rPr>
              <a:t>differs </a:t>
            </a:r>
            <a:r>
              <a:rPr lang="en-IN" sz="2400" i="1" spc="-140" dirty="0">
                <a:solidFill>
                  <a:srgbClr val="622422"/>
                </a:solidFill>
                <a:latin typeface="Trebuchet MS"/>
                <a:cs typeface="Trebuchet MS"/>
              </a:rPr>
              <a:t>only </a:t>
            </a:r>
            <a:r>
              <a:rPr lang="en-IN" sz="2400" i="1" spc="-160" dirty="0">
                <a:solidFill>
                  <a:srgbClr val="622422"/>
                </a:solidFill>
                <a:latin typeface="Trebuchet MS"/>
                <a:cs typeface="Trebuchet MS"/>
              </a:rPr>
              <a:t>in </a:t>
            </a:r>
            <a:r>
              <a:rPr lang="en-IN" sz="2400" i="1" spc="-180" dirty="0">
                <a:solidFill>
                  <a:srgbClr val="622422"/>
                </a:solidFill>
                <a:latin typeface="Trebuchet MS"/>
                <a:cs typeface="Trebuchet MS"/>
              </a:rPr>
              <a:t>the </a:t>
            </a:r>
            <a:r>
              <a:rPr lang="en-IN" sz="2400" i="1" spc="-150" dirty="0">
                <a:solidFill>
                  <a:srgbClr val="622422"/>
                </a:solidFill>
                <a:latin typeface="Trebuchet MS"/>
                <a:cs typeface="Trebuchet MS"/>
              </a:rPr>
              <a:t>optimum </a:t>
            </a:r>
            <a:r>
              <a:rPr lang="en-IN" sz="2400" i="1" spc="-110" dirty="0">
                <a:solidFill>
                  <a:srgbClr val="622422"/>
                </a:solidFill>
                <a:latin typeface="Trebuchet MS"/>
                <a:cs typeface="Trebuchet MS"/>
              </a:rPr>
              <a:t>pH </a:t>
            </a:r>
            <a:r>
              <a:rPr lang="en-IN" sz="2400" i="1" spc="-170" dirty="0">
                <a:solidFill>
                  <a:srgbClr val="622422"/>
                </a:solidFill>
                <a:latin typeface="Trebuchet MS"/>
                <a:cs typeface="Trebuchet MS"/>
              </a:rPr>
              <a:t>of </a:t>
            </a:r>
            <a:r>
              <a:rPr lang="en-IN" sz="2400" i="1" spc="-165" dirty="0">
                <a:solidFill>
                  <a:srgbClr val="622422"/>
                </a:solidFill>
                <a:latin typeface="Trebuchet MS"/>
                <a:cs typeface="Trebuchet MS"/>
              </a:rPr>
              <a:t>action.</a:t>
            </a:r>
            <a:r>
              <a:rPr lang="en-IN" sz="2400" i="1" spc="-640" dirty="0">
                <a:solidFill>
                  <a:srgbClr val="622422"/>
                </a:solidFill>
                <a:latin typeface="Trebuchet MS"/>
                <a:cs typeface="Trebuchet MS"/>
              </a:rPr>
              <a:t> </a:t>
            </a:r>
            <a:endParaRPr lang="en-IN" sz="2400" i="1" spc="-640" dirty="0" smtClean="0">
              <a:solidFill>
                <a:srgbClr val="622422"/>
              </a:solidFill>
              <a:latin typeface="Trebuchet MS"/>
              <a:cs typeface="Trebuchet MS"/>
            </a:endParaRPr>
          </a:p>
          <a:p>
            <a:pPr marL="355600" marR="5080">
              <a:lnSpc>
                <a:spcPct val="10020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IN" sz="2400" i="1" spc="-125" dirty="0" smtClean="0">
                <a:solidFill>
                  <a:srgbClr val="622422"/>
                </a:solidFill>
                <a:latin typeface="Trebuchet MS"/>
                <a:cs typeface="Trebuchet MS"/>
              </a:rPr>
              <a:t>Both  </a:t>
            </a:r>
            <a:r>
              <a:rPr lang="en-IN" sz="2400" i="1" spc="-180" dirty="0">
                <a:solidFill>
                  <a:srgbClr val="622422"/>
                </a:solidFill>
                <a:latin typeface="Trebuchet MS"/>
                <a:cs typeface="Trebuchet MS"/>
              </a:rPr>
              <a:t>the </a:t>
            </a:r>
            <a:r>
              <a:rPr lang="en-IN" sz="2400" i="1" spc="-140" dirty="0">
                <a:solidFill>
                  <a:srgbClr val="622422"/>
                </a:solidFill>
                <a:latin typeface="Trebuchet MS"/>
                <a:cs typeface="Trebuchet MS"/>
              </a:rPr>
              <a:t>enzymes </a:t>
            </a:r>
            <a:r>
              <a:rPr lang="en-IN" sz="2400" i="1" spc="-175" dirty="0">
                <a:solidFill>
                  <a:srgbClr val="622422"/>
                </a:solidFill>
                <a:latin typeface="Trebuchet MS"/>
                <a:cs typeface="Trebuchet MS"/>
              </a:rPr>
              <a:t>require </a:t>
            </a:r>
            <a:r>
              <a:rPr lang="en-IN" sz="2400" i="1" spc="-180" dirty="0">
                <a:solidFill>
                  <a:srgbClr val="622422"/>
                </a:solidFill>
                <a:latin typeface="Trebuchet MS"/>
                <a:cs typeface="Trebuchet MS"/>
              </a:rPr>
              <a:t>Chloride </a:t>
            </a:r>
            <a:r>
              <a:rPr lang="en-IN" sz="2400" i="1" spc="-105" dirty="0">
                <a:solidFill>
                  <a:srgbClr val="622422"/>
                </a:solidFill>
                <a:latin typeface="Trebuchet MS"/>
                <a:cs typeface="Trebuchet MS"/>
              </a:rPr>
              <a:t>ions </a:t>
            </a:r>
            <a:r>
              <a:rPr lang="en-IN" sz="2400" i="1" spc="-200" dirty="0">
                <a:solidFill>
                  <a:srgbClr val="622422"/>
                </a:solidFill>
                <a:latin typeface="Trebuchet MS"/>
                <a:cs typeface="Trebuchet MS"/>
              </a:rPr>
              <a:t>for </a:t>
            </a:r>
            <a:r>
              <a:rPr lang="en-IN" sz="2400" i="1" spc="-195" dirty="0">
                <a:solidFill>
                  <a:srgbClr val="622422"/>
                </a:solidFill>
                <a:latin typeface="Trebuchet MS"/>
                <a:cs typeface="Trebuchet MS"/>
              </a:rPr>
              <a:t>their </a:t>
            </a:r>
            <a:r>
              <a:rPr lang="en-IN" sz="2400" i="1" spc="-125" dirty="0">
                <a:solidFill>
                  <a:srgbClr val="622422"/>
                </a:solidFill>
                <a:latin typeface="Trebuchet MS"/>
                <a:cs typeface="Trebuchet MS"/>
              </a:rPr>
              <a:t>actions </a:t>
            </a:r>
            <a:endParaRPr lang="en-IN" sz="2400" i="1" spc="-125" dirty="0" smtClean="0">
              <a:solidFill>
                <a:srgbClr val="622422"/>
              </a:solidFill>
              <a:latin typeface="Trebuchet MS"/>
              <a:cs typeface="Trebuchet MS"/>
            </a:endParaRPr>
          </a:p>
          <a:p>
            <a:pPr marL="355600" marR="5080">
              <a:lnSpc>
                <a:spcPct val="100200"/>
              </a:lnSpc>
              <a:spcBef>
                <a:spcPts val="760"/>
              </a:spcBef>
              <a:tabLst>
                <a:tab pos="354965" algn="l"/>
                <a:tab pos="355600" algn="l"/>
              </a:tabLst>
            </a:pPr>
            <a:r>
              <a:rPr lang="en-IN" sz="2400" i="1" spc="-125" dirty="0">
                <a:solidFill>
                  <a:srgbClr val="622422"/>
                </a:solidFill>
                <a:latin typeface="Trebuchet MS"/>
                <a:cs typeface="Trebuchet MS"/>
              </a:rPr>
              <a:t> </a:t>
            </a:r>
            <a:r>
              <a:rPr lang="en-IN" sz="2400" i="1" spc="-125" dirty="0" smtClean="0">
                <a:solidFill>
                  <a:srgbClr val="622422"/>
                </a:solidFill>
                <a:latin typeface="Trebuchet MS"/>
                <a:cs typeface="Trebuchet MS"/>
              </a:rPr>
              <a:t> </a:t>
            </a:r>
            <a:r>
              <a:rPr lang="en-IN" sz="2400" i="1" spc="-110" dirty="0" smtClean="0">
                <a:solidFill>
                  <a:srgbClr val="622422"/>
                </a:solidFill>
                <a:latin typeface="Trebuchet MS"/>
                <a:cs typeface="Trebuchet MS"/>
              </a:rPr>
              <a:t>(</a:t>
            </a:r>
            <a:r>
              <a:rPr lang="en-IN" sz="2400" i="1" spc="-110" dirty="0">
                <a:solidFill>
                  <a:srgbClr val="622422"/>
                </a:solidFill>
                <a:latin typeface="Trebuchet MS"/>
                <a:cs typeface="Trebuchet MS"/>
              </a:rPr>
              <a:t>Ion  </a:t>
            </a:r>
            <a:r>
              <a:rPr lang="en-IN" sz="2400" i="1" spc="-155" dirty="0">
                <a:solidFill>
                  <a:srgbClr val="622422"/>
                </a:solidFill>
                <a:latin typeface="Trebuchet MS"/>
                <a:cs typeface="Trebuchet MS"/>
              </a:rPr>
              <a:t>activated</a:t>
            </a:r>
            <a:r>
              <a:rPr lang="en-IN" sz="2400" i="1" spc="-225" dirty="0">
                <a:solidFill>
                  <a:srgbClr val="622422"/>
                </a:solidFill>
                <a:latin typeface="Trebuchet MS"/>
                <a:cs typeface="Trebuchet MS"/>
              </a:rPr>
              <a:t> </a:t>
            </a:r>
            <a:r>
              <a:rPr lang="en-IN" sz="2400" i="1" spc="-165" dirty="0">
                <a:solidFill>
                  <a:srgbClr val="622422"/>
                </a:solidFill>
                <a:latin typeface="Trebuchet MS"/>
                <a:cs typeface="Trebuchet MS"/>
              </a:rPr>
              <a:t>enzymes).</a:t>
            </a:r>
            <a:endParaRPr lang="en-IN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136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854365" y="164813"/>
            <a:ext cx="7539789" cy="69791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en-US" sz="3600" dirty="0" smtClean="0"/>
              <a:t> </a:t>
            </a:r>
            <a:r>
              <a:rPr lang="en-US" alt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Carbohydrate Digestion- Pancreas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64539" y="1098633"/>
            <a:ext cx="8602998" cy="4612054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 dirty="0" smtClean="0"/>
              <a:t>Pancreatic amylase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 Hydrolyzes alpha 1-4 linkages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 Produces monosaccharides, disaccharides,</a:t>
            </a:r>
          </a:p>
          <a:p>
            <a:pPr>
              <a:buNone/>
            </a:pPr>
            <a:r>
              <a:rPr lang="en-US" altLang="en-US" sz="2800" dirty="0" smtClean="0"/>
              <a:t>   and polysaccharides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 Major importance in hydrolyzing starch and</a:t>
            </a:r>
          </a:p>
          <a:p>
            <a:pPr>
              <a:buNone/>
            </a:pPr>
            <a:r>
              <a:rPr lang="en-US" altLang="en-US" sz="2800" dirty="0" smtClean="0"/>
              <a:t>   glycogen to maltose.</a:t>
            </a:r>
          </a:p>
          <a:p>
            <a:pPr>
              <a:buNone/>
            </a:pPr>
            <a:endParaRPr lang="en-US" altLang="en-US" sz="2800" dirty="0">
              <a:solidFill>
                <a:schemeClr val="hlink"/>
              </a:solidFill>
            </a:endParaRPr>
          </a:p>
          <a:p>
            <a:pPr>
              <a:buNone/>
            </a:pPr>
            <a:r>
              <a:rPr lang="en-US" altLang="en-US" sz="2800" b="1" i="1" dirty="0" smtClean="0">
                <a:solidFill>
                  <a:srgbClr val="0070C0"/>
                </a:solidFill>
              </a:rPr>
              <a:t>Polysaccharides</a:t>
            </a:r>
            <a:r>
              <a:rPr lang="en-US" altLang="en-US" sz="2800" dirty="0" smtClean="0"/>
              <a:t>                                </a:t>
            </a:r>
            <a:r>
              <a:rPr lang="en-US" altLang="en-US" sz="2800" b="1" i="1" dirty="0" smtClean="0">
                <a:solidFill>
                  <a:srgbClr val="0070C0"/>
                </a:solidFill>
              </a:rPr>
              <a:t>Disaccharides</a:t>
            </a:r>
          </a:p>
          <a:p>
            <a:pPr>
              <a:buNone/>
            </a:pPr>
            <a:endParaRPr lang="en-US" altLang="en-US" sz="2800" dirty="0" smtClean="0"/>
          </a:p>
          <a:p>
            <a:pPr>
              <a:buNone/>
            </a:pPr>
            <a:endParaRPr lang="en-US" altLang="en-US" sz="2800" dirty="0" smtClean="0">
              <a:solidFill>
                <a:schemeClr val="hlink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447800" y="2590800"/>
            <a:ext cx="47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altLang="en-US" sz="2800" dirty="0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891308" y="5057274"/>
            <a:ext cx="1981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139557" y="4394210"/>
            <a:ext cx="148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 i="1" dirty="0">
                <a:solidFill>
                  <a:schemeClr val="hlink"/>
                </a:solidFill>
              </a:rPr>
              <a:t>Amylase</a:t>
            </a:r>
          </a:p>
        </p:txBody>
      </p:sp>
    </p:spTree>
    <p:extLst>
      <p:ext uri="{BB962C8B-B14F-4D97-AF65-F5344CB8AC3E}">
        <p14:creationId xmlns:p14="http://schemas.microsoft.com/office/powerpoint/2010/main" val="1600395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3000"/>
            <a:ext cx="9144000" cy="5714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569" y="221691"/>
            <a:ext cx="85134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4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Reaction </a:t>
            </a:r>
            <a:r>
              <a:rPr sz="4000" spc="-210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catalyzed </a:t>
            </a:r>
            <a:r>
              <a:rPr sz="4000" spc="-175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by </a:t>
            </a:r>
            <a:r>
              <a:rPr sz="4000" spc="-150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pancreatic</a:t>
            </a:r>
            <a:r>
              <a:rPr sz="4000" spc="-400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 </a:t>
            </a:r>
            <a:r>
              <a:rPr sz="4000" spc="-240" dirty="0">
                <a:solidFill>
                  <a:srgbClr val="C00000"/>
                </a:solidFill>
                <a:uFill>
                  <a:solidFill>
                    <a:srgbClr val="F9C090"/>
                  </a:solidFill>
                </a:uFill>
              </a:rPr>
              <a:t>amylase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7732" y="1360932"/>
            <a:ext cx="4059936" cy="1316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67000" y="1600200"/>
            <a:ext cx="3581400" cy="838200"/>
          </a:xfrm>
          <a:custGeom>
            <a:avLst/>
            <a:gdLst/>
            <a:ahLst/>
            <a:cxnLst/>
            <a:rect l="l" t="t" r="r" b="b"/>
            <a:pathLst>
              <a:path w="3581400" h="838200">
                <a:moveTo>
                  <a:pt x="3441700" y="0"/>
                </a:moveTo>
                <a:lnTo>
                  <a:pt x="139700" y="0"/>
                </a:lnTo>
                <a:lnTo>
                  <a:pt x="95520" y="7116"/>
                </a:lnTo>
                <a:lnTo>
                  <a:pt x="57168" y="26936"/>
                </a:lnTo>
                <a:lnTo>
                  <a:pt x="26936" y="57168"/>
                </a:lnTo>
                <a:lnTo>
                  <a:pt x="7116" y="95520"/>
                </a:lnTo>
                <a:lnTo>
                  <a:pt x="0" y="139700"/>
                </a:lnTo>
                <a:lnTo>
                  <a:pt x="0" y="698500"/>
                </a:lnTo>
                <a:lnTo>
                  <a:pt x="7116" y="742679"/>
                </a:lnTo>
                <a:lnTo>
                  <a:pt x="26936" y="781031"/>
                </a:lnTo>
                <a:lnTo>
                  <a:pt x="57168" y="811263"/>
                </a:lnTo>
                <a:lnTo>
                  <a:pt x="95520" y="831083"/>
                </a:lnTo>
                <a:lnTo>
                  <a:pt x="139700" y="838200"/>
                </a:lnTo>
                <a:lnTo>
                  <a:pt x="3441700" y="838200"/>
                </a:lnTo>
                <a:lnTo>
                  <a:pt x="3485879" y="831083"/>
                </a:lnTo>
                <a:lnTo>
                  <a:pt x="3524231" y="811263"/>
                </a:lnTo>
                <a:lnTo>
                  <a:pt x="3554463" y="781031"/>
                </a:lnTo>
                <a:lnTo>
                  <a:pt x="3574283" y="742679"/>
                </a:lnTo>
                <a:lnTo>
                  <a:pt x="3581400" y="698500"/>
                </a:lnTo>
                <a:lnTo>
                  <a:pt x="3581400" y="139700"/>
                </a:lnTo>
                <a:lnTo>
                  <a:pt x="3574271" y="95520"/>
                </a:lnTo>
                <a:lnTo>
                  <a:pt x="3554427" y="57168"/>
                </a:lnTo>
                <a:lnTo>
                  <a:pt x="3524176" y="26936"/>
                </a:lnTo>
                <a:lnTo>
                  <a:pt x="3485830" y="7116"/>
                </a:lnTo>
                <a:lnTo>
                  <a:pt x="3441700" y="0"/>
                </a:lnTo>
                <a:close/>
              </a:path>
            </a:pathLst>
          </a:custGeom>
          <a:solidFill>
            <a:srgbClr val="D995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0" y="1600200"/>
            <a:ext cx="3581400" cy="838200"/>
          </a:xfrm>
          <a:custGeom>
            <a:avLst/>
            <a:gdLst/>
            <a:ahLst/>
            <a:cxnLst/>
            <a:rect l="l" t="t" r="r" b="b"/>
            <a:pathLst>
              <a:path w="3581400" h="838200">
                <a:moveTo>
                  <a:pt x="0" y="139700"/>
                </a:moveTo>
                <a:lnTo>
                  <a:pt x="7116" y="95520"/>
                </a:lnTo>
                <a:lnTo>
                  <a:pt x="26936" y="57168"/>
                </a:lnTo>
                <a:lnTo>
                  <a:pt x="57168" y="26936"/>
                </a:lnTo>
                <a:lnTo>
                  <a:pt x="95520" y="7116"/>
                </a:lnTo>
                <a:lnTo>
                  <a:pt x="139700" y="0"/>
                </a:lnTo>
                <a:lnTo>
                  <a:pt x="3441700" y="0"/>
                </a:lnTo>
                <a:lnTo>
                  <a:pt x="3485830" y="7116"/>
                </a:lnTo>
                <a:lnTo>
                  <a:pt x="3524176" y="26936"/>
                </a:lnTo>
                <a:lnTo>
                  <a:pt x="3554427" y="57168"/>
                </a:lnTo>
                <a:lnTo>
                  <a:pt x="3574271" y="95520"/>
                </a:lnTo>
                <a:lnTo>
                  <a:pt x="3581400" y="139700"/>
                </a:lnTo>
                <a:lnTo>
                  <a:pt x="3581400" y="698500"/>
                </a:lnTo>
                <a:lnTo>
                  <a:pt x="3574283" y="742679"/>
                </a:lnTo>
                <a:lnTo>
                  <a:pt x="3554463" y="781031"/>
                </a:lnTo>
                <a:lnTo>
                  <a:pt x="3524231" y="811263"/>
                </a:lnTo>
                <a:lnTo>
                  <a:pt x="3485879" y="831083"/>
                </a:lnTo>
                <a:lnTo>
                  <a:pt x="3441700" y="838200"/>
                </a:lnTo>
                <a:lnTo>
                  <a:pt x="139700" y="838200"/>
                </a:lnTo>
                <a:lnTo>
                  <a:pt x="95520" y="831083"/>
                </a:lnTo>
                <a:lnTo>
                  <a:pt x="57168" y="811263"/>
                </a:lnTo>
                <a:lnTo>
                  <a:pt x="26936" y="781031"/>
                </a:lnTo>
                <a:lnTo>
                  <a:pt x="7116" y="742679"/>
                </a:lnTo>
                <a:lnTo>
                  <a:pt x="0" y="698500"/>
                </a:lnTo>
                <a:lnTo>
                  <a:pt x="0" y="1397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7732" y="4027932"/>
            <a:ext cx="4136136" cy="2614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67000" y="4267200"/>
            <a:ext cx="3657600" cy="2174892"/>
          </a:xfrm>
          <a:custGeom>
            <a:avLst/>
            <a:gdLst/>
            <a:ahLst/>
            <a:cxnLst/>
            <a:rect l="l" t="t" r="r" b="b"/>
            <a:pathLst>
              <a:path w="3657600" h="1524000">
                <a:moveTo>
                  <a:pt x="0" y="254000"/>
                </a:moveTo>
                <a:lnTo>
                  <a:pt x="4090" y="208328"/>
                </a:lnTo>
                <a:lnTo>
                  <a:pt x="15884" y="165349"/>
                </a:lnTo>
                <a:lnTo>
                  <a:pt x="34666" y="125777"/>
                </a:lnTo>
                <a:lnTo>
                  <a:pt x="59719" y="90328"/>
                </a:lnTo>
                <a:lnTo>
                  <a:pt x="90328" y="59719"/>
                </a:lnTo>
                <a:lnTo>
                  <a:pt x="125777" y="34666"/>
                </a:lnTo>
                <a:lnTo>
                  <a:pt x="165349" y="15884"/>
                </a:lnTo>
                <a:lnTo>
                  <a:pt x="208328" y="4090"/>
                </a:lnTo>
                <a:lnTo>
                  <a:pt x="254000" y="0"/>
                </a:lnTo>
                <a:lnTo>
                  <a:pt x="3403600" y="0"/>
                </a:lnTo>
                <a:lnTo>
                  <a:pt x="3449271" y="4090"/>
                </a:lnTo>
                <a:lnTo>
                  <a:pt x="3492250" y="15884"/>
                </a:lnTo>
                <a:lnTo>
                  <a:pt x="3531822" y="34666"/>
                </a:lnTo>
                <a:lnTo>
                  <a:pt x="3567271" y="59719"/>
                </a:lnTo>
                <a:lnTo>
                  <a:pt x="3597880" y="90328"/>
                </a:lnTo>
                <a:lnTo>
                  <a:pt x="3622933" y="125777"/>
                </a:lnTo>
                <a:lnTo>
                  <a:pt x="3641715" y="165349"/>
                </a:lnTo>
                <a:lnTo>
                  <a:pt x="3653509" y="208328"/>
                </a:lnTo>
                <a:lnTo>
                  <a:pt x="3657600" y="254000"/>
                </a:lnTo>
                <a:lnTo>
                  <a:pt x="3657600" y="1270000"/>
                </a:lnTo>
                <a:lnTo>
                  <a:pt x="3653509" y="1315654"/>
                </a:lnTo>
                <a:lnTo>
                  <a:pt x="3641715" y="1358625"/>
                </a:lnTo>
                <a:lnTo>
                  <a:pt x="3622933" y="1398194"/>
                </a:lnTo>
                <a:lnTo>
                  <a:pt x="3597880" y="1433645"/>
                </a:lnTo>
                <a:lnTo>
                  <a:pt x="3567271" y="1464259"/>
                </a:lnTo>
                <a:lnTo>
                  <a:pt x="3531822" y="1489319"/>
                </a:lnTo>
                <a:lnTo>
                  <a:pt x="3492250" y="1508108"/>
                </a:lnTo>
                <a:lnTo>
                  <a:pt x="3449271" y="1519907"/>
                </a:lnTo>
                <a:lnTo>
                  <a:pt x="3403600" y="1524000"/>
                </a:lnTo>
                <a:lnTo>
                  <a:pt x="254000" y="1524000"/>
                </a:lnTo>
                <a:lnTo>
                  <a:pt x="208328" y="1519907"/>
                </a:lnTo>
                <a:lnTo>
                  <a:pt x="165349" y="1508108"/>
                </a:lnTo>
                <a:lnTo>
                  <a:pt x="125777" y="1489319"/>
                </a:lnTo>
                <a:lnTo>
                  <a:pt x="90328" y="1464259"/>
                </a:lnTo>
                <a:lnTo>
                  <a:pt x="59719" y="1433645"/>
                </a:lnTo>
                <a:lnTo>
                  <a:pt x="34666" y="1398194"/>
                </a:lnTo>
                <a:lnTo>
                  <a:pt x="15884" y="1358625"/>
                </a:lnTo>
                <a:lnTo>
                  <a:pt x="4090" y="1315654"/>
                </a:lnTo>
                <a:lnTo>
                  <a:pt x="0" y="1270000"/>
                </a:lnTo>
                <a:lnTo>
                  <a:pt x="0" y="2540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57928" y="4762500"/>
            <a:ext cx="470915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91000" y="2590800"/>
            <a:ext cx="228600" cy="1447800"/>
          </a:xfrm>
          <a:custGeom>
            <a:avLst/>
            <a:gdLst/>
            <a:ahLst/>
            <a:cxnLst/>
            <a:rect l="l" t="t" r="r" b="b"/>
            <a:pathLst>
              <a:path w="228600" h="1447800">
                <a:moveTo>
                  <a:pt x="228600" y="1333500"/>
                </a:moveTo>
                <a:lnTo>
                  <a:pt x="0" y="1333500"/>
                </a:lnTo>
                <a:lnTo>
                  <a:pt x="114300" y="1447800"/>
                </a:lnTo>
                <a:lnTo>
                  <a:pt x="228600" y="1333500"/>
                </a:lnTo>
                <a:close/>
              </a:path>
              <a:path w="228600" h="1447800">
                <a:moveTo>
                  <a:pt x="171450" y="0"/>
                </a:moveTo>
                <a:lnTo>
                  <a:pt x="57150" y="0"/>
                </a:lnTo>
                <a:lnTo>
                  <a:pt x="57150" y="1333500"/>
                </a:lnTo>
                <a:lnTo>
                  <a:pt x="171450" y="1333500"/>
                </a:lnTo>
                <a:lnTo>
                  <a:pt x="17145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1000" y="2590800"/>
            <a:ext cx="228600" cy="1447800"/>
          </a:xfrm>
          <a:custGeom>
            <a:avLst/>
            <a:gdLst/>
            <a:ahLst/>
            <a:cxnLst/>
            <a:rect l="l" t="t" r="r" b="b"/>
            <a:pathLst>
              <a:path w="228600" h="1447800">
                <a:moveTo>
                  <a:pt x="0" y="1333500"/>
                </a:moveTo>
                <a:lnTo>
                  <a:pt x="57150" y="1333500"/>
                </a:lnTo>
                <a:lnTo>
                  <a:pt x="57150" y="0"/>
                </a:lnTo>
                <a:lnTo>
                  <a:pt x="171450" y="0"/>
                </a:lnTo>
                <a:lnTo>
                  <a:pt x="171450" y="1333500"/>
                </a:lnTo>
                <a:lnTo>
                  <a:pt x="228600" y="1333500"/>
                </a:lnTo>
                <a:lnTo>
                  <a:pt x="114300" y="1447800"/>
                </a:lnTo>
                <a:lnTo>
                  <a:pt x="0" y="13335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67001" y="1621721"/>
            <a:ext cx="3604174" cy="45595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i="1" spc="-204" dirty="0" smtClean="0">
                <a:latin typeface="Arial"/>
                <a:cs typeface="Arial"/>
              </a:rPr>
              <a:t>   </a:t>
            </a:r>
            <a:r>
              <a:rPr sz="2800" b="1" i="1" spc="-204" dirty="0" smtClean="0">
                <a:latin typeface="Arial"/>
                <a:cs typeface="Arial"/>
              </a:rPr>
              <a:t>Starch</a:t>
            </a:r>
            <a:r>
              <a:rPr lang="en-US" sz="2800" b="1" i="1" spc="-204" dirty="0" smtClean="0">
                <a:latin typeface="Arial"/>
                <a:cs typeface="Arial"/>
              </a:rPr>
              <a:t> </a:t>
            </a:r>
            <a:r>
              <a:rPr sz="2800" b="1" i="1" spc="-204" dirty="0" smtClean="0">
                <a:latin typeface="Arial"/>
                <a:cs typeface="Arial"/>
              </a:rPr>
              <a:t>/</a:t>
            </a:r>
            <a:r>
              <a:rPr lang="en-US" sz="2800" b="1" i="1" spc="-204" dirty="0" smtClean="0">
                <a:latin typeface="Arial"/>
                <a:cs typeface="Arial"/>
              </a:rPr>
              <a:t> </a:t>
            </a:r>
            <a:r>
              <a:rPr sz="2800" b="1" i="1" spc="-204" dirty="0" smtClean="0">
                <a:latin typeface="Arial"/>
                <a:cs typeface="Arial"/>
              </a:rPr>
              <a:t>Glycogen</a:t>
            </a:r>
            <a:endParaRPr sz="28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00" dirty="0" smtClean="0">
              <a:latin typeface="Times New Roman"/>
              <a:cs typeface="Times New Roman"/>
            </a:endParaRPr>
          </a:p>
          <a:p>
            <a:pPr marL="1439545" marR="5080">
              <a:lnSpc>
                <a:spcPct val="100000"/>
              </a:lnSpc>
              <a:spcBef>
                <a:spcPts val="5"/>
              </a:spcBef>
            </a:pPr>
            <a:r>
              <a:rPr lang="en-US" sz="2800" b="1" i="1" spc="-420" dirty="0" smtClean="0">
                <a:latin typeface="Arial"/>
                <a:cs typeface="Arial"/>
              </a:rPr>
              <a:t>         </a:t>
            </a:r>
            <a:r>
              <a:rPr sz="2800" b="1" i="1" spc="-420" dirty="0" smtClean="0">
                <a:latin typeface="Arial"/>
                <a:cs typeface="Arial"/>
              </a:rPr>
              <a:t>P</a:t>
            </a:r>
            <a:r>
              <a:rPr sz="2800" b="1" i="1" spc="-170" dirty="0" smtClean="0">
                <a:latin typeface="Arial"/>
                <a:cs typeface="Arial"/>
              </a:rPr>
              <a:t>ancreatic </a:t>
            </a:r>
            <a:r>
              <a:rPr sz="2800" b="1" i="1" spc="-100" dirty="0" smtClean="0">
                <a:latin typeface="Arial"/>
                <a:cs typeface="Arial"/>
              </a:rPr>
              <a:t> </a:t>
            </a:r>
            <a:r>
              <a:rPr lang="en-US" sz="2800" b="1" i="1" spc="-100" dirty="0" smtClean="0">
                <a:latin typeface="Arial"/>
                <a:cs typeface="Arial"/>
              </a:rPr>
              <a:t>     </a:t>
            </a:r>
          </a:p>
          <a:p>
            <a:pPr marL="1439545" marR="5080">
              <a:lnSpc>
                <a:spcPct val="100000"/>
              </a:lnSpc>
              <a:spcBef>
                <a:spcPts val="5"/>
              </a:spcBef>
            </a:pPr>
            <a:r>
              <a:rPr lang="en-US" sz="2800" b="1" i="1" spc="-100" dirty="0">
                <a:latin typeface="Arial"/>
                <a:cs typeface="Arial"/>
              </a:rPr>
              <a:t> </a:t>
            </a:r>
            <a:r>
              <a:rPr lang="en-US" sz="2800" b="1" i="1" spc="-100" dirty="0" smtClean="0">
                <a:latin typeface="Arial"/>
                <a:cs typeface="Arial"/>
              </a:rPr>
              <a:t>      </a:t>
            </a:r>
            <a:r>
              <a:rPr sz="2800" b="1" i="1" spc="-245" dirty="0" smtClean="0">
                <a:latin typeface="Arial"/>
                <a:cs typeface="Arial"/>
              </a:rPr>
              <a:t>Amylase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84785">
              <a:lnSpc>
                <a:spcPct val="100000"/>
              </a:lnSpc>
              <a:spcBef>
                <a:spcPts val="2115"/>
              </a:spcBef>
            </a:pPr>
            <a:r>
              <a:rPr sz="2800" b="1" i="1" spc="-45" dirty="0">
                <a:cs typeface="Arial"/>
              </a:rPr>
              <a:t>Maltose/</a:t>
            </a:r>
            <a:r>
              <a:rPr sz="2800" b="1" i="1" spc="-165" dirty="0">
                <a:cs typeface="Arial"/>
              </a:rPr>
              <a:t> </a:t>
            </a:r>
            <a:r>
              <a:rPr sz="2800" b="1" i="1" spc="-145" dirty="0">
                <a:cs typeface="Arial"/>
              </a:rPr>
              <a:t>Isomaltose</a:t>
            </a:r>
            <a:endParaRPr sz="2800" dirty="0">
              <a:cs typeface="Arial"/>
            </a:endParaRPr>
          </a:p>
          <a:p>
            <a:pPr marL="1693545">
              <a:lnSpc>
                <a:spcPct val="100000"/>
              </a:lnSpc>
            </a:pPr>
            <a:r>
              <a:rPr sz="2800" b="1" i="1" spc="-170" dirty="0">
                <a:cs typeface="Arial"/>
              </a:rPr>
              <a:t>+</a:t>
            </a:r>
            <a:endParaRPr sz="2800" dirty="0">
              <a:cs typeface="Arial"/>
            </a:endParaRPr>
          </a:p>
          <a:p>
            <a:pPr marL="399415" marR="850900" indent="1905" algn="ctr">
              <a:lnSpc>
                <a:spcPct val="100000"/>
              </a:lnSpc>
            </a:pPr>
            <a:r>
              <a:rPr sz="2800" b="1" i="1" spc="-150" dirty="0">
                <a:cs typeface="Arial"/>
              </a:rPr>
              <a:t>Dextrins </a:t>
            </a:r>
            <a:r>
              <a:rPr sz="2800" b="1" i="1" spc="-130" dirty="0">
                <a:cs typeface="Arial"/>
              </a:rPr>
              <a:t>and  </a:t>
            </a:r>
            <a:r>
              <a:rPr sz="2800" b="1" i="1" spc="-165" dirty="0">
                <a:cs typeface="Arial"/>
              </a:rPr>
              <a:t>oligosa</a:t>
            </a:r>
            <a:r>
              <a:rPr sz="2800" b="1" i="1" spc="-210" dirty="0">
                <a:cs typeface="Arial"/>
              </a:rPr>
              <a:t>c</a:t>
            </a:r>
            <a:r>
              <a:rPr sz="2800" b="1" i="1" spc="-300" dirty="0">
                <a:cs typeface="Arial"/>
              </a:rPr>
              <a:t>c</a:t>
            </a:r>
            <a:r>
              <a:rPr sz="2800" b="1" i="1" spc="-120" dirty="0">
                <a:cs typeface="Arial"/>
              </a:rPr>
              <a:t>ha</a:t>
            </a:r>
            <a:r>
              <a:rPr sz="2800" b="1" i="1" spc="-85" dirty="0">
                <a:cs typeface="Arial"/>
              </a:rPr>
              <a:t>r</a:t>
            </a:r>
            <a:r>
              <a:rPr sz="2800" b="1" i="1" spc="-75" dirty="0">
                <a:cs typeface="Arial"/>
              </a:rPr>
              <a:t>i</a:t>
            </a:r>
            <a:r>
              <a:rPr sz="2800" b="1" i="1" spc="-204" dirty="0">
                <a:cs typeface="Arial"/>
              </a:rPr>
              <a:t>des</a:t>
            </a:r>
            <a:endParaRPr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0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99" y="408613"/>
            <a:ext cx="7793037" cy="633747"/>
          </a:xfrm>
        </p:spPr>
        <p:txBody>
          <a:bodyPr/>
          <a:lstStyle/>
          <a:p>
            <a:pPr algn="ctr"/>
            <a:r>
              <a:rPr lang="en-US" altLang="en-US" sz="3600" b="1" dirty="0" smtClean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Digestion </a:t>
            </a:r>
            <a:r>
              <a:rPr lang="en-US" altLang="en-US" sz="3600" b="1" dirty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in Small Intestine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52" y="1448370"/>
            <a:ext cx="8361530" cy="2830332"/>
          </a:xfrm>
        </p:spPr>
        <p:txBody>
          <a:bodyPr>
            <a:normAutofit/>
          </a:bodyPr>
          <a:lstStyle/>
          <a:p>
            <a:pPr marR="1125855"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IN" sz="3200" dirty="0"/>
              <a:t>Main digestion takes place in the small  intestine by pancreatic amylase</a:t>
            </a:r>
          </a:p>
          <a:p>
            <a:pPr marR="5080"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IN" sz="3200" dirty="0"/>
              <a:t>Digestion is completed by pancreatic amylase  because food stays for a longer time in the  intestine.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1823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Small Intestine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8229600" cy="1147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Pancreatic enzymes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chemeClr val="hlink"/>
                </a:solidFill>
                <a:latin typeface="Symbol" panose="05050102010706020507" pitchFamily="18" charset="2"/>
              </a:rPr>
              <a:t>a</a:t>
            </a:r>
            <a:r>
              <a:rPr lang="en-US" altLang="en-US" smtClean="0">
                <a:solidFill>
                  <a:schemeClr val="hlink"/>
                </a:solidFill>
              </a:rPr>
              <a:t>-amylase</a:t>
            </a:r>
          </a:p>
        </p:txBody>
      </p:sp>
      <p:sp>
        <p:nvSpPr>
          <p:cNvPr id="13316" name="Oval 26"/>
          <p:cNvSpPr>
            <a:spLocks noChangeArrowheads="1"/>
          </p:cNvSpPr>
          <p:nvPr/>
        </p:nvSpPr>
        <p:spPr bwMode="auto">
          <a:xfrm>
            <a:off x="20066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17" name="Oval 27"/>
          <p:cNvSpPr>
            <a:spLocks noChangeArrowheads="1"/>
          </p:cNvSpPr>
          <p:nvPr/>
        </p:nvSpPr>
        <p:spPr bwMode="auto">
          <a:xfrm>
            <a:off x="23876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18" name="Oval 28"/>
          <p:cNvSpPr>
            <a:spLocks noChangeArrowheads="1"/>
          </p:cNvSpPr>
          <p:nvPr/>
        </p:nvSpPr>
        <p:spPr bwMode="auto">
          <a:xfrm>
            <a:off x="27686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19" name="Oval 29"/>
          <p:cNvSpPr>
            <a:spLocks noChangeArrowheads="1"/>
          </p:cNvSpPr>
          <p:nvPr/>
        </p:nvSpPr>
        <p:spPr bwMode="auto">
          <a:xfrm>
            <a:off x="16256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0" name="Line 31"/>
          <p:cNvSpPr>
            <a:spLocks noChangeShapeType="1"/>
          </p:cNvSpPr>
          <p:nvPr/>
        </p:nvSpPr>
        <p:spPr bwMode="auto">
          <a:xfrm flipH="1">
            <a:off x="1244600" y="340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21" name="Oval 32" descr="5%"/>
          <p:cNvSpPr>
            <a:spLocks noChangeArrowheads="1"/>
          </p:cNvSpPr>
          <p:nvPr/>
        </p:nvSpPr>
        <p:spPr bwMode="auto">
          <a:xfrm>
            <a:off x="3149600" y="32512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2" name="Line 33"/>
          <p:cNvSpPr>
            <a:spLocks noChangeShapeType="1"/>
          </p:cNvSpPr>
          <p:nvPr/>
        </p:nvSpPr>
        <p:spPr bwMode="auto">
          <a:xfrm>
            <a:off x="2730500" y="2984500"/>
            <a:ext cx="0" cy="8382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23" name="Line 34"/>
          <p:cNvSpPr>
            <a:spLocks noChangeShapeType="1"/>
          </p:cNvSpPr>
          <p:nvPr/>
        </p:nvSpPr>
        <p:spPr bwMode="auto">
          <a:xfrm>
            <a:off x="1574800" y="3035300"/>
            <a:ext cx="0" cy="8382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24" name="Oval 35"/>
          <p:cNvSpPr>
            <a:spLocks noChangeArrowheads="1"/>
          </p:cNvSpPr>
          <p:nvPr/>
        </p:nvSpPr>
        <p:spPr bwMode="auto">
          <a:xfrm>
            <a:off x="1905000" y="4851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5" name="Oval 36"/>
          <p:cNvSpPr>
            <a:spLocks noChangeArrowheads="1"/>
          </p:cNvSpPr>
          <p:nvPr/>
        </p:nvSpPr>
        <p:spPr bwMode="auto">
          <a:xfrm>
            <a:off x="2222500" y="52324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6" name="Oval 37"/>
          <p:cNvSpPr>
            <a:spLocks noChangeArrowheads="1"/>
          </p:cNvSpPr>
          <p:nvPr/>
        </p:nvSpPr>
        <p:spPr bwMode="auto">
          <a:xfrm>
            <a:off x="2540000" y="5219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7" name="Oval 38"/>
          <p:cNvSpPr>
            <a:spLocks noChangeArrowheads="1"/>
          </p:cNvSpPr>
          <p:nvPr/>
        </p:nvSpPr>
        <p:spPr bwMode="auto">
          <a:xfrm>
            <a:off x="2908300" y="5219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8" name="Oval 39"/>
          <p:cNvSpPr>
            <a:spLocks noChangeArrowheads="1"/>
          </p:cNvSpPr>
          <p:nvPr/>
        </p:nvSpPr>
        <p:spPr bwMode="auto">
          <a:xfrm>
            <a:off x="1206500" y="4889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29" name="Oval 40"/>
          <p:cNvSpPr>
            <a:spLocks noChangeArrowheads="1"/>
          </p:cNvSpPr>
          <p:nvPr/>
        </p:nvSpPr>
        <p:spPr bwMode="auto">
          <a:xfrm>
            <a:off x="1549400" y="48641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0" name="Oval 41"/>
          <p:cNvSpPr>
            <a:spLocks noChangeArrowheads="1"/>
          </p:cNvSpPr>
          <p:nvPr/>
        </p:nvSpPr>
        <p:spPr bwMode="auto">
          <a:xfrm>
            <a:off x="2235200" y="48768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1" name="Oval 43"/>
          <p:cNvSpPr>
            <a:spLocks noChangeArrowheads="1"/>
          </p:cNvSpPr>
          <p:nvPr/>
        </p:nvSpPr>
        <p:spPr bwMode="auto">
          <a:xfrm>
            <a:off x="850900" y="4889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2" name="Oval 44"/>
          <p:cNvSpPr>
            <a:spLocks noChangeArrowheads="1"/>
          </p:cNvSpPr>
          <p:nvPr/>
        </p:nvSpPr>
        <p:spPr bwMode="auto">
          <a:xfrm>
            <a:off x="3556000" y="5207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3" name="Oval 46"/>
          <p:cNvSpPr>
            <a:spLocks noChangeArrowheads="1"/>
          </p:cNvSpPr>
          <p:nvPr/>
        </p:nvSpPr>
        <p:spPr bwMode="auto">
          <a:xfrm>
            <a:off x="3225800" y="5219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4" name="Oval 48" descr="5%"/>
          <p:cNvSpPr>
            <a:spLocks noChangeArrowheads="1"/>
          </p:cNvSpPr>
          <p:nvPr/>
        </p:nvSpPr>
        <p:spPr bwMode="auto">
          <a:xfrm>
            <a:off x="3886200" y="51943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35" name="Line 49"/>
          <p:cNvSpPr>
            <a:spLocks noChangeShapeType="1"/>
          </p:cNvSpPr>
          <p:nvPr/>
        </p:nvSpPr>
        <p:spPr bwMode="auto">
          <a:xfrm>
            <a:off x="3606800" y="340360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36" name="Text Box 50"/>
          <p:cNvSpPr txBox="1">
            <a:spLocks noChangeArrowheads="1"/>
          </p:cNvSpPr>
          <p:nvPr/>
        </p:nvSpPr>
        <p:spPr bwMode="auto">
          <a:xfrm>
            <a:off x="1609725" y="4043363"/>
            <a:ext cx="123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amylose</a:t>
            </a:r>
          </a:p>
        </p:txBody>
      </p:sp>
      <p:sp>
        <p:nvSpPr>
          <p:cNvPr id="13337" name="Text Box 51"/>
          <p:cNvSpPr txBox="1">
            <a:spLocks noChangeArrowheads="1"/>
          </p:cNvSpPr>
          <p:nvPr/>
        </p:nvSpPr>
        <p:spPr bwMode="auto">
          <a:xfrm>
            <a:off x="1584325" y="5808663"/>
            <a:ext cx="177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amylopectin</a:t>
            </a:r>
          </a:p>
        </p:txBody>
      </p:sp>
      <p:sp>
        <p:nvSpPr>
          <p:cNvPr id="13338" name="Line 52"/>
          <p:cNvSpPr>
            <a:spLocks noChangeShapeType="1"/>
          </p:cNvSpPr>
          <p:nvPr/>
        </p:nvSpPr>
        <p:spPr bwMode="auto">
          <a:xfrm>
            <a:off x="4368800" y="530860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39" name="Oval 53"/>
          <p:cNvSpPr>
            <a:spLocks noChangeArrowheads="1"/>
          </p:cNvSpPr>
          <p:nvPr/>
        </p:nvSpPr>
        <p:spPr bwMode="auto">
          <a:xfrm>
            <a:off x="51816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40" name="Oval 54"/>
          <p:cNvSpPr>
            <a:spLocks noChangeArrowheads="1"/>
          </p:cNvSpPr>
          <p:nvPr/>
        </p:nvSpPr>
        <p:spPr bwMode="auto">
          <a:xfrm>
            <a:off x="5524500" y="3225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41" name="Oval 55" descr="5%"/>
          <p:cNvSpPr>
            <a:spLocks noChangeArrowheads="1"/>
          </p:cNvSpPr>
          <p:nvPr/>
        </p:nvSpPr>
        <p:spPr bwMode="auto">
          <a:xfrm>
            <a:off x="5892800" y="32385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42" name="Oval 56"/>
          <p:cNvSpPr>
            <a:spLocks noChangeArrowheads="1"/>
          </p:cNvSpPr>
          <p:nvPr/>
        </p:nvSpPr>
        <p:spPr bwMode="auto">
          <a:xfrm>
            <a:off x="7035800" y="3251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43" name="Oval 57" descr="5%"/>
          <p:cNvSpPr>
            <a:spLocks noChangeArrowheads="1"/>
          </p:cNvSpPr>
          <p:nvPr/>
        </p:nvSpPr>
        <p:spPr bwMode="auto">
          <a:xfrm>
            <a:off x="7397750" y="32512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44" name="Line 58"/>
          <p:cNvSpPr>
            <a:spLocks noChangeShapeType="1"/>
          </p:cNvSpPr>
          <p:nvPr/>
        </p:nvSpPr>
        <p:spPr bwMode="auto">
          <a:xfrm flipV="1">
            <a:off x="4394200" y="3987800"/>
            <a:ext cx="13970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45" name="Text Box 59"/>
          <p:cNvSpPr txBox="1">
            <a:spLocks noChangeArrowheads="1"/>
          </p:cNvSpPr>
          <p:nvPr/>
        </p:nvSpPr>
        <p:spPr bwMode="auto">
          <a:xfrm>
            <a:off x="3616325" y="3732213"/>
            <a:ext cx="1766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3200">
                <a:solidFill>
                  <a:srgbClr val="FF0000"/>
                </a:solidFill>
              </a:rPr>
              <a:t> amylase</a:t>
            </a:r>
          </a:p>
        </p:txBody>
      </p:sp>
      <p:sp>
        <p:nvSpPr>
          <p:cNvPr id="13346" name="Text Box 60"/>
          <p:cNvSpPr txBox="1">
            <a:spLocks noChangeArrowheads="1"/>
          </p:cNvSpPr>
          <p:nvPr/>
        </p:nvSpPr>
        <p:spPr bwMode="auto">
          <a:xfrm>
            <a:off x="6372225" y="3076575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3347" name="Line 61"/>
          <p:cNvSpPr>
            <a:spLocks noChangeShapeType="1"/>
          </p:cNvSpPr>
          <p:nvPr/>
        </p:nvSpPr>
        <p:spPr bwMode="auto">
          <a:xfrm>
            <a:off x="3187700" y="4965700"/>
            <a:ext cx="0" cy="8382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48" name="Line 62"/>
          <p:cNvSpPr>
            <a:spLocks noChangeShapeType="1"/>
          </p:cNvSpPr>
          <p:nvPr/>
        </p:nvSpPr>
        <p:spPr bwMode="auto">
          <a:xfrm>
            <a:off x="1536700" y="4610100"/>
            <a:ext cx="0" cy="8382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3349" name="Oval 63"/>
          <p:cNvSpPr>
            <a:spLocks noChangeArrowheads="1"/>
          </p:cNvSpPr>
          <p:nvPr/>
        </p:nvSpPr>
        <p:spPr bwMode="auto">
          <a:xfrm>
            <a:off x="6159500" y="5029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50" name="Oval 64"/>
          <p:cNvSpPr>
            <a:spLocks noChangeArrowheads="1"/>
          </p:cNvSpPr>
          <p:nvPr/>
        </p:nvSpPr>
        <p:spPr bwMode="auto">
          <a:xfrm>
            <a:off x="6477000" y="54102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51" name="Oval 65"/>
          <p:cNvSpPr>
            <a:spLocks noChangeArrowheads="1"/>
          </p:cNvSpPr>
          <p:nvPr/>
        </p:nvSpPr>
        <p:spPr bwMode="auto">
          <a:xfrm>
            <a:off x="6794500" y="5397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52" name="Oval 67"/>
          <p:cNvSpPr>
            <a:spLocks noChangeArrowheads="1"/>
          </p:cNvSpPr>
          <p:nvPr/>
        </p:nvSpPr>
        <p:spPr bwMode="auto">
          <a:xfrm>
            <a:off x="5803900" y="5041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53" name="Oval 68"/>
          <p:cNvSpPr>
            <a:spLocks noChangeArrowheads="1"/>
          </p:cNvSpPr>
          <p:nvPr/>
        </p:nvSpPr>
        <p:spPr bwMode="auto">
          <a:xfrm>
            <a:off x="6489700" y="50546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354" name="Text Box 71"/>
          <p:cNvSpPr txBox="1">
            <a:spLocks noChangeArrowheads="1"/>
          </p:cNvSpPr>
          <p:nvPr/>
        </p:nvSpPr>
        <p:spPr bwMode="auto">
          <a:xfrm>
            <a:off x="5051425" y="2595563"/>
            <a:ext cx="163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maltotriose</a:t>
            </a:r>
          </a:p>
        </p:txBody>
      </p:sp>
      <p:sp>
        <p:nvSpPr>
          <p:cNvPr id="13355" name="Text Box 72"/>
          <p:cNvSpPr txBox="1">
            <a:spLocks noChangeArrowheads="1"/>
          </p:cNvSpPr>
          <p:nvPr/>
        </p:nvSpPr>
        <p:spPr bwMode="auto">
          <a:xfrm>
            <a:off x="6981825" y="2633663"/>
            <a:ext cx="1190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maltose</a:t>
            </a:r>
          </a:p>
        </p:txBody>
      </p:sp>
      <p:sp>
        <p:nvSpPr>
          <p:cNvPr id="13356" name="Text Box 73"/>
          <p:cNvSpPr txBox="1">
            <a:spLocks noChangeArrowheads="1"/>
          </p:cNvSpPr>
          <p:nvPr/>
        </p:nvSpPr>
        <p:spPr bwMode="auto">
          <a:xfrm>
            <a:off x="5622925" y="6091238"/>
            <a:ext cx="229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Symbol" panose="05050102010706020507" pitchFamily="18" charset="2"/>
              </a:rPr>
              <a:t>a </a:t>
            </a:r>
            <a:r>
              <a:rPr lang="en-US" altLang="en-US" b="1">
                <a:solidFill>
                  <a:srgbClr val="000000"/>
                </a:solidFill>
              </a:rPr>
              <a:t>Limit dextrins</a:t>
            </a:r>
          </a:p>
        </p:txBody>
      </p:sp>
      <p:sp>
        <p:nvSpPr>
          <p:cNvPr id="13357" name="Oval 74" descr="5%"/>
          <p:cNvSpPr>
            <a:spLocks noChangeArrowheads="1"/>
          </p:cNvSpPr>
          <p:nvPr/>
        </p:nvSpPr>
        <p:spPr bwMode="auto">
          <a:xfrm>
            <a:off x="7150100" y="53848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8824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1478" y="212726"/>
            <a:ext cx="7793037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 smtClean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Digestion in Small Intestine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00540" y="1060283"/>
            <a:ext cx="8213975" cy="548489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dirty="0" smtClean="0"/>
              <a:t>Digestion mediated by enzymes synthesized by cells lining the small intestine (brush border)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 smtClean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00540" y="2999873"/>
            <a:ext cx="2317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Disaccharides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2897981" y="3365707"/>
            <a:ext cx="2209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560510" y="3106151"/>
            <a:ext cx="2855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Monosaccharides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722839" y="2706041"/>
            <a:ext cx="27331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7030A0"/>
                </a:solidFill>
              </a:rPr>
              <a:t>Brush Border Enzymes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914400" y="5715000"/>
            <a:ext cx="6176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* Exception is </a:t>
            </a:r>
            <a:r>
              <a:rPr lang="el-GR" altLang="en-US" sz="2800">
                <a:solidFill>
                  <a:srgbClr val="FF0000"/>
                </a:solidFill>
              </a:rPr>
              <a:t>β</a:t>
            </a:r>
            <a:r>
              <a:rPr lang="en-US" altLang="en-US" sz="2800">
                <a:solidFill>
                  <a:srgbClr val="FF0000"/>
                </a:solidFill>
              </a:rPr>
              <a:t>-1,4 bonds in cellulose</a:t>
            </a:r>
            <a:endParaRPr lang="el-GR" alt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9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12" y="1305176"/>
            <a:ext cx="8955088" cy="5552823"/>
          </a:xfrm>
          <a:solidFill>
            <a:schemeClr val="bg1"/>
          </a:solidFill>
        </p:spPr>
        <p:txBody>
          <a:bodyPr/>
          <a:lstStyle/>
          <a:p>
            <a:pPr marR="5080">
              <a:buNone/>
              <a:tabLst>
                <a:tab pos="354965" algn="l"/>
                <a:tab pos="355600" algn="l"/>
              </a:tabLst>
            </a:pPr>
            <a:r>
              <a:rPr lang="en-IN" dirty="0"/>
              <a:t>They are present in the brush border epithelium of  intestinal mucosal cells where the resultant  monosaccharides and others arising from the diet  are absorbed.</a:t>
            </a:r>
          </a:p>
          <a:p>
            <a:pPr marL="12700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endParaRPr lang="en-IN" sz="2800" spc="-180" dirty="0" smtClean="0">
              <a:latin typeface="Calibri" panose="020F0502020204030204" pitchFamily="34" charset="0"/>
              <a:cs typeface="Arial"/>
            </a:endParaRPr>
          </a:p>
          <a:p>
            <a:pPr marL="12700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r>
              <a:rPr lang="en-IN" dirty="0"/>
              <a:t>The </a:t>
            </a:r>
            <a:r>
              <a:rPr lang="en-IN" dirty="0"/>
              <a:t>different </a:t>
            </a:r>
            <a:r>
              <a:rPr lang="en-IN" dirty="0" err="1"/>
              <a:t>disaccharidases</a:t>
            </a:r>
            <a:r>
              <a:rPr lang="en-IN" dirty="0"/>
              <a:t> are </a:t>
            </a:r>
            <a:r>
              <a:rPr lang="en-IN" dirty="0"/>
              <a:t>:</a:t>
            </a:r>
          </a:p>
          <a:p>
            <a:pPr marL="12700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endParaRPr lang="en-IN" sz="2800" spc="-180" dirty="0" smtClean="0">
              <a:latin typeface="Calibri" panose="020F0502020204030204" pitchFamily="34" charset="0"/>
              <a:cs typeface="Arial"/>
            </a:endParaRPr>
          </a:p>
          <a:p>
            <a:pPr marL="12700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r>
              <a:rPr lang="en-IN" sz="2800" spc="-180" dirty="0" smtClean="0">
                <a:latin typeface="Calibri" panose="020F0502020204030204" pitchFamily="34" charset="0"/>
                <a:cs typeface="Arial"/>
              </a:rPr>
              <a:t>1</a:t>
            </a:r>
            <a:r>
              <a:rPr lang="en-IN" dirty="0"/>
              <a:t>.  </a:t>
            </a:r>
            <a:r>
              <a:rPr lang="en-IN" b="1" dirty="0">
                <a:solidFill>
                  <a:srgbClr val="7030A0"/>
                </a:solidFill>
              </a:rPr>
              <a:t>Maltase,</a:t>
            </a:r>
          </a:p>
          <a:p>
            <a:pPr marL="12700" marR="495934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r>
              <a:rPr lang="en-IN" dirty="0"/>
              <a:t>2.  </a:t>
            </a:r>
            <a:r>
              <a:rPr lang="en-IN" b="1" dirty="0" err="1" smtClean="0">
                <a:solidFill>
                  <a:srgbClr val="7030A0"/>
                </a:solidFill>
              </a:rPr>
              <a:t>S</a:t>
            </a:r>
            <a:r>
              <a:rPr lang="en-IN" b="1" dirty="0" err="1">
                <a:solidFill>
                  <a:srgbClr val="7030A0"/>
                </a:solidFill>
              </a:rPr>
              <a:t>ucrase-Isomaltase</a:t>
            </a:r>
            <a:r>
              <a:rPr lang="en-IN" dirty="0" smtClean="0"/>
              <a:t> </a:t>
            </a:r>
            <a:r>
              <a:rPr lang="en-IN" dirty="0"/>
              <a:t>(a </a:t>
            </a:r>
            <a:r>
              <a:rPr lang="en-IN" dirty="0"/>
              <a:t>bifunctional enzyme  </a:t>
            </a:r>
            <a:r>
              <a:rPr lang="en-IN" dirty="0" err="1"/>
              <a:t>catalyzing</a:t>
            </a:r>
            <a:r>
              <a:rPr lang="en-IN" dirty="0"/>
              <a:t> </a:t>
            </a:r>
            <a:r>
              <a:rPr lang="en-IN" dirty="0"/>
              <a:t> 			</a:t>
            </a:r>
            <a:r>
              <a:rPr lang="en-IN" dirty="0" smtClean="0"/>
              <a:t>                    hydrolysis </a:t>
            </a:r>
            <a:r>
              <a:rPr lang="en-IN" dirty="0"/>
              <a:t>of sucrose and </a:t>
            </a:r>
            <a:r>
              <a:rPr lang="en-IN" dirty="0" err="1"/>
              <a:t>isomaltose</a:t>
            </a:r>
            <a:r>
              <a:rPr lang="en-IN" dirty="0"/>
              <a:t>)</a:t>
            </a:r>
          </a:p>
          <a:p>
            <a:pPr marL="12700" indent="0">
              <a:spcBef>
                <a:spcPts val="5"/>
              </a:spcBef>
              <a:buNone/>
              <a:tabLst>
                <a:tab pos="354965" algn="l"/>
                <a:tab pos="355600" algn="l"/>
              </a:tabLst>
            </a:pPr>
            <a:r>
              <a:rPr lang="en-IN" dirty="0"/>
              <a:t>3.   </a:t>
            </a:r>
            <a:r>
              <a:rPr lang="en-IN" b="1" dirty="0">
                <a:solidFill>
                  <a:srgbClr val="7030A0"/>
                </a:solidFill>
              </a:rPr>
              <a:t>Lactase</a:t>
            </a:r>
          </a:p>
          <a:p>
            <a:endParaRPr lang="en-IN" sz="28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23081" y="394787"/>
            <a:ext cx="77930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600" b="1" kern="0" dirty="0" smtClean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What are </a:t>
            </a:r>
            <a:r>
              <a:rPr lang="en-US" altLang="en-US" sz="3600" b="1" kern="0" dirty="0" err="1" smtClean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disaccharidases</a:t>
            </a:r>
            <a:r>
              <a:rPr lang="en-US" altLang="en-US" sz="3600" b="1" kern="0" dirty="0" smtClean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en-US" altLang="en-US" sz="3600" b="1" kern="0" dirty="0">
              <a:solidFill>
                <a:schemeClr val="accent5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2362" y="76201"/>
            <a:ext cx="7793037" cy="685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Digestion in Small Intestine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53130" y="2126976"/>
            <a:ext cx="1385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Maltose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397871" y="2547963"/>
            <a:ext cx="213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14112" y="2126975"/>
            <a:ext cx="3106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Glucose + Glucose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730702" y="1915581"/>
            <a:ext cx="1390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 i="1" dirty="0">
                <a:solidFill>
                  <a:srgbClr val="7030A0"/>
                </a:solidFill>
              </a:rPr>
              <a:t>Maltase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24180" y="3108239"/>
            <a:ext cx="1370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Lactose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493698" y="3384376"/>
            <a:ext cx="213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787104" y="2869942"/>
            <a:ext cx="1361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 i="1" dirty="0">
                <a:solidFill>
                  <a:srgbClr val="7030A0"/>
                </a:solidFill>
              </a:rPr>
              <a:t>Lactase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716233" y="3054920"/>
            <a:ext cx="3402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Glucose + Galactose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72306" y="1093948"/>
            <a:ext cx="1412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Sucrose</a:t>
            </a: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2362200" y="1613061"/>
            <a:ext cx="213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648200" y="1042987"/>
            <a:ext cx="3221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/>
              <a:t>Glucose + Fructose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2730702" y="928210"/>
            <a:ext cx="1476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 i="1" dirty="0" err="1">
                <a:solidFill>
                  <a:srgbClr val="7030A0"/>
                </a:solidFill>
              </a:rPr>
              <a:t>Sucrase</a:t>
            </a:r>
            <a:endParaRPr lang="en-US" altLang="en-US" b="1" i="1" dirty="0">
              <a:solidFill>
                <a:srgbClr val="7030A0"/>
              </a:solidFill>
            </a:endParaRP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27862" y="5920271"/>
            <a:ext cx="55184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200" i="1" dirty="0" smtClean="0">
                <a:solidFill>
                  <a:srgbClr val="7030A0"/>
                </a:solidFill>
              </a:rPr>
              <a:t>Note: * </a:t>
            </a:r>
            <a:r>
              <a:rPr lang="en-US" altLang="en-US" sz="2200" i="1" dirty="0">
                <a:solidFill>
                  <a:srgbClr val="7030A0"/>
                </a:solidFill>
              </a:rPr>
              <a:t>Ruminants do not have </a:t>
            </a:r>
            <a:r>
              <a:rPr lang="en-US" altLang="en-US" sz="2200" i="1" dirty="0" smtClean="0">
                <a:solidFill>
                  <a:srgbClr val="7030A0"/>
                </a:solidFill>
              </a:rPr>
              <a:t>sucrose</a:t>
            </a:r>
          </a:p>
          <a:p>
            <a:r>
              <a:rPr lang="en-US" altLang="en-US" sz="2200" i="1" dirty="0">
                <a:solidFill>
                  <a:srgbClr val="7030A0"/>
                </a:solidFill>
              </a:rPr>
              <a:t> </a:t>
            </a:r>
            <a:r>
              <a:rPr lang="en-US" altLang="en-US" sz="2200" i="1" dirty="0" smtClean="0">
                <a:solidFill>
                  <a:srgbClr val="7030A0"/>
                </a:solidFill>
              </a:rPr>
              <a:t>        * </a:t>
            </a:r>
            <a:r>
              <a:rPr lang="en-US" altLang="en-US" sz="2200" i="1" dirty="0">
                <a:solidFill>
                  <a:srgbClr val="7030A0"/>
                </a:solidFill>
              </a:rPr>
              <a:t>Poultry do not have </a:t>
            </a:r>
            <a:r>
              <a:rPr lang="en-US" altLang="en-US" sz="2200" i="1" dirty="0" smtClean="0">
                <a:solidFill>
                  <a:srgbClr val="7030A0"/>
                </a:solidFill>
              </a:rPr>
              <a:t>lactase</a:t>
            </a:r>
            <a:endParaRPr lang="en-US" altLang="en-US" sz="2200" i="1" dirty="0">
              <a:solidFill>
                <a:srgbClr val="7030A0"/>
              </a:solidFill>
            </a:endParaRPr>
          </a:p>
        </p:txBody>
      </p:sp>
      <p:sp>
        <p:nvSpPr>
          <p:cNvPr id="17" name="object 24"/>
          <p:cNvSpPr txBox="1"/>
          <p:nvPr/>
        </p:nvSpPr>
        <p:spPr>
          <a:xfrm>
            <a:off x="197526" y="4217100"/>
            <a:ext cx="9037414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algn="ctr">
              <a:lnSpc>
                <a:spcPts val="2050"/>
              </a:lnSpc>
              <a:spcBef>
                <a:spcPts val="100"/>
              </a:spcBef>
            </a:pPr>
            <a:r>
              <a:rPr sz="2200" b="1" i="1" spc="-150" dirty="0" err="1" smtClean="0">
                <a:solidFill>
                  <a:srgbClr val="7030A0"/>
                </a:solidFill>
                <a:cs typeface="Arial"/>
              </a:rPr>
              <a:t>Sucrase</a:t>
            </a:r>
            <a:r>
              <a:rPr sz="2200" b="1" i="1" spc="-100" dirty="0" smtClean="0">
                <a:solidFill>
                  <a:srgbClr val="7030A0"/>
                </a:solidFill>
                <a:cs typeface="Arial"/>
              </a:rPr>
              <a:t> </a:t>
            </a:r>
            <a:r>
              <a:rPr sz="2200" b="1" i="1" spc="-90" dirty="0" err="1" smtClean="0">
                <a:solidFill>
                  <a:srgbClr val="7030A0"/>
                </a:solidFill>
                <a:cs typeface="Arial"/>
              </a:rPr>
              <a:t>Isomaltase</a:t>
            </a:r>
            <a:endParaRPr sz="2200" b="1" i="1" dirty="0" smtClean="0">
              <a:solidFill>
                <a:srgbClr val="7030A0"/>
              </a:solidFill>
              <a:cs typeface="Arial"/>
            </a:endParaRPr>
          </a:p>
          <a:p>
            <a:pPr marL="12700">
              <a:lnSpc>
                <a:spcPts val="3729"/>
              </a:lnSpc>
              <a:tabLst>
                <a:tab pos="354965" algn="l"/>
                <a:tab pos="355600" algn="l"/>
                <a:tab pos="4996180" algn="l"/>
              </a:tabLst>
            </a:pPr>
            <a:r>
              <a:rPr sz="2800" dirty="0">
                <a:latin typeface="Tahoma" panose="020B0604030504040204" pitchFamily="34" charset="0"/>
              </a:rPr>
              <a:t>Sucrose </a:t>
            </a:r>
            <a:r>
              <a:rPr sz="2800" dirty="0" err="1">
                <a:latin typeface="Tahoma" panose="020B0604030504040204" pitchFamily="34" charset="0"/>
              </a:rPr>
              <a:t>Isomaltose</a:t>
            </a:r>
            <a:r>
              <a:rPr sz="3200" spc="-140" dirty="0" smtClean="0">
                <a:latin typeface="Arial"/>
                <a:cs typeface="Arial"/>
              </a:rPr>
              <a:t>	</a:t>
            </a:r>
            <a:r>
              <a:rPr lang="en-IN" sz="3200" spc="-14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Tahoma" panose="020B0604030504040204" pitchFamily="34" charset="0"/>
              </a:rPr>
              <a:t>3</a:t>
            </a:r>
            <a:r>
              <a:rPr lang="en-IN" sz="2800" dirty="0" smtClean="0">
                <a:latin typeface="Tahoma" panose="020B0604030504040204" pitchFamily="34" charset="0"/>
              </a:rPr>
              <a:t> </a:t>
            </a:r>
            <a:r>
              <a:rPr sz="2800" dirty="0" smtClean="0">
                <a:latin typeface="Tahoma" panose="020B0604030504040204" pitchFamily="34" charset="0"/>
              </a:rPr>
              <a:t>Glucose </a:t>
            </a:r>
            <a:r>
              <a:rPr sz="2800" dirty="0">
                <a:latin typeface="Tahoma" panose="020B0604030504040204" pitchFamily="34" charset="0"/>
              </a:rPr>
              <a:t>+ fructose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3744557" y="4804941"/>
            <a:ext cx="1248646" cy="65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337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1158" y="303213"/>
            <a:ext cx="8229600" cy="68897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Oligosaccharide digestion..</a:t>
            </a:r>
            <a:r>
              <a:rPr lang="en-US" altLang="en-US" sz="3600" b="1" dirty="0" err="1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cont</a:t>
            </a:r>
            <a:endParaRPr lang="en-US" altLang="en-US" sz="3600" b="1" dirty="0">
              <a:solidFill>
                <a:schemeClr val="accent5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339" name="Oval 4"/>
          <p:cNvSpPr>
            <a:spLocks noChangeArrowheads="1"/>
          </p:cNvSpPr>
          <p:nvPr/>
        </p:nvSpPr>
        <p:spPr bwMode="auto">
          <a:xfrm>
            <a:off x="1479550" y="185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0" name="Oval 5"/>
          <p:cNvSpPr>
            <a:spLocks noChangeArrowheads="1"/>
          </p:cNvSpPr>
          <p:nvPr/>
        </p:nvSpPr>
        <p:spPr bwMode="auto">
          <a:xfrm>
            <a:off x="1845511" y="2234866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1" name="Oval 6"/>
          <p:cNvSpPr>
            <a:spLocks noChangeArrowheads="1"/>
          </p:cNvSpPr>
          <p:nvPr/>
        </p:nvSpPr>
        <p:spPr bwMode="auto">
          <a:xfrm>
            <a:off x="2114550" y="2222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123950" y="1866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3" name="Oval 9"/>
          <p:cNvSpPr>
            <a:spLocks noChangeArrowheads="1"/>
          </p:cNvSpPr>
          <p:nvPr/>
        </p:nvSpPr>
        <p:spPr bwMode="auto">
          <a:xfrm>
            <a:off x="1809750" y="18796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4" name="Oval 10" descr="5%"/>
          <p:cNvSpPr>
            <a:spLocks noChangeArrowheads="1"/>
          </p:cNvSpPr>
          <p:nvPr/>
        </p:nvSpPr>
        <p:spPr bwMode="auto">
          <a:xfrm>
            <a:off x="2476500" y="222885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5" name="Line 11"/>
          <p:cNvSpPr>
            <a:spLocks noChangeShapeType="1"/>
          </p:cNvSpPr>
          <p:nvPr/>
        </p:nvSpPr>
        <p:spPr bwMode="auto">
          <a:xfrm>
            <a:off x="1860550" y="2787650"/>
            <a:ext cx="19050" cy="146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46" name="Oval 12"/>
          <p:cNvSpPr>
            <a:spLocks noChangeArrowheads="1"/>
          </p:cNvSpPr>
          <p:nvPr/>
        </p:nvSpPr>
        <p:spPr bwMode="auto">
          <a:xfrm>
            <a:off x="790575" y="3424238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7" name="Freeform 13"/>
          <p:cNvSpPr>
            <a:spLocks/>
          </p:cNvSpPr>
          <p:nvPr/>
        </p:nvSpPr>
        <p:spPr bwMode="auto">
          <a:xfrm>
            <a:off x="1143000" y="3081338"/>
            <a:ext cx="685800" cy="419100"/>
          </a:xfrm>
          <a:custGeom>
            <a:avLst/>
            <a:gdLst>
              <a:gd name="T0" fmla="*/ 2147483647 w 432"/>
              <a:gd name="T1" fmla="*/ 0 h 264"/>
              <a:gd name="T2" fmla="*/ 2147483647 w 432"/>
              <a:gd name="T3" fmla="*/ 2147483647 h 264"/>
              <a:gd name="T4" fmla="*/ 2147483647 w 432"/>
              <a:gd name="T5" fmla="*/ 2147483647 h 264"/>
              <a:gd name="T6" fmla="*/ 2147483647 w 432"/>
              <a:gd name="T7" fmla="*/ 2147483647 h 264"/>
              <a:gd name="T8" fmla="*/ 0 w 432"/>
              <a:gd name="T9" fmla="*/ 2147483647 h 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264"/>
              <a:gd name="T17" fmla="*/ 432 w 432"/>
              <a:gd name="T18" fmla="*/ 264 h 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264">
                <a:moveTo>
                  <a:pt x="432" y="0"/>
                </a:moveTo>
                <a:cubicBezTo>
                  <a:pt x="416" y="48"/>
                  <a:pt x="400" y="96"/>
                  <a:pt x="384" y="144"/>
                </a:cubicBezTo>
                <a:cubicBezTo>
                  <a:pt x="375" y="171"/>
                  <a:pt x="336" y="176"/>
                  <a:pt x="312" y="192"/>
                </a:cubicBezTo>
                <a:cubicBezTo>
                  <a:pt x="291" y="206"/>
                  <a:pt x="264" y="208"/>
                  <a:pt x="240" y="216"/>
                </a:cubicBezTo>
                <a:cubicBezTo>
                  <a:pt x="158" y="243"/>
                  <a:pt x="89" y="264"/>
                  <a:pt x="0" y="264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1422400" y="4635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1739900" y="50165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0" name="Oval 16"/>
          <p:cNvSpPr>
            <a:spLocks noChangeArrowheads="1"/>
          </p:cNvSpPr>
          <p:nvPr/>
        </p:nvSpPr>
        <p:spPr bwMode="auto">
          <a:xfrm>
            <a:off x="2057400" y="5003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1" name="Oval 18"/>
          <p:cNvSpPr>
            <a:spLocks noChangeArrowheads="1"/>
          </p:cNvSpPr>
          <p:nvPr/>
        </p:nvSpPr>
        <p:spPr bwMode="auto">
          <a:xfrm>
            <a:off x="1752600" y="46609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2" name="Oval 19" descr="5%"/>
          <p:cNvSpPr>
            <a:spLocks noChangeArrowheads="1"/>
          </p:cNvSpPr>
          <p:nvPr/>
        </p:nvSpPr>
        <p:spPr bwMode="auto">
          <a:xfrm>
            <a:off x="2419350" y="501015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3" name="Text Box 20"/>
          <p:cNvSpPr txBox="1">
            <a:spLocks noChangeArrowheads="1"/>
          </p:cNvSpPr>
          <p:nvPr/>
        </p:nvSpPr>
        <p:spPr bwMode="auto">
          <a:xfrm>
            <a:off x="2197100" y="3471863"/>
            <a:ext cx="3359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Glucoamylase (maltase)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b="1">
                <a:solidFill>
                  <a:srgbClr val="FF0000"/>
                </a:solidFill>
              </a:rPr>
              <a:t>-dextrinase</a:t>
            </a:r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2927350" y="5321300"/>
            <a:ext cx="23241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55" name="Line 22"/>
          <p:cNvSpPr>
            <a:spLocks noChangeShapeType="1"/>
          </p:cNvSpPr>
          <p:nvPr/>
        </p:nvSpPr>
        <p:spPr bwMode="auto">
          <a:xfrm flipH="1" flipV="1">
            <a:off x="1841500" y="3321050"/>
            <a:ext cx="43815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56" name="Line 23"/>
          <p:cNvSpPr>
            <a:spLocks noChangeShapeType="1"/>
          </p:cNvSpPr>
          <p:nvPr/>
        </p:nvSpPr>
        <p:spPr bwMode="auto">
          <a:xfrm flipH="1">
            <a:off x="3384550" y="4654550"/>
            <a:ext cx="19050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57" name="Oval 25"/>
          <p:cNvSpPr>
            <a:spLocks noChangeArrowheads="1"/>
          </p:cNvSpPr>
          <p:nvPr/>
        </p:nvSpPr>
        <p:spPr bwMode="auto">
          <a:xfrm>
            <a:off x="5378450" y="564515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8" name="Oval 26"/>
          <p:cNvSpPr>
            <a:spLocks noChangeArrowheads="1"/>
          </p:cNvSpPr>
          <p:nvPr/>
        </p:nvSpPr>
        <p:spPr bwMode="auto">
          <a:xfrm>
            <a:off x="5695950" y="563245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59" name="Oval 27"/>
          <p:cNvSpPr>
            <a:spLocks noChangeArrowheads="1"/>
          </p:cNvSpPr>
          <p:nvPr/>
        </p:nvSpPr>
        <p:spPr bwMode="auto">
          <a:xfrm>
            <a:off x="5391150" y="528955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0" name="Oval 28" descr="5%"/>
          <p:cNvSpPr>
            <a:spLocks noChangeArrowheads="1"/>
          </p:cNvSpPr>
          <p:nvPr/>
        </p:nvSpPr>
        <p:spPr bwMode="auto">
          <a:xfrm>
            <a:off x="6057900" y="56388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1" name="Oval 29"/>
          <p:cNvSpPr>
            <a:spLocks noChangeArrowheads="1"/>
          </p:cNvSpPr>
          <p:nvPr/>
        </p:nvSpPr>
        <p:spPr bwMode="auto">
          <a:xfrm>
            <a:off x="3714750" y="6019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2" name="Freeform 30"/>
          <p:cNvSpPr>
            <a:spLocks/>
          </p:cNvSpPr>
          <p:nvPr/>
        </p:nvSpPr>
        <p:spPr bwMode="auto">
          <a:xfrm>
            <a:off x="3517900" y="5416550"/>
            <a:ext cx="381000" cy="590550"/>
          </a:xfrm>
          <a:custGeom>
            <a:avLst/>
            <a:gdLst>
              <a:gd name="T0" fmla="*/ 0 w 240"/>
              <a:gd name="T1" fmla="*/ 0 h 372"/>
              <a:gd name="T2" fmla="*/ 2147483647 w 240"/>
              <a:gd name="T3" fmla="*/ 2147483647 h 372"/>
              <a:gd name="T4" fmla="*/ 2147483647 w 240"/>
              <a:gd name="T5" fmla="*/ 2147483647 h 372"/>
              <a:gd name="T6" fmla="*/ 2147483647 w 240"/>
              <a:gd name="T7" fmla="*/ 2147483647 h 372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372"/>
              <a:gd name="T14" fmla="*/ 240 w 240"/>
              <a:gd name="T15" fmla="*/ 372 h 3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372">
                <a:moveTo>
                  <a:pt x="0" y="0"/>
                </a:moveTo>
                <a:cubicBezTo>
                  <a:pt x="29" y="10"/>
                  <a:pt x="49" y="13"/>
                  <a:pt x="72" y="36"/>
                </a:cubicBezTo>
                <a:cubicBezTo>
                  <a:pt x="126" y="90"/>
                  <a:pt x="62" y="61"/>
                  <a:pt x="132" y="84"/>
                </a:cubicBezTo>
                <a:cubicBezTo>
                  <a:pt x="201" y="188"/>
                  <a:pt x="240" y="245"/>
                  <a:pt x="240" y="372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63" name="Line 31"/>
          <p:cNvSpPr>
            <a:spLocks noChangeShapeType="1"/>
          </p:cNvSpPr>
          <p:nvPr/>
        </p:nvSpPr>
        <p:spPr bwMode="auto">
          <a:xfrm flipV="1">
            <a:off x="6508750" y="4483100"/>
            <a:ext cx="895350" cy="1047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64" name="Rectangle 33"/>
          <p:cNvSpPr>
            <a:spLocks noChangeArrowheads="1"/>
          </p:cNvSpPr>
          <p:nvPr/>
        </p:nvSpPr>
        <p:spPr bwMode="auto">
          <a:xfrm>
            <a:off x="5173663" y="4545013"/>
            <a:ext cx="1811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b="1">
                <a:solidFill>
                  <a:srgbClr val="FF0000"/>
                </a:solidFill>
              </a:rPr>
              <a:t>-dextrinase</a:t>
            </a:r>
          </a:p>
        </p:txBody>
      </p:sp>
      <p:sp>
        <p:nvSpPr>
          <p:cNvPr id="14365" name="Oval 35"/>
          <p:cNvSpPr>
            <a:spLocks noChangeArrowheads="1"/>
          </p:cNvSpPr>
          <p:nvPr/>
        </p:nvSpPr>
        <p:spPr bwMode="auto">
          <a:xfrm>
            <a:off x="7448550" y="391795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6" name="Oval 36" descr="5%"/>
          <p:cNvSpPr>
            <a:spLocks noChangeArrowheads="1"/>
          </p:cNvSpPr>
          <p:nvPr/>
        </p:nvSpPr>
        <p:spPr bwMode="auto">
          <a:xfrm>
            <a:off x="7810500" y="39243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7" name="Oval 37"/>
          <p:cNvSpPr>
            <a:spLocks noChangeArrowheads="1"/>
          </p:cNvSpPr>
          <p:nvPr/>
        </p:nvSpPr>
        <p:spPr bwMode="auto">
          <a:xfrm>
            <a:off x="7067550" y="3937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68" name="Line 38"/>
          <p:cNvSpPr>
            <a:spLocks noChangeShapeType="1"/>
          </p:cNvSpPr>
          <p:nvPr/>
        </p:nvSpPr>
        <p:spPr bwMode="auto">
          <a:xfrm flipV="1">
            <a:off x="7556500" y="3073400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69" name="Freeform 39"/>
          <p:cNvSpPr>
            <a:spLocks/>
          </p:cNvSpPr>
          <p:nvPr/>
        </p:nvSpPr>
        <p:spPr bwMode="auto">
          <a:xfrm>
            <a:off x="6718300" y="5187950"/>
            <a:ext cx="704850" cy="114300"/>
          </a:xfrm>
          <a:custGeom>
            <a:avLst/>
            <a:gdLst>
              <a:gd name="T0" fmla="*/ 0 w 444"/>
              <a:gd name="T1" fmla="*/ 2147483647 h 72"/>
              <a:gd name="T2" fmla="*/ 2147483647 w 444"/>
              <a:gd name="T3" fmla="*/ 0 h 72"/>
              <a:gd name="T4" fmla="*/ 2147483647 w 444"/>
              <a:gd name="T5" fmla="*/ 2147483647 h 72"/>
              <a:gd name="T6" fmla="*/ 0 60000 65536"/>
              <a:gd name="T7" fmla="*/ 0 60000 65536"/>
              <a:gd name="T8" fmla="*/ 0 60000 65536"/>
              <a:gd name="T9" fmla="*/ 0 w 444"/>
              <a:gd name="T10" fmla="*/ 0 h 72"/>
              <a:gd name="T11" fmla="*/ 444 w 444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4" h="72">
                <a:moveTo>
                  <a:pt x="0" y="72"/>
                </a:moveTo>
                <a:cubicBezTo>
                  <a:pt x="76" y="47"/>
                  <a:pt x="151" y="19"/>
                  <a:pt x="228" y="0"/>
                </a:cubicBezTo>
                <a:cubicBezTo>
                  <a:pt x="428" y="12"/>
                  <a:pt x="356" y="12"/>
                  <a:pt x="444" y="12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70" name="Oval 40"/>
          <p:cNvSpPr>
            <a:spLocks noChangeArrowheads="1"/>
          </p:cNvSpPr>
          <p:nvPr/>
        </p:nvSpPr>
        <p:spPr bwMode="auto">
          <a:xfrm>
            <a:off x="7486650" y="5143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71" name="Oval 41"/>
          <p:cNvSpPr>
            <a:spLocks noChangeArrowheads="1"/>
          </p:cNvSpPr>
          <p:nvPr/>
        </p:nvSpPr>
        <p:spPr bwMode="auto">
          <a:xfrm>
            <a:off x="7239000" y="266065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72" name="Oval 42" descr="5%"/>
          <p:cNvSpPr>
            <a:spLocks noChangeArrowheads="1"/>
          </p:cNvSpPr>
          <p:nvPr/>
        </p:nvSpPr>
        <p:spPr bwMode="auto">
          <a:xfrm>
            <a:off x="7600950" y="2667000"/>
            <a:ext cx="304800" cy="304800"/>
          </a:xfrm>
          <a:prstGeom prst="ellipse">
            <a:avLst/>
          </a:prstGeom>
          <a:pattFill prst="pct5">
            <a:fgClr>
              <a:srgbClr val="000514"/>
            </a:fgClr>
            <a:bgClr>
              <a:srgbClr val="FFFFFF"/>
            </a:bgClr>
          </a:patt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73" name="Freeform 43"/>
          <p:cNvSpPr>
            <a:spLocks/>
          </p:cNvSpPr>
          <p:nvPr/>
        </p:nvSpPr>
        <p:spPr bwMode="auto">
          <a:xfrm>
            <a:off x="7537450" y="3306763"/>
            <a:ext cx="571500" cy="261937"/>
          </a:xfrm>
          <a:custGeom>
            <a:avLst/>
            <a:gdLst>
              <a:gd name="T0" fmla="*/ 0 w 360"/>
              <a:gd name="T1" fmla="*/ 2147483647 h 165"/>
              <a:gd name="T2" fmla="*/ 2147483647 w 360"/>
              <a:gd name="T3" fmla="*/ 2147483647 h 165"/>
              <a:gd name="T4" fmla="*/ 2147483647 w 360"/>
              <a:gd name="T5" fmla="*/ 2147483647 h 165"/>
              <a:gd name="T6" fmla="*/ 2147483647 w 360"/>
              <a:gd name="T7" fmla="*/ 2147483647 h 165"/>
              <a:gd name="T8" fmla="*/ 2147483647 w 360"/>
              <a:gd name="T9" fmla="*/ 2147483647 h 165"/>
              <a:gd name="T10" fmla="*/ 2147483647 w 360"/>
              <a:gd name="T11" fmla="*/ 2147483647 h 165"/>
              <a:gd name="T12" fmla="*/ 2147483647 w 360"/>
              <a:gd name="T13" fmla="*/ 2147483647 h 165"/>
              <a:gd name="T14" fmla="*/ 2147483647 w 360"/>
              <a:gd name="T15" fmla="*/ 2147483647 h 1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0"/>
              <a:gd name="T25" fmla="*/ 0 h 165"/>
              <a:gd name="T26" fmla="*/ 360 w 360"/>
              <a:gd name="T27" fmla="*/ 165 h 1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0" h="165">
                <a:moveTo>
                  <a:pt x="0" y="165"/>
                </a:moveTo>
                <a:cubicBezTo>
                  <a:pt x="12" y="157"/>
                  <a:pt x="26" y="151"/>
                  <a:pt x="36" y="141"/>
                </a:cubicBezTo>
                <a:cubicBezTo>
                  <a:pt x="46" y="131"/>
                  <a:pt x="48" y="113"/>
                  <a:pt x="60" y="105"/>
                </a:cubicBezTo>
                <a:cubicBezTo>
                  <a:pt x="81" y="92"/>
                  <a:pt x="108" y="89"/>
                  <a:pt x="132" y="81"/>
                </a:cubicBezTo>
                <a:cubicBezTo>
                  <a:pt x="146" y="76"/>
                  <a:pt x="155" y="63"/>
                  <a:pt x="168" y="57"/>
                </a:cubicBezTo>
                <a:cubicBezTo>
                  <a:pt x="297" y="0"/>
                  <a:pt x="195" y="63"/>
                  <a:pt x="276" y="9"/>
                </a:cubicBezTo>
                <a:cubicBezTo>
                  <a:pt x="292" y="13"/>
                  <a:pt x="308" y="16"/>
                  <a:pt x="324" y="21"/>
                </a:cubicBezTo>
                <a:cubicBezTo>
                  <a:pt x="336" y="24"/>
                  <a:pt x="360" y="33"/>
                  <a:pt x="360" y="33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74" name="Oval 44"/>
          <p:cNvSpPr>
            <a:spLocks noChangeArrowheads="1"/>
          </p:cNvSpPr>
          <p:nvPr/>
        </p:nvSpPr>
        <p:spPr bwMode="auto">
          <a:xfrm>
            <a:off x="8172450" y="3200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4375" name="Line 45"/>
          <p:cNvSpPr>
            <a:spLocks noChangeShapeType="1"/>
          </p:cNvSpPr>
          <p:nvPr/>
        </p:nvSpPr>
        <p:spPr bwMode="auto">
          <a:xfrm flipV="1">
            <a:off x="7537450" y="2044700"/>
            <a:ext cx="0" cy="476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14376" name="Text Box 46"/>
          <p:cNvSpPr txBox="1">
            <a:spLocks noChangeArrowheads="1"/>
          </p:cNvSpPr>
          <p:nvPr/>
        </p:nvSpPr>
        <p:spPr bwMode="auto">
          <a:xfrm>
            <a:off x="6188075" y="3205163"/>
            <a:ext cx="117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maltase</a:t>
            </a:r>
          </a:p>
        </p:txBody>
      </p:sp>
      <p:sp>
        <p:nvSpPr>
          <p:cNvPr id="14377" name="Text Box 47"/>
          <p:cNvSpPr txBox="1">
            <a:spLocks noChangeArrowheads="1"/>
          </p:cNvSpPr>
          <p:nvPr/>
        </p:nvSpPr>
        <p:spPr bwMode="auto">
          <a:xfrm>
            <a:off x="6130925" y="210026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sucrase</a:t>
            </a:r>
          </a:p>
        </p:txBody>
      </p:sp>
      <p:sp>
        <p:nvSpPr>
          <p:cNvPr id="14378" name="Text Box 48"/>
          <p:cNvSpPr txBox="1">
            <a:spLocks noChangeArrowheads="1"/>
          </p:cNvSpPr>
          <p:nvPr/>
        </p:nvSpPr>
        <p:spPr bwMode="auto">
          <a:xfrm>
            <a:off x="2454275" y="1639888"/>
            <a:ext cx="229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a </a:t>
            </a:r>
            <a:r>
              <a:rPr lang="en-US" altLang="en-US" b="1">
                <a:solidFill>
                  <a:srgbClr val="FF0000"/>
                </a:solidFill>
              </a:rPr>
              <a:t>Limit dextrins</a:t>
            </a:r>
          </a:p>
        </p:txBody>
      </p:sp>
      <p:sp>
        <p:nvSpPr>
          <p:cNvPr id="14379" name="Oval 49"/>
          <p:cNvSpPr>
            <a:spLocks noChangeArrowheads="1"/>
          </p:cNvSpPr>
          <p:nvPr/>
        </p:nvSpPr>
        <p:spPr bwMode="auto">
          <a:xfrm>
            <a:off x="7391400" y="167005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6943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8" y="71071"/>
            <a:ext cx="7793037" cy="634782"/>
          </a:xfrm>
        </p:spPr>
        <p:txBody>
          <a:bodyPr lIns="137160" tIns="0" rIns="164592" bIns="0" anchor="ctr"/>
          <a:lstStyle/>
          <a:p>
            <a:pPr algn="ctr" eaLnBrk="1" hangingPunct="1"/>
            <a:r>
              <a:rPr lang="en-US" altLang="en-US" sz="3600" b="1" dirty="0">
                <a:solidFill>
                  <a:schemeClr val="accent5">
                    <a:lumMod val="25000"/>
                  </a:schemeClr>
                </a:solidFill>
                <a:latin typeface="Comic Sans MS" panose="030F0702030302020204" pitchFamily="66" charset="0"/>
              </a:rPr>
              <a:t>Digestion of Disaccharides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4121150" cy="2133600"/>
          </a:xfrm>
        </p:spPr>
        <p:txBody>
          <a:bodyPr lIns="45720" tIns="0" rIns="45720" bIns="0"/>
          <a:lstStyle/>
          <a:p>
            <a:pPr marL="306388" indent="-306388" eaLnBrk="1" hangingPunct="1">
              <a:buSzPct val="75000"/>
            </a:pPr>
            <a:r>
              <a:rPr lang="en-US" altLang="en-US" smtClean="0"/>
              <a:t>Newborns have a full complement of brush-border enzymes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9600" y="1828800"/>
            <a:ext cx="4495800" cy="4876800"/>
            <a:chOff x="2853" y="672"/>
            <a:chExt cx="2882" cy="3610"/>
          </a:xfrm>
        </p:grpSpPr>
        <p:sp>
          <p:nvSpPr>
            <p:cNvPr id="25606" name="Rectangle 5"/>
            <p:cNvSpPr>
              <a:spLocks noChangeArrowheads="1"/>
            </p:cNvSpPr>
            <p:nvPr/>
          </p:nvSpPr>
          <p:spPr bwMode="auto">
            <a:xfrm>
              <a:off x="4604" y="4144"/>
              <a:ext cx="110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>
              <a:spAutoFit/>
            </a:bodyPr>
            <a:lstStyle>
              <a:lvl1pPr marL="39688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r" eaLnBrk="1" hangingPunct="1"/>
              <a:r>
                <a:rPr lang="en-US" altLang="en-US" sz="12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Miller et al. (eds.), 1991</a:t>
              </a:r>
            </a:p>
          </p:txBody>
        </p:sp>
        <p:pic>
          <p:nvPicPr>
            <p:cNvPr id="25607" name="Picture 6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1"/>
            <a:stretch>
              <a:fillRect/>
            </a:stretch>
          </p:blipFill>
          <p:spPr bwMode="auto">
            <a:xfrm>
              <a:off x="2853" y="672"/>
              <a:ext cx="2882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781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8350" y="161925"/>
            <a:ext cx="5629275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4640" y="359105"/>
            <a:ext cx="292735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00" spc="-725" dirty="0"/>
              <a:t>CONTENTS</a:t>
            </a:r>
            <a:endParaRPr sz="5200"/>
          </a:p>
        </p:txBody>
      </p:sp>
      <p:sp>
        <p:nvSpPr>
          <p:cNvPr id="5" name="object 5"/>
          <p:cNvSpPr/>
          <p:nvPr/>
        </p:nvSpPr>
        <p:spPr>
          <a:xfrm>
            <a:off x="1466850" y="238125"/>
            <a:ext cx="1295400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9982" y="1601850"/>
            <a:ext cx="5473065" cy="1257300"/>
          </a:xfrm>
          <a:custGeom>
            <a:avLst/>
            <a:gdLst/>
            <a:ahLst/>
            <a:cxnLst/>
            <a:rect l="l" t="t" r="r" b="b"/>
            <a:pathLst>
              <a:path w="5473065" h="1257300">
                <a:moveTo>
                  <a:pt x="5472684" y="0"/>
                </a:moveTo>
                <a:lnTo>
                  <a:pt x="628650" y="0"/>
                </a:lnTo>
                <a:lnTo>
                  <a:pt x="0" y="628650"/>
                </a:lnTo>
                <a:lnTo>
                  <a:pt x="628650" y="1257300"/>
                </a:lnTo>
                <a:lnTo>
                  <a:pt x="5472684" y="1257300"/>
                </a:lnTo>
                <a:lnTo>
                  <a:pt x="547268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49982" y="1601850"/>
            <a:ext cx="5473065" cy="1257300"/>
          </a:xfrm>
          <a:custGeom>
            <a:avLst/>
            <a:gdLst/>
            <a:ahLst/>
            <a:cxnLst/>
            <a:rect l="l" t="t" r="r" b="b"/>
            <a:pathLst>
              <a:path w="5473065" h="1257300">
                <a:moveTo>
                  <a:pt x="5472684" y="1257300"/>
                </a:moveTo>
                <a:lnTo>
                  <a:pt x="628650" y="1257300"/>
                </a:lnTo>
                <a:lnTo>
                  <a:pt x="0" y="628650"/>
                </a:lnTo>
                <a:lnTo>
                  <a:pt x="628650" y="0"/>
                </a:lnTo>
                <a:lnTo>
                  <a:pt x="5472684" y="0"/>
                </a:lnTo>
                <a:lnTo>
                  <a:pt x="5472684" y="1257300"/>
                </a:lnTo>
                <a:close/>
              </a:path>
            </a:pathLst>
          </a:custGeom>
          <a:ln w="19050">
            <a:solidFill>
              <a:srgbClr val="8B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1333" y="1601850"/>
            <a:ext cx="1257299" cy="1257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1333" y="1601850"/>
            <a:ext cx="1257300" cy="1257935"/>
          </a:xfrm>
          <a:custGeom>
            <a:avLst/>
            <a:gdLst/>
            <a:ahLst/>
            <a:cxnLst/>
            <a:rect l="l" t="t" r="r" b="b"/>
            <a:pathLst>
              <a:path w="1257300" h="1257935">
                <a:moveTo>
                  <a:pt x="0" y="628650"/>
                </a:moveTo>
                <a:lnTo>
                  <a:pt x="1724" y="581745"/>
                </a:lnTo>
                <a:lnTo>
                  <a:pt x="6815" y="535775"/>
                </a:lnTo>
                <a:lnTo>
                  <a:pt x="15152" y="490861"/>
                </a:lnTo>
                <a:lnTo>
                  <a:pt x="26614" y="447125"/>
                </a:lnTo>
                <a:lnTo>
                  <a:pt x="41078" y="404687"/>
                </a:lnTo>
                <a:lnTo>
                  <a:pt x="58424" y="363671"/>
                </a:lnTo>
                <a:lnTo>
                  <a:pt x="78529" y="324197"/>
                </a:lnTo>
                <a:lnTo>
                  <a:pt x="101273" y="286388"/>
                </a:lnTo>
                <a:lnTo>
                  <a:pt x="126533" y="250366"/>
                </a:lnTo>
                <a:lnTo>
                  <a:pt x="154189" y="216251"/>
                </a:lnTo>
                <a:lnTo>
                  <a:pt x="184118" y="184165"/>
                </a:lnTo>
                <a:lnTo>
                  <a:pt x="216199" y="154232"/>
                </a:lnTo>
                <a:lnTo>
                  <a:pt x="250311" y="126571"/>
                </a:lnTo>
                <a:lnTo>
                  <a:pt x="286332" y="101305"/>
                </a:lnTo>
                <a:lnTo>
                  <a:pt x="324141" y="78556"/>
                </a:lnTo>
                <a:lnTo>
                  <a:pt x="363616" y="58444"/>
                </a:lnTo>
                <a:lnTo>
                  <a:pt x="404636" y="41094"/>
                </a:lnTo>
                <a:lnTo>
                  <a:pt x="447078" y="26624"/>
                </a:lnTo>
                <a:lnTo>
                  <a:pt x="490822" y="15159"/>
                </a:lnTo>
                <a:lnTo>
                  <a:pt x="535747" y="6818"/>
                </a:lnTo>
                <a:lnTo>
                  <a:pt x="581730" y="1724"/>
                </a:lnTo>
                <a:lnTo>
                  <a:pt x="628649" y="0"/>
                </a:lnTo>
                <a:lnTo>
                  <a:pt x="675569" y="1724"/>
                </a:lnTo>
                <a:lnTo>
                  <a:pt x="721552" y="6818"/>
                </a:lnTo>
                <a:lnTo>
                  <a:pt x="766477" y="15159"/>
                </a:lnTo>
                <a:lnTo>
                  <a:pt x="810221" y="26624"/>
                </a:lnTo>
                <a:lnTo>
                  <a:pt x="852663" y="41094"/>
                </a:lnTo>
                <a:lnTo>
                  <a:pt x="893683" y="58444"/>
                </a:lnTo>
                <a:lnTo>
                  <a:pt x="933158" y="78556"/>
                </a:lnTo>
                <a:lnTo>
                  <a:pt x="970967" y="101305"/>
                </a:lnTo>
                <a:lnTo>
                  <a:pt x="1006988" y="126571"/>
                </a:lnTo>
                <a:lnTo>
                  <a:pt x="1041100" y="154232"/>
                </a:lnTo>
                <a:lnTo>
                  <a:pt x="1073181" y="184165"/>
                </a:lnTo>
                <a:lnTo>
                  <a:pt x="1103110" y="216251"/>
                </a:lnTo>
                <a:lnTo>
                  <a:pt x="1130766" y="250366"/>
                </a:lnTo>
                <a:lnTo>
                  <a:pt x="1156026" y="286388"/>
                </a:lnTo>
                <a:lnTo>
                  <a:pt x="1178770" y="324197"/>
                </a:lnTo>
                <a:lnTo>
                  <a:pt x="1198875" y="363671"/>
                </a:lnTo>
                <a:lnTo>
                  <a:pt x="1216221" y="404687"/>
                </a:lnTo>
                <a:lnTo>
                  <a:pt x="1230685" y="447125"/>
                </a:lnTo>
                <a:lnTo>
                  <a:pt x="1242147" y="490861"/>
                </a:lnTo>
                <a:lnTo>
                  <a:pt x="1250484" y="535775"/>
                </a:lnTo>
                <a:lnTo>
                  <a:pt x="1255575" y="581745"/>
                </a:lnTo>
                <a:lnTo>
                  <a:pt x="1257299" y="628650"/>
                </a:lnTo>
                <a:lnTo>
                  <a:pt x="1255575" y="675570"/>
                </a:lnTo>
                <a:lnTo>
                  <a:pt x="1250484" y="721555"/>
                </a:lnTo>
                <a:lnTo>
                  <a:pt x="1242147" y="766483"/>
                </a:lnTo>
                <a:lnTo>
                  <a:pt x="1230685" y="810232"/>
                </a:lnTo>
                <a:lnTo>
                  <a:pt x="1216221" y="852680"/>
                </a:lnTo>
                <a:lnTo>
                  <a:pt x="1198875" y="893706"/>
                </a:lnTo>
                <a:lnTo>
                  <a:pt x="1178770" y="933188"/>
                </a:lnTo>
                <a:lnTo>
                  <a:pt x="1156026" y="971005"/>
                </a:lnTo>
                <a:lnTo>
                  <a:pt x="1130766" y="1007034"/>
                </a:lnTo>
                <a:lnTo>
                  <a:pt x="1103110" y="1041155"/>
                </a:lnTo>
                <a:lnTo>
                  <a:pt x="1073181" y="1073245"/>
                </a:lnTo>
                <a:lnTo>
                  <a:pt x="1041100" y="1103183"/>
                </a:lnTo>
                <a:lnTo>
                  <a:pt x="1006988" y="1130847"/>
                </a:lnTo>
                <a:lnTo>
                  <a:pt x="970967" y="1156115"/>
                </a:lnTo>
                <a:lnTo>
                  <a:pt x="933158" y="1178866"/>
                </a:lnTo>
                <a:lnTo>
                  <a:pt x="893683" y="1198979"/>
                </a:lnTo>
                <a:lnTo>
                  <a:pt x="852663" y="1216331"/>
                </a:lnTo>
                <a:lnTo>
                  <a:pt x="810221" y="1230801"/>
                </a:lnTo>
                <a:lnTo>
                  <a:pt x="766477" y="1242267"/>
                </a:lnTo>
                <a:lnTo>
                  <a:pt x="721552" y="1250608"/>
                </a:lnTo>
                <a:lnTo>
                  <a:pt x="675569" y="1255702"/>
                </a:lnTo>
                <a:lnTo>
                  <a:pt x="628649" y="1257427"/>
                </a:lnTo>
                <a:lnTo>
                  <a:pt x="581730" y="1255702"/>
                </a:lnTo>
                <a:lnTo>
                  <a:pt x="535747" y="1250608"/>
                </a:lnTo>
                <a:lnTo>
                  <a:pt x="490822" y="1242267"/>
                </a:lnTo>
                <a:lnTo>
                  <a:pt x="447078" y="1230801"/>
                </a:lnTo>
                <a:lnTo>
                  <a:pt x="404636" y="1216331"/>
                </a:lnTo>
                <a:lnTo>
                  <a:pt x="363616" y="1198979"/>
                </a:lnTo>
                <a:lnTo>
                  <a:pt x="324141" y="1178866"/>
                </a:lnTo>
                <a:lnTo>
                  <a:pt x="286332" y="1156115"/>
                </a:lnTo>
                <a:lnTo>
                  <a:pt x="250311" y="1130847"/>
                </a:lnTo>
                <a:lnTo>
                  <a:pt x="216199" y="1103183"/>
                </a:lnTo>
                <a:lnTo>
                  <a:pt x="184118" y="1073245"/>
                </a:lnTo>
                <a:lnTo>
                  <a:pt x="154189" y="1041155"/>
                </a:lnTo>
                <a:lnTo>
                  <a:pt x="126533" y="1007034"/>
                </a:lnTo>
                <a:lnTo>
                  <a:pt x="101273" y="971005"/>
                </a:lnTo>
                <a:lnTo>
                  <a:pt x="78529" y="933188"/>
                </a:lnTo>
                <a:lnTo>
                  <a:pt x="58424" y="893706"/>
                </a:lnTo>
                <a:lnTo>
                  <a:pt x="41078" y="852680"/>
                </a:lnTo>
                <a:lnTo>
                  <a:pt x="26614" y="810232"/>
                </a:lnTo>
                <a:lnTo>
                  <a:pt x="15152" y="766483"/>
                </a:lnTo>
                <a:lnTo>
                  <a:pt x="6815" y="721555"/>
                </a:lnTo>
                <a:lnTo>
                  <a:pt x="1724" y="675570"/>
                </a:lnTo>
                <a:lnTo>
                  <a:pt x="0" y="62865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4644" y="3214116"/>
            <a:ext cx="5564124" cy="1348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9688" y="3169920"/>
            <a:ext cx="3243071" cy="12466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49982" y="3234563"/>
            <a:ext cx="5472684" cy="1257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9982" y="3234563"/>
            <a:ext cx="5473065" cy="1257300"/>
          </a:xfrm>
          <a:custGeom>
            <a:avLst/>
            <a:gdLst/>
            <a:ahLst/>
            <a:cxnLst/>
            <a:rect l="l" t="t" r="r" b="b"/>
            <a:pathLst>
              <a:path w="5473065" h="1257300">
                <a:moveTo>
                  <a:pt x="5472684" y="1257300"/>
                </a:moveTo>
                <a:lnTo>
                  <a:pt x="628650" y="1257300"/>
                </a:lnTo>
                <a:lnTo>
                  <a:pt x="0" y="628650"/>
                </a:lnTo>
                <a:lnTo>
                  <a:pt x="628650" y="0"/>
                </a:lnTo>
                <a:lnTo>
                  <a:pt x="5472684" y="0"/>
                </a:lnTo>
                <a:lnTo>
                  <a:pt x="5472684" y="125730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1333" y="3234563"/>
            <a:ext cx="1257299" cy="1257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1333" y="3234563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0" y="628650"/>
                </a:moveTo>
                <a:lnTo>
                  <a:pt x="1724" y="581730"/>
                </a:lnTo>
                <a:lnTo>
                  <a:pt x="6815" y="535747"/>
                </a:lnTo>
                <a:lnTo>
                  <a:pt x="15152" y="490822"/>
                </a:lnTo>
                <a:lnTo>
                  <a:pt x="26614" y="447078"/>
                </a:lnTo>
                <a:lnTo>
                  <a:pt x="41078" y="404636"/>
                </a:lnTo>
                <a:lnTo>
                  <a:pt x="58424" y="363616"/>
                </a:lnTo>
                <a:lnTo>
                  <a:pt x="78529" y="324141"/>
                </a:lnTo>
                <a:lnTo>
                  <a:pt x="101273" y="286332"/>
                </a:lnTo>
                <a:lnTo>
                  <a:pt x="126533" y="250311"/>
                </a:lnTo>
                <a:lnTo>
                  <a:pt x="154189" y="216199"/>
                </a:lnTo>
                <a:lnTo>
                  <a:pt x="184118" y="184118"/>
                </a:lnTo>
                <a:lnTo>
                  <a:pt x="216199" y="154189"/>
                </a:lnTo>
                <a:lnTo>
                  <a:pt x="250311" y="126533"/>
                </a:lnTo>
                <a:lnTo>
                  <a:pt x="286332" y="101273"/>
                </a:lnTo>
                <a:lnTo>
                  <a:pt x="324141" y="78529"/>
                </a:lnTo>
                <a:lnTo>
                  <a:pt x="363616" y="58424"/>
                </a:lnTo>
                <a:lnTo>
                  <a:pt x="404636" y="41078"/>
                </a:lnTo>
                <a:lnTo>
                  <a:pt x="447078" y="26614"/>
                </a:lnTo>
                <a:lnTo>
                  <a:pt x="490822" y="15152"/>
                </a:lnTo>
                <a:lnTo>
                  <a:pt x="535747" y="6815"/>
                </a:lnTo>
                <a:lnTo>
                  <a:pt x="581730" y="1724"/>
                </a:lnTo>
                <a:lnTo>
                  <a:pt x="628649" y="0"/>
                </a:lnTo>
                <a:lnTo>
                  <a:pt x="675569" y="1724"/>
                </a:lnTo>
                <a:lnTo>
                  <a:pt x="721552" y="6815"/>
                </a:lnTo>
                <a:lnTo>
                  <a:pt x="766477" y="15152"/>
                </a:lnTo>
                <a:lnTo>
                  <a:pt x="810221" y="26614"/>
                </a:lnTo>
                <a:lnTo>
                  <a:pt x="852663" y="41078"/>
                </a:lnTo>
                <a:lnTo>
                  <a:pt x="893683" y="58424"/>
                </a:lnTo>
                <a:lnTo>
                  <a:pt x="933158" y="78529"/>
                </a:lnTo>
                <a:lnTo>
                  <a:pt x="970967" y="101273"/>
                </a:lnTo>
                <a:lnTo>
                  <a:pt x="1006988" y="126533"/>
                </a:lnTo>
                <a:lnTo>
                  <a:pt x="1041100" y="154189"/>
                </a:lnTo>
                <a:lnTo>
                  <a:pt x="1073181" y="184118"/>
                </a:lnTo>
                <a:lnTo>
                  <a:pt x="1103110" y="216199"/>
                </a:lnTo>
                <a:lnTo>
                  <a:pt x="1130766" y="250311"/>
                </a:lnTo>
                <a:lnTo>
                  <a:pt x="1156026" y="286332"/>
                </a:lnTo>
                <a:lnTo>
                  <a:pt x="1178770" y="324141"/>
                </a:lnTo>
                <a:lnTo>
                  <a:pt x="1198875" y="363616"/>
                </a:lnTo>
                <a:lnTo>
                  <a:pt x="1216221" y="404636"/>
                </a:lnTo>
                <a:lnTo>
                  <a:pt x="1230685" y="447078"/>
                </a:lnTo>
                <a:lnTo>
                  <a:pt x="1242147" y="490822"/>
                </a:lnTo>
                <a:lnTo>
                  <a:pt x="1250484" y="535747"/>
                </a:lnTo>
                <a:lnTo>
                  <a:pt x="1255575" y="581730"/>
                </a:lnTo>
                <a:lnTo>
                  <a:pt x="1257299" y="628650"/>
                </a:lnTo>
                <a:lnTo>
                  <a:pt x="1255575" y="675569"/>
                </a:lnTo>
                <a:lnTo>
                  <a:pt x="1250484" y="721552"/>
                </a:lnTo>
                <a:lnTo>
                  <a:pt x="1242147" y="766477"/>
                </a:lnTo>
                <a:lnTo>
                  <a:pt x="1230685" y="810221"/>
                </a:lnTo>
                <a:lnTo>
                  <a:pt x="1216221" y="852663"/>
                </a:lnTo>
                <a:lnTo>
                  <a:pt x="1198875" y="893683"/>
                </a:lnTo>
                <a:lnTo>
                  <a:pt x="1178770" y="933158"/>
                </a:lnTo>
                <a:lnTo>
                  <a:pt x="1156026" y="970967"/>
                </a:lnTo>
                <a:lnTo>
                  <a:pt x="1130766" y="1006988"/>
                </a:lnTo>
                <a:lnTo>
                  <a:pt x="1103110" y="1041100"/>
                </a:lnTo>
                <a:lnTo>
                  <a:pt x="1073181" y="1073181"/>
                </a:lnTo>
                <a:lnTo>
                  <a:pt x="1041100" y="1103110"/>
                </a:lnTo>
                <a:lnTo>
                  <a:pt x="1006988" y="1130766"/>
                </a:lnTo>
                <a:lnTo>
                  <a:pt x="970967" y="1156026"/>
                </a:lnTo>
                <a:lnTo>
                  <a:pt x="933158" y="1178770"/>
                </a:lnTo>
                <a:lnTo>
                  <a:pt x="893683" y="1198875"/>
                </a:lnTo>
                <a:lnTo>
                  <a:pt x="852663" y="1216221"/>
                </a:lnTo>
                <a:lnTo>
                  <a:pt x="810221" y="1230685"/>
                </a:lnTo>
                <a:lnTo>
                  <a:pt x="766477" y="1242147"/>
                </a:lnTo>
                <a:lnTo>
                  <a:pt x="721552" y="1250484"/>
                </a:lnTo>
                <a:lnTo>
                  <a:pt x="675569" y="1255575"/>
                </a:lnTo>
                <a:lnTo>
                  <a:pt x="628649" y="1257300"/>
                </a:ln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66925" y="4829175"/>
            <a:ext cx="5629275" cy="140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48558" y="1653667"/>
            <a:ext cx="3497579" cy="40697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462280" marR="455295" indent="-1905" algn="ctr">
              <a:lnSpc>
                <a:spcPts val="3850"/>
              </a:lnSpc>
              <a:spcBef>
                <a:spcPts val="525"/>
              </a:spcBef>
            </a:pPr>
            <a:r>
              <a:rPr sz="3500" spc="-145" dirty="0">
                <a:solidFill>
                  <a:srgbClr val="FFFFFF"/>
                </a:solidFill>
                <a:latin typeface="Arial"/>
                <a:cs typeface="Arial"/>
              </a:rPr>
              <a:t>Digestion </a:t>
            </a:r>
            <a:r>
              <a:rPr sz="3500" spc="-1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3500" spc="-3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500" spc="-105" dirty="0">
                <a:solidFill>
                  <a:srgbClr val="FFFFFF"/>
                </a:solidFill>
                <a:latin typeface="Arial"/>
                <a:cs typeface="Arial"/>
              </a:rPr>
              <a:t>arbo</a:t>
            </a:r>
            <a:r>
              <a:rPr sz="3500" spc="-1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500" spc="-2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500" spc="-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500" spc="-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500" spc="-3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500" spc="1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500" spc="-29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50">
              <a:latin typeface="Times New Roman"/>
              <a:cs typeface="Times New Roman"/>
            </a:endParaRPr>
          </a:p>
          <a:p>
            <a:pPr marL="461645" marR="455295" indent="635" algn="ctr">
              <a:lnSpc>
                <a:spcPts val="3850"/>
              </a:lnSpc>
            </a:pPr>
            <a:r>
              <a:rPr sz="3500" spc="-100" dirty="0">
                <a:latin typeface="Arial"/>
                <a:cs typeface="Arial"/>
              </a:rPr>
              <a:t>Absorption </a:t>
            </a:r>
            <a:r>
              <a:rPr sz="3500" spc="-5" dirty="0">
                <a:latin typeface="Arial"/>
                <a:cs typeface="Arial"/>
              </a:rPr>
              <a:t>of  </a:t>
            </a:r>
            <a:r>
              <a:rPr sz="3500" spc="-305" dirty="0">
                <a:latin typeface="Arial"/>
                <a:cs typeface="Arial"/>
              </a:rPr>
              <a:t>c</a:t>
            </a:r>
            <a:r>
              <a:rPr sz="3500" spc="-105" dirty="0">
                <a:latin typeface="Arial"/>
                <a:cs typeface="Arial"/>
              </a:rPr>
              <a:t>arbo</a:t>
            </a:r>
            <a:r>
              <a:rPr sz="3500" spc="-180" dirty="0">
                <a:latin typeface="Arial"/>
                <a:cs typeface="Arial"/>
              </a:rPr>
              <a:t>h</a:t>
            </a:r>
            <a:r>
              <a:rPr sz="3500" spc="-204" dirty="0">
                <a:latin typeface="Arial"/>
                <a:cs typeface="Arial"/>
              </a:rPr>
              <a:t>y</a:t>
            </a:r>
            <a:r>
              <a:rPr sz="3500" spc="-40" dirty="0">
                <a:latin typeface="Arial"/>
                <a:cs typeface="Arial"/>
              </a:rPr>
              <a:t>d</a:t>
            </a:r>
            <a:r>
              <a:rPr sz="3500" spc="-95" dirty="0">
                <a:latin typeface="Arial"/>
                <a:cs typeface="Arial"/>
              </a:rPr>
              <a:t>r</a:t>
            </a:r>
            <a:r>
              <a:rPr sz="3500" spc="-310" dirty="0">
                <a:latin typeface="Arial"/>
                <a:cs typeface="Arial"/>
              </a:rPr>
              <a:t>a</a:t>
            </a:r>
            <a:r>
              <a:rPr sz="3500" spc="165" dirty="0">
                <a:latin typeface="Arial"/>
                <a:cs typeface="Arial"/>
              </a:rPr>
              <a:t>t</a:t>
            </a:r>
            <a:r>
              <a:rPr sz="3500" spc="-295" dirty="0">
                <a:latin typeface="Arial"/>
                <a:cs typeface="Arial"/>
              </a:rPr>
              <a:t>es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635"/>
              </a:spcBef>
            </a:pPr>
            <a:r>
              <a:rPr sz="3500" spc="-160" dirty="0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r>
              <a:rPr sz="35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150" dirty="0">
                <a:solidFill>
                  <a:srgbClr val="FFFFFF"/>
                </a:solidFill>
                <a:latin typeface="Arial"/>
                <a:cs typeface="Arial"/>
              </a:rPr>
              <a:t>significance</a:t>
            </a:r>
            <a:endParaRPr sz="35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1333" y="4867147"/>
            <a:ext cx="1257299" cy="1257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1333" y="4867147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0" y="628649"/>
                </a:moveTo>
                <a:lnTo>
                  <a:pt x="1724" y="581730"/>
                </a:lnTo>
                <a:lnTo>
                  <a:pt x="6815" y="535747"/>
                </a:lnTo>
                <a:lnTo>
                  <a:pt x="15152" y="490822"/>
                </a:lnTo>
                <a:lnTo>
                  <a:pt x="26614" y="447078"/>
                </a:lnTo>
                <a:lnTo>
                  <a:pt x="41078" y="404636"/>
                </a:lnTo>
                <a:lnTo>
                  <a:pt x="58424" y="363616"/>
                </a:lnTo>
                <a:lnTo>
                  <a:pt x="78529" y="324141"/>
                </a:lnTo>
                <a:lnTo>
                  <a:pt x="101273" y="286332"/>
                </a:lnTo>
                <a:lnTo>
                  <a:pt x="126533" y="250311"/>
                </a:lnTo>
                <a:lnTo>
                  <a:pt x="154189" y="216199"/>
                </a:lnTo>
                <a:lnTo>
                  <a:pt x="184118" y="184118"/>
                </a:lnTo>
                <a:lnTo>
                  <a:pt x="216199" y="154189"/>
                </a:lnTo>
                <a:lnTo>
                  <a:pt x="250311" y="126533"/>
                </a:lnTo>
                <a:lnTo>
                  <a:pt x="286332" y="101273"/>
                </a:lnTo>
                <a:lnTo>
                  <a:pt x="324141" y="78529"/>
                </a:lnTo>
                <a:lnTo>
                  <a:pt x="363616" y="58424"/>
                </a:lnTo>
                <a:lnTo>
                  <a:pt x="404636" y="41078"/>
                </a:lnTo>
                <a:lnTo>
                  <a:pt x="447078" y="26614"/>
                </a:lnTo>
                <a:lnTo>
                  <a:pt x="490822" y="15152"/>
                </a:lnTo>
                <a:lnTo>
                  <a:pt x="535747" y="6815"/>
                </a:lnTo>
                <a:lnTo>
                  <a:pt x="581730" y="1724"/>
                </a:lnTo>
                <a:lnTo>
                  <a:pt x="628649" y="0"/>
                </a:lnTo>
                <a:lnTo>
                  <a:pt x="675569" y="1724"/>
                </a:lnTo>
                <a:lnTo>
                  <a:pt x="721552" y="6815"/>
                </a:lnTo>
                <a:lnTo>
                  <a:pt x="766477" y="15152"/>
                </a:lnTo>
                <a:lnTo>
                  <a:pt x="810221" y="26614"/>
                </a:lnTo>
                <a:lnTo>
                  <a:pt x="852663" y="41078"/>
                </a:lnTo>
                <a:lnTo>
                  <a:pt x="893683" y="58424"/>
                </a:lnTo>
                <a:lnTo>
                  <a:pt x="933158" y="78529"/>
                </a:lnTo>
                <a:lnTo>
                  <a:pt x="970967" y="101273"/>
                </a:lnTo>
                <a:lnTo>
                  <a:pt x="1006988" y="126533"/>
                </a:lnTo>
                <a:lnTo>
                  <a:pt x="1041100" y="154189"/>
                </a:lnTo>
                <a:lnTo>
                  <a:pt x="1073181" y="184118"/>
                </a:lnTo>
                <a:lnTo>
                  <a:pt x="1103110" y="216199"/>
                </a:lnTo>
                <a:lnTo>
                  <a:pt x="1130766" y="250311"/>
                </a:lnTo>
                <a:lnTo>
                  <a:pt x="1156026" y="286332"/>
                </a:lnTo>
                <a:lnTo>
                  <a:pt x="1178770" y="324141"/>
                </a:lnTo>
                <a:lnTo>
                  <a:pt x="1198875" y="363616"/>
                </a:lnTo>
                <a:lnTo>
                  <a:pt x="1216221" y="404636"/>
                </a:lnTo>
                <a:lnTo>
                  <a:pt x="1230685" y="447078"/>
                </a:lnTo>
                <a:lnTo>
                  <a:pt x="1242147" y="490822"/>
                </a:lnTo>
                <a:lnTo>
                  <a:pt x="1250484" y="535747"/>
                </a:lnTo>
                <a:lnTo>
                  <a:pt x="1255575" y="581730"/>
                </a:lnTo>
                <a:lnTo>
                  <a:pt x="1257299" y="628649"/>
                </a:lnTo>
                <a:lnTo>
                  <a:pt x="1255575" y="675566"/>
                </a:lnTo>
                <a:lnTo>
                  <a:pt x="1250484" y="721547"/>
                </a:lnTo>
                <a:lnTo>
                  <a:pt x="1242147" y="766469"/>
                </a:lnTo>
                <a:lnTo>
                  <a:pt x="1230685" y="810211"/>
                </a:lnTo>
                <a:lnTo>
                  <a:pt x="1216221" y="852653"/>
                </a:lnTo>
                <a:lnTo>
                  <a:pt x="1198875" y="893672"/>
                </a:lnTo>
                <a:lnTo>
                  <a:pt x="1178770" y="933147"/>
                </a:lnTo>
                <a:lnTo>
                  <a:pt x="1156026" y="970955"/>
                </a:lnTo>
                <a:lnTo>
                  <a:pt x="1130766" y="1006977"/>
                </a:lnTo>
                <a:lnTo>
                  <a:pt x="1103110" y="1041090"/>
                </a:lnTo>
                <a:lnTo>
                  <a:pt x="1073181" y="1073172"/>
                </a:lnTo>
                <a:lnTo>
                  <a:pt x="1041100" y="1103102"/>
                </a:lnTo>
                <a:lnTo>
                  <a:pt x="1006988" y="1130758"/>
                </a:lnTo>
                <a:lnTo>
                  <a:pt x="970967" y="1156020"/>
                </a:lnTo>
                <a:lnTo>
                  <a:pt x="933158" y="1178765"/>
                </a:lnTo>
                <a:lnTo>
                  <a:pt x="893683" y="1198871"/>
                </a:lnTo>
                <a:lnTo>
                  <a:pt x="852663" y="1216218"/>
                </a:lnTo>
                <a:lnTo>
                  <a:pt x="810221" y="1230683"/>
                </a:lnTo>
                <a:lnTo>
                  <a:pt x="766477" y="1242145"/>
                </a:lnTo>
                <a:lnTo>
                  <a:pt x="721552" y="1250483"/>
                </a:lnTo>
                <a:lnTo>
                  <a:pt x="675569" y="1255575"/>
                </a:lnTo>
                <a:lnTo>
                  <a:pt x="628649" y="1257300"/>
                </a:lnTo>
                <a:lnTo>
                  <a:pt x="581730" y="1255575"/>
                </a:lnTo>
                <a:lnTo>
                  <a:pt x="535747" y="1250483"/>
                </a:lnTo>
                <a:lnTo>
                  <a:pt x="490822" y="1242145"/>
                </a:lnTo>
                <a:lnTo>
                  <a:pt x="447078" y="1230683"/>
                </a:lnTo>
                <a:lnTo>
                  <a:pt x="404636" y="1216218"/>
                </a:lnTo>
                <a:lnTo>
                  <a:pt x="363616" y="1198871"/>
                </a:lnTo>
                <a:lnTo>
                  <a:pt x="324141" y="1178765"/>
                </a:lnTo>
                <a:lnTo>
                  <a:pt x="286332" y="1156020"/>
                </a:lnTo>
                <a:lnTo>
                  <a:pt x="250311" y="1130758"/>
                </a:lnTo>
                <a:lnTo>
                  <a:pt x="216199" y="1103102"/>
                </a:lnTo>
                <a:lnTo>
                  <a:pt x="184118" y="1073172"/>
                </a:lnTo>
                <a:lnTo>
                  <a:pt x="154189" y="1041090"/>
                </a:lnTo>
                <a:lnTo>
                  <a:pt x="126533" y="1006977"/>
                </a:lnTo>
                <a:lnTo>
                  <a:pt x="101273" y="970955"/>
                </a:lnTo>
                <a:lnTo>
                  <a:pt x="78529" y="933147"/>
                </a:lnTo>
                <a:lnTo>
                  <a:pt x="58424" y="893672"/>
                </a:lnTo>
                <a:lnTo>
                  <a:pt x="41078" y="852653"/>
                </a:lnTo>
                <a:lnTo>
                  <a:pt x="26614" y="810211"/>
                </a:lnTo>
                <a:lnTo>
                  <a:pt x="15152" y="766469"/>
                </a:lnTo>
                <a:lnTo>
                  <a:pt x="6815" y="721547"/>
                </a:lnTo>
                <a:lnTo>
                  <a:pt x="1724" y="675566"/>
                </a:lnTo>
                <a:lnTo>
                  <a:pt x="0" y="62864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62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7160"/>
            <a:ext cx="9144000" cy="6720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94513"/>
            <a:ext cx="8229600" cy="1103630"/>
          </a:xfrm>
          <a:custGeom>
            <a:avLst/>
            <a:gdLst/>
            <a:ahLst/>
            <a:cxnLst/>
            <a:rect l="l" t="t" r="r" b="b"/>
            <a:pathLst>
              <a:path w="8229600" h="1103630">
                <a:moveTo>
                  <a:pt x="8045704" y="0"/>
                </a:moveTo>
                <a:lnTo>
                  <a:pt x="183883" y="0"/>
                </a:lnTo>
                <a:lnTo>
                  <a:pt x="135002" y="6566"/>
                </a:lnTo>
                <a:lnTo>
                  <a:pt x="91076" y="25098"/>
                </a:lnTo>
                <a:lnTo>
                  <a:pt x="53860" y="53848"/>
                </a:lnTo>
                <a:lnTo>
                  <a:pt x="25106" y="91063"/>
                </a:lnTo>
                <a:lnTo>
                  <a:pt x="6568" y="134996"/>
                </a:lnTo>
                <a:lnTo>
                  <a:pt x="0" y="183895"/>
                </a:lnTo>
                <a:lnTo>
                  <a:pt x="0" y="919352"/>
                </a:lnTo>
                <a:lnTo>
                  <a:pt x="6568" y="968252"/>
                </a:lnTo>
                <a:lnTo>
                  <a:pt x="25106" y="1012185"/>
                </a:lnTo>
                <a:lnTo>
                  <a:pt x="53860" y="1049401"/>
                </a:lnTo>
                <a:lnTo>
                  <a:pt x="91076" y="1078150"/>
                </a:lnTo>
                <a:lnTo>
                  <a:pt x="135002" y="1096682"/>
                </a:lnTo>
                <a:lnTo>
                  <a:pt x="183883" y="1103248"/>
                </a:lnTo>
                <a:lnTo>
                  <a:pt x="8045704" y="1103248"/>
                </a:lnTo>
                <a:lnTo>
                  <a:pt x="8094603" y="1096682"/>
                </a:lnTo>
                <a:lnTo>
                  <a:pt x="8138536" y="1078150"/>
                </a:lnTo>
                <a:lnTo>
                  <a:pt x="8175751" y="1049401"/>
                </a:lnTo>
                <a:lnTo>
                  <a:pt x="8204501" y="1012185"/>
                </a:lnTo>
                <a:lnTo>
                  <a:pt x="8223033" y="968252"/>
                </a:lnTo>
                <a:lnTo>
                  <a:pt x="8229600" y="919352"/>
                </a:lnTo>
                <a:lnTo>
                  <a:pt x="8229600" y="183895"/>
                </a:lnTo>
                <a:lnTo>
                  <a:pt x="8223033" y="134996"/>
                </a:lnTo>
                <a:lnTo>
                  <a:pt x="8204501" y="91063"/>
                </a:lnTo>
                <a:lnTo>
                  <a:pt x="8175752" y="53848"/>
                </a:lnTo>
                <a:lnTo>
                  <a:pt x="8138536" y="25098"/>
                </a:lnTo>
                <a:lnTo>
                  <a:pt x="8094603" y="6566"/>
                </a:lnTo>
                <a:lnTo>
                  <a:pt x="80457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94513"/>
            <a:ext cx="8229600" cy="1103630"/>
          </a:xfrm>
          <a:custGeom>
            <a:avLst/>
            <a:gdLst/>
            <a:ahLst/>
            <a:cxnLst/>
            <a:rect l="l" t="t" r="r" b="b"/>
            <a:pathLst>
              <a:path w="8229600" h="1103630">
                <a:moveTo>
                  <a:pt x="0" y="183895"/>
                </a:moveTo>
                <a:lnTo>
                  <a:pt x="6568" y="134996"/>
                </a:lnTo>
                <a:lnTo>
                  <a:pt x="25106" y="91063"/>
                </a:lnTo>
                <a:lnTo>
                  <a:pt x="53860" y="53847"/>
                </a:lnTo>
                <a:lnTo>
                  <a:pt x="91076" y="25098"/>
                </a:lnTo>
                <a:lnTo>
                  <a:pt x="135002" y="6566"/>
                </a:lnTo>
                <a:lnTo>
                  <a:pt x="183883" y="0"/>
                </a:lnTo>
                <a:lnTo>
                  <a:pt x="8045704" y="0"/>
                </a:lnTo>
                <a:lnTo>
                  <a:pt x="8094603" y="6566"/>
                </a:lnTo>
                <a:lnTo>
                  <a:pt x="8138536" y="25098"/>
                </a:lnTo>
                <a:lnTo>
                  <a:pt x="8175752" y="53848"/>
                </a:lnTo>
                <a:lnTo>
                  <a:pt x="8204501" y="91063"/>
                </a:lnTo>
                <a:lnTo>
                  <a:pt x="8223033" y="134996"/>
                </a:lnTo>
                <a:lnTo>
                  <a:pt x="8229600" y="183895"/>
                </a:lnTo>
                <a:lnTo>
                  <a:pt x="8229600" y="919352"/>
                </a:lnTo>
                <a:lnTo>
                  <a:pt x="8223033" y="968252"/>
                </a:lnTo>
                <a:lnTo>
                  <a:pt x="8204501" y="1012185"/>
                </a:lnTo>
                <a:lnTo>
                  <a:pt x="8175751" y="1049401"/>
                </a:lnTo>
                <a:lnTo>
                  <a:pt x="8138536" y="1078150"/>
                </a:lnTo>
                <a:lnTo>
                  <a:pt x="8094603" y="1096682"/>
                </a:lnTo>
                <a:lnTo>
                  <a:pt x="8045704" y="1103248"/>
                </a:lnTo>
                <a:lnTo>
                  <a:pt x="183883" y="1103248"/>
                </a:lnTo>
                <a:lnTo>
                  <a:pt x="135002" y="1096682"/>
                </a:lnTo>
                <a:lnTo>
                  <a:pt x="91076" y="1078150"/>
                </a:lnTo>
                <a:lnTo>
                  <a:pt x="53860" y="1049400"/>
                </a:lnTo>
                <a:lnTo>
                  <a:pt x="25106" y="1012185"/>
                </a:lnTo>
                <a:lnTo>
                  <a:pt x="6568" y="968252"/>
                </a:lnTo>
                <a:lnTo>
                  <a:pt x="0" y="919352"/>
                </a:lnTo>
                <a:lnTo>
                  <a:pt x="0" y="18389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3709" y="413461"/>
            <a:ext cx="7557770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spc="-210" dirty="0"/>
              <a:t>Clinical </a:t>
            </a:r>
            <a:r>
              <a:rPr sz="4600" spc="-200" dirty="0"/>
              <a:t>significance </a:t>
            </a:r>
            <a:r>
              <a:rPr sz="4600" spc="-10" dirty="0"/>
              <a:t>of</a:t>
            </a:r>
            <a:r>
              <a:rPr sz="4600" spc="-360" dirty="0"/>
              <a:t> </a:t>
            </a:r>
            <a:r>
              <a:rPr sz="4600" spc="-190" dirty="0"/>
              <a:t>Digestion</a:t>
            </a:r>
            <a:endParaRPr sz="4600"/>
          </a:p>
        </p:txBody>
      </p:sp>
      <p:sp>
        <p:nvSpPr>
          <p:cNvPr id="11" name="object 11"/>
          <p:cNvSpPr txBox="1"/>
          <p:nvPr/>
        </p:nvSpPr>
        <p:spPr>
          <a:xfrm>
            <a:off x="645350" y="1494408"/>
            <a:ext cx="8041450" cy="159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u="heavy" spc="-204" dirty="0">
                <a:uFill>
                  <a:solidFill>
                    <a:srgbClr val="000000"/>
                  </a:solidFill>
                </a:uFill>
                <a:cs typeface="Arial"/>
              </a:rPr>
              <a:t>Lactose </a:t>
            </a:r>
            <a:r>
              <a:rPr sz="3200" u="heavy" spc="-95" dirty="0">
                <a:uFill>
                  <a:solidFill>
                    <a:srgbClr val="000000"/>
                  </a:solidFill>
                </a:uFill>
                <a:cs typeface="Arial"/>
              </a:rPr>
              <a:t>intolerance</a:t>
            </a:r>
            <a:r>
              <a:rPr sz="3200" spc="-95" dirty="0">
                <a:cs typeface="Arial"/>
              </a:rPr>
              <a:t> </a:t>
            </a:r>
            <a:r>
              <a:rPr sz="3200" spc="-165" dirty="0">
                <a:cs typeface="Arial"/>
              </a:rPr>
              <a:t>is </a:t>
            </a:r>
            <a:r>
              <a:rPr sz="3200" spc="-35" dirty="0">
                <a:cs typeface="Arial"/>
              </a:rPr>
              <a:t>the </a:t>
            </a:r>
            <a:r>
              <a:rPr sz="3200" spc="-40" dirty="0">
                <a:cs typeface="Arial"/>
              </a:rPr>
              <a:t>inability </a:t>
            </a:r>
            <a:r>
              <a:rPr sz="3200" spc="20" dirty="0">
                <a:cs typeface="Arial"/>
              </a:rPr>
              <a:t>to</a:t>
            </a:r>
            <a:r>
              <a:rPr sz="3200" spc="-400" dirty="0">
                <a:cs typeface="Arial"/>
              </a:rPr>
              <a:t> </a:t>
            </a:r>
            <a:r>
              <a:rPr sz="3200" spc="-135" dirty="0">
                <a:cs typeface="Arial"/>
              </a:rPr>
              <a:t>digest  </a:t>
            </a:r>
            <a:r>
              <a:rPr sz="3200" spc="-140" dirty="0">
                <a:cs typeface="Arial"/>
              </a:rPr>
              <a:t>lactose </a:t>
            </a:r>
            <a:r>
              <a:rPr sz="3200" spc="-135" dirty="0">
                <a:cs typeface="Arial"/>
              </a:rPr>
              <a:t>due </a:t>
            </a:r>
            <a:r>
              <a:rPr sz="3200" spc="25" dirty="0">
                <a:cs typeface="Arial"/>
              </a:rPr>
              <a:t>to </a:t>
            </a:r>
            <a:r>
              <a:rPr sz="3200" spc="-35" dirty="0">
                <a:cs typeface="Arial"/>
              </a:rPr>
              <a:t>the </a:t>
            </a:r>
            <a:r>
              <a:rPr sz="3200" spc="-114" dirty="0">
                <a:cs typeface="Arial"/>
              </a:rPr>
              <a:t>deficiency </a:t>
            </a:r>
            <a:r>
              <a:rPr sz="3200" spc="-5" dirty="0">
                <a:cs typeface="Arial"/>
              </a:rPr>
              <a:t>of </a:t>
            </a:r>
            <a:r>
              <a:rPr sz="3200" spc="-225" dirty="0">
                <a:cs typeface="Arial"/>
              </a:rPr>
              <a:t>Lactase  </a:t>
            </a:r>
            <a:r>
              <a:rPr sz="3200" spc="-170" dirty="0">
                <a:cs typeface="Arial"/>
              </a:rPr>
              <a:t>enzyme.</a:t>
            </a:r>
            <a:endParaRPr sz="3200" dirty="0">
              <a:cs typeface="Arial"/>
            </a:endParaRPr>
          </a:p>
          <a:p>
            <a:pPr marL="2933065" indent="-2920365">
              <a:lnSpc>
                <a:spcPct val="100000"/>
              </a:lnSpc>
              <a:spcBef>
                <a:spcPts val="770"/>
              </a:spcBef>
              <a:buChar char="•"/>
              <a:tabLst>
                <a:tab pos="2933065" algn="l"/>
                <a:tab pos="2933700" algn="l"/>
              </a:tabLst>
            </a:pPr>
            <a:r>
              <a:rPr sz="3200" u="heavy" spc="-310" dirty="0">
                <a:uFill>
                  <a:solidFill>
                    <a:srgbClr val="000000"/>
                  </a:solidFill>
                </a:uFill>
                <a:cs typeface="Arial"/>
              </a:rPr>
              <a:t>Causes</a:t>
            </a:r>
            <a:endParaRPr sz="3200" dirty="0"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69920" y="3727577"/>
            <a:ext cx="1665605" cy="940435"/>
          </a:xfrm>
          <a:custGeom>
            <a:avLst/>
            <a:gdLst/>
            <a:ahLst/>
            <a:cxnLst/>
            <a:rect l="l" t="t" r="r" b="b"/>
            <a:pathLst>
              <a:path w="1665604" h="940435">
                <a:moveTo>
                  <a:pt x="1031988" y="201549"/>
                </a:moveTo>
                <a:lnTo>
                  <a:pt x="831595" y="201549"/>
                </a:lnTo>
                <a:lnTo>
                  <a:pt x="1337564" y="712978"/>
                </a:lnTo>
                <a:lnTo>
                  <a:pt x="1110869" y="937260"/>
                </a:lnTo>
                <a:lnTo>
                  <a:pt x="1662557" y="940181"/>
                </a:lnTo>
                <a:lnTo>
                  <a:pt x="1664290" y="612775"/>
                </a:lnTo>
                <a:lnTo>
                  <a:pt x="1438783" y="612775"/>
                </a:lnTo>
                <a:lnTo>
                  <a:pt x="1031988" y="201549"/>
                </a:lnTo>
                <a:close/>
              </a:path>
              <a:path w="1665604" h="940435">
                <a:moveTo>
                  <a:pt x="3048" y="372110"/>
                </a:moveTo>
                <a:lnTo>
                  <a:pt x="0" y="923798"/>
                </a:lnTo>
                <a:lnTo>
                  <a:pt x="551815" y="926846"/>
                </a:lnTo>
                <a:lnTo>
                  <a:pt x="327532" y="700151"/>
                </a:lnTo>
                <a:lnTo>
                  <a:pt x="429989" y="598805"/>
                </a:lnTo>
                <a:lnTo>
                  <a:pt x="227330" y="598805"/>
                </a:lnTo>
                <a:lnTo>
                  <a:pt x="3048" y="372110"/>
                </a:lnTo>
                <a:close/>
              </a:path>
              <a:path w="1665604" h="940435">
                <a:moveTo>
                  <a:pt x="1665478" y="388493"/>
                </a:moveTo>
                <a:lnTo>
                  <a:pt x="1438783" y="612775"/>
                </a:lnTo>
                <a:lnTo>
                  <a:pt x="1664290" y="612775"/>
                </a:lnTo>
                <a:lnTo>
                  <a:pt x="1665478" y="388493"/>
                </a:lnTo>
                <a:close/>
              </a:path>
              <a:path w="1665604" h="940435">
                <a:moveTo>
                  <a:pt x="832612" y="0"/>
                </a:moveTo>
                <a:lnTo>
                  <a:pt x="227330" y="598805"/>
                </a:lnTo>
                <a:lnTo>
                  <a:pt x="429989" y="598805"/>
                </a:lnTo>
                <a:lnTo>
                  <a:pt x="831595" y="201549"/>
                </a:lnTo>
                <a:lnTo>
                  <a:pt x="1031988" y="201549"/>
                </a:lnTo>
                <a:lnTo>
                  <a:pt x="83261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69920" y="3727577"/>
            <a:ext cx="1665605" cy="940435"/>
          </a:xfrm>
          <a:custGeom>
            <a:avLst/>
            <a:gdLst/>
            <a:ahLst/>
            <a:cxnLst/>
            <a:rect l="l" t="t" r="r" b="b"/>
            <a:pathLst>
              <a:path w="1665604" h="940435">
                <a:moveTo>
                  <a:pt x="1662557" y="940181"/>
                </a:moveTo>
                <a:lnTo>
                  <a:pt x="1110869" y="937260"/>
                </a:lnTo>
                <a:lnTo>
                  <a:pt x="1337564" y="712978"/>
                </a:lnTo>
                <a:lnTo>
                  <a:pt x="831595" y="201549"/>
                </a:lnTo>
                <a:lnTo>
                  <a:pt x="327532" y="700151"/>
                </a:lnTo>
                <a:lnTo>
                  <a:pt x="551815" y="926846"/>
                </a:lnTo>
                <a:lnTo>
                  <a:pt x="0" y="923798"/>
                </a:lnTo>
                <a:lnTo>
                  <a:pt x="3048" y="372110"/>
                </a:lnTo>
                <a:lnTo>
                  <a:pt x="227330" y="598805"/>
                </a:lnTo>
                <a:lnTo>
                  <a:pt x="832612" y="0"/>
                </a:lnTo>
                <a:lnTo>
                  <a:pt x="1438783" y="612775"/>
                </a:lnTo>
                <a:lnTo>
                  <a:pt x="1665478" y="388493"/>
                </a:lnTo>
                <a:lnTo>
                  <a:pt x="1662557" y="940181"/>
                </a:lnTo>
                <a:close/>
              </a:path>
            </a:pathLst>
          </a:custGeom>
          <a:ln w="1904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60194" y="4735448"/>
            <a:ext cx="1562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35" dirty="0">
                <a:latin typeface="Arial"/>
                <a:cs typeface="Arial"/>
              </a:rPr>
              <a:t>Congenital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4384" y="5220589"/>
            <a:ext cx="916940" cy="572135"/>
          </a:xfrm>
          <a:custGeom>
            <a:avLst/>
            <a:gdLst/>
            <a:ahLst/>
            <a:cxnLst/>
            <a:rect l="l" t="t" r="r" b="b"/>
            <a:pathLst>
              <a:path w="916939" h="572135">
                <a:moveTo>
                  <a:pt x="681120" y="224790"/>
                </a:moveTo>
                <a:lnTo>
                  <a:pt x="455549" y="224790"/>
                </a:lnTo>
                <a:lnTo>
                  <a:pt x="708025" y="475576"/>
                </a:lnTo>
                <a:lnTo>
                  <a:pt x="612648" y="571588"/>
                </a:lnTo>
                <a:lnTo>
                  <a:pt x="916431" y="570598"/>
                </a:lnTo>
                <a:lnTo>
                  <a:pt x="915737" y="362839"/>
                </a:lnTo>
                <a:lnTo>
                  <a:pt x="820038" y="362839"/>
                </a:lnTo>
                <a:lnTo>
                  <a:pt x="681120" y="224790"/>
                </a:lnTo>
                <a:close/>
              </a:path>
              <a:path w="916939" h="572135">
                <a:moveTo>
                  <a:pt x="0" y="265811"/>
                </a:moveTo>
                <a:lnTo>
                  <a:pt x="1015" y="569607"/>
                </a:lnTo>
                <a:lnTo>
                  <a:pt x="304800" y="568617"/>
                </a:lnTo>
                <a:lnTo>
                  <a:pt x="208787" y="473227"/>
                </a:lnTo>
                <a:lnTo>
                  <a:pt x="320071" y="361188"/>
                </a:lnTo>
                <a:lnTo>
                  <a:pt x="96012" y="361188"/>
                </a:lnTo>
                <a:lnTo>
                  <a:pt x="0" y="265811"/>
                </a:lnTo>
                <a:close/>
              </a:path>
              <a:path w="916939" h="572135">
                <a:moveTo>
                  <a:pt x="915415" y="266827"/>
                </a:moveTo>
                <a:lnTo>
                  <a:pt x="820038" y="362839"/>
                </a:lnTo>
                <a:lnTo>
                  <a:pt x="915737" y="362839"/>
                </a:lnTo>
                <a:lnTo>
                  <a:pt x="915415" y="266827"/>
                </a:lnTo>
                <a:close/>
              </a:path>
              <a:path w="916939" h="572135">
                <a:moveTo>
                  <a:pt x="454913" y="0"/>
                </a:moveTo>
                <a:lnTo>
                  <a:pt x="96012" y="361188"/>
                </a:lnTo>
                <a:lnTo>
                  <a:pt x="320071" y="361188"/>
                </a:lnTo>
                <a:lnTo>
                  <a:pt x="455549" y="224790"/>
                </a:lnTo>
                <a:lnTo>
                  <a:pt x="681120" y="224790"/>
                </a:lnTo>
                <a:lnTo>
                  <a:pt x="45491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4384" y="5220589"/>
            <a:ext cx="916940" cy="572135"/>
          </a:xfrm>
          <a:custGeom>
            <a:avLst/>
            <a:gdLst/>
            <a:ahLst/>
            <a:cxnLst/>
            <a:rect l="l" t="t" r="r" b="b"/>
            <a:pathLst>
              <a:path w="916939" h="572135">
                <a:moveTo>
                  <a:pt x="916431" y="570598"/>
                </a:moveTo>
                <a:lnTo>
                  <a:pt x="612648" y="571588"/>
                </a:lnTo>
                <a:lnTo>
                  <a:pt x="708025" y="475576"/>
                </a:lnTo>
                <a:lnTo>
                  <a:pt x="455549" y="224790"/>
                </a:lnTo>
                <a:lnTo>
                  <a:pt x="208787" y="473227"/>
                </a:lnTo>
                <a:lnTo>
                  <a:pt x="304800" y="568617"/>
                </a:lnTo>
                <a:lnTo>
                  <a:pt x="1015" y="569607"/>
                </a:lnTo>
                <a:lnTo>
                  <a:pt x="0" y="265811"/>
                </a:lnTo>
                <a:lnTo>
                  <a:pt x="96012" y="361188"/>
                </a:lnTo>
                <a:lnTo>
                  <a:pt x="454913" y="0"/>
                </a:lnTo>
                <a:lnTo>
                  <a:pt x="820038" y="362839"/>
                </a:lnTo>
                <a:lnTo>
                  <a:pt x="915415" y="266827"/>
                </a:lnTo>
                <a:lnTo>
                  <a:pt x="916431" y="570598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65575" y="4811648"/>
            <a:ext cx="389318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95"/>
              </a:spcBef>
            </a:pPr>
            <a:r>
              <a:rPr sz="2800" spc="-114" dirty="0">
                <a:latin typeface="Arial"/>
                <a:cs typeface="Arial"/>
              </a:rPr>
              <a:t>Acquired </a:t>
            </a:r>
            <a:r>
              <a:rPr sz="2800" spc="-80" dirty="0">
                <a:latin typeface="Arial"/>
                <a:cs typeface="Arial"/>
              </a:rPr>
              <a:t>during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lifetime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689100" algn="l"/>
              </a:tabLst>
            </a:pPr>
            <a:r>
              <a:rPr sz="2800" spc="-114" dirty="0">
                <a:latin typeface="Arial"/>
                <a:cs typeface="Arial"/>
              </a:rPr>
              <a:t>Primary	</a:t>
            </a:r>
            <a:r>
              <a:rPr sz="2800" spc="-180" dirty="0">
                <a:latin typeface="Arial"/>
                <a:cs typeface="Arial"/>
              </a:rPr>
              <a:t>Secondary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1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/>
          <p:cNvSpPr txBox="1"/>
          <p:nvPr/>
        </p:nvSpPr>
        <p:spPr>
          <a:xfrm>
            <a:off x="1000124" y="1802554"/>
            <a:ext cx="7515225" cy="3537507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ahoma" panose="020B0604030504040204" pitchFamily="34" charset="0"/>
              </a:rPr>
              <a:t>It is a congenital disorder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ahoma" panose="020B0604030504040204" pitchFamily="34" charset="0"/>
              </a:rPr>
              <a:t>There is complete absence or deficiency of  lactase enzyme.</a:t>
            </a:r>
          </a:p>
          <a:p>
            <a:pPr marL="355600" marR="29908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ahoma" panose="020B0604030504040204" pitchFamily="34" charset="0"/>
              </a:rPr>
              <a:t>The child develops intolerance to lactose  immediately after birth.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ahoma" panose="020B0604030504040204" pitchFamily="34" charset="0"/>
              </a:rPr>
              <a:t>It is diagnosed in early infancy.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ahoma" panose="020B0604030504040204" pitchFamily="34" charset="0"/>
              </a:rPr>
              <a:t>Milk feed precipitates symptoms.</a:t>
            </a:r>
          </a:p>
        </p:txBody>
      </p:sp>
      <p:sp>
        <p:nvSpPr>
          <p:cNvPr id="6" name="object 4"/>
          <p:cNvSpPr/>
          <p:nvPr/>
        </p:nvSpPr>
        <p:spPr>
          <a:xfrm>
            <a:off x="1260538" y="253041"/>
            <a:ext cx="6731000" cy="1143000"/>
          </a:xfrm>
          <a:custGeom>
            <a:avLst/>
            <a:gdLst/>
            <a:ahLst/>
            <a:cxnLst/>
            <a:rect l="l" t="t" r="r" b="b"/>
            <a:pathLst>
              <a:path w="6731000" h="1143000">
                <a:moveTo>
                  <a:pt x="6730682" y="1143000"/>
                </a:moveTo>
                <a:lnTo>
                  <a:pt x="571436" y="1143000"/>
                </a:lnTo>
                <a:lnTo>
                  <a:pt x="0" y="571500"/>
                </a:lnTo>
                <a:lnTo>
                  <a:pt x="571436" y="0"/>
                </a:lnTo>
                <a:lnTo>
                  <a:pt x="6730682" y="0"/>
                </a:lnTo>
                <a:lnTo>
                  <a:pt x="6730682" y="11430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23684" y="253041"/>
            <a:ext cx="1473708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113391" y="501375"/>
            <a:ext cx="5288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pc="-165" dirty="0">
                <a:solidFill>
                  <a:srgbClr val="7030A0"/>
                </a:solidFill>
              </a:rPr>
              <a:t>Congenital </a:t>
            </a:r>
            <a:r>
              <a:rPr lang="en-US" sz="3600" spc="-229" dirty="0">
                <a:solidFill>
                  <a:srgbClr val="7030A0"/>
                </a:solidFill>
              </a:rPr>
              <a:t>Lactose</a:t>
            </a:r>
            <a:r>
              <a:rPr lang="en-US" sz="3600" spc="-270" dirty="0">
                <a:solidFill>
                  <a:srgbClr val="7030A0"/>
                </a:solidFill>
              </a:rPr>
              <a:t> </a:t>
            </a:r>
            <a:r>
              <a:rPr lang="en-US" sz="3600" spc="-110" dirty="0">
                <a:solidFill>
                  <a:srgbClr val="7030A0"/>
                </a:solidFill>
              </a:rPr>
              <a:t>intolerance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35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4127" y="471735"/>
            <a:ext cx="68243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heavy" spc="-30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Baby </a:t>
            </a:r>
            <a:r>
              <a:rPr sz="4400" u="heavy" spc="3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with </a:t>
            </a:r>
            <a:r>
              <a:rPr sz="4400" u="heavy" spc="-2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Lactose</a:t>
            </a:r>
            <a:r>
              <a:rPr sz="4400" u="heavy" spc="-48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4400" u="heavy" spc="-14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Intolerance</a:t>
            </a:r>
            <a:endParaRPr sz="4400" dirty="0"/>
          </a:p>
        </p:txBody>
      </p:sp>
      <p:sp>
        <p:nvSpPr>
          <p:cNvPr id="6" name="object 6"/>
          <p:cNvSpPr/>
          <p:nvPr/>
        </p:nvSpPr>
        <p:spPr>
          <a:xfrm>
            <a:off x="2514600" y="1640700"/>
            <a:ext cx="4343400" cy="4944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3119" y="274700"/>
            <a:ext cx="6591300" cy="1143000"/>
          </a:xfrm>
          <a:custGeom>
            <a:avLst/>
            <a:gdLst/>
            <a:ahLst/>
            <a:cxnLst/>
            <a:rect l="l" t="t" r="r" b="b"/>
            <a:pathLst>
              <a:path w="6591300" h="1143000">
                <a:moveTo>
                  <a:pt x="6591300" y="0"/>
                </a:moveTo>
                <a:lnTo>
                  <a:pt x="571500" y="0"/>
                </a:lnTo>
                <a:lnTo>
                  <a:pt x="0" y="571500"/>
                </a:lnTo>
                <a:lnTo>
                  <a:pt x="571500" y="1143000"/>
                </a:lnTo>
                <a:lnTo>
                  <a:pt x="6591300" y="1143000"/>
                </a:lnTo>
                <a:lnTo>
                  <a:pt x="65913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3119" y="274700"/>
            <a:ext cx="6591300" cy="1143000"/>
          </a:xfrm>
          <a:custGeom>
            <a:avLst/>
            <a:gdLst/>
            <a:ahLst/>
            <a:cxnLst/>
            <a:rect l="l" t="t" r="r" b="b"/>
            <a:pathLst>
              <a:path w="6591300" h="1143000">
                <a:moveTo>
                  <a:pt x="6591300" y="1143000"/>
                </a:moveTo>
                <a:lnTo>
                  <a:pt x="571500" y="1143000"/>
                </a:lnTo>
                <a:lnTo>
                  <a:pt x="0" y="571500"/>
                </a:lnTo>
                <a:lnTo>
                  <a:pt x="571500" y="0"/>
                </a:lnTo>
                <a:lnTo>
                  <a:pt x="6591300" y="0"/>
                </a:lnTo>
                <a:lnTo>
                  <a:pt x="6591300" y="114300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40966" y="469137"/>
            <a:ext cx="54787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5" dirty="0"/>
              <a:t>Primary </a:t>
            </a:r>
            <a:r>
              <a:rPr sz="4000" spc="-285" dirty="0"/>
              <a:t>Lactase</a:t>
            </a:r>
            <a:r>
              <a:rPr sz="4000" spc="-340" dirty="0"/>
              <a:t> </a:t>
            </a:r>
            <a:r>
              <a:rPr sz="4000" spc="-145" dirty="0"/>
              <a:t>deficiency</a:t>
            </a:r>
            <a:endParaRPr sz="4000"/>
          </a:p>
        </p:txBody>
      </p:sp>
      <p:sp>
        <p:nvSpPr>
          <p:cNvPr id="6" name="object 6"/>
          <p:cNvSpPr/>
          <p:nvPr/>
        </p:nvSpPr>
        <p:spPr>
          <a:xfrm>
            <a:off x="457200" y="274700"/>
            <a:ext cx="1345692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274700"/>
            <a:ext cx="1346200" cy="1143000"/>
          </a:xfrm>
          <a:custGeom>
            <a:avLst/>
            <a:gdLst/>
            <a:ahLst/>
            <a:cxnLst/>
            <a:rect l="l" t="t" r="r" b="b"/>
            <a:pathLst>
              <a:path w="1346200" h="1143000">
                <a:moveTo>
                  <a:pt x="0" y="571500"/>
                </a:moveTo>
                <a:lnTo>
                  <a:pt x="2024" y="526825"/>
                </a:lnTo>
                <a:lnTo>
                  <a:pt x="7997" y="483094"/>
                </a:lnTo>
                <a:lnTo>
                  <a:pt x="17770" y="440431"/>
                </a:lnTo>
                <a:lnTo>
                  <a:pt x="31192" y="398965"/>
                </a:lnTo>
                <a:lnTo>
                  <a:pt x="48115" y="358822"/>
                </a:lnTo>
                <a:lnTo>
                  <a:pt x="68388" y="320128"/>
                </a:lnTo>
                <a:lnTo>
                  <a:pt x="91863" y="283012"/>
                </a:lnTo>
                <a:lnTo>
                  <a:pt x="118389" y="247599"/>
                </a:lnTo>
                <a:lnTo>
                  <a:pt x="147816" y="214017"/>
                </a:lnTo>
                <a:lnTo>
                  <a:pt x="179996" y="182392"/>
                </a:lnTo>
                <a:lnTo>
                  <a:pt x="214779" y="152852"/>
                </a:lnTo>
                <a:lnTo>
                  <a:pt x="252015" y="125523"/>
                </a:lnTo>
                <a:lnTo>
                  <a:pt x="291554" y="100532"/>
                </a:lnTo>
                <a:lnTo>
                  <a:pt x="333248" y="78006"/>
                </a:lnTo>
                <a:lnTo>
                  <a:pt x="376945" y="58071"/>
                </a:lnTo>
                <a:lnTo>
                  <a:pt x="422498" y="40856"/>
                </a:lnTo>
                <a:lnTo>
                  <a:pt x="469755" y="26486"/>
                </a:lnTo>
                <a:lnTo>
                  <a:pt x="518568" y="15088"/>
                </a:lnTo>
                <a:lnTo>
                  <a:pt x="568787" y="6790"/>
                </a:lnTo>
                <a:lnTo>
                  <a:pt x="620263" y="1718"/>
                </a:lnTo>
                <a:lnTo>
                  <a:pt x="672846" y="0"/>
                </a:lnTo>
                <a:lnTo>
                  <a:pt x="725428" y="1718"/>
                </a:lnTo>
                <a:lnTo>
                  <a:pt x="776904" y="6790"/>
                </a:lnTo>
                <a:lnTo>
                  <a:pt x="827123" y="15088"/>
                </a:lnTo>
                <a:lnTo>
                  <a:pt x="875936" y="26486"/>
                </a:lnTo>
                <a:lnTo>
                  <a:pt x="923193" y="40856"/>
                </a:lnTo>
                <a:lnTo>
                  <a:pt x="968746" y="58071"/>
                </a:lnTo>
                <a:lnTo>
                  <a:pt x="1012444" y="78006"/>
                </a:lnTo>
                <a:lnTo>
                  <a:pt x="1054137" y="100532"/>
                </a:lnTo>
                <a:lnTo>
                  <a:pt x="1093676" y="125523"/>
                </a:lnTo>
                <a:lnTo>
                  <a:pt x="1130912" y="152852"/>
                </a:lnTo>
                <a:lnTo>
                  <a:pt x="1165695" y="182392"/>
                </a:lnTo>
                <a:lnTo>
                  <a:pt x="1197875" y="214017"/>
                </a:lnTo>
                <a:lnTo>
                  <a:pt x="1227302" y="247599"/>
                </a:lnTo>
                <a:lnTo>
                  <a:pt x="1253828" y="283012"/>
                </a:lnTo>
                <a:lnTo>
                  <a:pt x="1277303" y="320128"/>
                </a:lnTo>
                <a:lnTo>
                  <a:pt x="1297576" y="358822"/>
                </a:lnTo>
                <a:lnTo>
                  <a:pt x="1314499" y="398965"/>
                </a:lnTo>
                <a:lnTo>
                  <a:pt x="1327921" y="440431"/>
                </a:lnTo>
                <a:lnTo>
                  <a:pt x="1337694" y="483094"/>
                </a:lnTo>
                <a:lnTo>
                  <a:pt x="1343667" y="526825"/>
                </a:lnTo>
                <a:lnTo>
                  <a:pt x="1345692" y="571500"/>
                </a:lnTo>
                <a:lnTo>
                  <a:pt x="1343667" y="616157"/>
                </a:lnTo>
                <a:lnTo>
                  <a:pt x="1337694" y="659876"/>
                </a:lnTo>
                <a:lnTo>
                  <a:pt x="1327921" y="702528"/>
                </a:lnTo>
                <a:lnTo>
                  <a:pt x="1314499" y="743987"/>
                </a:lnTo>
                <a:lnTo>
                  <a:pt x="1297576" y="784125"/>
                </a:lnTo>
                <a:lnTo>
                  <a:pt x="1277303" y="822815"/>
                </a:lnTo>
                <a:lnTo>
                  <a:pt x="1253828" y="859931"/>
                </a:lnTo>
                <a:lnTo>
                  <a:pt x="1227302" y="895344"/>
                </a:lnTo>
                <a:lnTo>
                  <a:pt x="1197875" y="928929"/>
                </a:lnTo>
                <a:lnTo>
                  <a:pt x="1165695" y="960557"/>
                </a:lnTo>
                <a:lnTo>
                  <a:pt x="1130912" y="990102"/>
                </a:lnTo>
                <a:lnTo>
                  <a:pt x="1093676" y="1017436"/>
                </a:lnTo>
                <a:lnTo>
                  <a:pt x="1054137" y="1042433"/>
                </a:lnTo>
                <a:lnTo>
                  <a:pt x="1012443" y="1064965"/>
                </a:lnTo>
                <a:lnTo>
                  <a:pt x="968746" y="1084905"/>
                </a:lnTo>
                <a:lnTo>
                  <a:pt x="923193" y="1102127"/>
                </a:lnTo>
                <a:lnTo>
                  <a:pt x="875936" y="1116502"/>
                </a:lnTo>
                <a:lnTo>
                  <a:pt x="827123" y="1127904"/>
                </a:lnTo>
                <a:lnTo>
                  <a:pt x="776904" y="1136206"/>
                </a:lnTo>
                <a:lnTo>
                  <a:pt x="725428" y="1141280"/>
                </a:lnTo>
                <a:lnTo>
                  <a:pt x="672846" y="1143000"/>
                </a:lnTo>
                <a:lnTo>
                  <a:pt x="620263" y="1141280"/>
                </a:lnTo>
                <a:lnTo>
                  <a:pt x="568787" y="1136206"/>
                </a:lnTo>
                <a:lnTo>
                  <a:pt x="518568" y="1127904"/>
                </a:lnTo>
                <a:lnTo>
                  <a:pt x="469755" y="1116502"/>
                </a:lnTo>
                <a:lnTo>
                  <a:pt x="422498" y="1102127"/>
                </a:lnTo>
                <a:lnTo>
                  <a:pt x="376945" y="1084905"/>
                </a:lnTo>
                <a:lnTo>
                  <a:pt x="333247" y="1064965"/>
                </a:lnTo>
                <a:lnTo>
                  <a:pt x="291554" y="1042433"/>
                </a:lnTo>
                <a:lnTo>
                  <a:pt x="252015" y="1017436"/>
                </a:lnTo>
                <a:lnTo>
                  <a:pt x="214779" y="990102"/>
                </a:lnTo>
                <a:lnTo>
                  <a:pt x="179996" y="960557"/>
                </a:lnTo>
                <a:lnTo>
                  <a:pt x="147816" y="928929"/>
                </a:lnTo>
                <a:lnTo>
                  <a:pt x="118389" y="895344"/>
                </a:lnTo>
                <a:lnTo>
                  <a:pt x="91863" y="859931"/>
                </a:lnTo>
                <a:lnTo>
                  <a:pt x="68388" y="822815"/>
                </a:lnTo>
                <a:lnTo>
                  <a:pt x="48115" y="784125"/>
                </a:lnTo>
                <a:lnTo>
                  <a:pt x="31192" y="743987"/>
                </a:lnTo>
                <a:lnTo>
                  <a:pt x="17770" y="702528"/>
                </a:lnTo>
                <a:lnTo>
                  <a:pt x="7997" y="659876"/>
                </a:lnTo>
                <a:lnTo>
                  <a:pt x="2024" y="616157"/>
                </a:lnTo>
                <a:lnTo>
                  <a:pt x="0" y="57150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2420" y="1536191"/>
            <a:ext cx="650748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1516380"/>
            <a:ext cx="8071104" cy="659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420" y="2121407"/>
            <a:ext cx="650748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555" y="2101595"/>
            <a:ext cx="8029956" cy="659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8555" y="2589276"/>
            <a:ext cx="8345424" cy="6598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420" y="3194304"/>
            <a:ext cx="650748" cy="64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8555" y="3174492"/>
            <a:ext cx="7612380" cy="6598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11440" y="3174492"/>
            <a:ext cx="1310640" cy="6598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555" y="3662171"/>
            <a:ext cx="7280148" cy="6598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8555" y="4149852"/>
            <a:ext cx="1926336" cy="6598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20" y="4754879"/>
            <a:ext cx="650748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8555" y="4735067"/>
            <a:ext cx="6858000" cy="659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420" y="5340096"/>
            <a:ext cx="650748" cy="64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8555" y="5320284"/>
            <a:ext cx="7885176" cy="659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5940" y="1510635"/>
            <a:ext cx="8213725" cy="441579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25" dirty="0">
                <a:latin typeface="Arial"/>
                <a:cs typeface="Arial"/>
              </a:rPr>
              <a:t>Primary </a:t>
            </a:r>
            <a:r>
              <a:rPr sz="3200" spc="-160" dirty="0">
                <a:latin typeface="Arial"/>
                <a:cs typeface="Arial"/>
              </a:rPr>
              <a:t>lactase </a:t>
            </a:r>
            <a:r>
              <a:rPr sz="3200" spc="-114" dirty="0">
                <a:latin typeface="Arial"/>
                <a:cs typeface="Arial"/>
              </a:rPr>
              <a:t>deficiency </a:t>
            </a:r>
            <a:r>
              <a:rPr sz="3200" spc="-155" dirty="0">
                <a:latin typeface="Arial"/>
                <a:cs typeface="Arial"/>
              </a:rPr>
              <a:t>develops </a:t>
            </a:r>
            <a:r>
              <a:rPr sz="3200" spc="-110" dirty="0">
                <a:latin typeface="Arial"/>
                <a:cs typeface="Arial"/>
              </a:rPr>
              <a:t>over</a:t>
            </a:r>
            <a:r>
              <a:rPr sz="3200" spc="-30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time</a:t>
            </a:r>
            <a:endParaRPr sz="3200">
              <a:latin typeface="Arial"/>
              <a:cs typeface="Arial"/>
            </a:endParaRPr>
          </a:p>
          <a:p>
            <a:pPr marL="355600" marR="45085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75" dirty="0">
                <a:latin typeface="Arial"/>
                <a:cs typeface="Arial"/>
              </a:rPr>
              <a:t>There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95" dirty="0">
                <a:latin typeface="Arial"/>
                <a:cs typeface="Arial"/>
              </a:rPr>
              <a:t>no </a:t>
            </a:r>
            <a:r>
              <a:rPr sz="3200" spc="-114" dirty="0">
                <a:latin typeface="Arial"/>
                <a:cs typeface="Arial"/>
              </a:rPr>
              <a:t>congenital </a:t>
            </a:r>
            <a:r>
              <a:rPr sz="3200" spc="-204" dirty="0">
                <a:latin typeface="Arial"/>
                <a:cs typeface="Arial"/>
              </a:rPr>
              <a:t>absence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spc="-160" dirty="0">
                <a:latin typeface="Arial"/>
                <a:cs typeface="Arial"/>
              </a:rPr>
              <a:t>lactase </a:t>
            </a:r>
            <a:r>
              <a:rPr sz="3200" spc="-10" dirty="0">
                <a:latin typeface="Arial"/>
                <a:cs typeface="Arial"/>
              </a:rPr>
              <a:t>but 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114" dirty="0">
                <a:latin typeface="Arial"/>
                <a:cs typeface="Arial"/>
              </a:rPr>
              <a:t>deficiency </a:t>
            </a:r>
            <a:r>
              <a:rPr sz="3200" spc="-170" dirty="0">
                <a:latin typeface="Arial"/>
                <a:cs typeface="Arial"/>
              </a:rPr>
              <a:t>is </a:t>
            </a:r>
            <a:r>
              <a:rPr sz="3200" spc="-75" dirty="0">
                <a:latin typeface="Arial"/>
                <a:cs typeface="Arial"/>
              </a:rPr>
              <a:t>precipitated </a:t>
            </a:r>
            <a:r>
              <a:rPr sz="3200" spc="-85" dirty="0">
                <a:latin typeface="Arial"/>
                <a:cs typeface="Arial"/>
              </a:rPr>
              <a:t>during</a:t>
            </a:r>
            <a:r>
              <a:rPr sz="3200" spc="-415" dirty="0">
                <a:latin typeface="Arial"/>
                <a:cs typeface="Arial"/>
              </a:rPr>
              <a:t> </a:t>
            </a:r>
            <a:r>
              <a:rPr sz="3200" spc="-75" dirty="0">
                <a:latin typeface="Arial"/>
                <a:cs typeface="Arial"/>
              </a:rPr>
              <a:t>adulthood.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195" dirty="0">
                <a:latin typeface="Arial"/>
                <a:cs typeface="Arial"/>
              </a:rPr>
              <a:t>gene </a:t>
            </a:r>
            <a:r>
              <a:rPr sz="3200" spc="-15" dirty="0">
                <a:latin typeface="Arial"/>
                <a:cs typeface="Arial"/>
              </a:rPr>
              <a:t>for </a:t>
            </a:r>
            <a:r>
              <a:rPr sz="3200" spc="-140" dirty="0">
                <a:latin typeface="Arial"/>
                <a:cs typeface="Arial"/>
              </a:rPr>
              <a:t>lactose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80" dirty="0">
                <a:latin typeface="Arial"/>
                <a:cs typeface="Arial"/>
              </a:rPr>
              <a:t>normally </a:t>
            </a:r>
            <a:r>
              <a:rPr sz="3200" spc="-190" dirty="0">
                <a:latin typeface="Arial"/>
                <a:cs typeface="Arial"/>
              </a:rPr>
              <a:t>expressed</a:t>
            </a:r>
            <a:r>
              <a:rPr sz="3200" spc="-380" dirty="0">
                <a:latin typeface="Arial"/>
                <a:cs typeface="Arial"/>
              </a:rPr>
              <a:t> </a:t>
            </a:r>
            <a:r>
              <a:rPr sz="3200" spc="-45" dirty="0">
                <a:latin typeface="Arial"/>
                <a:cs typeface="Arial"/>
              </a:rPr>
              <a:t>upto  </a:t>
            </a:r>
            <a:r>
              <a:rPr sz="3200" spc="-365" dirty="0">
                <a:latin typeface="Arial"/>
                <a:cs typeface="Arial"/>
              </a:rPr>
              <a:t>RNA </a:t>
            </a:r>
            <a:r>
              <a:rPr sz="3200" spc="-110" dirty="0">
                <a:latin typeface="Arial"/>
                <a:cs typeface="Arial"/>
              </a:rPr>
              <a:t>level </a:t>
            </a:r>
            <a:r>
              <a:rPr sz="3200" spc="-10" dirty="0">
                <a:latin typeface="Arial"/>
                <a:cs typeface="Arial"/>
              </a:rPr>
              <a:t>but </a:t>
            </a:r>
            <a:r>
              <a:rPr sz="3200" spc="100" dirty="0">
                <a:latin typeface="Arial"/>
                <a:cs typeface="Arial"/>
              </a:rPr>
              <a:t>it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5" dirty="0">
                <a:latin typeface="Arial"/>
                <a:cs typeface="Arial"/>
              </a:rPr>
              <a:t>not </a:t>
            </a:r>
            <a:r>
              <a:rPr sz="3200" spc="-95" dirty="0">
                <a:latin typeface="Arial"/>
                <a:cs typeface="Arial"/>
              </a:rPr>
              <a:t>translated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form  </a:t>
            </a:r>
            <a:r>
              <a:rPr sz="3200" spc="-170" dirty="0">
                <a:latin typeface="Arial"/>
                <a:cs typeface="Arial"/>
              </a:rPr>
              <a:t>enzyme.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50" dirty="0">
                <a:latin typeface="Arial"/>
                <a:cs typeface="Arial"/>
              </a:rPr>
              <a:t>It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114" dirty="0">
                <a:latin typeface="Arial"/>
                <a:cs typeface="Arial"/>
              </a:rPr>
              <a:t>very </a:t>
            </a:r>
            <a:r>
              <a:rPr sz="3200" spc="-130" dirty="0">
                <a:latin typeface="Arial"/>
                <a:cs typeface="Arial"/>
              </a:rPr>
              <a:t>common </a:t>
            </a:r>
            <a:r>
              <a:rPr sz="3200" spc="-40" dirty="0">
                <a:latin typeface="Arial"/>
                <a:cs typeface="Arial"/>
              </a:rPr>
              <a:t>in </a:t>
            </a:r>
            <a:r>
              <a:rPr sz="3200" spc="-195" dirty="0">
                <a:latin typeface="Arial"/>
                <a:cs typeface="Arial"/>
              </a:rPr>
              <a:t>Asian</a:t>
            </a:r>
            <a:r>
              <a:rPr sz="3200" spc="-605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population.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75" dirty="0">
                <a:latin typeface="Arial"/>
                <a:cs typeface="Arial"/>
              </a:rPr>
              <a:t>There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95" dirty="0">
                <a:latin typeface="Arial"/>
                <a:cs typeface="Arial"/>
              </a:rPr>
              <a:t>intolerance </a:t>
            </a:r>
            <a:r>
              <a:rPr sz="3200" spc="20" dirty="0">
                <a:latin typeface="Arial"/>
                <a:cs typeface="Arial"/>
              </a:rPr>
              <a:t>to </a:t>
            </a:r>
            <a:r>
              <a:rPr sz="3200" spc="-50" dirty="0">
                <a:latin typeface="Arial"/>
                <a:cs typeface="Arial"/>
              </a:rPr>
              <a:t>milk </a:t>
            </a:r>
            <a:r>
              <a:rPr sz="3200" spc="-275" dirty="0">
                <a:latin typeface="Arial"/>
                <a:cs typeface="Arial"/>
              </a:rPr>
              <a:t>+ </a:t>
            </a:r>
            <a:r>
              <a:rPr sz="3200" spc="-90" dirty="0">
                <a:latin typeface="Arial"/>
                <a:cs typeface="Arial"/>
              </a:rPr>
              <a:t>dairy</a:t>
            </a:r>
            <a:r>
              <a:rPr sz="3200" spc="-450" dirty="0">
                <a:latin typeface="Arial"/>
                <a:cs typeface="Arial"/>
              </a:rPr>
              <a:t> </a:t>
            </a:r>
            <a:r>
              <a:rPr sz="3200" spc="-105" dirty="0">
                <a:latin typeface="Arial"/>
                <a:cs typeface="Arial"/>
              </a:rPr>
              <a:t>products.</a:t>
            </a:r>
            <a:endParaRPr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302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6557" y="385553"/>
            <a:ext cx="681735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heavy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Adult </a:t>
            </a:r>
            <a:r>
              <a:rPr sz="4400" u="heavy" spc="3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with </a:t>
            </a:r>
            <a:r>
              <a:rPr sz="4400" u="heavy" spc="-19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lactose</a:t>
            </a:r>
            <a:r>
              <a:rPr sz="4400" u="heavy" spc="-66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4400" u="heavy" spc="-1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intolerance</a:t>
            </a:r>
            <a:endParaRPr sz="4400" dirty="0"/>
          </a:p>
        </p:txBody>
      </p:sp>
      <p:sp>
        <p:nvSpPr>
          <p:cNvPr id="6" name="object 6"/>
          <p:cNvSpPr/>
          <p:nvPr/>
        </p:nvSpPr>
        <p:spPr>
          <a:xfrm>
            <a:off x="1219200" y="1468335"/>
            <a:ext cx="7086600" cy="5061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447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50963" y="228600"/>
            <a:ext cx="7793037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Small intestine</a:t>
            </a:r>
          </a:p>
        </p:txBody>
      </p:sp>
      <p:pic>
        <p:nvPicPr>
          <p:cNvPr id="15363" name="Picture 5" descr="enterocy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6424" r="55342" b="63123"/>
          <a:stretch>
            <a:fillRect/>
          </a:stretch>
        </p:blipFill>
        <p:spPr>
          <a:xfrm>
            <a:off x="0" y="1447800"/>
            <a:ext cx="3606800" cy="4953000"/>
          </a:xfrm>
          <a:noFill/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581400" y="1370013"/>
            <a:ext cx="559593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</a:rPr>
              <a:t>Portal for transport of virtually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</a:rPr>
              <a:t>all nutrients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</a:rPr>
              <a:t>Water and electrolyte balance</a:t>
            </a:r>
          </a:p>
        </p:txBody>
      </p: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4224338" y="3689350"/>
            <a:ext cx="3968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Enzymes associated with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intestinal surface membranes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LcPeriod"/>
            </a:pPr>
            <a:r>
              <a:rPr lang="en-US" altLang="en-US" b="1">
                <a:solidFill>
                  <a:srgbClr val="FF0000"/>
                </a:solidFill>
              </a:rPr>
              <a:t>Sucrase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LcPeriod"/>
            </a:pPr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b="1">
                <a:solidFill>
                  <a:srgbClr val="FF0000"/>
                </a:solidFill>
              </a:rPr>
              <a:t> dextrinase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LcPeriod"/>
            </a:pPr>
            <a:r>
              <a:rPr lang="en-US" altLang="en-US" b="1">
                <a:solidFill>
                  <a:srgbClr val="FF0000"/>
                </a:solidFill>
              </a:rPr>
              <a:t>Glucoamylase (maltase)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LcPeriod"/>
            </a:pPr>
            <a:r>
              <a:rPr lang="en-US" altLang="en-US" b="1">
                <a:solidFill>
                  <a:srgbClr val="FF0000"/>
                </a:solidFill>
              </a:rPr>
              <a:t>Lactase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romanLcPeriod"/>
            </a:pPr>
            <a:r>
              <a:rPr lang="en-US" altLang="en-US" b="1">
                <a:solidFill>
                  <a:srgbClr val="FF0000"/>
                </a:solidFill>
              </a:rPr>
              <a:t>peptidases</a:t>
            </a:r>
          </a:p>
        </p:txBody>
      </p:sp>
    </p:spTree>
    <p:extLst>
      <p:ext uri="{BB962C8B-B14F-4D97-AF65-F5344CB8AC3E}">
        <p14:creationId xmlns:p14="http://schemas.microsoft.com/office/powerpoint/2010/main" val="15599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Digestion in Large Intestine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hlink"/>
                </a:solidFill>
              </a:rPr>
              <a:t>Carnivores and omnivores</a:t>
            </a:r>
            <a:r>
              <a:rPr lang="en-US" altLang="en-US" smtClean="0">
                <a:solidFill>
                  <a:srgbClr val="66FF33"/>
                </a:solidFill>
              </a:rPr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14400" y="2667000"/>
            <a:ext cx="8001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2800"/>
              <a:t> Limited anaerobic fermentation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/>
              <a:t> Bacteria produce small quantities of cellulase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/>
              <a:t> SOME volatile fatty acids (VFA) produced by microbial digestion of fibers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524000" y="4495800"/>
            <a:ext cx="1857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/>
              <a:t> Propionate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/>
              <a:t> Butyrate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/>
              <a:t> Acetate</a:t>
            </a:r>
          </a:p>
        </p:txBody>
      </p:sp>
    </p:spTree>
    <p:extLst>
      <p:ext uri="{BB962C8B-B14F-4D97-AF65-F5344CB8AC3E}">
        <p14:creationId xmlns:p14="http://schemas.microsoft.com/office/powerpoint/2010/main" val="99688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6469062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Overview Monogastric Carbohydrate Digestion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8624888" cy="460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>
                <a:solidFill>
                  <a:srgbClr val="000000"/>
                </a:solidFill>
              </a:rPr>
              <a:t>Location </a:t>
            </a:r>
            <a:r>
              <a:rPr lang="en-US" altLang="en-US" b="1" dirty="0">
                <a:solidFill>
                  <a:srgbClr val="000000"/>
                </a:solidFill>
              </a:rPr>
              <a:t>       </a:t>
            </a:r>
            <a:r>
              <a:rPr lang="en-US" altLang="en-US" b="1" u="sng" dirty="0">
                <a:solidFill>
                  <a:srgbClr val="000000"/>
                </a:solidFill>
              </a:rPr>
              <a:t>Enzymes</a:t>
            </a:r>
            <a:r>
              <a:rPr lang="en-US" altLang="en-US" b="1" dirty="0">
                <a:solidFill>
                  <a:srgbClr val="000000"/>
                </a:solidFill>
              </a:rPr>
              <a:t>             </a:t>
            </a:r>
            <a:r>
              <a:rPr lang="en-US" altLang="en-US" b="1" u="sng" dirty="0">
                <a:solidFill>
                  <a:srgbClr val="000000"/>
                </a:solidFill>
              </a:rPr>
              <a:t>Form of Dietary CHO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Mouth                   Salivary Amylase 	Starch   Maltose  Sucrose  Lactose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Stomach                (amylase from saliva)          </a:t>
            </a:r>
            <a:r>
              <a:rPr lang="en-US" altLang="en-US" sz="1800" dirty="0" err="1">
                <a:solidFill>
                  <a:srgbClr val="000000"/>
                </a:solidFill>
              </a:rPr>
              <a:t>Dextrin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Maltose</a:t>
            </a: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Small Intestine       Pancreatic Amylase                     Maltose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Brush Border Enzymes               Glucose   Fructose  Galactose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                                            +            +             +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                                        Glucose   </a:t>
            </a:r>
            <a:r>
              <a:rPr lang="en-US" altLang="en-US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Glucose</a:t>
            </a: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1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Glucose</a:t>
            </a: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Large Intestine	    None			Bacterial Microflora Ferment Cellulose 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52578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62484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71628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81534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81534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71628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61722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7162800" y="472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8153400" y="472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86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1DATA2556\137 744 Advanced Nutrition\intestwallcell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D:\1DATA2556\137 744 Advanced Nutrition\INTESTINES%20COMPARE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544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D:\1DATA2556\137 744 Advanced Nutrition\l_small.intestine-ms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D:\1DATA2556\137 744 Advanced Nutrition\AScatabo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7338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0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914400" y="609600"/>
            <a:ext cx="6553200" cy="152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600">
                <a:solidFill>
                  <a:srgbClr val="000000"/>
                </a:solidFill>
              </a:rPr>
              <a:t>Carbohydrates                 Monosaccharides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3352800" y="1371600"/>
            <a:ext cx="1219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2667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/>
              <a:t>Small Intestine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7162800" y="2590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/>
              <a:t>Active Transport</a:t>
            </a: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914400" y="3962400"/>
            <a:ext cx="2819400" cy="2514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000000"/>
                </a:solidFill>
              </a:rPr>
              <a:t>Liver</a:t>
            </a:r>
          </a:p>
        </p:txBody>
      </p:sp>
      <p:sp>
        <p:nvSpPr>
          <p:cNvPr id="30727" name="AutoShape 8"/>
          <p:cNvSpPr>
            <a:spLocks noChangeArrowheads="1"/>
          </p:cNvSpPr>
          <p:nvPr/>
        </p:nvSpPr>
        <p:spPr bwMode="auto">
          <a:xfrm>
            <a:off x="6629400" y="1676400"/>
            <a:ext cx="1219200" cy="1371600"/>
          </a:xfrm>
          <a:prstGeom prst="curvedLeftArrow">
            <a:avLst>
              <a:gd name="adj1" fmla="val 7500"/>
              <a:gd name="adj2" fmla="val 45000"/>
              <a:gd name="adj3" fmla="val 36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AutoShape 9"/>
          <p:cNvSpPr>
            <a:spLocks noChangeArrowheads="1"/>
          </p:cNvSpPr>
          <p:nvPr/>
        </p:nvSpPr>
        <p:spPr bwMode="auto">
          <a:xfrm>
            <a:off x="3200400" y="2514600"/>
            <a:ext cx="3276600" cy="990600"/>
          </a:xfrm>
          <a:prstGeom prst="roundRect">
            <a:avLst>
              <a:gd name="adj" fmla="val 16667"/>
            </a:avLst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800"/>
              <a:t>Portal Vein</a:t>
            </a:r>
          </a:p>
        </p:txBody>
      </p:sp>
      <p:sp>
        <p:nvSpPr>
          <p:cNvPr id="30729" name="AutoShape 10"/>
          <p:cNvSpPr>
            <a:spLocks noChangeArrowheads="1"/>
          </p:cNvSpPr>
          <p:nvPr/>
        </p:nvSpPr>
        <p:spPr bwMode="auto">
          <a:xfrm rot="10800000">
            <a:off x="1752600" y="2819400"/>
            <a:ext cx="13716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5181600" y="4572000"/>
            <a:ext cx="2514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/>
              <a:t>Distributed to tissue through circulation</a:t>
            </a:r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auto">
          <a:xfrm>
            <a:off x="3733800" y="5181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3733800" y="5562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3733800" y="5943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>
            <a:off x="3733800" y="6324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3733800" y="4419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>
            <a:off x="3733800" y="4800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565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971800" y="0"/>
            <a:ext cx="3459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Carbohydrates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219200" y="914400"/>
            <a:ext cx="7848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>
                <a:solidFill>
                  <a:srgbClr val="000000"/>
                </a:solidFill>
                <a:latin typeface="Times" panose="02020603050405020304" pitchFamily="18" charset="0"/>
              </a:rPr>
              <a:t>Carbohydrates are composed of carbon and water and have a composition of (CH</a:t>
            </a:r>
            <a:r>
              <a:rPr lang="en-US" altLang="en-US" sz="2800" baseline="-25000">
                <a:solidFill>
                  <a:srgbClr val="000000"/>
                </a:solidFill>
                <a:latin typeface="Times" panose="02020603050405020304" pitchFamily="18" charset="0"/>
              </a:rPr>
              <a:t>2</a:t>
            </a:r>
            <a:r>
              <a:rPr lang="en-US" altLang="en-US" sz="2800">
                <a:solidFill>
                  <a:srgbClr val="000000"/>
                </a:solidFill>
                <a:latin typeface="Times" panose="02020603050405020304" pitchFamily="18" charset="0"/>
              </a:rPr>
              <a:t>O)</a:t>
            </a:r>
            <a:r>
              <a:rPr lang="en-US" altLang="en-US" sz="2800" baseline="-25000">
                <a:solidFill>
                  <a:srgbClr val="000000"/>
                </a:solidFill>
                <a:latin typeface="Times" panose="02020603050405020304" pitchFamily="18" charset="0"/>
              </a:rPr>
              <a:t>n.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>
                <a:solidFill>
                  <a:srgbClr val="000000"/>
                </a:solidFill>
                <a:latin typeface="Times" panose="02020603050405020304" pitchFamily="18" charset="0"/>
              </a:rPr>
              <a:t>The major nutritional role of carbohydrates is to provide energy and digestible carbohydrates provide </a:t>
            </a:r>
            <a:r>
              <a:rPr lang="en-US" altLang="en-US" sz="2800" b="1">
                <a:solidFill>
                  <a:srgbClr val="000000"/>
                </a:solidFill>
                <a:latin typeface="Times" panose="02020603050405020304" pitchFamily="18" charset="0"/>
              </a:rPr>
              <a:t>4 kilocalories per gram</a:t>
            </a:r>
            <a:r>
              <a:rPr lang="en-US" altLang="en-US" sz="2800">
                <a:solidFill>
                  <a:srgbClr val="000000"/>
                </a:solidFill>
                <a:latin typeface="Times" panose="02020603050405020304" pitchFamily="18" charset="0"/>
              </a:rPr>
              <a:t>.  </a:t>
            </a:r>
            <a:endParaRPr lang="en-US" altLang="en-US" sz="3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152400" y="762000"/>
            <a:ext cx="899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000000"/>
              </a:solidFill>
            </a:endParaRPr>
          </a:p>
        </p:txBody>
      </p:sp>
      <p:grpSp>
        <p:nvGrpSpPr>
          <p:cNvPr id="5125" name="Group 20"/>
          <p:cNvGrpSpPr>
            <a:grpSpLocks/>
          </p:cNvGrpSpPr>
          <p:nvPr/>
        </p:nvGrpSpPr>
        <p:grpSpPr bwMode="auto">
          <a:xfrm>
            <a:off x="1993900" y="3357563"/>
            <a:ext cx="6910388" cy="3370262"/>
            <a:chOff x="546100" y="1752600"/>
            <a:chExt cx="7804150" cy="4779963"/>
          </a:xfrm>
        </p:grpSpPr>
        <p:sp>
          <p:nvSpPr>
            <p:cNvPr id="5126" name="Oval 5"/>
            <p:cNvSpPr>
              <a:spLocks noChangeArrowheads="1"/>
            </p:cNvSpPr>
            <p:nvPr/>
          </p:nvSpPr>
          <p:spPr bwMode="auto">
            <a:xfrm>
              <a:off x="931863" y="1752600"/>
              <a:ext cx="900112" cy="82867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127" name="Line 6"/>
            <p:cNvSpPr>
              <a:spLocks noChangeShapeType="1"/>
            </p:cNvSpPr>
            <p:nvPr/>
          </p:nvSpPr>
          <p:spPr bwMode="auto">
            <a:xfrm>
              <a:off x="1660525" y="2509838"/>
              <a:ext cx="342900" cy="1857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28" name="Line 7"/>
            <p:cNvSpPr>
              <a:spLocks noChangeShapeType="1"/>
            </p:cNvSpPr>
            <p:nvPr/>
          </p:nvSpPr>
          <p:spPr bwMode="auto">
            <a:xfrm>
              <a:off x="1846263" y="2166938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29" name="Line 10"/>
            <p:cNvSpPr>
              <a:spLocks noChangeShapeType="1"/>
            </p:cNvSpPr>
            <p:nvPr/>
          </p:nvSpPr>
          <p:spPr bwMode="auto">
            <a:xfrm flipH="1" flipV="1">
              <a:off x="546100" y="1809750"/>
              <a:ext cx="428625" cy="214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30" name="Line 11"/>
            <p:cNvSpPr>
              <a:spLocks noChangeShapeType="1"/>
            </p:cNvSpPr>
            <p:nvPr/>
          </p:nvSpPr>
          <p:spPr bwMode="auto">
            <a:xfrm flipH="1">
              <a:off x="546100" y="2424113"/>
              <a:ext cx="485775" cy="271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31" name="Line 12"/>
            <p:cNvSpPr>
              <a:spLocks noChangeShapeType="1"/>
            </p:cNvSpPr>
            <p:nvPr/>
          </p:nvSpPr>
          <p:spPr bwMode="auto">
            <a:xfrm>
              <a:off x="1403350" y="2566988"/>
              <a:ext cx="28575" cy="414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32" name="Text Box 13"/>
            <p:cNvSpPr txBox="1">
              <a:spLocks noChangeArrowheads="1"/>
            </p:cNvSpPr>
            <p:nvPr/>
          </p:nvSpPr>
          <p:spPr bwMode="auto">
            <a:xfrm>
              <a:off x="777875" y="2836863"/>
              <a:ext cx="10128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energy</a:t>
              </a:r>
            </a:p>
          </p:txBody>
        </p:sp>
        <p:pic>
          <p:nvPicPr>
            <p:cNvPr id="5133" name="Picture 14" descr="bot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159000"/>
              <a:ext cx="2635250" cy="340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15"/>
            <p:cNvSpPr txBox="1">
              <a:spLocks noChangeArrowheads="1"/>
            </p:cNvSpPr>
            <p:nvPr/>
          </p:nvSpPr>
          <p:spPr bwMode="auto">
            <a:xfrm>
              <a:off x="765175" y="3222625"/>
              <a:ext cx="207010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Carbon dioxide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Water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Chlorophyll</a:t>
              </a:r>
            </a:p>
          </p:txBody>
        </p:sp>
        <p:sp>
          <p:nvSpPr>
            <p:cNvPr id="5135" name="Line 16"/>
            <p:cNvSpPr>
              <a:spLocks noChangeShapeType="1"/>
            </p:cNvSpPr>
            <p:nvPr/>
          </p:nvSpPr>
          <p:spPr bwMode="auto">
            <a:xfrm>
              <a:off x="2949575" y="3776663"/>
              <a:ext cx="9715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36" name="Text Box 17"/>
            <p:cNvSpPr txBox="1">
              <a:spLocks noChangeArrowheads="1"/>
            </p:cNvSpPr>
            <p:nvPr/>
          </p:nvSpPr>
          <p:spPr bwMode="auto">
            <a:xfrm>
              <a:off x="3986213" y="3552825"/>
              <a:ext cx="15906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GLUCOSE</a:t>
              </a:r>
            </a:p>
          </p:txBody>
        </p:sp>
        <p:sp>
          <p:nvSpPr>
            <p:cNvPr id="5137" name="Text Box 18"/>
            <p:cNvSpPr txBox="1">
              <a:spLocks noChangeArrowheads="1"/>
            </p:cNvSpPr>
            <p:nvPr/>
          </p:nvSpPr>
          <p:spPr bwMode="auto">
            <a:xfrm>
              <a:off x="669925" y="6075363"/>
              <a:ext cx="38703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 CO2 + 6 H20 + energy (sun)</a:t>
              </a:r>
            </a:p>
          </p:txBody>
        </p:sp>
        <p:sp>
          <p:nvSpPr>
            <p:cNvPr id="5138" name="Line 19"/>
            <p:cNvSpPr>
              <a:spLocks noChangeShapeType="1"/>
            </p:cNvSpPr>
            <p:nvPr/>
          </p:nvSpPr>
          <p:spPr bwMode="auto">
            <a:xfrm>
              <a:off x="4648200" y="63246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000000"/>
                </a:solidFill>
              </a:endParaRPr>
            </a:p>
          </p:txBody>
        </p:sp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>
              <a:off x="5394325" y="6075363"/>
              <a:ext cx="2374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C6H12O6 + 6 O2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445260" y="350774"/>
            <a:ext cx="1912747" cy="426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6484" y="307975"/>
            <a:ext cx="822325" cy="386080"/>
          </a:xfrm>
          <a:custGeom>
            <a:avLst/>
            <a:gdLst/>
            <a:ahLst/>
            <a:cxnLst/>
            <a:rect l="l" t="t" r="r" b="b"/>
            <a:pathLst>
              <a:path w="822325" h="386080">
                <a:moveTo>
                  <a:pt x="216264" y="163067"/>
                </a:moveTo>
                <a:lnTo>
                  <a:pt x="117658" y="163067"/>
                </a:lnTo>
                <a:lnTo>
                  <a:pt x="124897" y="163957"/>
                </a:lnTo>
                <a:lnTo>
                  <a:pt x="130866" y="165735"/>
                </a:lnTo>
                <a:lnTo>
                  <a:pt x="154996" y="201040"/>
                </a:lnTo>
                <a:lnTo>
                  <a:pt x="154996" y="223392"/>
                </a:lnTo>
                <a:lnTo>
                  <a:pt x="131247" y="223392"/>
                </a:lnTo>
                <a:lnTo>
                  <a:pt x="115533" y="223702"/>
                </a:lnTo>
                <a:lnTo>
                  <a:pt x="74224" y="228346"/>
                </a:lnTo>
                <a:lnTo>
                  <a:pt x="33076" y="243459"/>
                </a:lnTo>
                <a:lnTo>
                  <a:pt x="4644" y="277608"/>
                </a:lnTo>
                <a:lnTo>
                  <a:pt x="0" y="308101"/>
                </a:lnTo>
                <a:lnTo>
                  <a:pt x="336" y="315954"/>
                </a:lnTo>
                <a:lnTo>
                  <a:pt x="14359" y="354377"/>
                </a:lnTo>
                <a:lnTo>
                  <a:pt x="45182" y="377757"/>
                </a:lnTo>
                <a:lnTo>
                  <a:pt x="88702" y="385572"/>
                </a:lnTo>
                <a:lnTo>
                  <a:pt x="100156" y="385020"/>
                </a:lnTo>
                <a:lnTo>
                  <a:pt x="140732" y="371627"/>
                </a:lnTo>
                <a:lnTo>
                  <a:pt x="165664" y="351536"/>
                </a:lnTo>
                <a:lnTo>
                  <a:pt x="222433" y="351536"/>
                </a:lnTo>
                <a:lnTo>
                  <a:pt x="222433" y="337058"/>
                </a:lnTo>
                <a:lnTo>
                  <a:pt x="103688" y="337058"/>
                </a:lnTo>
                <a:lnTo>
                  <a:pt x="95570" y="336510"/>
                </a:lnTo>
                <a:lnTo>
                  <a:pt x="67112" y="304291"/>
                </a:lnTo>
                <a:lnTo>
                  <a:pt x="67112" y="298196"/>
                </a:lnTo>
                <a:lnTo>
                  <a:pt x="68255" y="292862"/>
                </a:lnTo>
                <a:lnTo>
                  <a:pt x="70541" y="288289"/>
                </a:lnTo>
                <a:lnTo>
                  <a:pt x="72827" y="283590"/>
                </a:lnTo>
                <a:lnTo>
                  <a:pt x="76383" y="279653"/>
                </a:lnTo>
                <a:lnTo>
                  <a:pt x="81336" y="276351"/>
                </a:lnTo>
                <a:lnTo>
                  <a:pt x="86162" y="273050"/>
                </a:lnTo>
                <a:lnTo>
                  <a:pt x="128834" y="266573"/>
                </a:lnTo>
                <a:lnTo>
                  <a:pt x="222433" y="266573"/>
                </a:lnTo>
                <a:lnTo>
                  <a:pt x="222433" y="207010"/>
                </a:lnTo>
                <a:lnTo>
                  <a:pt x="222072" y="194865"/>
                </a:lnTo>
                <a:lnTo>
                  <a:pt x="220972" y="183578"/>
                </a:lnTo>
                <a:lnTo>
                  <a:pt x="219111" y="173148"/>
                </a:lnTo>
                <a:lnTo>
                  <a:pt x="216464" y="163575"/>
                </a:lnTo>
                <a:lnTo>
                  <a:pt x="216264" y="163067"/>
                </a:lnTo>
                <a:close/>
              </a:path>
              <a:path w="822325" h="386080">
                <a:moveTo>
                  <a:pt x="222433" y="351536"/>
                </a:moveTo>
                <a:lnTo>
                  <a:pt x="165664" y="351536"/>
                </a:lnTo>
                <a:lnTo>
                  <a:pt x="165664" y="373379"/>
                </a:lnTo>
                <a:lnTo>
                  <a:pt x="185603" y="381000"/>
                </a:lnTo>
                <a:lnTo>
                  <a:pt x="201478" y="381000"/>
                </a:lnTo>
                <a:lnTo>
                  <a:pt x="222433" y="373379"/>
                </a:lnTo>
                <a:lnTo>
                  <a:pt x="222433" y="351536"/>
                </a:lnTo>
                <a:close/>
              </a:path>
              <a:path w="822325" h="386080">
                <a:moveTo>
                  <a:pt x="222433" y="266573"/>
                </a:moveTo>
                <a:lnTo>
                  <a:pt x="154996" y="266573"/>
                </a:lnTo>
                <a:lnTo>
                  <a:pt x="154996" y="308101"/>
                </a:lnTo>
                <a:lnTo>
                  <a:pt x="148753" y="314743"/>
                </a:lnTo>
                <a:lnTo>
                  <a:pt x="110784" y="336585"/>
                </a:lnTo>
                <a:lnTo>
                  <a:pt x="103688" y="337058"/>
                </a:lnTo>
                <a:lnTo>
                  <a:pt x="222433" y="337058"/>
                </a:lnTo>
                <a:lnTo>
                  <a:pt x="222433" y="266573"/>
                </a:lnTo>
                <a:close/>
              </a:path>
              <a:path w="822325" h="386080">
                <a:moveTo>
                  <a:pt x="114864" y="110871"/>
                </a:moveTo>
                <a:lnTo>
                  <a:pt x="76167" y="114891"/>
                </a:lnTo>
                <a:lnTo>
                  <a:pt x="39553" y="125857"/>
                </a:lnTo>
                <a:lnTo>
                  <a:pt x="13264" y="154432"/>
                </a:lnTo>
                <a:lnTo>
                  <a:pt x="13331" y="165211"/>
                </a:lnTo>
                <a:lnTo>
                  <a:pt x="13518" y="168021"/>
                </a:lnTo>
                <a:lnTo>
                  <a:pt x="14153" y="171576"/>
                </a:lnTo>
                <a:lnTo>
                  <a:pt x="14661" y="175005"/>
                </a:lnTo>
                <a:lnTo>
                  <a:pt x="15423" y="177926"/>
                </a:lnTo>
                <a:lnTo>
                  <a:pt x="16439" y="180212"/>
                </a:lnTo>
                <a:lnTo>
                  <a:pt x="17455" y="182625"/>
                </a:lnTo>
                <a:lnTo>
                  <a:pt x="18725" y="184403"/>
                </a:lnTo>
                <a:lnTo>
                  <a:pt x="21773" y="186944"/>
                </a:lnTo>
                <a:lnTo>
                  <a:pt x="23551" y="187578"/>
                </a:lnTo>
                <a:lnTo>
                  <a:pt x="28504" y="187578"/>
                </a:lnTo>
                <a:lnTo>
                  <a:pt x="32314" y="186309"/>
                </a:lnTo>
                <a:lnTo>
                  <a:pt x="36886" y="183769"/>
                </a:lnTo>
                <a:lnTo>
                  <a:pt x="41585" y="181228"/>
                </a:lnTo>
                <a:lnTo>
                  <a:pt x="47300" y="178435"/>
                </a:lnTo>
                <a:lnTo>
                  <a:pt x="54285" y="175387"/>
                </a:lnTo>
                <a:lnTo>
                  <a:pt x="61143" y="172212"/>
                </a:lnTo>
                <a:lnTo>
                  <a:pt x="100539" y="163306"/>
                </a:lnTo>
                <a:lnTo>
                  <a:pt x="108895" y="163067"/>
                </a:lnTo>
                <a:lnTo>
                  <a:pt x="216264" y="163067"/>
                </a:lnTo>
                <a:lnTo>
                  <a:pt x="213041" y="154858"/>
                </a:lnTo>
                <a:lnTo>
                  <a:pt x="182460" y="123618"/>
                </a:lnTo>
                <a:lnTo>
                  <a:pt x="141470" y="112283"/>
                </a:lnTo>
                <a:lnTo>
                  <a:pt x="128703" y="111226"/>
                </a:lnTo>
                <a:lnTo>
                  <a:pt x="114864" y="110871"/>
                </a:lnTo>
                <a:close/>
              </a:path>
              <a:path w="822325" h="386080">
                <a:moveTo>
                  <a:pt x="683570" y="110871"/>
                </a:moveTo>
                <a:lnTo>
                  <a:pt x="637723" y="120776"/>
                </a:lnTo>
                <a:lnTo>
                  <a:pt x="604449" y="148844"/>
                </a:lnTo>
                <a:lnTo>
                  <a:pt x="584002" y="193039"/>
                </a:lnTo>
                <a:lnTo>
                  <a:pt x="577572" y="235723"/>
                </a:lnTo>
                <a:lnTo>
                  <a:pt x="577216" y="254460"/>
                </a:lnTo>
                <a:lnTo>
                  <a:pt x="577479" y="264945"/>
                </a:lnTo>
                <a:lnTo>
                  <a:pt x="582605" y="303022"/>
                </a:lnTo>
                <a:lnTo>
                  <a:pt x="600131" y="345821"/>
                </a:lnTo>
                <a:lnTo>
                  <a:pt x="631627" y="374903"/>
                </a:lnTo>
                <a:lnTo>
                  <a:pt x="678617" y="385572"/>
                </a:lnTo>
                <a:lnTo>
                  <a:pt x="690906" y="384879"/>
                </a:lnTo>
                <a:lnTo>
                  <a:pt x="734634" y="368280"/>
                </a:lnTo>
                <a:lnTo>
                  <a:pt x="763834" y="343026"/>
                </a:lnTo>
                <a:lnTo>
                  <a:pt x="822000" y="343026"/>
                </a:lnTo>
                <a:lnTo>
                  <a:pt x="822000" y="327405"/>
                </a:lnTo>
                <a:lnTo>
                  <a:pt x="686364" y="327405"/>
                </a:lnTo>
                <a:lnTo>
                  <a:pt x="678617" y="325247"/>
                </a:lnTo>
                <a:lnTo>
                  <a:pt x="652661" y="290322"/>
                </a:lnTo>
                <a:lnTo>
                  <a:pt x="646994" y="246887"/>
                </a:lnTo>
                <a:lnTo>
                  <a:pt x="647182" y="239694"/>
                </a:lnTo>
                <a:lnTo>
                  <a:pt x="655862" y="199439"/>
                </a:lnTo>
                <a:lnTo>
                  <a:pt x="688269" y="169037"/>
                </a:lnTo>
                <a:lnTo>
                  <a:pt x="822000" y="169037"/>
                </a:lnTo>
                <a:lnTo>
                  <a:pt x="822000" y="143637"/>
                </a:lnTo>
                <a:lnTo>
                  <a:pt x="753801" y="143637"/>
                </a:lnTo>
                <a:lnTo>
                  <a:pt x="745587" y="136094"/>
                </a:lnTo>
                <a:lnTo>
                  <a:pt x="737338" y="129492"/>
                </a:lnTo>
                <a:lnTo>
                  <a:pt x="693599" y="111394"/>
                </a:lnTo>
                <a:lnTo>
                  <a:pt x="683570" y="110871"/>
                </a:lnTo>
                <a:close/>
              </a:path>
              <a:path w="822325" h="386080">
                <a:moveTo>
                  <a:pt x="822000" y="343026"/>
                </a:moveTo>
                <a:lnTo>
                  <a:pt x="763834" y="343026"/>
                </a:lnTo>
                <a:lnTo>
                  <a:pt x="763834" y="372110"/>
                </a:lnTo>
                <a:lnTo>
                  <a:pt x="787583" y="381000"/>
                </a:lnTo>
                <a:lnTo>
                  <a:pt x="798886" y="381000"/>
                </a:lnTo>
                <a:lnTo>
                  <a:pt x="822000" y="372110"/>
                </a:lnTo>
                <a:lnTo>
                  <a:pt x="822000" y="343026"/>
                </a:lnTo>
                <a:close/>
              </a:path>
              <a:path w="822325" h="386080">
                <a:moveTo>
                  <a:pt x="822000" y="169037"/>
                </a:moveTo>
                <a:lnTo>
                  <a:pt x="697286" y="169037"/>
                </a:lnTo>
                <a:lnTo>
                  <a:pt x="704549" y="169656"/>
                </a:lnTo>
                <a:lnTo>
                  <a:pt x="711669" y="171513"/>
                </a:lnTo>
                <a:lnTo>
                  <a:pt x="746465" y="198552"/>
                </a:lnTo>
                <a:lnTo>
                  <a:pt x="753801" y="207263"/>
                </a:lnTo>
                <a:lnTo>
                  <a:pt x="753801" y="288163"/>
                </a:lnTo>
                <a:lnTo>
                  <a:pt x="718749" y="321817"/>
                </a:lnTo>
                <a:lnTo>
                  <a:pt x="709732" y="325374"/>
                </a:lnTo>
                <a:lnTo>
                  <a:pt x="705160" y="326771"/>
                </a:lnTo>
                <a:lnTo>
                  <a:pt x="700588" y="327405"/>
                </a:lnTo>
                <a:lnTo>
                  <a:pt x="822000" y="327405"/>
                </a:lnTo>
                <a:lnTo>
                  <a:pt x="822000" y="169037"/>
                </a:lnTo>
                <a:close/>
              </a:path>
              <a:path w="822325" h="386080">
                <a:moveTo>
                  <a:pt x="794695" y="0"/>
                </a:moveTo>
                <a:lnTo>
                  <a:pt x="781233" y="0"/>
                </a:lnTo>
                <a:lnTo>
                  <a:pt x="775645" y="253"/>
                </a:lnTo>
                <a:lnTo>
                  <a:pt x="771200" y="889"/>
                </a:lnTo>
                <a:lnTo>
                  <a:pt x="766882" y="1397"/>
                </a:lnTo>
                <a:lnTo>
                  <a:pt x="763326" y="2158"/>
                </a:lnTo>
                <a:lnTo>
                  <a:pt x="760786" y="3175"/>
                </a:lnTo>
                <a:lnTo>
                  <a:pt x="758119" y="4191"/>
                </a:lnTo>
                <a:lnTo>
                  <a:pt x="756341" y="5333"/>
                </a:lnTo>
                <a:lnTo>
                  <a:pt x="755325" y="6857"/>
                </a:lnTo>
                <a:lnTo>
                  <a:pt x="754309" y="8254"/>
                </a:lnTo>
                <a:lnTo>
                  <a:pt x="753801" y="9905"/>
                </a:lnTo>
                <a:lnTo>
                  <a:pt x="753801" y="143637"/>
                </a:lnTo>
                <a:lnTo>
                  <a:pt x="822000" y="143637"/>
                </a:lnTo>
                <a:lnTo>
                  <a:pt x="822000" y="9905"/>
                </a:lnTo>
                <a:lnTo>
                  <a:pt x="804601" y="889"/>
                </a:lnTo>
                <a:lnTo>
                  <a:pt x="800156" y="253"/>
                </a:lnTo>
                <a:lnTo>
                  <a:pt x="794695" y="0"/>
                </a:lnTo>
                <a:close/>
              </a:path>
              <a:path w="822325" h="386080">
                <a:moveTo>
                  <a:pt x="326065" y="115570"/>
                </a:moveTo>
                <a:lnTo>
                  <a:pt x="314635" y="115570"/>
                </a:lnTo>
                <a:lnTo>
                  <a:pt x="309936" y="115824"/>
                </a:lnTo>
                <a:lnTo>
                  <a:pt x="306253" y="116204"/>
                </a:lnTo>
                <a:lnTo>
                  <a:pt x="302443" y="116712"/>
                </a:lnTo>
                <a:lnTo>
                  <a:pt x="299395" y="117348"/>
                </a:lnTo>
                <a:lnTo>
                  <a:pt x="297109" y="118237"/>
                </a:lnTo>
                <a:lnTo>
                  <a:pt x="294696" y="119125"/>
                </a:lnTo>
                <a:lnTo>
                  <a:pt x="293045" y="120269"/>
                </a:lnTo>
                <a:lnTo>
                  <a:pt x="291267" y="123062"/>
                </a:lnTo>
                <a:lnTo>
                  <a:pt x="290759" y="124587"/>
                </a:lnTo>
                <a:lnTo>
                  <a:pt x="290759" y="371855"/>
                </a:lnTo>
                <a:lnTo>
                  <a:pt x="297998" y="378205"/>
                </a:lnTo>
                <a:lnTo>
                  <a:pt x="300665" y="379222"/>
                </a:lnTo>
                <a:lnTo>
                  <a:pt x="304221" y="379857"/>
                </a:lnTo>
                <a:lnTo>
                  <a:pt x="308539" y="380364"/>
                </a:lnTo>
                <a:lnTo>
                  <a:pt x="312857" y="380746"/>
                </a:lnTo>
                <a:lnTo>
                  <a:pt x="318445" y="381000"/>
                </a:lnTo>
                <a:lnTo>
                  <a:pt x="331907" y="381000"/>
                </a:lnTo>
                <a:lnTo>
                  <a:pt x="352354" y="378205"/>
                </a:lnTo>
                <a:lnTo>
                  <a:pt x="355021" y="377316"/>
                </a:lnTo>
                <a:lnTo>
                  <a:pt x="356926" y="376174"/>
                </a:lnTo>
                <a:lnTo>
                  <a:pt x="359085" y="373507"/>
                </a:lnTo>
                <a:lnTo>
                  <a:pt x="359593" y="371855"/>
                </a:lnTo>
                <a:lnTo>
                  <a:pt x="359593" y="208152"/>
                </a:lnTo>
                <a:lnTo>
                  <a:pt x="366760" y="199554"/>
                </a:lnTo>
                <a:lnTo>
                  <a:pt x="400773" y="173069"/>
                </a:lnTo>
                <a:lnTo>
                  <a:pt x="413949" y="170687"/>
                </a:lnTo>
                <a:lnTo>
                  <a:pt x="517790" y="170687"/>
                </a:lnTo>
                <a:lnTo>
                  <a:pt x="516130" y="165121"/>
                </a:lnTo>
                <a:lnTo>
                  <a:pt x="512707" y="156606"/>
                </a:lnTo>
                <a:lnTo>
                  <a:pt x="511631" y="154559"/>
                </a:lnTo>
                <a:lnTo>
                  <a:pt x="349560" y="154559"/>
                </a:lnTo>
                <a:lnTo>
                  <a:pt x="349560" y="124587"/>
                </a:lnTo>
                <a:lnTo>
                  <a:pt x="349052" y="123062"/>
                </a:lnTo>
                <a:lnTo>
                  <a:pt x="347274" y="120269"/>
                </a:lnTo>
                <a:lnTo>
                  <a:pt x="345750" y="119125"/>
                </a:lnTo>
                <a:lnTo>
                  <a:pt x="343591" y="118237"/>
                </a:lnTo>
                <a:lnTo>
                  <a:pt x="341559" y="117348"/>
                </a:lnTo>
                <a:lnTo>
                  <a:pt x="338638" y="116712"/>
                </a:lnTo>
                <a:lnTo>
                  <a:pt x="334701" y="116204"/>
                </a:lnTo>
                <a:lnTo>
                  <a:pt x="330891" y="115824"/>
                </a:lnTo>
                <a:lnTo>
                  <a:pt x="326065" y="115570"/>
                </a:lnTo>
                <a:close/>
              </a:path>
              <a:path w="822325" h="386080">
                <a:moveTo>
                  <a:pt x="517790" y="170687"/>
                </a:moveTo>
                <a:lnTo>
                  <a:pt x="420807" y="170687"/>
                </a:lnTo>
                <a:lnTo>
                  <a:pt x="426903" y="171958"/>
                </a:lnTo>
                <a:lnTo>
                  <a:pt x="437317" y="177291"/>
                </a:lnTo>
                <a:lnTo>
                  <a:pt x="454303" y="215201"/>
                </a:lnTo>
                <a:lnTo>
                  <a:pt x="454970" y="231012"/>
                </a:lnTo>
                <a:lnTo>
                  <a:pt x="454970" y="371855"/>
                </a:lnTo>
                <a:lnTo>
                  <a:pt x="455478" y="373507"/>
                </a:lnTo>
                <a:lnTo>
                  <a:pt x="456494" y="374903"/>
                </a:lnTo>
                <a:lnTo>
                  <a:pt x="457637" y="376174"/>
                </a:lnTo>
                <a:lnTo>
                  <a:pt x="459415" y="377316"/>
                </a:lnTo>
                <a:lnTo>
                  <a:pt x="461955" y="378205"/>
                </a:lnTo>
                <a:lnTo>
                  <a:pt x="464622" y="379222"/>
                </a:lnTo>
                <a:lnTo>
                  <a:pt x="468051" y="379857"/>
                </a:lnTo>
                <a:lnTo>
                  <a:pt x="472496" y="380364"/>
                </a:lnTo>
                <a:lnTo>
                  <a:pt x="476941" y="380746"/>
                </a:lnTo>
                <a:lnTo>
                  <a:pt x="482529" y="381000"/>
                </a:lnTo>
                <a:lnTo>
                  <a:pt x="495864" y="381000"/>
                </a:lnTo>
                <a:lnTo>
                  <a:pt x="516311" y="378205"/>
                </a:lnTo>
                <a:lnTo>
                  <a:pt x="518851" y="377316"/>
                </a:lnTo>
                <a:lnTo>
                  <a:pt x="520756" y="376174"/>
                </a:lnTo>
                <a:lnTo>
                  <a:pt x="522915" y="373507"/>
                </a:lnTo>
                <a:lnTo>
                  <a:pt x="523423" y="371855"/>
                </a:lnTo>
                <a:lnTo>
                  <a:pt x="523325" y="215201"/>
                </a:lnTo>
                <a:lnTo>
                  <a:pt x="523137" y="206819"/>
                </a:lnTo>
                <a:lnTo>
                  <a:pt x="522280" y="195008"/>
                </a:lnTo>
                <a:lnTo>
                  <a:pt x="520851" y="184150"/>
                </a:lnTo>
                <a:lnTo>
                  <a:pt x="518851" y="174244"/>
                </a:lnTo>
                <a:lnTo>
                  <a:pt x="517790" y="170687"/>
                </a:lnTo>
                <a:close/>
              </a:path>
              <a:path w="822325" h="386080">
                <a:moveTo>
                  <a:pt x="434142" y="110871"/>
                </a:moveTo>
                <a:lnTo>
                  <a:pt x="390581" y="121792"/>
                </a:lnTo>
                <a:lnTo>
                  <a:pt x="359684" y="144367"/>
                </a:lnTo>
                <a:lnTo>
                  <a:pt x="349560" y="154559"/>
                </a:lnTo>
                <a:lnTo>
                  <a:pt x="511631" y="154559"/>
                </a:lnTo>
                <a:lnTo>
                  <a:pt x="484198" y="123580"/>
                </a:lnTo>
                <a:lnTo>
                  <a:pt x="446120" y="111392"/>
                </a:lnTo>
                <a:lnTo>
                  <a:pt x="434142" y="1108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36664" y="418845"/>
            <a:ext cx="233045" cy="270510"/>
          </a:xfrm>
          <a:custGeom>
            <a:avLst/>
            <a:gdLst/>
            <a:ahLst/>
            <a:cxnLst/>
            <a:rect l="l" t="t" r="r" b="b"/>
            <a:pathLst>
              <a:path w="233045" h="270509">
                <a:moveTo>
                  <a:pt x="35305" y="4699"/>
                </a:moveTo>
                <a:lnTo>
                  <a:pt x="23875" y="4699"/>
                </a:lnTo>
                <a:lnTo>
                  <a:pt x="19176" y="4952"/>
                </a:lnTo>
                <a:lnTo>
                  <a:pt x="15493" y="5333"/>
                </a:lnTo>
                <a:lnTo>
                  <a:pt x="11683" y="5841"/>
                </a:lnTo>
                <a:lnTo>
                  <a:pt x="8635" y="6476"/>
                </a:lnTo>
                <a:lnTo>
                  <a:pt x="6350" y="7365"/>
                </a:lnTo>
                <a:lnTo>
                  <a:pt x="3936" y="8254"/>
                </a:lnTo>
                <a:lnTo>
                  <a:pt x="2285" y="9398"/>
                </a:lnTo>
                <a:lnTo>
                  <a:pt x="507" y="12191"/>
                </a:lnTo>
                <a:lnTo>
                  <a:pt x="0" y="13715"/>
                </a:lnTo>
                <a:lnTo>
                  <a:pt x="0" y="260984"/>
                </a:lnTo>
                <a:lnTo>
                  <a:pt x="7238" y="267334"/>
                </a:lnTo>
                <a:lnTo>
                  <a:pt x="9905" y="268350"/>
                </a:lnTo>
                <a:lnTo>
                  <a:pt x="13461" y="268986"/>
                </a:lnTo>
                <a:lnTo>
                  <a:pt x="17779" y="269493"/>
                </a:lnTo>
                <a:lnTo>
                  <a:pt x="22097" y="269875"/>
                </a:lnTo>
                <a:lnTo>
                  <a:pt x="27685" y="270128"/>
                </a:lnTo>
                <a:lnTo>
                  <a:pt x="41147" y="270128"/>
                </a:lnTo>
                <a:lnTo>
                  <a:pt x="61594" y="267334"/>
                </a:lnTo>
                <a:lnTo>
                  <a:pt x="64261" y="266445"/>
                </a:lnTo>
                <a:lnTo>
                  <a:pt x="66166" y="265302"/>
                </a:lnTo>
                <a:lnTo>
                  <a:pt x="68325" y="262636"/>
                </a:lnTo>
                <a:lnTo>
                  <a:pt x="68833" y="260984"/>
                </a:lnTo>
                <a:lnTo>
                  <a:pt x="68833" y="97281"/>
                </a:lnTo>
                <a:lnTo>
                  <a:pt x="76001" y="88683"/>
                </a:lnTo>
                <a:lnTo>
                  <a:pt x="110013" y="62198"/>
                </a:lnTo>
                <a:lnTo>
                  <a:pt x="123189" y="59816"/>
                </a:lnTo>
                <a:lnTo>
                  <a:pt x="227031" y="59816"/>
                </a:lnTo>
                <a:lnTo>
                  <a:pt x="225371" y="54250"/>
                </a:lnTo>
                <a:lnTo>
                  <a:pt x="221948" y="45735"/>
                </a:lnTo>
                <a:lnTo>
                  <a:pt x="220872" y="43687"/>
                </a:lnTo>
                <a:lnTo>
                  <a:pt x="58800" y="43687"/>
                </a:lnTo>
                <a:lnTo>
                  <a:pt x="58800" y="13715"/>
                </a:lnTo>
                <a:lnTo>
                  <a:pt x="58292" y="12191"/>
                </a:lnTo>
                <a:lnTo>
                  <a:pt x="56514" y="9398"/>
                </a:lnTo>
                <a:lnTo>
                  <a:pt x="54990" y="8254"/>
                </a:lnTo>
                <a:lnTo>
                  <a:pt x="52831" y="7365"/>
                </a:lnTo>
                <a:lnTo>
                  <a:pt x="50800" y="6476"/>
                </a:lnTo>
                <a:lnTo>
                  <a:pt x="47878" y="5841"/>
                </a:lnTo>
                <a:lnTo>
                  <a:pt x="43941" y="5333"/>
                </a:lnTo>
                <a:lnTo>
                  <a:pt x="40131" y="4952"/>
                </a:lnTo>
                <a:lnTo>
                  <a:pt x="35305" y="4699"/>
                </a:lnTo>
                <a:close/>
              </a:path>
              <a:path w="233045" h="270509">
                <a:moveTo>
                  <a:pt x="227031" y="59816"/>
                </a:moveTo>
                <a:lnTo>
                  <a:pt x="130175" y="59816"/>
                </a:lnTo>
                <a:lnTo>
                  <a:pt x="136143" y="61087"/>
                </a:lnTo>
                <a:lnTo>
                  <a:pt x="146557" y="66420"/>
                </a:lnTo>
                <a:lnTo>
                  <a:pt x="163544" y="104330"/>
                </a:lnTo>
                <a:lnTo>
                  <a:pt x="164210" y="120141"/>
                </a:lnTo>
                <a:lnTo>
                  <a:pt x="164210" y="260984"/>
                </a:lnTo>
                <a:lnTo>
                  <a:pt x="164718" y="262636"/>
                </a:lnTo>
                <a:lnTo>
                  <a:pt x="165734" y="264032"/>
                </a:lnTo>
                <a:lnTo>
                  <a:pt x="166877" y="265302"/>
                </a:lnTo>
                <a:lnTo>
                  <a:pt x="168655" y="266445"/>
                </a:lnTo>
                <a:lnTo>
                  <a:pt x="171195" y="267334"/>
                </a:lnTo>
                <a:lnTo>
                  <a:pt x="173862" y="268350"/>
                </a:lnTo>
                <a:lnTo>
                  <a:pt x="177291" y="268986"/>
                </a:lnTo>
                <a:lnTo>
                  <a:pt x="181736" y="269493"/>
                </a:lnTo>
                <a:lnTo>
                  <a:pt x="186181" y="269875"/>
                </a:lnTo>
                <a:lnTo>
                  <a:pt x="191769" y="270128"/>
                </a:lnTo>
                <a:lnTo>
                  <a:pt x="205104" y="270128"/>
                </a:lnTo>
                <a:lnTo>
                  <a:pt x="225551" y="267334"/>
                </a:lnTo>
                <a:lnTo>
                  <a:pt x="228091" y="266445"/>
                </a:lnTo>
                <a:lnTo>
                  <a:pt x="229996" y="265302"/>
                </a:lnTo>
                <a:lnTo>
                  <a:pt x="232155" y="262636"/>
                </a:lnTo>
                <a:lnTo>
                  <a:pt x="232663" y="260984"/>
                </a:lnTo>
                <a:lnTo>
                  <a:pt x="232565" y="104330"/>
                </a:lnTo>
                <a:lnTo>
                  <a:pt x="232378" y="95948"/>
                </a:lnTo>
                <a:lnTo>
                  <a:pt x="231520" y="84137"/>
                </a:lnTo>
                <a:lnTo>
                  <a:pt x="230092" y="73278"/>
                </a:lnTo>
                <a:lnTo>
                  <a:pt x="228091" y="63373"/>
                </a:lnTo>
                <a:lnTo>
                  <a:pt x="227031" y="59816"/>
                </a:lnTo>
                <a:close/>
              </a:path>
              <a:path w="233045" h="270509">
                <a:moveTo>
                  <a:pt x="143382" y="0"/>
                </a:moveTo>
                <a:lnTo>
                  <a:pt x="99821" y="10921"/>
                </a:lnTo>
                <a:lnTo>
                  <a:pt x="68925" y="33496"/>
                </a:lnTo>
                <a:lnTo>
                  <a:pt x="58800" y="43687"/>
                </a:lnTo>
                <a:lnTo>
                  <a:pt x="220872" y="43687"/>
                </a:lnTo>
                <a:lnTo>
                  <a:pt x="193438" y="12709"/>
                </a:lnTo>
                <a:lnTo>
                  <a:pt x="155360" y="521"/>
                </a:lnTo>
                <a:lnTo>
                  <a:pt x="143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26709" y="1043090"/>
            <a:ext cx="3124200" cy="990600"/>
          </a:xfrm>
          <a:custGeom>
            <a:avLst/>
            <a:gdLst/>
            <a:ahLst/>
            <a:cxnLst/>
            <a:rect l="l" t="t" r="r" b="b"/>
            <a:pathLst>
              <a:path w="3124200" h="990600">
                <a:moveTo>
                  <a:pt x="2959100" y="0"/>
                </a:moveTo>
                <a:lnTo>
                  <a:pt x="165100" y="0"/>
                </a:lnTo>
                <a:lnTo>
                  <a:pt x="121208" y="5897"/>
                </a:lnTo>
                <a:lnTo>
                  <a:pt x="81769" y="22540"/>
                </a:lnTo>
                <a:lnTo>
                  <a:pt x="48355" y="48355"/>
                </a:lnTo>
                <a:lnTo>
                  <a:pt x="22540" y="81769"/>
                </a:lnTo>
                <a:lnTo>
                  <a:pt x="5897" y="121208"/>
                </a:lnTo>
                <a:lnTo>
                  <a:pt x="0" y="165100"/>
                </a:lnTo>
                <a:lnTo>
                  <a:pt x="0" y="825500"/>
                </a:lnTo>
                <a:lnTo>
                  <a:pt x="5897" y="869391"/>
                </a:lnTo>
                <a:lnTo>
                  <a:pt x="22540" y="908830"/>
                </a:lnTo>
                <a:lnTo>
                  <a:pt x="48355" y="942244"/>
                </a:lnTo>
                <a:lnTo>
                  <a:pt x="81769" y="968059"/>
                </a:lnTo>
                <a:lnTo>
                  <a:pt x="121208" y="984702"/>
                </a:lnTo>
                <a:lnTo>
                  <a:pt x="165100" y="990600"/>
                </a:lnTo>
                <a:lnTo>
                  <a:pt x="2959100" y="990600"/>
                </a:lnTo>
                <a:lnTo>
                  <a:pt x="3002991" y="984702"/>
                </a:lnTo>
                <a:lnTo>
                  <a:pt x="3042430" y="968059"/>
                </a:lnTo>
                <a:lnTo>
                  <a:pt x="3075844" y="942244"/>
                </a:lnTo>
                <a:lnTo>
                  <a:pt x="3101659" y="908830"/>
                </a:lnTo>
                <a:lnTo>
                  <a:pt x="3118302" y="869391"/>
                </a:lnTo>
                <a:lnTo>
                  <a:pt x="3124200" y="825500"/>
                </a:lnTo>
                <a:lnTo>
                  <a:pt x="3124200" y="165100"/>
                </a:lnTo>
                <a:lnTo>
                  <a:pt x="3118302" y="121208"/>
                </a:lnTo>
                <a:lnTo>
                  <a:pt x="3101659" y="81769"/>
                </a:lnTo>
                <a:lnTo>
                  <a:pt x="3075844" y="48355"/>
                </a:lnTo>
                <a:lnTo>
                  <a:pt x="3042430" y="22540"/>
                </a:lnTo>
                <a:lnTo>
                  <a:pt x="3002991" y="5897"/>
                </a:lnTo>
                <a:lnTo>
                  <a:pt x="29591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1570" y="1622498"/>
            <a:ext cx="3951104" cy="842131"/>
          </a:xfrm>
          <a:custGeom>
            <a:avLst/>
            <a:gdLst/>
            <a:ahLst/>
            <a:cxnLst/>
            <a:rect l="l" t="t" r="r" b="b"/>
            <a:pathLst>
              <a:path w="3124200" h="990600">
                <a:moveTo>
                  <a:pt x="0" y="165100"/>
                </a:moveTo>
                <a:lnTo>
                  <a:pt x="5897" y="121208"/>
                </a:lnTo>
                <a:lnTo>
                  <a:pt x="22540" y="81769"/>
                </a:lnTo>
                <a:lnTo>
                  <a:pt x="48355" y="48355"/>
                </a:lnTo>
                <a:lnTo>
                  <a:pt x="81769" y="22540"/>
                </a:lnTo>
                <a:lnTo>
                  <a:pt x="121208" y="5897"/>
                </a:lnTo>
                <a:lnTo>
                  <a:pt x="165100" y="0"/>
                </a:lnTo>
                <a:lnTo>
                  <a:pt x="2959100" y="0"/>
                </a:lnTo>
                <a:lnTo>
                  <a:pt x="3002991" y="5897"/>
                </a:lnTo>
                <a:lnTo>
                  <a:pt x="3042430" y="22540"/>
                </a:lnTo>
                <a:lnTo>
                  <a:pt x="3075844" y="48355"/>
                </a:lnTo>
                <a:lnTo>
                  <a:pt x="3101659" y="81769"/>
                </a:lnTo>
                <a:lnTo>
                  <a:pt x="3118302" y="121208"/>
                </a:lnTo>
                <a:lnTo>
                  <a:pt x="3124200" y="165100"/>
                </a:lnTo>
                <a:lnTo>
                  <a:pt x="3124200" y="825500"/>
                </a:lnTo>
                <a:lnTo>
                  <a:pt x="3118302" y="869391"/>
                </a:lnTo>
                <a:lnTo>
                  <a:pt x="3101659" y="908830"/>
                </a:lnTo>
                <a:lnTo>
                  <a:pt x="3075844" y="942244"/>
                </a:lnTo>
                <a:lnTo>
                  <a:pt x="3042430" y="968059"/>
                </a:lnTo>
                <a:lnTo>
                  <a:pt x="3002991" y="984702"/>
                </a:lnTo>
                <a:lnTo>
                  <a:pt x="2959100" y="990600"/>
                </a:lnTo>
                <a:lnTo>
                  <a:pt x="165100" y="990600"/>
                </a:lnTo>
                <a:lnTo>
                  <a:pt x="121208" y="984702"/>
                </a:lnTo>
                <a:lnTo>
                  <a:pt x="81769" y="968059"/>
                </a:lnTo>
                <a:lnTo>
                  <a:pt x="48355" y="942244"/>
                </a:lnTo>
                <a:lnTo>
                  <a:pt x="22540" y="908830"/>
                </a:lnTo>
                <a:lnTo>
                  <a:pt x="5897" y="869391"/>
                </a:lnTo>
                <a:lnTo>
                  <a:pt x="0" y="825500"/>
                </a:lnTo>
                <a:lnTo>
                  <a:pt x="0" y="165100"/>
                </a:lnTo>
                <a:close/>
              </a:path>
            </a:pathLst>
          </a:custGeom>
          <a:ln w="19050">
            <a:solidFill>
              <a:srgbClr val="357C9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2879" y="3256788"/>
            <a:ext cx="2225040" cy="8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8600" y="3276600"/>
            <a:ext cx="2133600" cy="76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2000" dirty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8600" y="3276600"/>
            <a:ext cx="2133600" cy="762000"/>
          </a:xfrm>
          <a:custGeom>
            <a:avLst/>
            <a:gdLst/>
            <a:ahLst/>
            <a:cxnLst/>
            <a:rect l="l" t="t" r="r" b="b"/>
            <a:pathLst>
              <a:path w="2133600" h="762000">
                <a:moveTo>
                  <a:pt x="0" y="127000"/>
                </a:moveTo>
                <a:lnTo>
                  <a:pt x="9980" y="77581"/>
                </a:lnTo>
                <a:lnTo>
                  <a:pt x="37196" y="37211"/>
                </a:lnTo>
                <a:lnTo>
                  <a:pt x="77565" y="9985"/>
                </a:lnTo>
                <a:lnTo>
                  <a:pt x="127000" y="0"/>
                </a:lnTo>
                <a:lnTo>
                  <a:pt x="2006600" y="0"/>
                </a:lnTo>
                <a:lnTo>
                  <a:pt x="2056018" y="9985"/>
                </a:lnTo>
                <a:lnTo>
                  <a:pt x="2096389" y="37211"/>
                </a:lnTo>
                <a:lnTo>
                  <a:pt x="2123614" y="77581"/>
                </a:lnTo>
                <a:lnTo>
                  <a:pt x="2133600" y="127000"/>
                </a:lnTo>
                <a:lnTo>
                  <a:pt x="2133600" y="635000"/>
                </a:lnTo>
                <a:lnTo>
                  <a:pt x="2123614" y="684418"/>
                </a:lnTo>
                <a:lnTo>
                  <a:pt x="2096389" y="724789"/>
                </a:lnTo>
                <a:lnTo>
                  <a:pt x="2056018" y="752014"/>
                </a:lnTo>
                <a:lnTo>
                  <a:pt x="2006600" y="762000"/>
                </a:lnTo>
                <a:lnTo>
                  <a:pt x="127000" y="762000"/>
                </a:lnTo>
                <a:lnTo>
                  <a:pt x="77565" y="752014"/>
                </a:lnTo>
                <a:lnTo>
                  <a:pt x="37196" y="724788"/>
                </a:lnTo>
                <a:lnTo>
                  <a:pt x="9980" y="684418"/>
                </a:lnTo>
                <a:lnTo>
                  <a:pt x="0" y="635000"/>
                </a:lnTo>
                <a:lnTo>
                  <a:pt x="0" y="127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47714" y="2746215"/>
            <a:ext cx="2225040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657600" y="3200400"/>
            <a:ext cx="2133600" cy="83820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57600" y="3200400"/>
            <a:ext cx="2133600" cy="838200"/>
          </a:xfrm>
          <a:custGeom>
            <a:avLst/>
            <a:gdLst/>
            <a:ahLst/>
            <a:cxnLst/>
            <a:rect l="l" t="t" r="r" b="b"/>
            <a:pathLst>
              <a:path w="2133600" h="838200">
                <a:moveTo>
                  <a:pt x="0" y="139700"/>
                </a:moveTo>
                <a:lnTo>
                  <a:pt x="7116" y="95520"/>
                </a:lnTo>
                <a:lnTo>
                  <a:pt x="26936" y="57168"/>
                </a:lnTo>
                <a:lnTo>
                  <a:pt x="57168" y="26936"/>
                </a:lnTo>
                <a:lnTo>
                  <a:pt x="95520" y="7116"/>
                </a:lnTo>
                <a:lnTo>
                  <a:pt x="139700" y="0"/>
                </a:lnTo>
                <a:lnTo>
                  <a:pt x="1993900" y="0"/>
                </a:lnTo>
                <a:lnTo>
                  <a:pt x="2038079" y="7116"/>
                </a:lnTo>
                <a:lnTo>
                  <a:pt x="2076431" y="26936"/>
                </a:lnTo>
                <a:lnTo>
                  <a:pt x="2106663" y="57168"/>
                </a:lnTo>
                <a:lnTo>
                  <a:pt x="2126483" y="95520"/>
                </a:lnTo>
                <a:lnTo>
                  <a:pt x="2133600" y="139700"/>
                </a:lnTo>
                <a:lnTo>
                  <a:pt x="2133600" y="698500"/>
                </a:lnTo>
                <a:lnTo>
                  <a:pt x="2126483" y="742630"/>
                </a:lnTo>
                <a:lnTo>
                  <a:pt x="2106663" y="780976"/>
                </a:lnTo>
                <a:lnTo>
                  <a:pt x="2076431" y="811227"/>
                </a:lnTo>
                <a:lnTo>
                  <a:pt x="2038079" y="831071"/>
                </a:lnTo>
                <a:lnTo>
                  <a:pt x="1993900" y="838200"/>
                </a:lnTo>
                <a:lnTo>
                  <a:pt x="139700" y="838200"/>
                </a:lnTo>
                <a:lnTo>
                  <a:pt x="95520" y="831071"/>
                </a:lnTo>
                <a:lnTo>
                  <a:pt x="57168" y="811227"/>
                </a:lnTo>
                <a:lnTo>
                  <a:pt x="26936" y="780976"/>
                </a:lnTo>
                <a:lnTo>
                  <a:pt x="7116" y="742630"/>
                </a:lnTo>
                <a:lnTo>
                  <a:pt x="0" y="698500"/>
                </a:lnTo>
                <a:lnTo>
                  <a:pt x="0" y="139700"/>
                </a:lnTo>
                <a:close/>
              </a:path>
            </a:pathLst>
          </a:custGeom>
          <a:solidFill>
            <a:srgbClr val="CCFFFF"/>
          </a:solidFill>
          <a:ln w="127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07480" y="3180588"/>
            <a:ext cx="2322575" cy="929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53200" y="3200400"/>
            <a:ext cx="21336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sz="2000" dirty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53199" y="3200400"/>
            <a:ext cx="2172335" cy="838200"/>
          </a:xfrm>
          <a:custGeom>
            <a:avLst/>
            <a:gdLst/>
            <a:ahLst/>
            <a:cxnLst/>
            <a:rect l="l" t="t" r="r" b="b"/>
            <a:pathLst>
              <a:path w="1905000" h="838200">
                <a:moveTo>
                  <a:pt x="0" y="139700"/>
                </a:moveTo>
                <a:lnTo>
                  <a:pt x="7116" y="95520"/>
                </a:lnTo>
                <a:lnTo>
                  <a:pt x="26936" y="57168"/>
                </a:lnTo>
                <a:lnTo>
                  <a:pt x="57168" y="26936"/>
                </a:lnTo>
                <a:lnTo>
                  <a:pt x="95520" y="7116"/>
                </a:lnTo>
                <a:lnTo>
                  <a:pt x="139700" y="0"/>
                </a:lnTo>
                <a:lnTo>
                  <a:pt x="1765300" y="0"/>
                </a:lnTo>
                <a:lnTo>
                  <a:pt x="1809479" y="7116"/>
                </a:lnTo>
                <a:lnTo>
                  <a:pt x="1847831" y="26936"/>
                </a:lnTo>
                <a:lnTo>
                  <a:pt x="1878063" y="57168"/>
                </a:lnTo>
                <a:lnTo>
                  <a:pt x="1897883" y="95520"/>
                </a:lnTo>
                <a:lnTo>
                  <a:pt x="1905000" y="139700"/>
                </a:lnTo>
                <a:lnTo>
                  <a:pt x="1905000" y="698500"/>
                </a:lnTo>
                <a:lnTo>
                  <a:pt x="1897883" y="742630"/>
                </a:lnTo>
                <a:lnTo>
                  <a:pt x="1878063" y="780976"/>
                </a:lnTo>
                <a:lnTo>
                  <a:pt x="1847831" y="811227"/>
                </a:lnTo>
                <a:lnTo>
                  <a:pt x="1809479" y="831071"/>
                </a:lnTo>
                <a:lnTo>
                  <a:pt x="1765300" y="838200"/>
                </a:lnTo>
                <a:lnTo>
                  <a:pt x="139700" y="838200"/>
                </a:lnTo>
                <a:lnTo>
                  <a:pt x="95520" y="831071"/>
                </a:lnTo>
                <a:lnTo>
                  <a:pt x="57168" y="811227"/>
                </a:lnTo>
                <a:lnTo>
                  <a:pt x="26936" y="780976"/>
                </a:lnTo>
                <a:lnTo>
                  <a:pt x="7116" y="742630"/>
                </a:lnTo>
                <a:lnTo>
                  <a:pt x="0" y="6985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59079" y="4323588"/>
            <a:ext cx="1920239" cy="1310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4800" y="4343400"/>
            <a:ext cx="18288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4800" y="4343400"/>
            <a:ext cx="1828800" cy="1219200"/>
          </a:xfrm>
          <a:custGeom>
            <a:avLst/>
            <a:gdLst/>
            <a:ahLst/>
            <a:cxnLst/>
            <a:rect l="l" t="t" r="r" b="b"/>
            <a:pathLst>
              <a:path w="1828800" h="1219200">
                <a:moveTo>
                  <a:pt x="0" y="203200"/>
                </a:moveTo>
                <a:lnTo>
                  <a:pt x="5367" y="156594"/>
                </a:lnTo>
                <a:lnTo>
                  <a:pt x="20654" y="113818"/>
                </a:lnTo>
                <a:lnTo>
                  <a:pt x="44642" y="76090"/>
                </a:lnTo>
                <a:lnTo>
                  <a:pt x="76111" y="44626"/>
                </a:lnTo>
                <a:lnTo>
                  <a:pt x="113840" y="20645"/>
                </a:lnTo>
                <a:lnTo>
                  <a:pt x="156610" y="5364"/>
                </a:lnTo>
                <a:lnTo>
                  <a:pt x="203200" y="0"/>
                </a:lnTo>
                <a:lnTo>
                  <a:pt x="1625600" y="0"/>
                </a:lnTo>
                <a:lnTo>
                  <a:pt x="1672205" y="5364"/>
                </a:lnTo>
                <a:lnTo>
                  <a:pt x="1714981" y="20645"/>
                </a:lnTo>
                <a:lnTo>
                  <a:pt x="1752709" y="44626"/>
                </a:lnTo>
                <a:lnTo>
                  <a:pt x="1784173" y="76090"/>
                </a:lnTo>
                <a:lnTo>
                  <a:pt x="1808154" y="113818"/>
                </a:lnTo>
                <a:lnTo>
                  <a:pt x="1823435" y="156594"/>
                </a:lnTo>
                <a:lnTo>
                  <a:pt x="1828800" y="203200"/>
                </a:lnTo>
                <a:lnTo>
                  <a:pt x="1828800" y="1016000"/>
                </a:lnTo>
                <a:lnTo>
                  <a:pt x="1823435" y="1062605"/>
                </a:lnTo>
                <a:lnTo>
                  <a:pt x="1808154" y="1105381"/>
                </a:lnTo>
                <a:lnTo>
                  <a:pt x="1784173" y="1143109"/>
                </a:lnTo>
                <a:lnTo>
                  <a:pt x="1752709" y="1174573"/>
                </a:lnTo>
                <a:lnTo>
                  <a:pt x="1714981" y="1198554"/>
                </a:lnTo>
                <a:lnTo>
                  <a:pt x="1672205" y="1213835"/>
                </a:lnTo>
                <a:lnTo>
                  <a:pt x="1625600" y="1219200"/>
                </a:lnTo>
                <a:lnTo>
                  <a:pt x="203200" y="1219200"/>
                </a:lnTo>
                <a:lnTo>
                  <a:pt x="156610" y="1213835"/>
                </a:lnTo>
                <a:lnTo>
                  <a:pt x="113840" y="1198554"/>
                </a:lnTo>
                <a:lnTo>
                  <a:pt x="76111" y="1174573"/>
                </a:lnTo>
                <a:lnTo>
                  <a:pt x="44642" y="1143109"/>
                </a:lnTo>
                <a:lnTo>
                  <a:pt x="20654" y="1105381"/>
                </a:lnTo>
                <a:lnTo>
                  <a:pt x="5367" y="1062605"/>
                </a:lnTo>
                <a:lnTo>
                  <a:pt x="0" y="1016000"/>
                </a:lnTo>
                <a:lnTo>
                  <a:pt x="0" y="20320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88079" y="4323588"/>
            <a:ext cx="1844039" cy="1234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33800" y="4343400"/>
            <a:ext cx="1752600" cy="1143000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33800" y="4343400"/>
            <a:ext cx="1752600" cy="1143000"/>
          </a:xfrm>
          <a:custGeom>
            <a:avLst/>
            <a:gdLst/>
            <a:ahLst/>
            <a:cxnLst/>
            <a:rect l="l" t="t" r="r" b="b"/>
            <a:pathLst>
              <a:path w="1752600" h="1143000">
                <a:moveTo>
                  <a:pt x="0" y="190500"/>
                </a:moveTo>
                <a:lnTo>
                  <a:pt x="5034" y="146837"/>
                </a:lnTo>
                <a:lnTo>
                  <a:pt x="19372" y="106746"/>
                </a:lnTo>
                <a:lnTo>
                  <a:pt x="41867" y="71374"/>
                </a:lnTo>
                <a:lnTo>
                  <a:pt x="71374" y="41867"/>
                </a:lnTo>
                <a:lnTo>
                  <a:pt x="106746" y="19372"/>
                </a:lnTo>
                <a:lnTo>
                  <a:pt x="146837" y="5034"/>
                </a:lnTo>
                <a:lnTo>
                  <a:pt x="190500" y="0"/>
                </a:lnTo>
                <a:lnTo>
                  <a:pt x="1562100" y="0"/>
                </a:lnTo>
                <a:lnTo>
                  <a:pt x="1605762" y="5034"/>
                </a:lnTo>
                <a:lnTo>
                  <a:pt x="1645853" y="19372"/>
                </a:lnTo>
                <a:lnTo>
                  <a:pt x="1681225" y="41867"/>
                </a:lnTo>
                <a:lnTo>
                  <a:pt x="1710732" y="71374"/>
                </a:lnTo>
                <a:lnTo>
                  <a:pt x="1733227" y="106746"/>
                </a:lnTo>
                <a:lnTo>
                  <a:pt x="1747565" y="146837"/>
                </a:lnTo>
                <a:lnTo>
                  <a:pt x="1752600" y="190500"/>
                </a:lnTo>
                <a:lnTo>
                  <a:pt x="1752600" y="952500"/>
                </a:lnTo>
                <a:lnTo>
                  <a:pt x="1747565" y="996162"/>
                </a:lnTo>
                <a:lnTo>
                  <a:pt x="1733227" y="1036253"/>
                </a:lnTo>
                <a:lnTo>
                  <a:pt x="1710732" y="1071625"/>
                </a:lnTo>
                <a:lnTo>
                  <a:pt x="1681225" y="1101132"/>
                </a:lnTo>
                <a:lnTo>
                  <a:pt x="1645853" y="1123627"/>
                </a:lnTo>
                <a:lnTo>
                  <a:pt x="1605762" y="1137965"/>
                </a:lnTo>
                <a:lnTo>
                  <a:pt x="1562100" y="1143000"/>
                </a:lnTo>
                <a:lnTo>
                  <a:pt x="190500" y="1143000"/>
                </a:lnTo>
                <a:lnTo>
                  <a:pt x="146837" y="1137965"/>
                </a:lnTo>
                <a:lnTo>
                  <a:pt x="106746" y="1123627"/>
                </a:lnTo>
                <a:lnTo>
                  <a:pt x="71374" y="1101132"/>
                </a:lnTo>
                <a:lnTo>
                  <a:pt x="41867" y="1071625"/>
                </a:lnTo>
                <a:lnTo>
                  <a:pt x="19372" y="1036253"/>
                </a:lnTo>
                <a:lnTo>
                  <a:pt x="5034" y="996162"/>
                </a:lnTo>
                <a:lnTo>
                  <a:pt x="0" y="952500"/>
                </a:lnTo>
                <a:lnTo>
                  <a:pt x="0" y="19050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26499" y="1748955"/>
            <a:ext cx="37862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Carbohydrates </a:t>
            </a:r>
            <a:r>
              <a:rPr sz="2400" spc="-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present </a:t>
            </a:r>
            <a:r>
              <a:rPr sz="24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</a:t>
            </a:r>
            <a:r>
              <a:rPr sz="2400" spc="-1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lang="en-IN"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diet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3540" y="3523615"/>
            <a:ext cx="179577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114" dirty="0">
                <a:solidFill>
                  <a:prstClr val="black"/>
                </a:solidFill>
                <a:latin typeface="Arial"/>
                <a:cs typeface="Arial"/>
              </a:rPr>
              <a:t>Polysaccharides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65575" y="3436974"/>
            <a:ext cx="15208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Disaccharides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94901" y="3459200"/>
            <a:ext cx="20539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90" dirty="0">
                <a:solidFill>
                  <a:prstClr val="black"/>
                </a:solidFill>
                <a:latin typeface="Arial"/>
                <a:cs typeface="Arial"/>
              </a:rPr>
              <a:t>Monosaccharides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2140" y="4666869"/>
            <a:ext cx="139827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Starch  </a:t>
            </a:r>
            <a:r>
              <a:rPr sz="2000" spc="-114" dirty="0">
                <a:solidFill>
                  <a:prstClr val="black"/>
                </a:solidFill>
                <a:latin typeface="Arial"/>
                <a:cs typeface="Arial"/>
              </a:rPr>
              <a:t>Gl</a:t>
            </a:r>
            <a:r>
              <a:rPr sz="2000" spc="-14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spc="-16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-114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000" spc="-85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09337" y="4495143"/>
            <a:ext cx="106877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000" spc="-120" dirty="0">
                <a:solidFill>
                  <a:prstClr val="black"/>
                </a:solidFill>
                <a:latin typeface="Arial"/>
                <a:cs typeface="Arial"/>
              </a:rPr>
              <a:t>Lactose  </a:t>
            </a:r>
            <a:r>
              <a:rPr sz="2000" spc="-40" dirty="0">
                <a:solidFill>
                  <a:prstClr val="black"/>
                </a:solidFill>
                <a:latin typeface="Arial"/>
                <a:cs typeface="Arial"/>
              </a:rPr>
              <a:t>Ma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spc="8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ose  </a:t>
            </a:r>
            <a:r>
              <a:rPr sz="2000" spc="-140" dirty="0">
                <a:solidFill>
                  <a:prstClr val="black"/>
                </a:solidFill>
                <a:latin typeface="Arial"/>
                <a:cs typeface="Arial"/>
              </a:rPr>
              <a:t>Sucrose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83680" y="4323588"/>
            <a:ext cx="1691639" cy="12344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29399" y="4343400"/>
            <a:ext cx="1600201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sz="2000" dirty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629400" y="4343400"/>
            <a:ext cx="1600200" cy="1143000"/>
          </a:xfrm>
          <a:custGeom>
            <a:avLst/>
            <a:gdLst/>
            <a:ahLst/>
            <a:cxnLst/>
            <a:rect l="l" t="t" r="r" b="b"/>
            <a:pathLst>
              <a:path w="1600200" h="1143000">
                <a:moveTo>
                  <a:pt x="0" y="190500"/>
                </a:moveTo>
                <a:lnTo>
                  <a:pt x="5034" y="146837"/>
                </a:lnTo>
                <a:lnTo>
                  <a:pt x="19372" y="106746"/>
                </a:lnTo>
                <a:lnTo>
                  <a:pt x="41867" y="71374"/>
                </a:lnTo>
                <a:lnTo>
                  <a:pt x="71374" y="41867"/>
                </a:lnTo>
                <a:lnTo>
                  <a:pt x="106746" y="19372"/>
                </a:lnTo>
                <a:lnTo>
                  <a:pt x="146837" y="5034"/>
                </a:lnTo>
                <a:lnTo>
                  <a:pt x="190500" y="0"/>
                </a:lnTo>
                <a:lnTo>
                  <a:pt x="1409700" y="0"/>
                </a:lnTo>
                <a:lnTo>
                  <a:pt x="1453362" y="5034"/>
                </a:lnTo>
                <a:lnTo>
                  <a:pt x="1493453" y="19372"/>
                </a:lnTo>
                <a:lnTo>
                  <a:pt x="1528825" y="41867"/>
                </a:lnTo>
                <a:lnTo>
                  <a:pt x="1558332" y="71374"/>
                </a:lnTo>
                <a:lnTo>
                  <a:pt x="1580827" y="106746"/>
                </a:lnTo>
                <a:lnTo>
                  <a:pt x="1595165" y="146837"/>
                </a:lnTo>
                <a:lnTo>
                  <a:pt x="1600200" y="190500"/>
                </a:lnTo>
                <a:lnTo>
                  <a:pt x="1600200" y="952500"/>
                </a:lnTo>
                <a:lnTo>
                  <a:pt x="1595165" y="996162"/>
                </a:lnTo>
                <a:lnTo>
                  <a:pt x="1580827" y="1036253"/>
                </a:lnTo>
                <a:lnTo>
                  <a:pt x="1558332" y="1071625"/>
                </a:lnTo>
                <a:lnTo>
                  <a:pt x="1528825" y="1101132"/>
                </a:lnTo>
                <a:lnTo>
                  <a:pt x="1493453" y="1123627"/>
                </a:lnTo>
                <a:lnTo>
                  <a:pt x="1453362" y="1137965"/>
                </a:lnTo>
                <a:lnTo>
                  <a:pt x="1409700" y="1143000"/>
                </a:lnTo>
                <a:lnTo>
                  <a:pt x="190500" y="1143000"/>
                </a:lnTo>
                <a:lnTo>
                  <a:pt x="146837" y="1137965"/>
                </a:lnTo>
                <a:lnTo>
                  <a:pt x="106746" y="1123627"/>
                </a:lnTo>
                <a:lnTo>
                  <a:pt x="71374" y="1101132"/>
                </a:lnTo>
                <a:lnTo>
                  <a:pt x="41867" y="1071625"/>
                </a:lnTo>
                <a:lnTo>
                  <a:pt x="19372" y="1036253"/>
                </a:lnTo>
                <a:lnTo>
                  <a:pt x="5034" y="996162"/>
                </a:lnTo>
                <a:lnTo>
                  <a:pt x="0" y="952500"/>
                </a:lnTo>
                <a:lnTo>
                  <a:pt x="0" y="190500"/>
                </a:lnTo>
                <a:close/>
              </a:path>
            </a:pathLst>
          </a:custGeom>
          <a:ln w="12700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844632" y="4450177"/>
            <a:ext cx="132213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000" spc="-120" dirty="0">
                <a:solidFill>
                  <a:prstClr val="black"/>
                </a:solidFill>
                <a:latin typeface="Arial"/>
                <a:cs typeface="Arial"/>
              </a:rPr>
              <a:t>Glucose  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Fruc</a:t>
            </a:r>
            <a:r>
              <a:rPr sz="2000" spc="-7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ose  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Pentose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273076" y="2621822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76200" y="266700"/>
                </a:moveTo>
                <a:lnTo>
                  <a:pt x="0" y="266700"/>
                </a:lnTo>
                <a:lnTo>
                  <a:pt x="38100" y="304800"/>
                </a:lnTo>
                <a:lnTo>
                  <a:pt x="76200" y="266700"/>
                </a:lnTo>
                <a:close/>
              </a:path>
              <a:path w="76200" h="304800">
                <a:moveTo>
                  <a:pt x="57150" y="0"/>
                </a:moveTo>
                <a:lnTo>
                  <a:pt x="19050" y="0"/>
                </a:lnTo>
                <a:lnTo>
                  <a:pt x="19050" y="266700"/>
                </a:lnTo>
                <a:lnTo>
                  <a:pt x="57150" y="266700"/>
                </a:lnTo>
                <a:lnTo>
                  <a:pt x="571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29307" y="2605101"/>
            <a:ext cx="158209" cy="438936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0" y="266700"/>
                </a:moveTo>
                <a:lnTo>
                  <a:pt x="19050" y="266700"/>
                </a:lnTo>
                <a:lnTo>
                  <a:pt x="19050" y="0"/>
                </a:lnTo>
                <a:lnTo>
                  <a:pt x="57150" y="0"/>
                </a:lnTo>
                <a:lnTo>
                  <a:pt x="57150" y="266700"/>
                </a:lnTo>
                <a:lnTo>
                  <a:pt x="76200" y="266700"/>
                </a:lnTo>
                <a:lnTo>
                  <a:pt x="38100" y="3048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4196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76200" y="266700"/>
                </a:moveTo>
                <a:lnTo>
                  <a:pt x="0" y="266700"/>
                </a:lnTo>
                <a:lnTo>
                  <a:pt x="38100" y="304800"/>
                </a:lnTo>
                <a:lnTo>
                  <a:pt x="76200" y="266700"/>
                </a:lnTo>
                <a:close/>
              </a:path>
              <a:path w="76200" h="304800">
                <a:moveTo>
                  <a:pt x="57150" y="0"/>
                </a:moveTo>
                <a:lnTo>
                  <a:pt x="19050" y="0"/>
                </a:lnTo>
                <a:lnTo>
                  <a:pt x="19050" y="266700"/>
                </a:lnTo>
                <a:lnTo>
                  <a:pt x="57150" y="266700"/>
                </a:lnTo>
                <a:lnTo>
                  <a:pt x="571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4196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0" y="266700"/>
                </a:moveTo>
                <a:lnTo>
                  <a:pt x="19050" y="266700"/>
                </a:lnTo>
                <a:lnTo>
                  <a:pt x="19050" y="0"/>
                </a:lnTo>
                <a:lnTo>
                  <a:pt x="57150" y="0"/>
                </a:lnTo>
                <a:lnTo>
                  <a:pt x="57150" y="266700"/>
                </a:lnTo>
                <a:lnTo>
                  <a:pt x="76200" y="266700"/>
                </a:lnTo>
                <a:lnTo>
                  <a:pt x="38100" y="304800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31585" y="2624201"/>
            <a:ext cx="664210" cy="688340"/>
          </a:xfrm>
          <a:custGeom>
            <a:avLst/>
            <a:gdLst/>
            <a:ahLst/>
            <a:cxnLst/>
            <a:rect l="l" t="t" r="r" b="b"/>
            <a:pathLst>
              <a:path w="664210" h="688339">
                <a:moveTo>
                  <a:pt x="46989" y="0"/>
                </a:moveTo>
                <a:lnTo>
                  <a:pt x="0" y="44196"/>
                </a:lnTo>
                <a:lnTo>
                  <a:pt x="500634" y="576579"/>
                </a:lnTo>
                <a:lnTo>
                  <a:pt x="384048" y="686181"/>
                </a:lnTo>
                <a:lnTo>
                  <a:pt x="649859" y="688213"/>
                </a:lnTo>
                <a:lnTo>
                  <a:pt x="658284" y="532384"/>
                </a:lnTo>
                <a:lnTo>
                  <a:pt x="547624" y="532384"/>
                </a:lnTo>
                <a:lnTo>
                  <a:pt x="46989" y="0"/>
                </a:lnTo>
                <a:close/>
              </a:path>
              <a:path w="664210" h="688339">
                <a:moveTo>
                  <a:pt x="664210" y="422783"/>
                </a:moveTo>
                <a:lnTo>
                  <a:pt x="547624" y="532384"/>
                </a:lnTo>
                <a:lnTo>
                  <a:pt x="658284" y="532384"/>
                </a:lnTo>
                <a:lnTo>
                  <a:pt x="664210" y="42278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831585" y="2624201"/>
            <a:ext cx="664210" cy="688340"/>
          </a:xfrm>
          <a:custGeom>
            <a:avLst/>
            <a:gdLst/>
            <a:ahLst/>
            <a:cxnLst/>
            <a:rect l="l" t="t" r="r" b="b"/>
            <a:pathLst>
              <a:path w="664210" h="688339">
                <a:moveTo>
                  <a:pt x="384048" y="686181"/>
                </a:moveTo>
                <a:lnTo>
                  <a:pt x="500634" y="576579"/>
                </a:lnTo>
                <a:lnTo>
                  <a:pt x="0" y="44196"/>
                </a:lnTo>
                <a:lnTo>
                  <a:pt x="46989" y="0"/>
                </a:lnTo>
                <a:lnTo>
                  <a:pt x="547624" y="532384"/>
                </a:lnTo>
                <a:lnTo>
                  <a:pt x="664210" y="422783"/>
                </a:lnTo>
                <a:lnTo>
                  <a:pt x="649859" y="688213"/>
                </a:lnTo>
                <a:lnTo>
                  <a:pt x="384048" y="686181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10410" y="2648457"/>
            <a:ext cx="782320" cy="588645"/>
          </a:xfrm>
          <a:custGeom>
            <a:avLst/>
            <a:gdLst/>
            <a:ahLst/>
            <a:cxnLst/>
            <a:rect l="l" t="t" r="r" b="b"/>
            <a:pathLst>
              <a:path w="782319" h="588644">
                <a:moveTo>
                  <a:pt x="48132" y="266953"/>
                </a:moveTo>
                <a:lnTo>
                  <a:pt x="0" y="528319"/>
                </a:lnTo>
                <a:lnTo>
                  <a:pt x="258952" y="588390"/>
                </a:lnTo>
                <a:lnTo>
                  <a:pt x="171195" y="454659"/>
                </a:lnTo>
                <a:lnTo>
                  <a:pt x="253492" y="400684"/>
                </a:lnTo>
                <a:lnTo>
                  <a:pt x="135889" y="400684"/>
                </a:lnTo>
                <a:lnTo>
                  <a:pt x="48132" y="266953"/>
                </a:lnTo>
                <a:close/>
              </a:path>
              <a:path w="782319" h="588644">
                <a:moveTo>
                  <a:pt x="747013" y="0"/>
                </a:moveTo>
                <a:lnTo>
                  <a:pt x="135889" y="400684"/>
                </a:lnTo>
                <a:lnTo>
                  <a:pt x="253492" y="400684"/>
                </a:lnTo>
                <a:lnTo>
                  <a:pt x="782319" y="53847"/>
                </a:lnTo>
                <a:lnTo>
                  <a:pt x="74701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10410" y="2648457"/>
            <a:ext cx="782320" cy="588645"/>
          </a:xfrm>
          <a:custGeom>
            <a:avLst/>
            <a:gdLst/>
            <a:ahLst/>
            <a:cxnLst/>
            <a:rect l="l" t="t" r="r" b="b"/>
            <a:pathLst>
              <a:path w="782319" h="588644">
                <a:moveTo>
                  <a:pt x="48132" y="266953"/>
                </a:moveTo>
                <a:lnTo>
                  <a:pt x="135889" y="400684"/>
                </a:lnTo>
                <a:lnTo>
                  <a:pt x="747013" y="0"/>
                </a:lnTo>
                <a:lnTo>
                  <a:pt x="782319" y="53847"/>
                </a:lnTo>
                <a:lnTo>
                  <a:pt x="171195" y="454659"/>
                </a:lnTo>
                <a:lnTo>
                  <a:pt x="258952" y="588390"/>
                </a:lnTo>
                <a:lnTo>
                  <a:pt x="0" y="528319"/>
                </a:lnTo>
                <a:lnTo>
                  <a:pt x="48132" y="266953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3152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76200" y="266700"/>
                </a:moveTo>
                <a:lnTo>
                  <a:pt x="0" y="266700"/>
                </a:lnTo>
                <a:lnTo>
                  <a:pt x="38100" y="304800"/>
                </a:lnTo>
                <a:lnTo>
                  <a:pt x="76200" y="266700"/>
                </a:lnTo>
                <a:close/>
              </a:path>
              <a:path w="76200" h="304800">
                <a:moveTo>
                  <a:pt x="57150" y="0"/>
                </a:moveTo>
                <a:lnTo>
                  <a:pt x="19050" y="0"/>
                </a:lnTo>
                <a:lnTo>
                  <a:pt x="19050" y="266700"/>
                </a:lnTo>
                <a:lnTo>
                  <a:pt x="57150" y="266700"/>
                </a:lnTo>
                <a:lnTo>
                  <a:pt x="571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152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0" y="266700"/>
                </a:moveTo>
                <a:lnTo>
                  <a:pt x="19050" y="266700"/>
                </a:lnTo>
                <a:lnTo>
                  <a:pt x="19050" y="0"/>
                </a:lnTo>
                <a:lnTo>
                  <a:pt x="57150" y="0"/>
                </a:lnTo>
                <a:lnTo>
                  <a:pt x="57150" y="266700"/>
                </a:lnTo>
                <a:lnTo>
                  <a:pt x="76200" y="266700"/>
                </a:lnTo>
                <a:lnTo>
                  <a:pt x="38100" y="304800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430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76200" y="266700"/>
                </a:moveTo>
                <a:lnTo>
                  <a:pt x="0" y="266700"/>
                </a:lnTo>
                <a:lnTo>
                  <a:pt x="38100" y="304800"/>
                </a:lnTo>
                <a:lnTo>
                  <a:pt x="76200" y="266700"/>
                </a:lnTo>
                <a:close/>
              </a:path>
              <a:path w="76200" h="304800">
                <a:moveTo>
                  <a:pt x="57150" y="0"/>
                </a:moveTo>
                <a:lnTo>
                  <a:pt x="19050" y="0"/>
                </a:lnTo>
                <a:lnTo>
                  <a:pt x="19050" y="266700"/>
                </a:lnTo>
                <a:lnTo>
                  <a:pt x="57150" y="266700"/>
                </a:lnTo>
                <a:lnTo>
                  <a:pt x="5715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43000" y="4038600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0" y="266700"/>
                </a:moveTo>
                <a:lnTo>
                  <a:pt x="19050" y="266700"/>
                </a:lnTo>
                <a:lnTo>
                  <a:pt x="19050" y="0"/>
                </a:lnTo>
                <a:lnTo>
                  <a:pt x="57150" y="0"/>
                </a:lnTo>
                <a:lnTo>
                  <a:pt x="57150" y="266700"/>
                </a:lnTo>
                <a:lnTo>
                  <a:pt x="76200" y="266700"/>
                </a:lnTo>
                <a:lnTo>
                  <a:pt x="38100" y="304800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962400" y="5638800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4876800" h="1219200">
                <a:moveTo>
                  <a:pt x="2438400" y="0"/>
                </a:moveTo>
                <a:lnTo>
                  <a:pt x="2365200" y="269"/>
                </a:lnTo>
                <a:lnTo>
                  <a:pt x="2292535" y="1072"/>
                </a:lnTo>
                <a:lnTo>
                  <a:pt x="2220437" y="2402"/>
                </a:lnTo>
                <a:lnTo>
                  <a:pt x="2148935" y="4250"/>
                </a:lnTo>
                <a:lnTo>
                  <a:pt x="2078060" y="6609"/>
                </a:lnTo>
                <a:lnTo>
                  <a:pt x="2007841" y="9472"/>
                </a:lnTo>
                <a:lnTo>
                  <a:pt x="1938310" y="12832"/>
                </a:lnTo>
                <a:lnTo>
                  <a:pt x="1869495" y="16679"/>
                </a:lnTo>
                <a:lnTo>
                  <a:pt x="1801428" y="21008"/>
                </a:lnTo>
                <a:lnTo>
                  <a:pt x="1734138" y="25810"/>
                </a:lnTo>
                <a:lnTo>
                  <a:pt x="1667656" y="31078"/>
                </a:lnTo>
                <a:lnTo>
                  <a:pt x="1602012" y="36805"/>
                </a:lnTo>
                <a:lnTo>
                  <a:pt x="1537235" y="42982"/>
                </a:lnTo>
                <a:lnTo>
                  <a:pt x="1473357" y="49602"/>
                </a:lnTo>
                <a:lnTo>
                  <a:pt x="1410407" y="56659"/>
                </a:lnTo>
                <a:lnTo>
                  <a:pt x="1348416" y="64143"/>
                </a:lnTo>
                <a:lnTo>
                  <a:pt x="1287413" y="72048"/>
                </a:lnTo>
                <a:lnTo>
                  <a:pt x="1227429" y="80366"/>
                </a:lnTo>
                <a:lnTo>
                  <a:pt x="1168494" y="89090"/>
                </a:lnTo>
                <a:lnTo>
                  <a:pt x="1110639" y="98212"/>
                </a:lnTo>
                <a:lnTo>
                  <a:pt x="1053892" y="107724"/>
                </a:lnTo>
                <a:lnTo>
                  <a:pt x="998285" y="117619"/>
                </a:lnTo>
                <a:lnTo>
                  <a:pt x="943848" y="127890"/>
                </a:lnTo>
                <a:lnTo>
                  <a:pt x="890611" y="138528"/>
                </a:lnTo>
                <a:lnTo>
                  <a:pt x="838604" y="149527"/>
                </a:lnTo>
                <a:lnTo>
                  <a:pt x="787857" y="160878"/>
                </a:lnTo>
                <a:lnTo>
                  <a:pt x="738400" y="172575"/>
                </a:lnTo>
                <a:lnTo>
                  <a:pt x="690264" y="184609"/>
                </a:lnTo>
                <a:lnTo>
                  <a:pt x="643479" y="196974"/>
                </a:lnTo>
                <a:lnTo>
                  <a:pt x="598075" y="209661"/>
                </a:lnTo>
                <a:lnTo>
                  <a:pt x="554081" y="222663"/>
                </a:lnTo>
                <a:lnTo>
                  <a:pt x="511529" y="235972"/>
                </a:lnTo>
                <a:lnTo>
                  <a:pt x="470449" y="249581"/>
                </a:lnTo>
                <a:lnTo>
                  <a:pt x="430870" y="263483"/>
                </a:lnTo>
                <a:lnTo>
                  <a:pt x="392822" y="277670"/>
                </a:lnTo>
                <a:lnTo>
                  <a:pt x="356337" y="292134"/>
                </a:lnTo>
                <a:lnTo>
                  <a:pt x="288173" y="321863"/>
                </a:lnTo>
                <a:lnTo>
                  <a:pt x="226618" y="352611"/>
                </a:lnTo>
                <a:lnTo>
                  <a:pt x="171914" y="384318"/>
                </a:lnTo>
                <a:lnTo>
                  <a:pt x="124303" y="416922"/>
                </a:lnTo>
                <a:lnTo>
                  <a:pt x="84025" y="450364"/>
                </a:lnTo>
                <a:lnTo>
                  <a:pt x="51323" y="484583"/>
                </a:lnTo>
                <a:lnTo>
                  <a:pt x="26436" y="519519"/>
                </a:lnTo>
                <a:lnTo>
                  <a:pt x="9607" y="555112"/>
                </a:lnTo>
                <a:lnTo>
                  <a:pt x="0" y="609600"/>
                </a:lnTo>
                <a:lnTo>
                  <a:pt x="1077" y="627911"/>
                </a:lnTo>
                <a:lnTo>
                  <a:pt x="17000" y="681974"/>
                </a:lnTo>
                <a:lnTo>
                  <a:pt x="37889" y="717246"/>
                </a:lnTo>
                <a:lnTo>
                  <a:pt x="66716" y="751831"/>
                </a:lnTo>
                <a:lnTo>
                  <a:pt x="103238" y="785669"/>
                </a:lnTo>
                <a:lnTo>
                  <a:pt x="147214" y="818700"/>
                </a:lnTo>
                <a:lnTo>
                  <a:pt x="198404" y="850862"/>
                </a:lnTo>
                <a:lnTo>
                  <a:pt x="256565" y="882097"/>
                </a:lnTo>
                <a:lnTo>
                  <a:pt x="321456" y="912343"/>
                </a:lnTo>
                <a:lnTo>
                  <a:pt x="392837" y="941540"/>
                </a:lnTo>
                <a:lnTo>
                  <a:pt x="430885" y="955727"/>
                </a:lnTo>
                <a:lnTo>
                  <a:pt x="470464" y="969628"/>
                </a:lnTo>
                <a:lnTo>
                  <a:pt x="511546" y="983237"/>
                </a:lnTo>
                <a:lnTo>
                  <a:pt x="554098" y="996547"/>
                </a:lnTo>
                <a:lnTo>
                  <a:pt x="598092" y="1009548"/>
                </a:lnTo>
                <a:lnTo>
                  <a:pt x="643497" y="1022235"/>
                </a:lnTo>
                <a:lnTo>
                  <a:pt x="690283" y="1034599"/>
                </a:lnTo>
                <a:lnTo>
                  <a:pt x="738419" y="1046633"/>
                </a:lnTo>
                <a:lnTo>
                  <a:pt x="787876" y="1058330"/>
                </a:lnTo>
                <a:lnTo>
                  <a:pt x="838623" y="1069681"/>
                </a:lnTo>
                <a:lnTo>
                  <a:pt x="890630" y="1080680"/>
                </a:lnTo>
                <a:lnTo>
                  <a:pt x="943868" y="1091318"/>
                </a:lnTo>
                <a:lnTo>
                  <a:pt x="998305" y="1101588"/>
                </a:lnTo>
                <a:lnTo>
                  <a:pt x="1053912" y="1111483"/>
                </a:lnTo>
                <a:lnTo>
                  <a:pt x="1110658" y="1120995"/>
                </a:lnTo>
                <a:lnTo>
                  <a:pt x="1227448" y="1138840"/>
                </a:lnTo>
                <a:lnTo>
                  <a:pt x="1348433" y="1155063"/>
                </a:lnTo>
                <a:lnTo>
                  <a:pt x="1473374" y="1169604"/>
                </a:lnTo>
                <a:lnTo>
                  <a:pt x="1602027" y="1182401"/>
                </a:lnTo>
                <a:lnTo>
                  <a:pt x="1734151" y="1193396"/>
                </a:lnTo>
                <a:lnTo>
                  <a:pt x="1869506" y="1202526"/>
                </a:lnTo>
                <a:lnTo>
                  <a:pt x="2007850" y="1209733"/>
                </a:lnTo>
                <a:lnTo>
                  <a:pt x="2148941" y="1214955"/>
                </a:lnTo>
                <a:lnTo>
                  <a:pt x="2292538" y="1218133"/>
                </a:lnTo>
                <a:lnTo>
                  <a:pt x="2438400" y="1219206"/>
                </a:lnTo>
                <a:lnTo>
                  <a:pt x="2584261" y="1218133"/>
                </a:lnTo>
                <a:lnTo>
                  <a:pt x="2727858" y="1214955"/>
                </a:lnTo>
                <a:lnTo>
                  <a:pt x="2868949" y="1209733"/>
                </a:lnTo>
                <a:lnTo>
                  <a:pt x="3007293" y="1202526"/>
                </a:lnTo>
                <a:lnTo>
                  <a:pt x="3142648" y="1193396"/>
                </a:lnTo>
                <a:lnTo>
                  <a:pt x="3274772" y="1182401"/>
                </a:lnTo>
                <a:lnTo>
                  <a:pt x="3403425" y="1169604"/>
                </a:lnTo>
                <a:lnTo>
                  <a:pt x="3528366" y="1155063"/>
                </a:lnTo>
                <a:lnTo>
                  <a:pt x="3649351" y="1138840"/>
                </a:lnTo>
                <a:lnTo>
                  <a:pt x="3766141" y="1120995"/>
                </a:lnTo>
                <a:lnTo>
                  <a:pt x="3822887" y="1111483"/>
                </a:lnTo>
                <a:lnTo>
                  <a:pt x="3878494" y="1101588"/>
                </a:lnTo>
                <a:lnTo>
                  <a:pt x="3932931" y="1091318"/>
                </a:lnTo>
                <a:lnTo>
                  <a:pt x="3986169" y="1080680"/>
                </a:lnTo>
                <a:lnTo>
                  <a:pt x="4038176" y="1069681"/>
                </a:lnTo>
                <a:lnTo>
                  <a:pt x="4088923" y="1058330"/>
                </a:lnTo>
                <a:lnTo>
                  <a:pt x="4138380" y="1046633"/>
                </a:lnTo>
                <a:lnTo>
                  <a:pt x="4186516" y="1034599"/>
                </a:lnTo>
                <a:lnTo>
                  <a:pt x="4233302" y="1022235"/>
                </a:lnTo>
                <a:lnTo>
                  <a:pt x="4278707" y="1009548"/>
                </a:lnTo>
                <a:lnTo>
                  <a:pt x="4322701" y="996547"/>
                </a:lnTo>
                <a:lnTo>
                  <a:pt x="4365253" y="983237"/>
                </a:lnTo>
                <a:lnTo>
                  <a:pt x="4406335" y="969628"/>
                </a:lnTo>
                <a:lnTo>
                  <a:pt x="4445914" y="955727"/>
                </a:lnTo>
                <a:lnTo>
                  <a:pt x="4483962" y="941540"/>
                </a:lnTo>
                <a:lnTo>
                  <a:pt x="4520449" y="927076"/>
                </a:lnTo>
                <a:lnTo>
                  <a:pt x="4588615" y="897347"/>
                </a:lnTo>
                <a:lnTo>
                  <a:pt x="4650171" y="866599"/>
                </a:lnTo>
                <a:lnTo>
                  <a:pt x="4704877" y="834893"/>
                </a:lnTo>
                <a:lnTo>
                  <a:pt x="4752490" y="802289"/>
                </a:lnTo>
                <a:lnTo>
                  <a:pt x="4792769" y="768847"/>
                </a:lnTo>
                <a:lnTo>
                  <a:pt x="4825474" y="734628"/>
                </a:lnTo>
                <a:lnTo>
                  <a:pt x="4850361" y="699692"/>
                </a:lnTo>
                <a:lnTo>
                  <a:pt x="4867191" y="664100"/>
                </a:lnTo>
                <a:lnTo>
                  <a:pt x="4876800" y="609600"/>
                </a:lnTo>
                <a:lnTo>
                  <a:pt x="4875722" y="591300"/>
                </a:lnTo>
                <a:lnTo>
                  <a:pt x="4859797" y="537235"/>
                </a:lnTo>
                <a:lnTo>
                  <a:pt x="4838907" y="501962"/>
                </a:lnTo>
                <a:lnTo>
                  <a:pt x="4810079" y="467376"/>
                </a:lnTo>
                <a:lnTo>
                  <a:pt x="4773556" y="433537"/>
                </a:lnTo>
                <a:lnTo>
                  <a:pt x="4729577" y="400506"/>
                </a:lnTo>
                <a:lnTo>
                  <a:pt x="4678386" y="368343"/>
                </a:lnTo>
                <a:lnTo>
                  <a:pt x="4620223" y="337108"/>
                </a:lnTo>
                <a:lnTo>
                  <a:pt x="4555329" y="306862"/>
                </a:lnTo>
                <a:lnTo>
                  <a:pt x="4483947" y="277664"/>
                </a:lnTo>
                <a:lnTo>
                  <a:pt x="4445899" y="263478"/>
                </a:lnTo>
                <a:lnTo>
                  <a:pt x="4406318" y="249576"/>
                </a:lnTo>
                <a:lnTo>
                  <a:pt x="4365236" y="235967"/>
                </a:lnTo>
                <a:lnTo>
                  <a:pt x="4322683" y="222657"/>
                </a:lnTo>
                <a:lnTo>
                  <a:pt x="4278688" y="209655"/>
                </a:lnTo>
                <a:lnTo>
                  <a:pt x="4233283" y="196969"/>
                </a:lnTo>
                <a:lnTo>
                  <a:pt x="4186497" y="184604"/>
                </a:lnTo>
                <a:lnTo>
                  <a:pt x="4138360" y="172570"/>
                </a:lnTo>
                <a:lnTo>
                  <a:pt x="4088903" y="160874"/>
                </a:lnTo>
                <a:lnTo>
                  <a:pt x="4038156" y="149523"/>
                </a:lnTo>
                <a:lnTo>
                  <a:pt x="3986148" y="138524"/>
                </a:lnTo>
                <a:lnTo>
                  <a:pt x="3932911" y="127886"/>
                </a:lnTo>
                <a:lnTo>
                  <a:pt x="3878474" y="117616"/>
                </a:lnTo>
                <a:lnTo>
                  <a:pt x="3822867" y="107721"/>
                </a:lnTo>
                <a:lnTo>
                  <a:pt x="3766121" y="98209"/>
                </a:lnTo>
                <a:lnTo>
                  <a:pt x="3708266" y="89087"/>
                </a:lnTo>
                <a:lnTo>
                  <a:pt x="3649331" y="80364"/>
                </a:lnTo>
                <a:lnTo>
                  <a:pt x="3589348" y="72046"/>
                </a:lnTo>
                <a:lnTo>
                  <a:pt x="3528347" y="64141"/>
                </a:lnTo>
                <a:lnTo>
                  <a:pt x="3466356" y="56657"/>
                </a:lnTo>
                <a:lnTo>
                  <a:pt x="3403408" y="49601"/>
                </a:lnTo>
                <a:lnTo>
                  <a:pt x="3339531" y="42980"/>
                </a:lnTo>
                <a:lnTo>
                  <a:pt x="3274756" y="36803"/>
                </a:lnTo>
                <a:lnTo>
                  <a:pt x="3209114" y="31077"/>
                </a:lnTo>
                <a:lnTo>
                  <a:pt x="3142633" y="25809"/>
                </a:lnTo>
                <a:lnTo>
                  <a:pt x="3075346" y="21007"/>
                </a:lnTo>
                <a:lnTo>
                  <a:pt x="3007281" y="16679"/>
                </a:lnTo>
                <a:lnTo>
                  <a:pt x="2938469" y="12831"/>
                </a:lnTo>
                <a:lnTo>
                  <a:pt x="2868939" y="9472"/>
                </a:lnTo>
                <a:lnTo>
                  <a:pt x="2798724" y="6609"/>
                </a:lnTo>
                <a:lnTo>
                  <a:pt x="2727851" y="4250"/>
                </a:lnTo>
                <a:lnTo>
                  <a:pt x="2656352" y="2402"/>
                </a:lnTo>
                <a:lnTo>
                  <a:pt x="2584257" y="1072"/>
                </a:lnTo>
                <a:lnTo>
                  <a:pt x="2511595" y="269"/>
                </a:lnTo>
                <a:lnTo>
                  <a:pt x="243840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748589" y="5638800"/>
            <a:ext cx="7090611" cy="1219200"/>
          </a:xfrm>
          <a:custGeom>
            <a:avLst/>
            <a:gdLst/>
            <a:ahLst/>
            <a:cxnLst/>
            <a:rect l="l" t="t" r="r" b="b"/>
            <a:pathLst>
              <a:path w="4876800" h="1219200">
                <a:moveTo>
                  <a:pt x="0" y="609600"/>
                </a:moveTo>
                <a:lnTo>
                  <a:pt x="9608" y="555110"/>
                </a:lnTo>
                <a:lnTo>
                  <a:pt x="26438" y="519516"/>
                </a:lnTo>
                <a:lnTo>
                  <a:pt x="51325" y="484579"/>
                </a:lnTo>
                <a:lnTo>
                  <a:pt x="84030" y="450360"/>
                </a:lnTo>
                <a:lnTo>
                  <a:pt x="124309" y="416917"/>
                </a:lnTo>
                <a:lnTo>
                  <a:pt x="171922" y="384312"/>
                </a:lnTo>
                <a:lnTo>
                  <a:pt x="226628" y="352606"/>
                </a:lnTo>
                <a:lnTo>
                  <a:pt x="288184" y="321857"/>
                </a:lnTo>
                <a:lnTo>
                  <a:pt x="356350" y="292128"/>
                </a:lnTo>
                <a:lnTo>
                  <a:pt x="392837" y="277664"/>
                </a:lnTo>
                <a:lnTo>
                  <a:pt x="430885" y="263478"/>
                </a:lnTo>
                <a:lnTo>
                  <a:pt x="470464" y="249576"/>
                </a:lnTo>
                <a:lnTo>
                  <a:pt x="511546" y="235967"/>
                </a:lnTo>
                <a:lnTo>
                  <a:pt x="554098" y="222657"/>
                </a:lnTo>
                <a:lnTo>
                  <a:pt x="598092" y="209655"/>
                </a:lnTo>
                <a:lnTo>
                  <a:pt x="643497" y="196969"/>
                </a:lnTo>
                <a:lnTo>
                  <a:pt x="690283" y="184604"/>
                </a:lnTo>
                <a:lnTo>
                  <a:pt x="738419" y="172570"/>
                </a:lnTo>
                <a:lnTo>
                  <a:pt x="787876" y="160874"/>
                </a:lnTo>
                <a:lnTo>
                  <a:pt x="838623" y="149523"/>
                </a:lnTo>
                <a:lnTo>
                  <a:pt x="890630" y="138524"/>
                </a:lnTo>
                <a:lnTo>
                  <a:pt x="943868" y="127886"/>
                </a:lnTo>
                <a:lnTo>
                  <a:pt x="998305" y="117616"/>
                </a:lnTo>
                <a:lnTo>
                  <a:pt x="1053912" y="107721"/>
                </a:lnTo>
                <a:lnTo>
                  <a:pt x="1110658" y="98209"/>
                </a:lnTo>
                <a:lnTo>
                  <a:pt x="1168513" y="89087"/>
                </a:lnTo>
                <a:lnTo>
                  <a:pt x="1227448" y="80364"/>
                </a:lnTo>
                <a:lnTo>
                  <a:pt x="1287431" y="72046"/>
                </a:lnTo>
                <a:lnTo>
                  <a:pt x="1348433" y="64141"/>
                </a:lnTo>
                <a:lnTo>
                  <a:pt x="1410424" y="56657"/>
                </a:lnTo>
                <a:lnTo>
                  <a:pt x="1473374" y="49601"/>
                </a:lnTo>
                <a:lnTo>
                  <a:pt x="1537251" y="42980"/>
                </a:lnTo>
                <a:lnTo>
                  <a:pt x="1602027" y="36803"/>
                </a:lnTo>
                <a:lnTo>
                  <a:pt x="1667670" y="31077"/>
                </a:lnTo>
                <a:lnTo>
                  <a:pt x="1734151" y="25809"/>
                </a:lnTo>
                <a:lnTo>
                  <a:pt x="1801440" y="21007"/>
                </a:lnTo>
                <a:lnTo>
                  <a:pt x="1869506" y="16679"/>
                </a:lnTo>
                <a:lnTo>
                  <a:pt x="1938319" y="12831"/>
                </a:lnTo>
                <a:lnTo>
                  <a:pt x="2007850" y="9472"/>
                </a:lnTo>
                <a:lnTo>
                  <a:pt x="2078067" y="6609"/>
                </a:lnTo>
                <a:lnTo>
                  <a:pt x="2148941" y="4250"/>
                </a:lnTo>
                <a:lnTo>
                  <a:pt x="2220441" y="2402"/>
                </a:lnTo>
                <a:lnTo>
                  <a:pt x="2292538" y="1072"/>
                </a:lnTo>
                <a:lnTo>
                  <a:pt x="2365201" y="269"/>
                </a:lnTo>
                <a:lnTo>
                  <a:pt x="2438400" y="0"/>
                </a:lnTo>
                <a:lnTo>
                  <a:pt x="2511598" y="269"/>
                </a:lnTo>
                <a:lnTo>
                  <a:pt x="2584261" y="1072"/>
                </a:lnTo>
                <a:lnTo>
                  <a:pt x="2656358" y="2402"/>
                </a:lnTo>
                <a:lnTo>
                  <a:pt x="2727858" y="4250"/>
                </a:lnTo>
                <a:lnTo>
                  <a:pt x="2798732" y="6609"/>
                </a:lnTo>
                <a:lnTo>
                  <a:pt x="2868949" y="9472"/>
                </a:lnTo>
                <a:lnTo>
                  <a:pt x="2938480" y="12832"/>
                </a:lnTo>
                <a:lnTo>
                  <a:pt x="3007293" y="16679"/>
                </a:lnTo>
                <a:lnTo>
                  <a:pt x="3075359" y="21008"/>
                </a:lnTo>
                <a:lnTo>
                  <a:pt x="3142648" y="25810"/>
                </a:lnTo>
                <a:lnTo>
                  <a:pt x="3209129" y="31078"/>
                </a:lnTo>
                <a:lnTo>
                  <a:pt x="3274772" y="36805"/>
                </a:lnTo>
                <a:lnTo>
                  <a:pt x="3339548" y="42982"/>
                </a:lnTo>
                <a:lnTo>
                  <a:pt x="3403425" y="49602"/>
                </a:lnTo>
                <a:lnTo>
                  <a:pt x="3466375" y="56659"/>
                </a:lnTo>
                <a:lnTo>
                  <a:pt x="3528366" y="64143"/>
                </a:lnTo>
                <a:lnTo>
                  <a:pt x="3589368" y="72048"/>
                </a:lnTo>
                <a:lnTo>
                  <a:pt x="3649351" y="80366"/>
                </a:lnTo>
                <a:lnTo>
                  <a:pt x="3708286" y="89090"/>
                </a:lnTo>
                <a:lnTo>
                  <a:pt x="3766141" y="98212"/>
                </a:lnTo>
                <a:lnTo>
                  <a:pt x="3822887" y="107724"/>
                </a:lnTo>
                <a:lnTo>
                  <a:pt x="3878494" y="117619"/>
                </a:lnTo>
                <a:lnTo>
                  <a:pt x="3932931" y="127890"/>
                </a:lnTo>
                <a:lnTo>
                  <a:pt x="3986169" y="138528"/>
                </a:lnTo>
                <a:lnTo>
                  <a:pt x="4038176" y="149527"/>
                </a:lnTo>
                <a:lnTo>
                  <a:pt x="4088923" y="160878"/>
                </a:lnTo>
                <a:lnTo>
                  <a:pt x="4138380" y="172575"/>
                </a:lnTo>
                <a:lnTo>
                  <a:pt x="4186516" y="184609"/>
                </a:lnTo>
                <a:lnTo>
                  <a:pt x="4233302" y="196974"/>
                </a:lnTo>
                <a:lnTo>
                  <a:pt x="4278707" y="209661"/>
                </a:lnTo>
                <a:lnTo>
                  <a:pt x="4322701" y="222663"/>
                </a:lnTo>
                <a:lnTo>
                  <a:pt x="4365253" y="235972"/>
                </a:lnTo>
                <a:lnTo>
                  <a:pt x="4406335" y="249581"/>
                </a:lnTo>
                <a:lnTo>
                  <a:pt x="4445914" y="263483"/>
                </a:lnTo>
                <a:lnTo>
                  <a:pt x="4483962" y="277670"/>
                </a:lnTo>
                <a:lnTo>
                  <a:pt x="4520449" y="292134"/>
                </a:lnTo>
                <a:lnTo>
                  <a:pt x="4588615" y="321863"/>
                </a:lnTo>
                <a:lnTo>
                  <a:pt x="4650171" y="352611"/>
                </a:lnTo>
                <a:lnTo>
                  <a:pt x="4704877" y="384318"/>
                </a:lnTo>
                <a:lnTo>
                  <a:pt x="4752490" y="416922"/>
                </a:lnTo>
                <a:lnTo>
                  <a:pt x="4792769" y="450364"/>
                </a:lnTo>
                <a:lnTo>
                  <a:pt x="4825474" y="484583"/>
                </a:lnTo>
                <a:lnTo>
                  <a:pt x="4850361" y="519519"/>
                </a:lnTo>
                <a:lnTo>
                  <a:pt x="4867191" y="555112"/>
                </a:lnTo>
                <a:lnTo>
                  <a:pt x="4876800" y="609600"/>
                </a:lnTo>
                <a:lnTo>
                  <a:pt x="4875722" y="627911"/>
                </a:lnTo>
                <a:lnTo>
                  <a:pt x="4859799" y="681974"/>
                </a:lnTo>
                <a:lnTo>
                  <a:pt x="4838910" y="717246"/>
                </a:lnTo>
                <a:lnTo>
                  <a:pt x="4810083" y="751831"/>
                </a:lnTo>
                <a:lnTo>
                  <a:pt x="4773561" y="785669"/>
                </a:lnTo>
                <a:lnTo>
                  <a:pt x="4729585" y="818700"/>
                </a:lnTo>
                <a:lnTo>
                  <a:pt x="4678395" y="850862"/>
                </a:lnTo>
                <a:lnTo>
                  <a:pt x="4620234" y="882097"/>
                </a:lnTo>
                <a:lnTo>
                  <a:pt x="4555343" y="912343"/>
                </a:lnTo>
                <a:lnTo>
                  <a:pt x="4483962" y="941540"/>
                </a:lnTo>
                <a:lnTo>
                  <a:pt x="4445914" y="955727"/>
                </a:lnTo>
                <a:lnTo>
                  <a:pt x="4406335" y="969628"/>
                </a:lnTo>
                <a:lnTo>
                  <a:pt x="4365253" y="983237"/>
                </a:lnTo>
                <a:lnTo>
                  <a:pt x="4322701" y="996547"/>
                </a:lnTo>
                <a:lnTo>
                  <a:pt x="4278707" y="1009548"/>
                </a:lnTo>
                <a:lnTo>
                  <a:pt x="4233302" y="1022235"/>
                </a:lnTo>
                <a:lnTo>
                  <a:pt x="4186516" y="1034599"/>
                </a:lnTo>
                <a:lnTo>
                  <a:pt x="4138380" y="1046633"/>
                </a:lnTo>
                <a:lnTo>
                  <a:pt x="4088923" y="1058330"/>
                </a:lnTo>
                <a:lnTo>
                  <a:pt x="4038176" y="1069681"/>
                </a:lnTo>
                <a:lnTo>
                  <a:pt x="3986169" y="1080680"/>
                </a:lnTo>
                <a:lnTo>
                  <a:pt x="3932931" y="1091318"/>
                </a:lnTo>
                <a:lnTo>
                  <a:pt x="3878494" y="1101588"/>
                </a:lnTo>
                <a:lnTo>
                  <a:pt x="3822887" y="1111483"/>
                </a:lnTo>
                <a:lnTo>
                  <a:pt x="3766141" y="1120995"/>
                </a:lnTo>
                <a:lnTo>
                  <a:pt x="3708286" y="1130117"/>
                </a:lnTo>
                <a:lnTo>
                  <a:pt x="3649351" y="1138840"/>
                </a:lnTo>
                <a:lnTo>
                  <a:pt x="3589368" y="1147158"/>
                </a:lnTo>
                <a:lnTo>
                  <a:pt x="3528366" y="1155063"/>
                </a:lnTo>
                <a:lnTo>
                  <a:pt x="3466375" y="1162548"/>
                </a:lnTo>
                <a:lnTo>
                  <a:pt x="3403425" y="1169604"/>
                </a:lnTo>
                <a:lnTo>
                  <a:pt x="3339548" y="1176224"/>
                </a:lnTo>
                <a:lnTo>
                  <a:pt x="3274772" y="1182401"/>
                </a:lnTo>
                <a:lnTo>
                  <a:pt x="3209129" y="1188128"/>
                </a:lnTo>
                <a:lnTo>
                  <a:pt x="3142648" y="1193396"/>
                </a:lnTo>
                <a:lnTo>
                  <a:pt x="3075359" y="1198198"/>
                </a:lnTo>
                <a:lnTo>
                  <a:pt x="3007293" y="1202526"/>
                </a:lnTo>
                <a:lnTo>
                  <a:pt x="2938480" y="1206374"/>
                </a:lnTo>
                <a:lnTo>
                  <a:pt x="2868949" y="1209733"/>
                </a:lnTo>
                <a:lnTo>
                  <a:pt x="2798732" y="1212596"/>
                </a:lnTo>
                <a:lnTo>
                  <a:pt x="2727858" y="1214955"/>
                </a:lnTo>
                <a:lnTo>
                  <a:pt x="2656358" y="1216804"/>
                </a:lnTo>
                <a:lnTo>
                  <a:pt x="2584261" y="1218133"/>
                </a:lnTo>
                <a:lnTo>
                  <a:pt x="2511598" y="1218936"/>
                </a:lnTo>
                <a:lnTo>
                  <a:pt x="2438400" y="1219206"/>
                </a:lnTo>
                <a:lnTo>
                  <a:pt x="2365201" y="1218936"/>
                </a:lnTo>
                <a:lnTo>
                  <a:pt x="2292538" y="1218133"/>
                </a:lnTo>
                <a:lnTo>
                  <a:pt x="2220441" y="1216804"/>
                </a:lnTo>
                <a:lnTo>
                  <a:pt x="2148941" y="1214955"/>
                </a:lnTo>
                <a:lnTo>
                  <a:pt x="2078067" y="1212596"/>
                </a:lnTo>
                <a:lnTo>
                  <a:pt x="2007850" y="1209733"/>
                </a:lnTo>
                <a:lnTo>
                  <a:pt x="1938319" y="1206374"/>
                </a:lnTo>
                <a:lnTo>
                  <a:pt x="1869506" y="1202526"/>
                </a:lnTo>
                <a:lnTo>
                  <a:pt x="1801440" y="1198198"/>
                </a:lnTo>
                <a:lnTo>
                  <a:pt x="1734151" y="1193396"/>
                </a:lnTo>
                <a:lnTo>
                  <a:pt x="1667670" y="1188128"/>
                </a:lnTo>
                <a:lnTo>
                  <a:pt x="1602027" y="1182401"/>
                </a:lnTo>
                <a:lnTo>
                  <a:pt x="1537251" y="1176224"/>
                </a:lnTo>
                <a:lnTo>
                  <a:pt x="1473374" y="1169604"/>
                </a:lnTo>
                <a:lnTo>
                  <a:pt x="1410424" y="1162548"/>
                </a:lnTo>
                <a:lnTo>
                  <a:pt x="1348433" y="1155063"/>
                </a:lnTo>
                <a:lnTo>
                  <a:pt x="1287431" y="1147158"/>
                </a:lnTo>
                <a:lnTo>
                  <a:pt x="1227448" y="1138840"/>
                </a:lnTo>
                <a:lnTo>
                  <a:pt x="1168513" y="1130117"/>
                </a:lnTo>
                <a:lnTo>
                  <a:pt x="1110658" y="1120995"/>
                </a:lnTo>
                <a:lnTo>
                  <a:pt x="1053912" y="1111483"/>
                </a:lnTo>
                <a:lnTo>
                  <a:pt x="998305" y="1101588"/>
                </a:lnTo>
                <a:lnTo>
                  <a:pt x="943868" y="1091318"/>
                </a:lnTo>
                <a:lnTo>
                  <a:pt x="890630" y="1080680"/>
                </a:lnTo>
                <a:lnTo>
                  <a:pt x="838623" y="1069681"/>
                </a:lnTo>
                <a:lnTo>
                  <a:pt x="787876" y="1058330"/>
                </a:lnTo>
                <a:lnTo>
                  <a:pt x="738419" y="1046633"/>
                </a:lnTo>
                <a:lnTo>
                  <a:pt x="690283" y="1034599"/>
                </a:lnTo>
                <a:lnTo>
                  <a:pt x="643497" y="1022235"/>
                </a:lnTo>
                <a:lnTo>
                  <a:pt x="598092" y="1009548"/>
                </a:lnTo>
                <a:lnTo>
                  <a:pt x="554098" y="996547"/>
                </a:lnTo>
                <a:lnTo>
                  <a:pt x="511546" y="983237"/>
                </a:lnTo>
                <a:lnTo>
                  <a:pt x="470464" y="969628"/>
                </a:lnTo>
                <a:lnTo>
                  <a:pt x="430885" y="955727"/>
                </a:lnTo>
                <a:lnTo>
                  <a:pt x="392837" y="941540"/>
                </a:lnTo>
                <a:lnTo>
                  <a:pt x="356350" y="927076"/>
                </a:lnTo>
                <a:lnTo>
                  <a:pt x="288184" y="897347"/>
                </a:lnTo>
                <a:lnTo>
                  <a:pt x="226628" y="866599"/>
                </a:lnTo>
                <a:lnTo>
                  <a:pt x="171922" y="834893"/>
                </a:lnTo>
                <a:lnTo>
                  <a:pt x="124309" y="802289"/>
                </a:lnTo>
                <a:lnTo>
                  <a:pt x="84030" y="768847"/>
                </a:lnTo>
                <a:lnTo>
                  <a:pt x="51325" y="734628"/>
                </a:lnTo>
                <a:lnTo>
                  <a:pt x="26438" y="699692"/>
                </a:lnTo>
                <a:lnTo>
                  <a:pt x="9608" y="664100"/>
                </a:lnTo>
                <a:lnTo>
                  <a:pt x="0" y="609612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70883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401570" y="6023716"/>
            <a:ext cx="63239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pc="-195" dirty="0">
                <a:solidFill>
                  <a:prstClr val="black"/>
                </a:solidFill>
                <a:latin typeface="Arial"/>
                <a:cs typeface="Arial"/>
              </a:rPr>
              <a:t>GIT, </a:t>
            </a:r>
            <a:r>
              <a:rPr spc="-40" dirty="0">
                <a:solidFill>
                  <a:prstClr val="black"/>
                </a:solidFill>
                <a:latin typeface="Arial"/>
                <a:cs typeface="Arial"/>
              </a:rPr>
              <a:t>all 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complex </a:t>
            </a:r>
            <a:r>
              <a:rPr spc="-80" dirty="0">
                <a:solidFill>
                  <a:prstClr val="black"/>
                </a:solidFill>
                <a:latin typeface="Arial"/>
                <a:cs typeface="Arial"/>
              </a:rPr>
              <a:t>carbohydrates 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are  </a:t>
            </a:r>
            <a:r>
              <a:rPr spc="-65" dirty="0">
                <a:solidFill>
                  <a:prstClr val="black"/>
                </a:solidFill>
                <a:latin typeface="Arial"/>
                <a:cs typeface="Arial"/>
              </a:rPr>
              <a:t>converted </a:t>
            </a:r>
            <a:r>
              <a:rPr spc="1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pc="-60" dirty="0">
                <a:solidFill>
                  <a:prstClr val="black"/>
                </a:solidFill>
                <a:latin typeface="Arial"/>
                <a:cs typeface="Arial"/>
              </a:rPr>
              <a:t>simpler </a:t>
            </a:r>
            <a:r>
              <a:rPr spc="-85" dirty="0">
                <a:solidFill>
                  <a:prstClr val="black"/>
                </a:solidFill>
                <a:latin typeface="Arial"/>
                <a:cs typeface="Arial"/>
              </a:rPr>
              <a:t>monosaccharide</a:t>
            </a:r>
            <a:r>
              <a:rPr spc="-2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prstClr val="black"/>
                </a:solidFill>
                <a:latin typeface="Arial"/>
                <a:cs typeface="Arial"/>
              </a:rPr>
              <a:t>form  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which </a:t>
            </a:r>
            <a:r>
              <a:rPr spc="-95" dirty="0">
                <a:solidFill>
                  <a:prstClr val="black"/>
                </a:solidFill>
                <a:latin typeface="Arial"/>
                <a:cs typeface="Arial"/>
              </a:rPr>
              <a:t>is </a:t>
            </a:r>
            <a:r>
              <a:rPr spc="-20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pc="-80" dirty="0">
                <a:solidFill>
                  <a:prstClr val="black"/>
                </a:solidFill>
                <a:latin typeface="Arial"/>
                <a:cs typeface="Arial"/>
              </a:rPr>
              <a:t>absorbable</a:t>
            </a:r>
            <a:r>
              <a:rPr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30" dirty="0">
                <a:solidFill>
                  <a:prstClr val="black"/>
                </a:solidFill>
                <a:latin typeface="Arial"/>
                <a:cs typeface="Arial"/>
              </a:rPr>
              <a:t>form.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7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Simple Sugars -</a:t>
            </a:r>
          </a:p>
        </p:txBody>
      </p:sp>
      <p:pic>
        <p:nvPicPr>
          <p:cNvPr id="6147" name="Picture 7" descr="Monosaccharid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762000"/>
            <a:ext cx="4876800" cy="594360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57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7793038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Disaccharides</a:t>
            </a:r>
          </a:p>
        </p:txBody>
      </p:sp>
      <p:pic>
        <p:nvPicPr>
          <p:cNvPr id="7171" name="Picture 4" descr="dissacharid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5410200" cy="5141913"/>
          </a:xfrm>
          <a:noFill/>
        </p:spPr>
      </p:pic>
    </p:spTree>
    <p:extLst>
      <p:ext uri="{BB962C8B-B14F-4D97-AF65-F5344CB8AC3E}">
        <p14:creationId xmlns:p14="http://schemas.microsoft.com/office/powerpoint/2010/main" val="7268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304800"/>
            <a:ext cx="7793038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Complex carbohydrates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28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Oligosaccharides</a:t>
            </a:r>
          </a:p>
          <a:p>
            <a:pPr eaLnBrk="1" hangingPunct="1"/>
            <a:r>
              <a:rPr lang="en-US" altLang="en-US" smtClean="0"/>
              <a:t>Polysaccharides</a:t>
            </a:r>
          </a:p>
          <a:p>
            <a:pPr lvl="1" eaLnBrk="1" hangingPunct="1"/>
            <a:r>
              <a:rPr lang="en-US" altLang="en-US" smtClean="0"/>
              <a:t>Starch</a:t>
            </a:r>
          </a:p>
          <a:p>
            <a:pPr lvl="1" eaLnBrk="1" hangingPunct="1"/>
            <a:r>
              <a:rPr lang="en-US" altLang="en-US" smtClean="0"/>
              <a:t>Glycogen</a:t>
            </a:r>
          </a:p>
          <a:p>
            <a:pPr lvl="1" eaLnBrk="1" hangingPunct="1"/>
            <a:r>
              <a:rPr lang="en-US" altLang="en-US" smtClean="0"/>
              <a:t>Dietary fiber (Dr. Firkins)</a:t>
            </a:r>
          </a:p>
        </p:txBody>
      </p:sp>
    </p:spTree>
    <p:extLst>
      <p:ext uri="{BB962C8B-B14F-4D97-AF65-F5344CB8AC3E}">
        <p14:creationId xmlns:p14="http://schemas.microsoft.com/office/powerpoint/2010/main" val="14681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Starch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752600"/>
            <a:ext cx="4354513" cy="4525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Major storage carbohydrate in higher plants</a:t>
            </a:r>
          </a:p>
          <a:p>
            <a:pPr eaLnBrk="1" hangingPunct="1"/>
            <a:r>
              <a:rPr lang="en-US" altLang="en-US" sz="2400" smtClean="0"/>
              <a:t>Amylose – long straight glucose chains (</a:t>
            </a:r>
            <a:r>
              <a:rPr lang="el-GR" altLang="en-US" sz="2400" smtClean="0"/>
              <a:t>α</a:t>
            </a:r>
            <a:r>
              <a:rPr lang="en-US" altLang="en-US" sz="2400" smtClean="0"/>
              <a:t>1-4)</a:t>
            </a:r>
          </a:p>
          <a:p>
            <a:pPr eaLnBrk="1" hangingPunct="1"/>
            <a:r>
              <a:rPr lang="en-US" altLang="en-US" sz="2400" smtClean="0"/>
              <a:t>Amylopectin – branched every 24-30 glc residues (</a:t>
            </a:r>
            <a:r>
              <a:rPr lang="el-GR" altLang="en-US" sz="2400" smtClean="0"/>
              <a:t>α</a:t>
            </a:r>
            <a:r>
              <a:rPr lang="en-US" altLang="en-US" sz="2400" smtClean="0"/>
              <a:t> 1-6)</a:t>
            </a:r>
          </a:p>
          <a:p>
            <a:pPr eaLnBrk="1" hangingPunct="1"/>
            <a:r>
              <a:rPr lang="en-US" altLang="en-US" sz="2400" smtClean="0"/>
              <a:t>Provides 80% of dietary calories in humans worldwide</a:t>
            </a:r>
          </a:p>
        </p:txBody>
      </p:sp>
      <p:pic>
        <p:nvPicPr>
          <p:cNvPr id="9220" name="Picture 4" descr="link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19200"/>
            <a:ext cx="3733800" cy="3394075"/>
          </a:xfrm>
          <a:noFill/>
        </p:spPr>
      </p:pic>
    </p:spTree>
    <p:extLst>
      <p:ext uri="{BB962C8B-B14F-4D97-AF65-F5344CB8AC3E}">
        <p14:creationId xmlns:p14="http://schemas.microsoft.com/office/powerpoint/2010/main" val="20284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</TotalTime>
  <Words>1231</Words>
  <Application>Microsoft Office PowerPoint</Application>
  <PresentationFormat>On-screen Show (4:3)</PresentationFormat>
  <Paragraphs>380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Symbol</vt:lpstr>
      <vt:lpstr>Tahoma</vt:lpstr>
      <vt:lpstr>Times</vt:lpstr>
      <vt:lpstr>Times New Roman</vt:lpstr>
      <vt:lpstr>Trebuchet MS</vt:lpstr>
      <vt:lpstr>Wingdings</vt:lpstr>
      <vt:lpstr>Office Theme</vt:lpstr>
      <vt:lpstr>2_Blends</vt:lpstr>
      <vt:lpstr>1_Blends</vt:lpstr>
      <vt:lpstr>PowerPoint Presentation</vt:lpstr>
      <vt:lpstr>Complex carbohydrates</vt:lpstr>
      <vt:lpstr>CONTENTS</vt:lpstr>
      <vt:lpstr>PowerPoint Presentation</vt:lpstr>
      <vt:lpstr>PowerPoint Presentation</vt:lpstr>
      <vt:lpstr>Simple Sugars -</vt:lpstr>
      <vt:lpstr>Disaccharides</vt:lpstr>
      <vt:lpstr>Complex carbohydrates</vt:lpstr>
      <vt:lpstr>Starch</vt:lpstr>
      <vt:lpstr>Glycogen</vt:lpstr>
      <vt:lpstr>Digestion in  mouth</vt:lpstr>
      <vt:lpstr>Digestion of Carbohydrates</vt:lpstr>
      <vt:lpstr>Details of digestion of carbohydrates</vt:lpstr>
      <vt:lpstr>PowerPoint Presentation</vt:lpstr>
      <vt:lpstr> Carbohydrate Digestion- Mouth</vt:lpstr>
      <vt:lpstr>Digestion</vt:lpstr>
      <vt:lpstr>Digestion in the Stomach</vt:lpstr>
      <vt:lpstr>Stomach</vt:lpstr>
      <vt:lpstr>Digestion in Duodenum</vt:lpstr>
      <vt:lpstr>Pancreatic amylase</vt:lpstr>
      <vt:lpstr> Carbohydrate Digestion- Pancreas</vt:lpstr>
      <vt:lpstr>Reaction catalyzed by pancreatic amylase</vt:lpstr>
      <vt:lpstr>Digestion in Small Intestine</vt:lpstr>
      <vt:lpstr>Small Intestine</vt:lpstr>
      <vt:lpstr>Digestion in Small Intestine</vt:lpstr>
      <vt:lpstr>PowerPoint Presentation</vt:lpstr>
      <vt:lpstr>Digestion in Small Intestine</vt:lpstr>
      <vt:lpstr>Oligosaccharide digestion..cont</vt:lpstr>
      <vt:lpstr>Digestion of Disaccharides</vt:lpstr>
      <vt:lpstr>Clinical significance of Digestion</vt:lpstr>
      <vt:lpstr>PowerPoint Presentation</vt:lpstr>
      <vt:lpstr>Baby with Lactose Intolerance</vt:lpstr>
      <vt:lpstr>Primary Lactase deficiency</vt:lpstr>
      <vt:lpstr>Adult with lactose intolerance</vt:lpstr>
      <vt:lpstr>Small intestine</vt:lpstr>
      <vt:lpstr>Digestion in Large Intestine</vt:lpstr>
      <vt:lpstr>Overview Monogastric Carbohydrate Digestion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Nudhali</dc:creator>
  <cp:lastModifiedBy>Windows User</cp:lastModifiedBy>
  <cp:revision>19</cp:revision>
  <dcterms:created xsi:type="dcterms:W3CDTF">2018-11-20T08:57:34Z</dcterms:created>
  <dcterms:modified xsi:type="dcterms:W3CDTF">2020-01-01T18:41:13Z</dcterms:modified>
</cp:coreProperties>
</file>