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2"/>
  </p:notesMasterIdLst>
  <p:sldIdLst>
    <p:sldId id="314" r:id="rId2"/>
    <p:sldId id="313" r:id="rId3"/>
    <p:sldId id="300" r:id="rId4"/>
    <p:sldId id="297" r:id="rId5"/>
    <p:sldId id="298" r:id="rId6"/>
    <p:sldId id="315" r:id="rId7"/>
    <p:sldId id="320" r:id="rId8"/>
    <p:sldId id="311" r:id="rId9"/>
    <p:sldId id="308" r:id="rId10"/>
    <p:sldId id="309" r:id="rId11"/>
    <p:sldId id="306" r:id="rId12"/>
    <p:sldId id="310" r:id="rId13"/>
    <p:sldId id="263" r:id="rId14"/>
    <p:sldId id="285" r:id="rId15"/>
    <p:sldId id="286" r:id="rId16"/>
    <p:sldId id="267" r:id="rId17"/>
    <p:sldId id="270" r:id="rId18"/>
    <p:sldId id="293" r:id="rId19"/>
    <p:sldId id="287" r:id="rId20"/>
    <p:sldId id="288" r:id="rId21"/>
    <p:sldId id="276" r:id="rId22"/>
    <p:sldId id="277" r:id="rId23"/>
    <p:sldId id="294" r:id="rId24"/>
    <p:sldId id="279" r:id="rId25"/>
    <p:sldId id="281" r:id="rId26"/>
    <p:sldId id="319" r:id="rId27"/>
    <p:sldId id="318" r:id="rId28"/>
    <p:sldId id="289" r:id="rId29"/>
    <p:sldId id="304" r:id="rId30"/>
    <p:sldId id="29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7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477" autoAdjust="0"/>
  </p:normalViewPr>
  <p:slideViewPr>
    <p:cSldViewPr>
      <p:cViewPr>
        <p:scale>
          <a:sx n="50" d="100"/>
          <a:sy n="50" d="100"/>
        </p:scale>
        <p:origin x="-1188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C08FD-C414-4CC6-941E-FDA66814D40B}" type="datetimeFigureOut">
              <a:rPr lang="en-IN" smtClean="0"/>
              <a:t>31-03-2020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A6CD7-ABCA-4D5F-96EE-F0CBD37ABA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13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A6CD7-ABCA-4D5F-96EE-F0CBD37ABAB8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499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3.png"/><Relationship Id="rId2" Type="http://schemas.microsoft.com/office/2007/relationships/media" Target="../media/media11.wav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wav"/><Relationship Id="rId7" Type="http://schemas.openxmlformats.org/officeDocument/2006/relationships/image" Target="../media/image13.jpeg"/><Relationship Id="rId2" Type="http://schemas.microsoft.com/office/2007/relationships/media" Target="../media/media14.wav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057400"/>
            <a:ext cx="5638800" cy="1600200"/>
          </a:xfrm>
          <a:solidFill>
            <a:srgbClr val="FFC0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IN" sz="4800" dirty="0" smtClean="0">
                <a:solidFill>
                  <a:schemeClr val="bg1"/>
                </a:solidFill>
              </a:rPr>
              <a:t>DNA REPAIR MECHANISM</a:t>
            </a:r>
            <a:endParaRPr lang="en-IN" sz="4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9150" y="4876799"/>
            <a:ext cx="312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 smtClean="0"/>
              <a:t>Dr.Priya.K.Dhas</a:t>
            </a:r>
            <a:endParaRPr lang="en-IN" dirty="0" smtClean="0"/>
          </a:p>
          <a:p>
            <a:r>
              <a:rPr lang="en-IN" dirty="0" smtClean="0"/>
              <a:t>Assistant Professor</a:t>
            </a:r>
          </a:p>
          <a:p>
            <a:r>
              <a:rPr lang="en-IN" dirty="0" smtClean="0"/>
              <a:t>Department of Biochemistry</a:t>
            </a:r>
          </a:p>
          <a:p>
            <a:r>
              <a:rPr lang="en-IN" dirty="0" smtClean="0"/>
              <a:t>VMKV Medical College</a:t>
            </a:r>
          </a:p>
          <a:p>
            <a:r>
              <a:rPr lang="en-IN" dirty="0" smtClean="0"/>
              <a:t>Salem</a:t>
            </a:r>
          </a:p>
          <a:p>
            <a:endParaRPr lang="en-IN" dirty="0"/>
          </a:p>
        </p:txBody>
      </p:sp>
      <p:pic>
        <p:nvPicPr>
          <p:cNvPr id="4" name="Picture 3" descr="C:\Users\VIJAY\Desktop\dna repair\types of da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239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4"/>
    </mc:Choice>
    <mc:Fallback xmlns="">
      <p:transition spd="slow" advTm="4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solidFill>
            <a:schemeClr val="tx1">
              <a:lumMod val="8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IN" sz="2800" b="1" dirty="0" smtClean="0">
                <a:solidFill>
                  <a:srgbClr val="FF0000"/>
                </a:solidFill>
              </a:rPr>
              <a:t>At the end of this session the student should be able to</a:t>
            </a:r>
          </a:p>
          <a:p>
            <a:pPr algn="l"/>
            <a:endParaRPr lang="en-IN" sz="2800" b="1" dirty="0">
              <a:solidFill>
                <a:srgbClr val="FF0000"/>
              </a:solidFill>
            </a:endParaRPr>
          </a:p>
          <a:p>
            <a:pPr lvl="1" algn="l"/>
            <a:r>
              <a:rPr lang="en-IN" sz="2800" b="1" dirty="0" smtClean="0">
                <a:solidFill>
                  <a:srgbClr val="FF0000"/>
                </a:solidFill>
              </a:rPr>
              <a:t>Discuss the type of DNA damages and its causes</a:t>
            </a:r>
          </a:p>
          <a:p>
            <a:pPr lvl="1" algn="l"/>
            <a:r>
              <a:rPr lang="en-IN" sz="2800" b="1" dirty="0" smtClean="0">
                <a:solidFill>
                  <a:srgbClr val="FF0000"/>
                </a:solidFill>
              </a:rPr>
              <a:t>Explain the types of DNA repair mechanisms with examples.</a:t>
            </a:r>
          </a:p>
          <a:p>
            <a:pPr lvl="1" algn="l"/>
            <a:r>
              <a:rPr lang="en-IN" sz="2800" b="1" dirty="0" smtClean="0">
                <a:solidFill>
                  <a:srgbClr val="FF0000"/>
                </a:solidFill>
              </a:rPr>
              <a:t>List the diseases and there biochemical defect</a:t>
            </a:r>
          </a:p>
          <a:p>
            <a:pPr lvl="1"/>
            <a:endParaRPr lang="en-IN" sz="2800" b="1" dirty="0" smtClean="0">
              <a:solidFill>
                <a:srgbClr val="FF0000"/>
              </a:solidFill>
            </a:endParaRPr>
          </a:p>
          <a:p>
            <a:pPr lvl="1"/>
            <a:endParaRPr lang="en-IN" sz="2800" b="1" dirty="0">
              <a:solidFill>
                <a:srgbClr val="FF0000"/>
              </a:solidFill>
            </a:endParaRPr>
          </a:p>
          <a:p>
            <a:pPr lvl="1"/>
            <a:endParaRPr lang="en-IN" sz="2800" b="1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914400"/>
            <a:ext cx="4114800" cy="701040"/>
          </a:xfrm>
          <a:ln>
            <a:solidFill>
              <a:srgbClr val="FFC000"/>
            </a:solidFill>
          </a:ln>
        </p:spPr>
        <p:txBody>
          <a:bodyPr/>
          <a:lstStyle/>
          <a:p>
            <a:r>
              <a:rPr lang="en-IN" sz="2400" dirty="0" smtClean="0">
                <a:solidFill>
                  <a:srgbClr val="FF0000"/>
                </a:solidFill>
              </a:rPr>
              <a:t>Learning outcome</a:t>
            </a:r>
            <a:endParaRPr lang="en-IN" sz="2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8"/>
    </mc:Choice>
    <mc:Fallback xmlns="">
      <p:transition spd="slow" advTm="15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JAY\Desktop\dna repair\Mitosis+Is+the+Dividing+of+the+nucleus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2"/>
          <a:stretch/>
        </p:blipFill>
        <p:spPr bwMode="auto">
          <a:xfrm>
            <a:off x="838200" y="1939344"/>
            <a:ext cx="3581400" cy="43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50292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IN" sz="4000" dirty="0" err="1" smtClean="0">
                <a:solidFill>
                  <a:srgbClr val="FFC000"/>
                </a:solidFill>
              </a:rPr>
              <a:t>IntroductiON</a:t>
            </a:r>
            <a:endParaRPr lang="en-IN" sz="40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2040" y="1981200"/>
            <a:ext cx="394716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rgbClr val="FF0000"/>
                </a:solidFill>
              </a:rPr>
              <a:t>Replication</a:t>
            </a:r>
            <a:r>
              <a:rPr lang="en-IN" sz="3200" dirty="0" smtClean="0">
                <a:solidFill>
                  <a:schemeClr val="bg1"/>
                </a:solidFill>
              </a:rPr>
              <a:t>- </a:t>
            </a:r>
            <a:r>
              <a:rPr lang="en-IN" sz="3200" b="1" dirty="0" smtClean="0">
                <a:solidFill>
                  <a:srgbClr val="00B050"/>
                </a:solidFill>
              </a:rPr>
              <a:t>high fidelity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92040" y="3505200"/>
            <a:ext cx="4023360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IN" sz="2800" dirty="0" smtClean="0">
                <a:solidFill>
                  <a:schemeClr val="bg1"/>
                </a:solidFill>
              </a:rPr>
              <a:t>Each cycle Replication </a:t>
            </a:r>
          </a:p>
          <a:p>
            <a:endParaRPr lang="en-IN" sz="2800" dirty="0">
              <a:solidFill>
                <a:schemeClr val="bg1"/>
              </a:solidFill>
            </a:endParaRPr>
          </a:p>
          <a:p>
            <a:r>
              <a:rPr lang="en-IN" sz="2800" b="1" dirty="0" smtClean="0">
                <a:solidFill>
                  <a:srgbClr val="FF0000"/>
                </a:solidFill>
                <a:sym typeface="Symbol"/>
              </a:rPr>
              <a:t> 1error/billion </a:t>
            </a:r>
            <a:r>
              <a:rPr lang="en-IN" sz="2800" b="1" dirty="0" err="1" smtClean="0">
                <a:solidFill>
                  <a:srgbClr val="FF0000"/>
                </a:solidFill>
                <a:sym typeface="Symbol"/>
              </a:rPr>
              <a:t>bp</a:t>
            </a:r>
            <a:endParaRPr lang="en-IN" sz="2800" b="1" dirty="0" smtClean="0">
              <a:solidFill>
                <a:srgbClr val="FF0000"/>
              </a:solidFill>
            </a:endParaRPr>
          </a:p>
          <a:p>
            <a:endParaRPr lang="en-IN" sz="2800" dirty="0">
              <a:solidFill>
                <a:schemeClr val="bg1"/>
              </a:solidFill>
            </a:endParaRPr>
          </a:p>
          <a:p>
            <a:r>
              <a:rPr lang="en-IN" sz="2800" b="1" dirty="0" err="1" smtClean="0">
                <a:solidFill>
                  <a:srgbClr val="00B050"/>
                </a:solidFill>
              </a:rPr>
              <a:t>Foolproof</a:t>
            </a:r>
            <a:r>
              <a:rPr lang="en-IN" sz="2800" b="1" dirty="0" smtClean="0">
                <a:solidFill>
                  <a:srgbClr val="00B050"/>
                </a:solidFill>
              </a:rPr>
              <a:t> mechanisms</a:t>
            </a:r>
            <a:r>
              <a:rPr lang="en-IN" sz="2800" dirty="0" smtClean="0">
                <a:solidFill>
                  <a:schemeClr val="bg1"/>
                </a:solidFill>
              </a:rPr>
              <a:t> to correct these errors</a:t>
            </a:r>
            <a:endParaRPr lang="en-IN" sz="2800" dirty="0">
              <a:solidFill>
                <a:schemeClr val="bg1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447800" y="975360"/>
            <a:ext cx="5867400" cy="701040"/>
          </a:xfrm>
          <a:prstGeom prst="rect">
            <a:avLst/>
          </a:prstGeom>
          <a:solidFill>
            <a:srgbClr val="002060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 fontScale="97500" lnSpcReduction="10000"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IN" sz="4400" dirty="0" smtClean="0">
                <a:solidFill>
                  <a:schemeClr val="tx1"/>
                </a:solidFill>
              </a:rPr>
              <a:t>PROOF READING</a:t>
            </a:r>
            <a:endParaRPr lang="en-IN" sz="4400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VIJAY\Desktop\dna repair\mism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430" y="2020888"/>
            <a:ext cx="8118770" cy="4075112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3" name="TextBox 2"/>
          <p:cNvSpPr txBox="1"/>
          <p:nvPr/>
        </p:nvSpPr>
        <p:spPr>
          <a:xfrm>
            <a:off x="6865620" y="3058418"/>
            <a:ext cx="174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DNA polymerase</a:t>
            </a:r>
            <a:endParaRPr lang="en-IN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81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21"/>
    </mc:Choice>
    <mc:Fallback xmlns="">
      <p:transition spd="slow" advTm="12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6" grpId="1" animBg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JAY\Desktop\dna repair\maxresdefault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371600"/>
            <a:ext cx="7391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086600" cy="8382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FF0000"/>
                </a:solidFill>
              </a:rPr>
              <a:t>Studies in DNA repair mechanism</a:t>
            </a:r>
            <a:endParaRPr lang="en-IN" sz="28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VIJAY\Desktop\dna repair\nobel-quimica1260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3"/>
          <a:stretch/>
        </p:blipFill>
        <p:spPr bwMode="auto">
          <a:xfrm>
            <a:off x="762000" y="4648200"/>
            <a:ext cx="7620000" cy="20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9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1"/>
    </mc:Choice>
    <mc:Fallback xmlns="">
      <p:transition spd="slow" advTm="3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IJAY\Desktop\dna repair\2003-mr-dna-fig-1_960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2706688"/>
            <a:ext cx="7924800" cy="40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760"/>
            <a:ext cx="7924800" cy="701040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FF0000"/>
                </a:solidFill>
              </a:rPr>
              <a:t>AGENTS - DNA damage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3716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dirty="0"/>
              <a:t>Despite an effective repair system errors do occur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8"/>
    </mc:Choice>
    <mc:Fallback xmlns="">
      <p:transition spd="slow" advTm="4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JAY\Desktop\dna repair\dna-damage-types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t="22161" r="3446" b="10375"/>
          <a:stretch/>
        </p:blipFill>
        <p:spPr bwMode="auto">
          <a:xfrm>
            <a:off x="304800" y="1447800"/>
            <a:ext cx="8534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848600" cy="701040"/>
          </a:xfrm>
        </p:spPr>
        <p:txBody>
          <a:bodyPr>
            <a:noAutofit/>
          </a:bodyPr>
          <a:lstStyle/>
          <a:p>
            <a:pPr algn="ctr"/>
            <a:r>
              <a:rPr lang="en-IN" sz="4800" dirty="0" smtClean="0">
                <a:solidFill>
                  <a:srgbClr val="FF0000"/>
                </a:solidFill>
              </a:rPr>
              <a:t>Types of DNA damage</a:t>
            </a:r>
            <a:endParaRPr lang="en-IN" sz="4800" dirty="0">
              <a:solidFill>
                <a:srgbClr val="FF0000"/>
              </a:solidFill>
            </a:endParaRPr>
          </a:p>
        </p:txBody>
      </p:sp>
      <p:pic>
        <p:nvPicPr>
          <p:cNvPr id="8" name="Content Placeholder 3" descr="C:\Users\VIJAY\Desktop\dna repair\figure_06_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55"/>
          <a:stretch/>
        </p:blipFill>
        <p:spPr bwMode="auto">
          <a:xfrm>
            <a:off x="4876800" y="4114800"/>
            <a:ext cx="3962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 descr="C:\Users\VIJAY\Desktop\dna repair\figure_06_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3"/>
          <a:stretch/>
        </p:blipFill>
        <p:spPr bwMode="auto">
          <a:xfrm>
            <a:off x="457200" y="4117808"/>
            <a:ext cx="43053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VIJAY\Desktop\dna repair\gb - F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8" y="1600200"/>
            <a:ext cx="3303214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VIJAY\Desktop\dna repair\types of damag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239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308"/>
    </mc:Choice>
    <mc:Fallback xmlns="">
      <p:transition spd="slow" advTm="248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76400"/>
            <a:ext cx="8229600" cy="44196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6934200" cy="70104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0070C0"/>
                </a:solidFill>
              </a:rPr>
              <a:t>Types of repair mechanism</a:t>
            </a:r>
            <a:endParaRPr lang="en-IN" sz="2800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2286000"/>
            <a:ext cx="2819400" cy="16002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 smtClean="0">
                <a:solidFill>
                  <a:srgbClr val="0070C0"/>
                </a:solidFill>
              </a:rPr>
              <a:t>Mismatch repair</a:t>
            </a:r>
            <a:endParaRPr lang="en-IN" sz="4000" b="1" dirty="0">
              <a:solidFill>
                <a:srgbClr val="0070C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81600" y="2286000"/>
            <a:ext cx="3124200" cy="1600200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b="1" dirty="0" smtClean="0">
                <a:solidFill>
                  <a:schemeClr val="bg1"/>
                </a:solidFill>
              </a:rPr>
              <a:t>Nucleotide Excision repair</a:t>
            </a:r>
            <a:endParaRPr lang="en-IN" sz="36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5800" y="4204951"/>
            <a:ext cx="2819400" cy="1805190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 smtClean="0">
                <a:solidFill>
                  <a:schemeClr val="bg1"/>
                </a:solidFill>
              </a:rPr>
              <a:t>Base Excision repair</a:t>
            </a:r>
            <a:endParaRPr lang="en-IN" sz="4000" b="1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257800" y="4204951"/>
            <a:ext cx="3048000" cy="181484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 smtClean="0">
                <a:solidFill>
                  <a:srgbClr val="0070C0"/>
                </a:solidFill>
              </a:rPr>
              <a:t>Direct repair</a:t>
            </a:r>
            <a:endParaRPr lang="en-IN" sz="4000" b="1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71800" y="3074068"/>
            <a:ext cx="2819400" cy="1600200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 smtClean="0">
                <a:solidFill>
                  <a:schemeClr val="tx1"/>
                </a:solidFill>
              </a:rPr>
              <a:t>Double strand break repair</a:t>
            </a:r>
            <a:endParaRPr lang="en-IN" sz="3200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1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86"/>
    </mc:Choice>
    <mc:Fallback xmlns="">
      <p:transition spd="slow" advTm="4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endParaRPr lang="en-IN" sz="2400" b="1" dirty="0" smtClean="0">
              <a:solidFill>
                <a:schemeClr val="bg1"/>
              </a:solidFill>
            </a:endParaRPr>
          </a:p>
          <a:p>
            <a:r>
              <a:rPr lang="en-IN" sz="2400" b="1" dirty="0" smtClean="0">
                <a:solidFill>
                  <a:srgbClr val="FF0000"/>
                </a:solidFill>
              </a:rPr>
              <a:t>Recognition of distorted region of DNA</a:t>
            </a:r>
          </a:p>
          <a:p>
            <a:endParaRPr lang="en-IN" sz="2400" b="1" dirty="0">
              <a:solidFill>
                <a:schemeClr val="bg1"/>
              </a:solidFill>
            </a:endParaRPr>
          </a:p>
          <a:p>
            <a:r>
              <a:rPr lang="en-IN" sz="2400" b="1" dirty="0" smtClean="0">
                <a:solidFill>
                  <a:srgbClr val="00B050"/>
                </a:solidFill>
              </a:rPr>
              <a:t>Removal/ Excision of the damaged region of DNA</a:t>
            </a:r>
          </a:p>
          <a:p>
            <a:endParaRPr lang="en-IN" sz="2400" b="1" dirty="0">
              <a:solidFill>
                <a:schemeClr val="bg1"/>
              </a:solidFill>
            </a:endParaRPr>
          </a:p>
          <a:p>
            <a:r>
              <a:rPr lang="en-IN" sz="2400" b="1" dirty="0" smtClean="0">
                <a:solidFill>
                  <a:srgbClr val="C00000"/>
                </a:solidFill>
              </a:rPr>
              <a:t>Filling of gap DNA polymerase</a:t>
            </a:r>
          </a:p>
          <a:p>
            <a:endParaRPr lang="en-IN" sz="2400" b="1" dirty="0">
              <a:solidFill>
                <a:schemeClr val="bg1"/>
              </a:solidFill>
            </a:endParaRPr>
          </a:p>
          <a:p>
            <a:r>
              <a:rPr lang="en-IN" sz="2400" b="1" dirty="0" smtClean="0">
                <a:solidFill>
                  <a:srgbClr val="7030A0"/>
                </a:solidFill>
              </a:rPr>
              <a:t>Sealing the nick by DNA ligase</a:t>
            </a:r>
            <a:endParaRPr lang="en-IN" sz="2400" b="1" dirty="0">
              <a:solidFill>
                <a:srgbClr val="7030A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533400"/>
            <a:ext cx="4114800" cy="701040"/>
          </a:xfrm>
          <a:solidFill>
            <a:srgbClr val="FFFF00"/>
          </a:solidFill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Repair mechanism -4 steps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7"/>
    </mc:Choice>
    <mc:Fallback xmlns="">
      <p:transition spd="slow" advTm="64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435567"/>
            <a:ext cx="4800600" cy="511763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7030A0"/>
                </a:solidFill>
              </a:rPr>
              <a:t>Specific proteins scan the newly synthesised strand .</a:t>
            </a:r>
          </a:p>
          <a:p>
            <a:pPr algn="l"/>
            <a:endParaRPr lang="en-IN" sz="2400" b="1" dirty="0">
              <a:solidFill>
                <a:srgbClr val="7030A0"/>
              </a:solidFill>
            </a:endParaRPr>
          </a:p>
          <a:p>
            <a:pPr algn="l"/>
            <a:r>
              <a:rPr lang="en-IN" sz="2400" b="1" dirty="0" smtClean="0">
                <a:solidFill>
                  <a:srgbClr val="7030A0"/>
                </a:solidFill>
              </a:rPr>
              <a:t>Mismatch is identified and Loop is made.</a:t>
            </a:r>
          </a:p>
          <a:p>
            <a:pPr algn="l"/>
            <a:endParaRPr lang="en-IN" sz="2400" b="1" dirty="0">
              <a:solidFill>
                <a:srgbClr val="7030A0"/>
              </a:solidFill>
            </a:endParaRPr>
          </a:p>
          <a:p>
            <a:pPr algn="l"/>
            <a:r>
              <a:rPr lang="en-IN" sz="2400" b="1" dirty="0" smtClean="0">
                <a:solidFill>
                  <a:srgbClr val="7030A0"/>
                </a:solidFill>
              </a:rPr>
              <a:t>Damaged segment is removed.</a:t>
            </a:r>
          </a:p>
          <a:p>
            <a:endParaRPr lang="en-IN" sz="2400" b="1" dirty="0">
              <a:solidFill>
                <a:srgbClr val="7030A0"/>
              </a:solidFill>
            </a:endParaRPr>
          </a:p>
          <a:p>
            <a:r>
              <a:rPr lang="en-IN" sz="2400" b="1" dirty="0" smtClean="0">
                <a:solidFill>
                  <a:srgbClr val="7030A0"/>
                </a:solidFill>
              </a:rPr>
              <a:t>Action of DNA polymerase , SSBs and ligase.</a:t>
            </a:r>
          </a:p>
          <a:p>
            <a:r>
              <a:rPr lang="en-IN" sz="2400" b="1" dirty="0" err="1">
                <a:solidFill>
                  <a:srgbClr val="7030A0"/>
                </a:solidFill>
              </a:rPr>
              <a:t>E.Coli</a:t>
            </a:r>
            <a:r>
              <a:rPr lang="en-IN" sz="2400" b="1" dirty="0">
                <a:solidFill>
                  <a:srgbClr val="7030A0"/>
                </a:solidFill>
              </a:rPr>
              <a:t> – </a:t>
            </a:r>
            <a:r>
              <a:rPr lang="en-IN" sz="2400" b="1" dirty="0" err="1">
                <a:solidFill>
                  <a:srgbClr val="7030A0"/>
                </a:solidFill>
              </a:rPr>
              <a:t>MutS</a:t>
            </a:r>
            <a:r>
              <a:rPr lang="en-IN" sz="2400" b="1" dirty="0">
                <a:solidFill>
                  <a:srgbClr val="7030A0"/>
                </a:solidFill>
              </a:rPr>
              <a:t>, </a:t>
            </a:r>
            <a:r>
              <a:rPr lang="en-IN" sz="2400" b="1" dirty="0" err="1">
                <a:solidFill>
                  <a:srgbClr val="7030A0"/>
                </a:solidFill>
              </a:rPr>
              <a:t>MutH</a:t>
            </a:r>
            <a:r>
              <a:rPr lang="en-IN" sz="2400" b="1" dirty="0">
                <a:solidFill>
                  <a:srgbClr val="7030A0"/>
                </a:solidFill>
              </a:rPr>
              <a:t>, </a:t>
            </a:r>
            <a:r>
              <a:rPr lang="en-IN" sz="2400" b="1" dirty="0" err="1">
                <a:solidFill>
                  <a:srgbClr val="7030A0"/>
                </a:solidFill>
              </a:rPr>
              <a:t>MutC</a:t>
            </a:r>
            <a:r>
              <a:rPr lang="en-IN" sz="2400" b="1" dirty="0" smtClean="0">
                <a:solidFill>
                  <a:srgbClr val="7030A0"/>
                </a:solidFill>
              </a:rPr>
              <a:t>.</a:t>
            </a:r>
            <a:endParaRPr lang="en-IN" sz="2400" b="1" dirty="0">
              <a:solidFill>
                <a:srgbClr val="7030A0"/>
              </a:solidFill>
            </a:endParaRPr>
          </a:p>
          <a:p>
            <a:endParaRPr lang="en-IN" sz="2400" b="1" dirty="0" smtClean="0">
              <a:solidFill>
                <a:srgbClr val="7030A0"/>
              </a:solidFill>
            </a:endParaRPr>
          </a:p>
          <a:p>
            <a:endParaRPr lang="en-IN" sz="2400" b="1" dirty="0">
              <a:solidFill>
                <a:srgbClr val="7030A0"/>
              </a:solidFill>
            </a:endParaRPr>
          </a:p>
          <a:p>
            <a:endParaRPr lang="en-IN" sz="2400" b="1" dirty="0">
              <a:solidFill>
                <a:srgbClr val="7030A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010400" cy="70104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IN" sz="4400" dirty="0" smtClean="0"/>
              <a:t>Mismatch repair</a:t>
            </a:r>
            <a:endParaRPr lang="en-IN" sz="4400" dirty="0"/>
          </a:p>
        </p:txBody>
      </p:sp>
      <p:pic>
        <p:nvPicPr>
          <p:cNvPr id="5" name="Picture 2" descr="C:\Users\VIJAY\Desktop\strand direct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r="6401" b="1870"/>
          <a:stretch/>
        </p:blipFill>
        <p:spPr bwMode="auto">
          <a:xfrm>
            <a:off x="5181600" y="1447800"/>
            <a:ext cx="3733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10"/>
    </mc:Choice>
    <mc:Fallback xmlns="">
      <p:transition spd="slow" advTm="94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381000"/>
            <a:ext cx="7010400" cy="701040"/>
          </a:xfrm>
          <a:prstGeom prst="rect">
            <a:avLst/>
          </a:prstGeom>
          <a:solidFill>
            <a:srgbClr val="FFFF00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IN" sz="4400" smtClean="0"/>
              <a:t>Mismatch repair</a:t>
            </a:r>
            <a:endParaRPr lang="en-IN" sz="4400" dirty="0"/>
          </a:p>
        </p:txBody>
      </p:sp>
      <p:pic>
        <p:nvPicPr>
          <p:cNvPr id="2050" name="Picture 2" descr="C:\Users\VIJAY\Desktop\dna repair\mis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638800" cy="59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9"/>
    </mc:Choice>
    <mc:Fallback xmlns="">
      <p:transition spd="slow" advTm="1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solidFill>
            <a:schemeClr val="tx1"/>
          </a:solidFill>
        </p:spPr>
        <p:txBody>
          <a:bodyPr>
            <a:normAutofit lnSpcReduction="10000"/>
          </a:bodyPr>
          <a:lstStyle/>
          <a:p>
            <a:r>
              <a:rPr lang="en-IN" sz="2400" b="1" dirty="0" smtClean="0">
                <a:solidFill>
                  <a:srgbClr val="00B050"/>
                </a:solidFill>
              </a:rPr>
              <a:t>Prevent mutation caused UV induced damages </a:t>
            </a:r>
          </a:p>
          <a:p>
            <a:r>
              <a:rPr lang="en-IN" sz="2400" b="1" dirty="0" smtClean="0">
                <a:solidFill>
                  <a:srgbClr val="00B050"/>
                </a:solidFill>
              </a:rPr>
              <a:t>Thymine dimers</a:t>
            </a:r>
          </a:p>
          <a:p>
            <a:r>
              <a:rPr lang="en-IN" sz="2400" b="1" dirty="0" smtClean="0">
                <a:solidFill>
                  <a:srgbClr val="00B050"/>
                </a:solidFill>
              </a:rPr>
              <a:t>Proof reading</a:t>
            </a:r>
          </a:p>
          <a:p>
            <a:endParaRPr lang="en-IN" sz="2400" b="1" dirty="0" smtClean="0">
              <a:solidFill>
                <a:srgbClr val="00B050"/>
              </a:solidFill>
            </a:endParaRPr>
          </a:p>
          <a:p>
            <a:r>
              <a:rPr lang="en-IN" sz="2400" b="1" dirty="0" smtClean="0">
                <a:solidFill>
                  <a:srgbClr val="00B050"/>
                </a:solidFill>
              </a:rPr>
              <a:t>Mammalian cells 9 proteins – involved in NER</a:t>
            </a:r>
          </a:p>
          <a:p>
            <a:r>
              <a:rPr lang="en-IN" sz="2400" b="1" dirty="0" err="1" smtClean="0">
                <a:solidFill>
                  <a:srgbClr val="00B050"/>
                </a:solidFill>
              </a:rPr>
              <a:t>Xeroderma</a:t>
            </a:r>
            <a:r>
              <a:rPr lang="en-IN" sz="2400" b="1" dirty="0" smtClean="0">
                <a:solidFill>
                  <a:srgbClr val="00B050"/>
                </a:solidFill>
              </a:rPr>
              <a:t> </a:t>
            </a:r>
            <a:r>
              <a:rPr lang="en-IN" sz="2400" b="1" dirty="0" err="1" smtClean="0">
                <a:solidFill>
                  <a:srgbClr val="00B050"/>
                </a:solidFill>
              </a:rPr>
              <a:t>Pigmentosum</a:t>
            </a:r>
            <a:r>
              <a:rPr lang="en-IN" sz="2400" b="1" dirty="0" smtClean="0">
                <a:solidFill>
                  <a:srgbClr val="00B050"/>
                </a:solidFill>
              </a:rPr>
              <a:t> - XPA,</a:t>
            </a:r>
            <a:r>
              <a:rPr lang="en-IN" sz="2400" b="1" dirty="0">
                <a:solidFill>
                  <a:srgbClr val="00B050"/>
                </a:solidFill>
              </a:rPr>
              <a:t> </a:t>
            </a:r>
            <a:r>
              <a:rPr lang="en-IN" sz="2400" b="1" dirty="0" smtClean="0">
                <a:solidFill>
                  <a:srgbClr val="00B050"/>
                </a:solidFill>
              </a:rPr>
              <a:t>XPB, XPC, XPD, XPE,</a:t>
            </a:r>
            <a:r>
              <a:rPr lang="en-IN" sz="2400" b="1" dirty="0">
                <a:solidFill>
                  <a:srgbClr val="00B050"/>
                </a:solidFill>
              </a:rPr>
              <a:t> </a:t>
            </a:r>
            <a:r>
              <a:rPr lang="en-IN" sz="2400" b="1" dirty="0" smtClean="0">
                <a:solidFill>
                  <a:srgbClr val="00B050"/>
                </a:solidFill>
              </a:rPr>
              <a:t>XPF, XPG</a:t>
            </a:r>
          </a:p>
          <a:p>
            <a:r>
              <a:rPr lang="en-IN" sz="2400" b="1" dirty="0" err="1" smtClean="0">
                <a:solidFill>
                  <a:srgbClr val="00B050"/>
                </a:solidFill>
              </a:rPr>
              <a:t>Cockyane</a:t>
            </a:r>
            <a:r>
              <a:rPr lang="en-IN" sz="2400" b="1" dirty="0" smtClean="0">
                <a:solidFill>
                  <a:srgbClr val="00B050"/>
                </a:solidFill>
              </a:rPr>
              <a:t> syndrome – CSA and CSB</a:t>
            </a:r>
          </a:p>
          <a:p>
            <a:endParaRPr lang="en-IN" sz="2400" b="1" dirty="0">
              <a:solidFill>
                <a:srgbClr val="00B050"/>
              </a:solidFill>
            </a:endParaRPr>
          </a:p>
          <a:p>
            <a:r>
              <a:rPr lang="en-IN" sz="2400" b="1" dirty="0" smtClean="0">
                <a:solidFill>
                  <a:srgbClr val="00B050"/>
                </a:solidFill>
              </a:rPr>
              <a:t>How do the cells recognise the </a:t>
            </a:r>
            <a:r>
              <a:rPr lang="en-IN" sz="2400" b="1" dirty="0">
                <a:solidFill>
                  <a:srgbClr val="00B050"/>
                </a:solidFill>
              </a:rPr>
              <a:t>n</a:t>
            </a:r>
            <a:r>
              <a:rPr lang="en-IN" sz="2400" b="1" dirty="0" smtClean="0">
                <a:solidFill>
                  <a:srgbClr val="00B050"/>
                </a:solidFill>
              </a:rPr>
              <a:t>ewly synthesised strand?</a:t>
            </a:r>
            <a:endParaRPr lang="en-IN" sz="2400" b="1" dirty="0">
              <a:solidFill>
                <a:srgbClr val="00B05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381000"/>
            <a:ext cx="7010400" cy="701040"/>
          </a:xfrm>
          <a:prstGeom prst="rect">
            <a:avLst/>
          </a:prstGeom>
          <a:solidFill>
            <a:srgbClr val="FFFF00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IN" sz="3200" dirty="0" smtClean="0"/>
              <a:t>NUCLEOTIDE EXCISION repair</a:t>
            </a:r>
            <a:endParaRPr lang="en-IN" sz="3200" dirty="0"/>
          </a:p>
        </p:txBody>
      </p:sp>
      <p:pic>
        <p:nvPicPr>
          <p:cNvPr id="4" name="Picture 2" descr="C:\Users\VIJAY\Desktop\dna repair\page02_D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75" y="2438399"/>
            <a:ext cx="3303214" cy="125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18"/>
    </mc:Choice>
    <mc:Fallback xmlns="">
      <p:transition spd="slow" advTm="88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33400" y="1695450"/>
            <a:ext cx="8839200" cy="52578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IN" sz="40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40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A</a:t>
            </a:r>
            <a:r>
              <a:rPr lang="en-IN" sz="40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n </a:t>
            </a:r>
            <a:r>
              <a:rPr lang="en-IN" sz="40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8 year-old girl </a:t>
            </a:r>
            <a:r>
              <a:rPr lang="en-IN" sz="40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was </a:t>
            </a:r>
            <a:r>
              <a:rPr lang="en-IN" sz="40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presented to the out-patient department of </a:t>
            </a:r>
            <a:r>
              <a:rPr lang="en-IN" sz="40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a hospital, concern </a:t>
            </a:r>
            <a:r>
              <a:rPr lang="en-IN" sz="40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regarding progressive ocular lesions. </a:t>
            </a:r>
            <a:endParaRPr lang="en-IN" sz="4000" dirty="0" smtClean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pPr algn="l"/>
            <a:endParaRPr lang="en-IN" sz="4000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289560"/>
            <a:ext cx="4114800" cy="701040"/>
          </a:xfrm>
        </p:spPr>
        <p:txBody>
          <a:bodyPr>
            <a:normAutofit/>
          </a:bodyPr>
          <a:lstStyle/>
          <a:p>
            <a:r>
              <a:rPr lang="en-IN" sz="4000" dirty="0" smtClean="0"/>
              <a:t>CASE STUDY</a:t>
            </a:r>
            <a:endParaRPr lang="en-IN" sz="4000" dirty="0"/>
          </a:p>
        </p:txBody>
      </p:sp>
      <p:pic>
        <p:nvPicPr>
          <p:cNvPr id="1026" name="Picture 2" descr="C:\Users\VIJAY\Desktop\dna repair\Xeroderma_pigmentos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95800"/>
            <a:ext cx="4191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7"/>
    </mc:Choice>
    <mc:Fallback xmlns="">
      <p:transition spd="slow" advTm="8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524000"/>
            <a:ext cx="3657600" cy="51816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Mismatched base identified</a:t>
            </a:r>
          </a:p>
          <a:p>
            <a:r>
              <a:rPr lang="en-IN" sz="2400" b="1" dirty="0" smtClean="0">
                <a:solidFill>
                  <a:srgbClr val="0070C0"/>
                </a:solidFill>
              </a:rPr>
              <a:t>Removed along with a few bases (30NTS)- endonuclease/ </a:t>
            </a:r>
            <a:r>
              <a:rPr lang="en-IN" sz="2400" b="1" dirty="0" err="1" smtClean="0">
                <a:solidFill>
                  <a:srgbClr val="0070C0"/>
                </a:solidFill>
              </a:rPr>
              <a:t>excinuclease</a:t>
            </a:r>
            <a:endParaRPr lang="en-IN" sz="2400" b="1" dirty="0" smtClean="0">
              <a:solidFill>
                <a:srgbClr val="0070C0"/>
              </a:solidFill>
            </a:endParaRPr>
          </a:p>
          <a:p>
            <a:endParaRPr lang="en-IN" sz="2400" b="1" dirty="0" smtClean="0">
              <a:solidFill>
                <a:srgbClr val="FF0000"/>
              </a:solidFill>
            </a:endParaRPr>
          </a:p>
          <a:p>
            <a:r>
              <a:rPr lang="en-IN" sz="2400" b="1" dirty="0" smtClean="0">
                <a:solidFill>
                  <a:srgbClr val="00B050"/>
                </a:solidFill>
              </a:rPr>
              <a:t>DNA polymerase beta-</a:t>
            </a:r>
            <a:r>
              <a:rPr lang="en-IN" sz="2400" b="1" dirty="0" smtClean="0">
                <a:solidFill>
                  <a:srgbClr val="FF0000"/>
                </a:solidFill>
              </a:rPr>
              <a:t> </a:t>
            </a:r>
            <a:r>
              <a:rPr lang="en-IN" sz="2400" b="1" dirty="0" smtClean="0">
                <a:solidFill>
                  <a:srgbClr val="00B050"/>
                </a:solidFill>
              </a:rPr>
              <a:t>synthesise small segment of correct bases</a:t>
            </a:r>
          </a:p>
          <a:p>
            <a:endParaRPr lang="en-IN" sz="2400" b="1" dirty="0" smtClean="0">
              <a:solidFill>
                <a:srgbClr val="00B050"/>
              </a:solidFill>
            </a:endParaRPr>
          </a:p>
          <a:p>
            <a:r>
              <a:rPr lang="en-IN" sz="2400" b="1" dirty="0" smtClean="0">
                <a:solidFill>
                  <a:srgbClr val="FF0000"/>
                </a:solidFill>
              </a:rPr>
              <a:t>DNA ligase – gap or nick sealed, energy required.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0600" y="381000"/>
            <a:ext cx="7010400" cy="701040"/>
          </a:xfrm>
          <a:prstGeom prst="rect">
            <a:avLst/>
          </a:prstGeom>
          <a:solidFill>
            <a:srgbClr val="FFFF00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IN" sz="3200" dirty="0" smtClean="0"/>
              <a:t>NUCLEOTIDE EXCISION repair</a:t>
            </a:r>
            <a:endParaRPr lang="en-IN" sz="3200" dirty="0"/>
          </a:p>
        </p:txBody>
      </p:sp>
      <p:pic>
        <p:nvPicPr>
          <p:cNvPr id="5" name="Picture 2" descr="C:\Users\VIJAY\Desktop\dna repair\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1524000"/>
            <a:ext cx="5029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14"/>
    </mc:Choice>
    <mc:Fallback xmlns="">
      <p:transition spd="slow" advTm="56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IJAY\Desktop\dna repair\BER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7"/>
          <a:stretch/>
        </p:blipFill>
        <p:spPr bwMode="auto">
          <a:xfrm>
            <a:off x="6248400" y="1447800"/>
            <a:ext cx="2590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47800"/>
            <a:ext cx="5486400" cy="47089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IN" sz="2000" b="1" dirty="0" smtClean="0">
                <a:solidFill>
                  <a:srgbClr val="FF0000"/>
                </a:solidFill>
              </a:rPr>
              <a:t>Chemicals / radiation causes deamination</a:t>
            </a:r>
          </a:p>
          <a:p>
            <a:pPr marL="285750" indent="-285750">
              <a:buFont typeface="Courier New" pitchFamily="49" charset="0"/>
              <a:buChar char="o"/>
            </a:pPr>
            <a:endParaRPr lang="en-IN" sz="2000" b="1" dirty="0">
              <a:solidFill>
                <a:srgbClr val="FF0000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en-IN" sz="2000" b="1" dirty="0" smtClean="0">
                <a:solidFill>
                  <a:srgbClr val="FF0000"/>
                </a:solidFill>
              </a:rPr>
              <a:t>C-U, A-HX, G-X </a:t>
            </a:r>
            <a:r>
              <a:rPr lang="en-IN" b="1" dirty="0" smtClean="0">
                <a:solidFill>
                  <a:srgbClr val="FF0000"/>
                </a:solidFill>
              </a:rPr>
              <a:t>(</a:t>
            </a:r>
            <a:r>
              <a:rPr lang="en-IN" b="1" dirty="0" err="1" smtClean="0">
                <a:solidFill>
                  <a:srgbClr val="FF0000"/>
                </a:solidFill>
              </a:rPr>
              <a:t>donot</a:t>
            </a:r>
            <a:r>
              <a:rPr lang="en-IN" b="1" dirty="0" smtClean="0">
                <a:solidFill>
                  <a:srgbClr val="FF0000"/>
                </a:solidFill>
              </a:rPr>
              <a:t> exist in  normal DNA)</a:t>
            </a:r>
          </a:p>
          <a:p>
            <a:pPr marL="285750" indent="-285750">
              <a:buFont typeface="Courier New" pitchFamily="49" charset="0"/>
              <a:buChar char="o"/>
            </a:pPr>
            <a:endParaRPr lang="en-IN" sz="2000" b="1" dirty="0">
              <a:solidFill>
                <a:srgbClr val="FF0000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en-IN" sz="2000" b="1" dirty="0" smtClean="0">
                <a:solidFill>
                  <a:srgbClr val="FF0000"/>
                </a:solidFill>
              </a:rPr>
              <a:t>DNA </a:t>
            </a:r>
            <a:r>
              <a:rPr lang="en-IN" sz="2000" b="1" dirty="0" err="1" smtClean="0">
                <a:solidFill>
                  <a:srgbClr val="FF0000"/>
                </a:solidFill>
              </a:rPr>
              <a:t>Glycosylase</a:t>
            </a:r>
            <a:r>
              <a:rPr lang="en-IN" sz="2000" b="1" dirty="0" smtClean="0">
                <a:solidFill>
                  <a:srgbClr val="FF0000"/>
                </a:solidFill>
              </a:rPr>
              <a:t> – </a:t>
            </a:r>
            <a:r>
              <a:rPr lang="en-IN" sz="2000" b="1" dirty="0" err="1" smtClean="0">
                <a:solidFill>
                  <a:srgbClr val="FF0000"/>
                </a:solidFill>
              </a:rPr>
              <a:t>deoxyribose</a:t>
            </a:r>
            <a:r>
              <a:rPr lang="en-IN" sz="2000" b="1" dirty="0" smtClean="0">
                <a:solidFill>
                  <a:srgbClr val="FF0000"/>
                </a:solidFill>
              </a:rPr>
              <a:t> sugar lacking its base thus forming AP site( </a:t>
            </a:r>
            <a:r>
              <a:rPr lang="en-IN" sz="2000" b="1" dirty="0" err="1" smtClean="0">
                <a:solidFill>
                  <a:srgbClr val="FF0000"/>
                </a:solidFill>
              </a:rPr>
              <a:t>apurinic</a:t>
            </a:r>
            <a:r>
              <a:rPr lang="en-IN" sz="2000" b="1" dirty="0" smtClean="0">
                <a:solidFill>
                  <a:srgbClr val="FF0000"/>
                </a:solidFill>
              </a:rPr>
              <a:t> /</a:t>
            </a:r>
            <a:r>
              <a:rPr lang="en-IN" sz="2000" b="1" dirty="0" err="1" smtClean="0">
                <a:solidFill>
                  <a:srgbClr val="FF0000"/>
                </a:solidFill>
              </a:rPr>
              <a:t>apyrimidinic</a:t>
            </a:r>
            <a:r>
              <a:rPr lang="en-IN" sz="2000" b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Courier New" pitchFamily="49" charset="0"/>
              <a:buChar char="o"/>
            </a:pPr>
            <a:endParaRPr lang="en-IN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en-IN" sz="2000" b="1" dirty="0">
                <a:solidFill>
                  <a:srgbClr val="FF0000"/>
                </a:solidFill>
              </a:rPr>
              <a:t>AP endonuclease </a:t>
            </a:r>
            <a:r>
              <a:rPr lang="en-IN" sz="2000" b="1" dirty="0" smtClean="0">
                <a:solidFill>
                  <a:srgbClr val="FF0000"/>
                </a:solidFill>
              </a:rPr>
              <a:t>-Nick created by removal of sugar and phosphate(3’OH terminus adjacent to the AP site)</a:t>
            </a:r>
          </a:p>
          <a:p>
            <a:pPr marL="285750" indent="-285750">
              <a:buFont typeface="Courier New" pitchFamily="49" charset="0"/>
              <a:buChar char="o"/>
            </a:pPr>
            <a:endParaRPr lang="en-IN" sz="2000" b="1" dirty="0">
              <a:solidFill>
                <a:srgbClr val="FF0000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en-IN" sz="2000" b="1" dirty="0" smtClean="0">
                <a:solidFill>
                  <a:srgbClr val="FF0000"/>
                </a:solidFill>
              </a:rPr>
              <a:t>DNA polymerase – extension of 3’OH terminus. DNA ligase – seals the nick</a:t>
            </a:r>
          </a:p>
          <a:p>
            <a:pPr marL="285750" indent="-285750">
              <a:buFont typeface="Courier New" pitchFamily="49" charset="0"/>
              <a:buChar char="o"/>
            </a:pP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0600" y="381000"/>
            <a:ext cx="7010400" cy="701040"/>
          </a:xfrm>
          <a:prstGeom prst="rect">
            <a:avLst/>
          </a:prstGeom>
          <a:solidFill>
            <a:srgbClr val="FFFF00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IN" sz="3200" dirty="0" smtClean="0"/>
              <a:t>BASE EXCISION repair</a:t>
            </a:r>
            <a:endParaRPr lang="en-IN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89"/>
    </mc:Choice>
    <mc:Fallback xmlns="">
      <p:transition spd="slow" advTm="10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4343400" cy="5029200"/>
          </a:xfrm>
          <a:solidFill>
            <a:schemeClr val="tx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Courier New" pitchFamily="49" charset="0"/>
              <a:buChar char="o"/>
            </a:pPr>
            <a:r>
              <a:rPr lang="en-IN" b="1" dirty="0" smtClean="0">
                <a:solidFill>
                  <a:srgbClr val="00B050"/>
                </a:solidFill>
              </a:rPr>
              <a:t>Several damages are repaired without removing base or nucleotide.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IN" b="1" dirty="0" err="1" smtClean="0">
                <a:solidFill>
                  <a:srgbClr val="FF0000"/>
                </a:solidFill>
              </a:rPr>
              <a:t>Eg</a:t>
            </a:r>
            <a:r>
              <a:rPr lang="en-IN" b="1" dirty="0" smtClean="0">
                <a:solidFill>
                  <a:srgbClr val="FF0000"/>
                </a:solidFill>
              </a:rPr>
              <a:t>. Photochemical cleavage of pyrimidine dimers</a:t>
            </a:r>
          </a:p>
          <a:p>
            <a:pPr marL="342900" indent="-342900">
              <a:buFont typeface="Courier New" pitchFamily="49" charset="0"/>
              <a:buChar char="o"/>
            </a:pPr>
            <a:endParaRPr lang="en-IN" b="1" dirty="0">
              <a:solidFill>
                <a:srgbClr val="FF0000"/>
              </a:solidFill>
            </a:endParaRPr>
          </a:p>
          <a:p>
            <a:pPr marL="342900" indent="-342900" algn="l">
              <a:buFont typeface="Courier New" pitchFamily="49" charset="0"/>
              <a:buChar char="o"/>
            </a:pPr>
            <a:r>
              <a:rPr lang="en-IN" b="1" dirty="0" smtClean="0">
                <a:solidFill>
                  <a:srgbClr val="002060"/>
                </a:solidFill>
              </a:rPr>
              <a:t>All cells </a:t>
            </a:r>
            <a:r>
              <a:rPr lang="en-IN" b="1" dirty="0" err="1" smtClean="0">
                <a:solidFill>
                  <a:srgbClr val="002060"/>
                </a:solidFill>
              </a:rPr>
              <a:t>photoreactivating</a:t>
            </a:r>
            <a:r>
              <a:rPr lang="en-IN" b="1" dirty="0" smtClean="0">
                <a:solidFill>
                  <a:srgbClr val="002060"/>
                </a:solidFill>
              </a:rPr>
              <a:t>  enzyme – DNA </a:t>
            </a:r>
            <a:r>
              <a:rPr lang="en-IN" b="1" dirty="0" err="1" smtClean="0">
                <a:solidFill>
                  <a:srgbClr val="002060"/>
                </a:solidFill>
              </a:rPr>
              <a:t>photoolyase</a:t>
            </a:r>
            <a:r>
              <a:rPr lang="en-IN" b="1" dirty="0" smtClean="0">
                <a:solidFill>
                  <a:srgbClr val="002060"/>
                </a:solidFill>
              </a:rPr>
              <a:t> (N5,N10, methyl THF, FAD)</a:t>
            </a:r>
          </a:p>
          <a:p>
            <a:pPr marL="342900" indent="-342900">
              <a:buFont typeface="Courier New" pitchFamily="49" charset="0"/>
              <a:buChar char="o"/>
            </a:pPr>
            <a:endParaRPr lang="en-IN" b="1" dirty="0">
              <a:solidFill>
                <a:srgbClr val="FF0000"/>
              </a:solidFill>
            </a:endParaRPr>
          </a:p>
          <a:p>
            <a:pPr marL="342900" indent="-342900" algn="l">
              <a:buFont typeface="Courier New" pitchFamily="49" charset="0"/>
              <a:buChar char="o"/>
            </a:pPr>
            <a:r>
              <a:rPr lang="en-IN" b="1" dirty="0" smtClean="0">
                <a:solidFill>
                  <a:srgbClr val="FF0000"/>
                </a:solidFill>
              </a:rPr>
              <a:t>Enzyme binds to damaged region of DNA</a:t>
            </a:r>
          </a:p>
          <a:p>
            <a:pPr marL="342900" indent="-342900" algn="l">
              <a:buFont typeface="Courier New" pitchFamily="49" charset="0"/>
              <a:buChar char="o"/>
            </a:pPr>
            <a:r>
              <a:rPr lang="en-IN" b="1" dirty="0" smtClean="0">
                <a:solidFill>
                  <a:srgbClr val="002060"/>
                </a:solidFill>
              </a:rPr>
              <a:t>Enzyme get excited by light energy absorbed by MTHF.</a:t>
            </a:r>
          </a:p>
          <a:p>
            <a:pPr marL="342900" indent="-342900" algn="l">
              <a:buFont typeface="Courier New" pitchFamily="49" charset="0"/>
              <a:buChar char="o"/>
            </a:pPr>
            <a:r>
              <a:rPr lang="en-IN" b="1" dirty="0" smtClean="0">
                <a:solidFill>
                  <a:srgbClr val="FF0000"/>
                </a:solidFill>
              </a:rPr>
              <a:t>Excited enzyme cleaves the dimer into the original bases.</a:t>
            </a:r>
          </a:p>
          <a:p>
            <a:pPr marL="342900" indent="-342900">
              <a:buFont typeface="Courier New" pitchFamily="49" charset="0"/>
              <a:buChar char="o"/>
            </a:pP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0600" y="381000"/>
            <a:ext cx="7010400" cy="701040"/>
          </a:xfrm>
          <a:prstGeom prst="rect">
            <a:avLst/>
          </a:prstGeom>
          <a:solidFill>
            <a:srgbClr val="FFFF00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IN" sz="3200" dirty="0" smtClean="0"/>
              <a:t>DIRECT REPAIR PATHWAY</a:t>
            </a:r>
            <a:endParaRPr lang="en-IN" sz="3200" dirty="0"/>
          </a:p>
        </p:txBody>
      </p:sp>
      <p:pic>
        <p:nvPicPr>
          <p:cNvPr id="6" name="Picture 2" descr="C:\Users\VIJAY\Desktop\dna repair\process-of-photoreactivation-repa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1981200"/>
            <a:ext cx="36195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68"/>
    </mc:Choice>
    <mc:Fallback xmlns="">
      <p:transition spd="slow" advTm="5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IJAY\Desktop\dna repair\drp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524000"/>
            <a:ext cx="5433482" cy="505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4114800" cy="701040"/>
          </a:xfrm>
          <a:solidFill>
            <a:srgbClr val="FFC000"/>
          </a:solidFill>
        </p:spPr>
        <p:txBody>
          <a:bodyPr/>
          <a:lstStyle/>
          <a:p>
            <a:r>
              <a:rPr lang="en-IN" dirty="0" smtClean="0"/>
              <a:t>Repair of O</a:t>
            </a:r>
            <a:r>
              <a:rPr lang="en-IN" baseline="30000" dirty="0" smtClean="0"/>
              <a:t>6</a:t>
            </a:r>
            <a:r>
              <a:rPr lang="en-IN" dirty="0" smtClean="0"/>
              <a:t>methyl guanine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752600"/>
            <a:ext cx="3048000" cy="452431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Formed by alkylating agents</a:t>
            </a:r>
          </a:p>
          <a:p>
            <a:endParaRPr lang="en-IN" sz="2400" b="1" dirty="0">
              <a:solidFill>
                <a:srgbClr val="FF0000"/>
              </a:solidFill>
            </a:endParaRPr>
          </a:p>
          <a:p>
            <a:r>
              <a:rPr lang="en-IN" sz="2400" b="1" dirty="0" smtClean="0">
                <a:solidFill>
                  <a:srgbClr val="002060"/>
                </a:solidFill>
              </a:rPr>
              <a:t>Highly mutagenic lesion</a:t>
            </a:r>
          </a:p>
          <a:p>
            <a:endParaRPr lang="en-IN" sz="2400" b="1" dirty="0">
              <a:solidFill>
                <a:srgbClr val="FF0000"/>
              </a:solidFill>
            </a:endParaRPr>
          </a:p>
          <a:p>
            <a:r>
              <a:rPr lang="en-IN" sz="2400" b="1" dirty="0" smtClean="0">
                <a:solidFill>
                  <a:srgbClr val="00B0F0"/>
                </a:solidFill>
              </a:rPr>
              <a:t>It tends pair with T  rather than C during replication</a:t>
            </a:r>
          </a:p>
          <a:p>
            <a:endParaRPr lang="en-IN" sz="2400" b="1" dirty="0">
              <a:solidFill>
                <a:srgbClr val="FF0000"/>
              </a:solidFill>
            </a:endParaRPr>
          </a:p>
          <a:p>
            <a:r>
              <a:rPr lang="en-IN" sz="2400" b="1" dirty="0" smtClean="0">
                <a:solidFill>
                  <a:srgbClr val="FF0000"/>
                </a:solidFill>
              </a:rPr>
              <a:t>Causes G</a:t>
            </a:r>
            <a:r>
              <a:rPr lang="en-IN" sz="2400" b="1" dirty="0" smtClean="0">
                <a:solidFill>
                  <a:srgbClr val="FF0000"/>
                </a:solidFill>
                <a:sym typeface="Symbol"/>
              </a:rPr>
              <a:t>C to A=T mutation.</a:t>
            </a:r>
            <a:endParaRPr lang="en-IN" sz="2400" b="1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69"/>
    </mc:Choice>
    <mc:Fallback xmlns="">
      <p:transition spd="slow" advTm="51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6629400" cy="701040"/>
          </a:xfrm>
          <a:solidFill>
            <a:srgbClr val="FFFF00"/>
          </a:solidFill>
        </p:spPr>
        <p:txBody>
          <a:bodyPr/>
          <a:lstStyle/>
          <a:p>
            <a:r>
              <a:rPr lang="en-IN" dirty="0" smtClean="0"/>
              <a:t>Double strand break repair</a:t>
            </a:r>
            <a:endParaRPr lang="en-IN" dirty="0"/>
          </a:p>
        </p:txBody>
      </p:sp>
      <p:pic>
        <p:nvPicPr>
          <p:cNvPr id="1026" name="Picture 2" descr="C:\Users\VIJAY\Desktop\dna repair\homologou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496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56"/>
    </mc:Choice>
    <mc:Fallback xmlns="">
      <p:transition spd="slow" advTm="94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608576"/>
          </a:xfrm>
          <a:solidFill>
            <a:schemeClr val="tx1">
              <a:lumMod val="95000"/>
            </a:schemeClr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IN" sz="4000" b="1" dirty="0" smtClean="0">
                <a:solidFill>
                  <a:srgbClr val="FF0000"/>
                </a:solidFill>
              </a:rPr>
              <a:t>Defect in DNA repair systems</a:t>
            </a:r>
          </a:p>
          <a:p>
            <a:pPr marL="114300" indent="0">
              <a:buNone/>
            </a:pPr>
            <a:endParaRPr lang="en-IN" sz="4000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IN" sz="4000" b="1" dirty="0" smtClean="0">
                <a:solidFill>
                  <a:srgbClr val="FF0000"/>
                </a:solidFill>
              </a:rPr>
              <a:t>Mutation</a:t>
            </a:r>
          </a:p>
          <a:p>
            <a:pPr marL="114300" indent="0">
              <a:buNone/>
            </a:pPr>
            <a:endParaRPr lang="en-IN" sz="4000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IN" sz="4000" b="1" dirty="0" smtClean="0">
                <a:solidFill>
                  <a:srgbClr val="FF0000"/>
                </a:solidFill>
              </a:rPr>
              <a:t>Cancer</a:t>
            </a:r>
          </a:p>
          <a:p>
            <a:pPr marL="114300" indent="0">
              <a:buNone/>
            </a:pPr>
            <a:endParaRPr lang="en-IN" sz="4000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IN" sz="4000" b="1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81000"/>
            <a:ext cx="4114800" cy="701040"/>
          </a:xfrm>
          <a:solidFill>
            <a:srgbClr val="FFFF00"/>
          </a:solidFill>
        </p:spPr>
        <p:txBody>
          <a:bodyPr/>
          <a:lstStyle/>
          <a:p>
            <a:r>
              <a:rPr lang="en-IN" dirty="0" smtClean="0"/>
              <a:t>CLINICAL IMPORTANCE</a:t>
            </a:r>
            <a:endParaRPr lang="en-IN" dirty="0"/>
          </a:p>
        </p:txBody>
      </p:sp>
      <p:pic>
        <p:nvPicPr>
          <p:cNvPr id="4" name="Picture 2" descr="C:\Users\VIJAY\Desktop\dna repair\page02_D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29200"/>
            <a:ext cx="2895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73"/>
    </mc:Choice>
    <mc:Fallback xmlns="">
      <p:transition spd="slow" advTm="48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838200"/>
            <a:ext cx="8229600" cy="52578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IN" sz="3600" dirty="0" err="1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Xeroderma</a:t>
            </a:r>
            <a:r>
              <a:rPr lang="en-IN" sz="36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3600" dirty="0" err="1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pigmentosum</a:t>
            </a:r>
            <a:r>
              <a:rPr lang="en-IN" sz="36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(XP</a:t>
            </a:r>
            <a:r>
              <a:rPr lang="en-IN" sz="36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)</a:t>
            </a:r>
          </a:p>
          <a:p>
            <a:r>
              <a:rPr lang="en-IN" sz="3600" dirty="0" smtClean="0">
                <a:solidFill>
                  <a:srgbClr val="0070C0"/>
                </a:solidFill>
              </a:rPr>
              <a:t> </a:t>
            </a:r>
            <a:endParaRPr lang="en-IN" sz="3600" dirty="0">
              <a:solidFill>
                <a:srgbClr val="0070C0"/>
              </a:solidFill>
            </a:endParaRPr>
          </a:p>
          <a:p>
            <a:r>
              <a:rPr lang="en-IN" sz="3600" b="1" dirty="0" smtClean="0">
                <a:solidFill>
                  <a:srgbClr val="FF0000"/>
                </a:solidFill>
              </a:rPr>
              <a:t>Greek - </a:t>
            </a:r>
            <a:r>
              <a:rPr lang="en-IN" sz="3600" b="1" dirty="0" err="1" smtClean="0">
                <a:solidFill>
                  <a:srgbClr val="FF0000"/>
                </a:solidFill>
              </a:rPr>
              <a:t>Xeres</a:t>
            </a:r>
            <a:r>
              <a:rPr lang="en-IN" sz="3600" b="1" dirty="0" smtClean="0">
                <a:solidFill>
                  <a:srgbClr val="FF0000"/>
                </a:solidFill>
              </a:rPr>
              <a:t> </a:t>
            </a:r>
            <a:r>
              <a:rPr lang="en-IN" sz="3600" b="1" dirty="0">
                <a:solidFill>
                  <a:srgbClr val="FF0000"/>
                </a:solidFill>
              </a:rPr>
              <a:t>–dry </a:t>
            </a:r>
            <a:r>
              <a:rPr lang="en-IN" sz="3600" b="1" dirty="0" smtClean="0">
                <a:solidFill>
                  <a:srgbClr val="FF0000"/>
                </a:solidFill>
              </a:rPr>
              <a:t>, derma </a:t>
            </a:r>
            <a:r>
              <a:rPr lang="en-IN" sz="3600" b="1" dirty="0">
                <a:solidFill>
                  <a:srgbClr val="FF0000"/>
                </a:solidFill>
              </a:rPr>
              <a:t>– </a:t>
            </a:r>
            <a:r>
              <a:rPr lang="en-IN" sz="3600" b="1" dirty="0" smtClean="0">
                <a:solidFill>
                  <a:srgbClr val="FF0000"/>
                </a:solidFill>
              </a:rPr>
              <a:t>skin</a:t>
            </a:r>
          </a:p>
          <a:p>
            <a:r>
              <a:rPr lang="en-IN" sz="3600" b="1" dirty="0" smtClean="0">
                <a:solidFill>
                  <a:srgbClr val="00B050"/>
                </a:solidFill>
              </a:rPr>
              <a:t>Autosomal </a:t>
            </a:r>
            <a:r>
              <a:rPr lang="en-IN" sz="3600" b="1" dirty="0">
                <a:solidFill>
                  <a:srgbClr val="00B050"/>
                </a:solidFill>
              </a:rPr>
              <a:t>recessive </a:t>
            </a:r>
            <a:r>
              <a:rPr lang="en-IN" sz="3600" b="1" dirty="0" smtClean="0">
                <a:solidFill>
                  <a:srgbClr val="00B050"/>
                </a:solidFill>
              </a:rPr>
              <a:t>condition</a:t>
            </a:r>
          </a:p>
          <a:p>
            <a:endParaRPr lang="en-IN" sz="3600" b="1" dirty="0">
              <a:solidFill>
                <a:srgbClr val="FF0000"/>
              </a:solidFill>
            </a:endParaRPr>
          </a:p>
          <a:p>
            <a:r>
              <a:rPr lang="en-IN" sz="3600" b="1" dirty="0">
                <a:solidFill>
                  <a:srgbClr val="FF0000"/>
                </a:solidFill>
              </a:rPr>
              <a:t>Defect in </a:t>
            </a:r>
            <a:r>
              <a:rPr lang="en-IN" sz="3600" b="1" dirty="0" smtClean="0">
                <a:solidFill>
                  <a:srgbClr val="FF0000"/>
                </a:solidFill>
              </a:rPr>
              <a:t>Nucleotide Excision repair</a:t>
            </a:r>
            <a:endParaRPr lang="en-IN" sz="3600" b="1" dirty="0">
              <a:solidFill>
                <a:srgbClr val="00B050"/>
              </a:solidFill>
            </a:endParaRPr>
          </a:p>
          <a:p>
            <a:endParaRPr lang="en-IN" sz="3600" b="1" dirty="0">
              <a:solidFill>
                <a:srgbClr val="FF0000"/>
              </a:solidFill>
            </a:endParaRPr>
          </a:p>
          <a:p>
            <a:endParaRPr lang="en-IN" sz="3600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475494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6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???</a:t>
            </a:r>
            <a:endParaRPr lang="en-IN" sz="96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05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6"/>
    </mc:Choice>
    <mc:Fallback xmlns="">
      <p:transition spd="slow" advTm="21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VIJAY\Desktop\dna repair\xp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38100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81000"/>
            <a:ext cx="4114800" cy="701040"/>
          </a:xfrm>
          <a:solidFill>
            <a:srgbClr val="FFFF00"/>
          </a:solidFill>
        </p:spPr>
        <p:txBody>
          <a:bodyPr/>
          <a:lstStyle/>
          <a:p>
            <a:r>
              <a:rPr lang="en-IN" dirty="0" err="1" smtClean="0"/>
              <a:t>Xeroderma</a:t>
            </a:r>
            <a:r>
              <a:rPr lang="en-IN" dirty="0" smtClean="0"/>
              <a:t> </a:t>
            </a:r>
            <a:r>
              <a:rPr lang="en-IN" dirty="0" err="1" smtClean="0"/>
              <a:t>Pigmentosum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676400"/>
            <a:ext cx="4572000" cy="489364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IN" sz="2400" b="1" dirty="0">
              <a:solidFill>
                <a:srgbClr val="FF0000"/>
              </a:solidFill>
            </a:endParaRPr>
          </a:p>
          <a:p>
            <a:r>
              <a:rPr lang="en-IN" sz="2400" b="1" dirty="0" smtClean="0">
                <a:solidFill>
                  <a:srgbClr val="FF0000"/>
                </a:solidFill>
              </a:rPr>
              <a:t>7 XP genes –</a:t>
            </a:r>
            <a:r>
              <a:rPr lang="en-IN" sz="2400" dirty="0">
                <a:solidFill>
                  <a:srgbClr val="FF0000"/>
                </a:solidFill>
              </a:rPr>
              <a:t>products of these genes are involved in the repair of ultraviolet (UV)-induced damage in </a:t>
            </a:r>
            <a:r>
              <a:rPr lang="en-IN" sz="2400" dirty="0" smtClean="0">
                <a:solidFill>
                  <a:srgbClr val="FF0000"/>
                </a:solidFill>
              </a:rPr>
              <a:t>DNA (T=T).</a:t>
            </a:r>
          </a:p>
          <a:p>
            <a:endParaRPr lang="en-IN" sz="2400" b="1" dirty="0">
              <a:solidFill>
                <a:srgbClr val="FF0000"/>
              </a:solidFill>
            </a:endParaRPr>
          </a:p>
          <a:p>
            <a:r>
              <a:rPr lang="en-IN" sz="2400" b="1" dirty="0" smtClean="0">
                <a:solidFill>
                  <a:srgbClr val="FF0000"/>
                </a:solidFill>
              </a:rPr>
              <a:t>Repair system not effective –mutation accumulate – cancer.</a:t>
            </a:r>
          </a:p>
          <a:p>
            <a:endParaRPr lang="en-IN" sz="2400" b="1" dirty="0">
              <a:solidFill>
                <a:srgbClr val="FF0000"/>
              </a:solidFill>
            </a:endParaRPr>
          </a:p>
          <a:p>
            <a:r>
              <a:rPr lang="en-IN" sz="2400" dirty="0">
                <a:solidFill>
                  <a:srgbClr val="FF0000"/>
                </a:solidFill>
              </a:rPr>
              <a:t>Sensitivity to UV rays</a:t>
            </a:r>
          </a:p>
          <a:p>
            <a:r>
              <a:rPr lang="en-IN" sz="2400" dirty="0">
                <a:solidFill>
                  <a:srgbClr val="FF0000"/>
                </a:solidFill>
              </a:rPr>
              <a:t>Sunlight causes blisters on the skin</a:t>
            </a:r>
          </a:p>
          <a:p>
            <a:endParaRPr lang="en-IN" sz="2400" b="1" dirty="0" smtClean="0">
              <a:solidFill>
                <a:srgbClr val="FF0000"/>
              </a:solidFill>
            </a:endParaRPr>
          </a:p>
          <a:p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3647896"/>
            <a:ext cx="4267200" cy="295465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</a:rPr>
              <a:t>Avoid sunlight, sunscreen ointment – beneficial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XP – more prone to skin cancer -1000fold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Death – second decade of life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Squamous cell carcinoma of skin.</a:t>
            </a:r>
          </a:p>
          <a:p>
            <a:r>
              <a:rPr lang="en-IN" sz="2400" dirty="0" smtClean="0">
                <a:solidFill>
                  <a:srgbClr val="002060"/>
                </a:solidFill>
              </a:rPr>
              <a:t>Prenatal diagnosis is possible.</a:t>
            </a:r>
          </a:p>
          <a:p>
            <a:endParaRPr lang="en-IN" dirty="0">
              <a:solidFill>
                <a:srgbClr val="00206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5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43"/>
    </mc:Choice>
    <mc:Fallback xmlns="">
      <p:transition spd="slow" advTm="73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47800"/>
            <a:ext cx="8229600" cy="5446776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l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Autosomal recessive disease</a:t>
            </a:r>
          </a:p>
          <a:p>
            <a:pPr algn="l"/>
            <a:endParaRPr lang="en-IN" sz="32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l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Occurrence : 1:40,000 persons</a:t>
            </a:r>
          </a:p>
          <a:p>
            <a:pPr algn="l"/>
            <a:endParaRPr lang="en-IN" sz="32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l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Features: Sensitivity to UV, cerebellar ataxia, </a:t>
            </a:r>
            <a:r>
              <a:rPr lang="en-IN" sz="3200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telangiestica</a:t>
            </a:r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in eyes,  </a:t>
            </a:r>
          </a:p>
          <a:p>
            <a:pPr algn="l"/>
            <a:r>
              <a:rPr lang="en-IN" sz="3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	</a:t>
            </a:r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3200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lymphoreticular</a:t>
            </a:r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neoplasms</a:t>
            </a:r>
          </a:p>
          <a:p>
            <a:pPr algn="l"/>
            <a:endParaRPr lang="en-IN" sz="32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l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Cause : mutated ATM gene in chromosome 11q (1% of population)</a:t>
            </a:r>
            <a:endParaRPr lang="en-IN" sz="32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381000"/>
            <a:ext cx="4114800" cy="701040"/>
          </a:xfrm>
          <a:solidFill>
            <a:schemeClr val="tx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IN" dirty="0" smtClean="0"/>
              <a:t>ATAXIA TELANGIECTASIA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2"/>
    </mc:Choice>
    <mc:Fallback xmlns="">
      <p:transition spd="slow" advTm="26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58623032"/>
              </p:ext>
            </p:extLst>
          </p:nvPr>
        </p:nvGraphicFramePr>
        <p:xfrm>
          <a:off x="457200" y="2020888"/>
          <a:ext cx="8229600" cy="4165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797543"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solidFill>
                            <a:srgbClr val="FF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Disease</a:t>
                      </a:r>
                      <a:endParaRPr lang="en-IN" sz="1800" dirty="0">
                        <a:solidFill>
                          <a:srgbClr val="FF0000"/>
                        </a:solidFill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solidFill>
                            <a:srgbClr val="FF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Chromosome</a:t>
                      </a:r>
                      <a:r>
                        <a:rPr lang="en-IN" sz="1800" baseline="0" dirty="0" smtClean="0">
                          <a:solidFill>
                            <a:srgbClr val="FF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 defective</a:t>
                      </a:r>
                      <a:endParaRPr lang="en-IN" sz="1800" dirty="0">
                        <a:solidFill>
                          <a:srgbClr val="FF0000"/>
                        </a:solidFill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solidFill>
                            <a:srgbClr val="FF0000"/>
                          </a:solidFill>
                          <a:latin typeface="Aharoni" pitchFamily="2" charset="-79"/>
                          <a:cs typeface="Aharoni" pitchFamily="2" charset="-79"/>
                        </a:rPr>
                        <a:t>Defective repair mechanism</a:t>
                      </a:r>
                      <a:endParaRPr lang="en-IN" sz="1800" dirty="0">
                        <a:solidFill>
                          <a:srgbClr val="FF0000"/>
                        </a:solidFill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462068">
                <a:tc>
                  <a:txBody>
                    <a:bodyPr/>
                    <a:lstStyle/>
                    <a:p>
                      <a:r>
                        <a:rPr lang="en-IN" sz="2000" dirty="0" err="1" smtClean="0">
                          <a:solidFill>
                            <a:srgbClr val="00B050"/>
                          </a:solidFill>
                        </a:rPr>
                        <a:t>Fanconi</a:t>
                      </a:r>
                      <a:r>
                        <a:rPr lang="en-IN" sz="200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IN" sz="2000" dirty="0" err="1" smtClean="0">
                          <a:solidFill>
                            <a:srgbClr val="00B050"/>
                          </a:solidFill>
                        </a:rPr>
                        <a:t>anemia</a:t>
                      </a:r>
                      <a:endParaRPr lang="en-IN" sz="2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00B050"/>
                          </a:solidFill>
                        </a:rPr>
                        <a:t>20q and 9q</a:t>
                      </a:r>
                      <a:endParaRPr lang="en-IN" sz="2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00B050"/>
                          </a:solidFill>
                        </a:rPr>
                        <a:t>Cross- link repair</a:t>
                      </a:r>
                      <a:endParaRPr lang="en-IN" sz="2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00B050"/>
                          </a:solidFill>
                        </a:rPr>
                        <a:t>cancer</a:t>
                      </a:r>
                      <a:endParaRPr lang="en-IN" sz="2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797543"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002060"/>
                          </a:solidFill>
                        </a:rPr>
                        <a:t>Bloom’s syndrome</a:t>
                      </a:r>
                      <a:endParaRPr lang="en-IN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002060"/>
                          </a:solidFill>
                        </a:rPr>
                        <a:t>15q</a:t>
                      </a:r>
                      <a:endParaRPr lang="en-IN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002060"/>
                          </a:solidFill>
                        </a:rPr>
                        <a:t>DNA ligase</a:t>
                      </a:r>
                      <a:r>
                        <a:rPr lang="en-IN" sz="2000" baseline="0" dirty="0" smtClean="0">
                          <a:solidFill>
                            <a:srgbClr val="002060"/>
                          </a:solidFill>
                        </a:rPr>
                        <a:t> or helicase</a:t>
                      </a:r>
                      <a:endParaRPr lang="en-IN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err="1" smtClean="0">
                          <a:solidFill>
                            <a:srgbClr val="002060"/>
                          </a:solidFill>
                        </a:rPr>
                        <a:t>Lymphoreticular</a:t>
                      </a:r>
                      <a:r>
                        <a:rPr lang="en-IN" sz="2000" dirty="0" smtClean="0">
                          <a:solidFill>
                            <a:srgbClr val="002060"/>
                          </a:solidFill>
                        </a:rPr>
                        <a:t> malignancies</a:t>
                      </a:r>
                      <a:endParaRPr lang="en-IN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797543">
                <a:tc>
                  <a:txBody>
                    <a:bodyPr/>
                    <a:lstStyle/>
                    <a:p>
                      <a:r>
                        <a:rPr lang="en-IN" sz="2000" dirty="0" err="1" smtClean="0"/>
                        <a:t>Cockyane</a:t>
                      </a:r>
                      <a:r>
                        <a:rPr lang="en-IN" sz="2000" dirty="0" smtClean="0"/>
                        <a:t> syndrome</a:t>
                      </a:r>
                      <a:endParaRPr lang="en-IN" sz="2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Transcription factor II H</a:t>
                      </a:r>
                      <a:endParaRPr lang="en-IN" sz="2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NER</a:t>
                      </a:r>
                      <a:endParaRPr lang="en-IN" sz="2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Stunted</a:t>
                      </a:r>
                      <a:r>
                        <a:rPr lang="en-IN" sz="2000" baseline="0" dirty="0" smtClean="0"/>
                        <a:t> growth , mental retardation</a:t>
                      </a:r>
                      <a:endParaRPr lang="en-IN" sz="2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1139347"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0070C0"/>
                          </a:solidFill>
                        </a:rPr>
                        <a:t>Hereditary polyposis colon cancer</a:t>
                      </a:r>
                    </a:p>
                    <a:p>
                      <a:r>
                        <a:rPr lang="en-IN" sz="2000" dirty="0" smtClean="0">
                          <a:solidFill>
                            <a:srgbClr val="0070C0"/>
                          </a:solidFill>
                        </a:rPr>
                        <a:t>Lynch syndrome</a:t>
                      </a:r>
                      <a:endParaRPr lang="en-IN" sz="2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0070C0"/>
                          </a:solidFill>
                        </a:rPr>
                        <a:t>2, hMSH1 and</a:t>
                      </a:r>
                      <a:r>
                        <a:rPr lang="en-IN" sz="2000" baseline="0" dirty="0" smtClean="0">
                          <a:solidFill>
                            <a:srgbClr val="0070C0"/>
                          </a:solidFill>
                        </a:rPr>
                        <a:t> 2 genes</a:t>
                      </a:r>
                      <a:endParaRPr lang="en-IN" sz="2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0070C0"/>
                          </a:solidFill>
                        </a:rPr>
                        <a:t>Mismatch repair</a:t>
                      </a:r>
                      <a:endParaRPr lang="en-IN" sz="2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IN" sz="2000" b="0" dirty="0" smtClean="0"/>
              <a:t>DISEASE - DNA REPAIR</a:t>
            </a:r>
            <a:endParaRPr lang="en-IN" sz="2000" b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2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305"/>
    </mc:Choice>
    <mc:Fallback xmlns="">
      <p:transition spd="slow" advTm="21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0" y="1295400"/>
            <a:ext cx="9144000" cy="556260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en-IN" sz="28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IN" sz="28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history was unusual: since the age of 3 months the patient had suffered with persistent </a:t>
            </a:r>
            <a:r>
              <a:rPr lang="en-IN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developmental delay</a:t>
            </a:r>
            <a:r>
              <a:rPr lang="en-IN" sz="28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as well as the appearance of </a:t>
            </a:r>
            <a:r>
              <a:rPr lang="en-IN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multiple pigmented </a:t>
            </a:r>
            <a:r>
              <a:rPr lang="en-IN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papular</a:t>
            </a:r>
            <a:r>
              <a:rPr lang="en-IN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lesions on her face, </a:t>
            </a:r>
            <a:r>
              <a:rPr lang="en-IN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neck, </a:t>
            </a:r>
            <a:r>
              <a:rPr lang="en-IN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and forearms</a:t>
            </a:r>
            <a:r>
              <a:rPr lang="en-IN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.</a:t>
            </a:r>
          </a:p>
          <a:p>
            <a:pPr marL="457200" indent="-457200" algn="l">
              <a:buFont typeface="Wingdings" pitchFamily="2" charset="2"/>
              <a:buChar char="ü"/>
            </a:pPr>
            <a:endParaRPr lang="en-IN" sz="2800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IN" sz="28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Over time these</a:t>
            </a:r>
            <a:r>
              <a:rPr lang="en-IN" sz="28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28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lesions had enlarged and become progressively more numerous and raised,</a:t>
            </a:r>
            <a:r>
              <a:rPr lang="en-IN" sz="28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although were confined to</a:t>
            </a:r>
            <a:r>
              <a:rPr lang="en-IN" sz="28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sun-exposed </a:t>
            </a:r>
            <a:r>
              <a:rPr lang="en-IN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areas</a:t>
            </a:r>
            <a:r>
              <a:rPr lang="en-IN" sz="28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. 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</a:t>
            </a: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er 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mother had noted gradually</a:t>
            </a:r>
            <a:r>
              <a:rPr lang="en-IN" sz="28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enlarging corneal lesions bilaterally</a:t>
            </a:r>
            <a:r>
              <a:rPr lang="en-IN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.</a:t>
            </a:r>
            <a:endParaRPr lang="en-IN" sz="28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 algn="l">
              <a:buFont typeface="Wingdings" pitchFamily="2" charset="2"/>
              <a:buChar char="ü"/>
            </a:pPr>
            <a:endParaRPr lang="en-IN" sz="2800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365760"/>
            <a:ext cx="4114800" cy="701040"/>
          </a:xfrm>
        </p:spPr>
        <p:txBody>
          <a:bodyPr>
            <a:normAutofit/>
          </a:bodyPr>
          <a:lstStyle/>
          <a:p>
            <a:r>
              <a:rPr lang="en-IN" sz="4000" dirty="0" smtClean="0"/>
              <a:t>CASE HISTORY</a:t>
            </a:r>
            <a:endParaRPr lang="en-IN" sz="4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4"/>
    </mc:Choice>
    <mc:Fallback xmlns="">
      <p:transition spd="slow" advTm="29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/>
          </a:p>
          <a:p>
            <a:r>
              <a:rPr lang="en-IN" sz="6000" b="1" dirty="0" smtClean="0">
                <a:solidFill>
                  <a:srgbClr val="FFC000"/>
                </a:solidFill>
              </a:rPr>
              <a:t>STAY SAFE</a:t>
            </a:r>
          </a:p>
          <a:p>
            <a:r>
              <a:rPr lang="en-IN" sz="6000" b="1" dirty="0" smtClean="0">
                <a:solidFill>
                  <a:srgbClr val="FFC000"/>
                </a:solidFill>
              </a:rPr>
              <a:t>STAY AT HOME</a:t>
            </a:r>
            <a:endParaRPr lang="en-IN" sz="6000" b="1" dirty="0">
              <a:solidFill>
                <a:srgbClr val="FFC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THANK YOU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174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0" y="1447800"/>
            <a:ext cx="9144000" cy="541020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en-IN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Development </a:t>
            </a: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– </a:t>
            </a:r>
          </a:p>
          <a:p>
            <a:pPr marL="457200" lvl="1" indent="-457200" algn="l">
              <a:buFont typeface="Wingdings" pitchFamily="2" charset="2"/>
              <a:buChar char="ü"/>
            </a:pPr>
            <a:r>
              <a:rPr lang="en-IN" sz="26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social </a:t>
            </a:r>
            <a:r>
              <a:rPr lang="en-IN" sz="26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smiling, sufficient fine motor skills to feed herself, </a:t>
            </a:r>
            <a:endParaRPr lang="en-IN" sz="260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457200" lvl="1" indent="-457200" algn="l">
              <a:buFont typeface="Wingdings" pitchFamily="2" charset="2"/>
              <a:buChar char="ü"/>
            </a:pPr>
            <a:r>
              <a:rPr lang="en-IN" sz="26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infrequent </a:t>
            </a:r>
            <a:r>
              <a:rPr lang="en-IN" sz="26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speech of only single words, and an unsteady gait. </a:t>
            </a:r>
            <a:endParaRPr lang="en-IN" sz="260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457200" lvl="1" indent="-457200" algn="l">
              <a:buFont typeface="Wingdings" pitchFamily="2" charset="2"/>
              <a:buChar char="ü"/>
            </a:pPr>
            <a:r>
              <a:rPr lang="en-IN" sz="26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Though happy never been self-caring.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had 2 normal </a:t>
            </a: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siblings</a:t>
            </a:r>
            <a:endParaRPr lang="en-IN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no family history </a:t>
            </a:r>
            <a:endParaRPr lang="en-IN" sz="280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Non-consanguinity </a:t>
            </a:r>
            <a:endParaRPr lang="en-IN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 algn="l">
              <a:buFont typeface="Wingdings" pitchFamily="2" charset="2"/>
              <a:buChar char="ü"/>
            </a:pPr>
            <a:endParaRPr lang="en-IN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438400" y="365760"/>
            <a:ext cx="4114800" cy="701040"/>
          </a:xfrm>
        </p:spPr>
        <p:txBody>
          <a:bodyPr>
            <a:normAutofit/>
          </a:bodyPr>
          <a:lstStyle/>
          <a:p>
            <a:r>
              <a:rPr lang="en-IN" sz="4000" dirty="0" smtClean="0"/>
              <a:t>CASE HISTORY</a:t>
            </a:r>
            <a:endParaRPr lang="en-IN" sz="4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0"/>
    </mc:Choice>
    <mc:Fallback xmlns="">
      <p:transition spd="slow" advTm="26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600200"/>
            <a:ext cx="8610600" cy="525780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patient was smiling and playful, and appeared well-nourished. </a:t>
            </a:r>
            <a:endParaRPr lang="en-IN" sz="280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IN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Large </a:t>
            </a:r>
            <a:r>
              <a:rPr lang="en-IN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hyperkeratotic</a:t>
            </a:r>
            <a:r>
              <a:rPr lang="en-IN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lesions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on 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the cheeks and nose with some induration suspicious of actinic keratosis and early squamous cell carcinoma</a:t>
            </a: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.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Numerous </a:t>
            </a:r>
            <a:r>
              <a:rPr lang="en-IN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hyper-pigmented </a:t>
            </a:r>
            <a:r>
              <a:rPr lang="en-IN" sz="28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lentigos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and </a:t>
            </a:r>
            <a:r>
              <a:rPr lang="en-IN" sz="2800" dirty="0" err="1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xerosis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limited to sun-exposed sites. </a:t>
            </a:r>
            <a:endParaRPr lang="en-IN" sz="280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Marked </a:t>
            </a:r>
            <a:r>
              <a:rPr lang="en-IN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corneal scarring 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was evident bilaterally </a:t>
            </a:r>
            <a:endParaRPr lang="en-IN" sz="280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No </a:t>
            </a:r>
            <a:r>
              <a:rPr lang="en-IN" sz="2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evidence of </a:t>
            </a: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anaemia/</a:t>
            </a:r>
            <a:r>
              <a:rPr lang="en-IN" sz="2800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vit</a:t>
            </a: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2800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def</a:t>
            </a:r>
            <a:endParaRPr lang="en-IN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 algn="l">
              <a:buFont typeface="Wingdings" pitchFamily="2" charset="2"/>
              <a:buChar char="ü"/>
            </a:pPr>
            <a:endParaRPr lang="en-IN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381000"/>
            <a:ext cx="4114800" cy="701040"/>
          </a:xfrm>
        </p:spPr>
        <p:txBody>
          <a:bodyPr/>
          <a:lstStyle/>
          <a:p>
            <a:r>
              <a:rPr lang="en-IN" dirty="0">
                <a:solidFill>
                  <a:schemeClr val="bg1"/>
                </a:solidFill>
              </a:rPr>
              <a:t>On examination</a:t>
            </a:r>
            <a:endParaRPr lang="en-IN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19"/>
    </mc:Choice>
    <mc:Fallback xmlns="">
      <p:transition spd="slow" advTm="3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495800" cy="69865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Severe sunburn</a:t>
            </a:r>
          </a:p>
          <a:p>
            <a:endParaRPr lang="en-IN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IN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Abnormal </a:t>
            </a:r>
            <a:r>
              <a:rPr lang="en-IN" sz="2800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lentiginosis</a:t>
            </a:r>
            <a:endParaRPr lang="en-IN" sz="2800" dirty="0" smtClean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endParaRPr lang="en-IN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Rough surfaced growth (solar </a:t>
            </a:r>
            <a:r>
              <a:rPr lang="en-IN" sz="2800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keratoses</a:t>
            </a: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) and skin cancer</a:t>
            </a:r>
          </a:p>
          <a:p>
            <a:endParaRPr lang="en-IN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Blistering or freckling on minimum sun exposure</a:t>
            </a:r>
          </a:p>
          <a:p>
            <a:endParaRPr lang="en-IN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Photophobia</a:t>
            </a:r>
          </a:p>
          <a:p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Eyes  painfully sensitive to </a:t>
            </a:r>
            <a:r>
              <a:rPr lang="en-IN" sz="2800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sun,irritated</a:t>
            </a:r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, blood shot and clouded</a:t>
            </a:r>
          </a:p>
          <a:p>
            <a:endParaRPr lang="en-IN" sz="280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7" name="Picture 3" descr="C:\Users\VIJAY\Desktop\dna repair\xeroderma-pigmentosum-20-6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799"/>
            <a:ext cx="4495799" cy="53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724400" y="381000"/>
            <a:ext cx="4114800" cy="701040"/>
          </a:xfrm>
        </p:spPr>
        <p:txBody>
          <a:bodyPr/>
          <a:lstStyle/>
          <a:p>
            <a:r>
              <a:rPr lang="en-IN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Features</a:t>
            </a:r>
            <a:endParaRPr lang="en-IN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98"/>
    </mc:Choice>
    <mc:Fallback xmlns="">
      <p:transition spd="slow" advTm="37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838200"/>
            <a:ext cx="8229600" cy="52578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IN" sz="3600" dirty="0" err="1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Xeroderma</a:t>
            </a:r>
            <a:r>
              <a:rPr lang="en-IN" sz="36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sz="3600" dirty="0" err="1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pigmentosum</a:t>
            </a:r>
            <a:r>
              <a:rPr lang="en-IN" sz="36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(XP</a:t>
            </a:r>
            <a:r>
              <a:rPr lang="en-IN" sz="36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)</a:t>
            </a:r>
          </a:p>
          <a:p>
            <a:r>
              <a:rPr lang="en-IN" sz="3600" dirty="0" smtClean="0">
                <a:solidFill>
                  <a:srgbClr val="0070C0"/>
                </a:solidFill>
              </a:rPr>
              <a:t> </a:t>
            </a:r>
            <a:endParaRPr lang="en-IN" sz="3600" dirty="0">
              <a:solidFill>
                <a:srgbClr val="0070C0"/>
              </a:solidFill>
            </a:endParaRPr>
          </a:p>
          <a:p>
            <a:r>
              <a:rPr lang="en-IN" sz="3600" b="1" dirty="0" smtClean="0">
                <a:solidFill>
                  <a:srgbClr val="FF0000"/>
                </a:solidFill>
              </a:rPr>
              <a:t>Greek - </a:t>
            </a:r>
            <a:r>
              <a:rPr lang="en-IN" sz="3600" b="1" dirty="0" err="1" smtClean="0">
                <a:solidFill>
                  <a:srgbClr val="FF0000"/>
                </a:solidFill>
              </a:rPr>
              <a:t>Xeres</a:t>
            </a:r>
            <a:r>
              <a:rPr lang="en-IN" sz="3600" b="1" dirty="0" smtClean="0">
                <a:solidFill>
                  <a:srgbClr val="FF0000"/>
                </a:solidFill>
              </a:rPr>
              <a:t> </a:t>
            </a:r>
            <a:r>
              <a:rPr lang="en-IN" sz="3600" b="1" dirty="0">
                <a:solidFill>
                  <a:srgbClr val="FF0000"/>
                </a:solidFill>
              </a:rPr>
              <a:t>–dry </a:t>
            </a:r>
            <a:r>
              <a:rPr lang="en-IN" sz="3600" b="1" dirty="0" smtClean="0">
                <a:solidFill>
                  <a:srgbClr val="FF0000"/>
                </a:solidFill>
              </a:rPr>
              <a:t>, derma </a:t>
            </a:r>
            <a:r>
              <a:rPr lang="en-IN" sz="3600" b="1" dirty="0">
                <a:solidFill>
                  <a:srgbClr val="FF0000"/>
                </a:solidFill>
              </a:rPr>
              <a:t>– </a:t>
            </a:r>
            <a:r>
              <a:rPr lang="en-IN" sz="3600" b="1" dirty="0" smtClean="0">
                <a:solidFill>
                  <a:srgbClr val="FF0000"/>
                </a:solidFill>
              </a:rPr>
              <a:t>skin</a:t>
            </a:r>
          </a:p>
          <a:p>
            <a:r>
              <a:rPr lang="en-IN" sz="3600" b="1" dirty="0" smtClean="0">
                <a:solidFill>
                  <a:srgbClr val="00B050"/>
                </a:solidFill>
              </a:rPr>
              <a:t>Autosomal </a:t>
            </a:r>
            <a:r>
              <a:rPr lang="en-IN" sz="3600" b="1" dirty="0">
                <a:solidFill>
                  <a:srgbClr val="00B050"/>
                </a:solidFill>
              </a:rPr>
              <a:t>recessive </a:t>
            </a:r>
            <a:r>
              <a:rPr lang="en-IN" sz="3600" b="1" dirty="0" smtClean="0">
                <a:solidFill>
                  <a:srgbClr val="00B050"/>
                </a:solidFill>
              </a:rPr>
              <a:t>condition</a:t>
            </a:r>
          </a:p>
          <a:p>
            <a:endParaRPr lang="en-IN" sz="3600" b="1" dirty="0">
              <a:solidFill>
                <a:srgbClr val="FF0000"/>
              </a:solidFill>
            </a:endParaRPr>
          </a:p>
          <a:p>
            <a:r>
              <a:rPr lang="en-IN" sz="3600" b="1" dirty="0">
                <a:solidFill>
                  <a:srgbClr val="FF0000"/>
                </a:solidFill>
              </a:rPr>
              <a:t>Defect in </a:t>
            </a:r>
            <a:r>
              <a:rPr lang="en-IN" sz="3600" b="1" dirty="0" smtClean="0">
                <a:solidFill>
                  <a:srgbClr val="FF0000"/>
                </a:solidFill>
              </a:rPr>
              <a:t>Nucleotide Excision repair</a:t>
            </a:r>
            <a:endParaRPr lang="en-IN" sz="3600" b="1" dirty="0">
              <a:solidFill>
                <a:srgbClr val="00B050"/>
              </a:solidFill>
            </a:endParaRPr>
          </a:p>
          <a:p>
            <a:endParaRPr lang="en-IN" sz="3600" b="1" dirty="0">
              <a:solidFill>
                <a:srgbClr val="FF0000"/>
              </a:solidFill>
            </a:endParaRPr>
          </a:p>
          <a:p>
            <a:endParaRPr lang="en-IN" sz="3600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475494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6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???</a:t>
            </a:r>
            <a:endParaRPr lang="en-IN" sz="96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9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3"/>
    </mc:Choice>
    <mc:Fallback xmlns="">
      <p:transition spd="slow" advTm="89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057400"/>
            <a:ext cx="5638800" cy="1600200"/>
          </a:xfrm>
          <a:solidFill>
            <a:srgbClr val="FFC0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IN" sz="4800" dirty="0" smtClean="0">
                <a:solidFill>
                  <a:schemeClr val="bg1"/>
                </a:solidFill>
              </a:rPr>
              <a:t>DNA REPAIR MECHANISM</a:t>
            </a:r>
            <a:endParaRPr lang="en-IN" sz="48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2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3"/>
    </mc:Choice>
    <mc:Fallback xmlns="">
      <p:transition spd="slow" advTm="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solidFill>
            <a:schemeClr val="tx1"/>
          </a:solidFill>
        </p:spPr>
        <p:txBody>
          <a:bodyPr>
            <a:normAutofit lnSpcReduction="10000"/>
          </a:bodyPr>
          <a:lstStyle/>
          <a:p>
            <a:pPr algn="l"/>
            <a:endParaRPr lang="en-IN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IN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algn="l"/>
            <a:r>
              <a:rPr lang="en-IN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Types of mutagens</a:t>
            </a:r>
          </a:p>
          <a:p>
            <a:pPr algn="l"/>
            <a:r>
              <a:rPr lang="en-IN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Types of damages</a:t>
            </a:r>
          </a:p>
          <a:p>
            <a:pPr algn="l"/>
            <a:r>
              <a:rPr lang="en-IN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Types of repair mechanism</a:t>
            </a:r>
          </a:p>
          <a:p>
            <a:pPr algn="l"/>
            <a:r>
              <a:rPr lang="en-IN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Disorders associated</a:t>
            </a:r>
            <a:endParaRPr lang="en-IN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rgbClr val="FF0000"/>
                </a:solidFill>
              </a:rPr>
              <a:t>Objective</a:t>
            </a:r>
            <a:endParaRPr lang="en-IN" sz="32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0"/>
    </mc:Choice>
    <mc:Fallback xmlns="">
      <p:transition spd="slow" advTm="13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27|5.1|38.3|19.1|0.5|1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19.6|1.9|54.3|73.2|29.7|0.8|4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7.5|1.9|1.5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Custom 1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0070C0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</TotalTime>
  <Words>905</Words>
  <Application>Microsoft Office PowerPoint</Application>
  <PresentationFormat>On-screen Show (4:3)</PresentationFormat>
  <Paragraphs>204</Paragraphs>
  <Slides>30</Slides>
  <Notes>1</Notes>
  <HiddenSlides>0</HiddenSlides>
  <MMClips>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BlackTie</vt:lpstr>
      <vt:lpstr>DNA REPAIR MECHANISM</vt:lpstr>
      <vt:lpstr>CASE STUDY</vt:lpstr>
      <vt:lpstr>CASE HISTORY</vt:lpstr>
      <vt:lpstr>CASE HISTORY</vt:lpstr>
      <vt:lpstr>On examination</vt:lpstr>
      <vt:lpstr>Features</vt:lpstr>
      <vt:lpstr>PowerPoint Presentation</vt:lpstr>
      <vt:lpstr>DNA REPAIR MECHANISM</vt:lpstr>
      <vt:lpstr>Objective</vt:lpstr>
      <vt:lpstr>Learning outcome</vt:lpstr>
      <vt:lpstr>IntroductiON</vt:lpstr>
      <vt:lpstr>Studies in DNA repair mechanism</vt:lpstr>
      <vt:lpstr>AGENTS - DNA damage</vt:lpstr>
      <vt:lpstr>Types of DNA damage</vt:lpstr>
      <vt:lpstr>Types of repair mechanism</vt:lpstr>
      <vt:lpstr>Repair mechanism -4 steps</vt:lpstr>
      <vt:lpstr>Mismatch repair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Repair of O6methyl guanine</vt:lpstr>
      <vt:lpstr>Double strand break repair</vt:lpstr>
      <vt:lpstr>CLINICAL IMPORTANCE</vt:lpstr>
      <vt:lpstr>PowerPoint Presentation</vt:lpstr>
      <vt:lpstr>Xeroderma Pigmentosum</vt:lpstr>
      <vt:lpstr>ATAXIA TELANGIECTASIA</vt:lpstr>
      <vt:lpstr>DISEASE - DNA REPAIR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REPAIR MECHANISM</dc:title>
  <dc:creator>VIJAY</dc:creator>
  <cp:lastModifiedBy>VIJAY</cp:lastModifiedBy>
  <cp:revision>117</cp:revision>
  <dcterms:created xsi:type="dcterms:W3CDTF">2006-08-16T00:00:00Z</dcterms:created>
  <dcterms:modified xsi:type="dcterms:W3CDTF">2020-03-31T12:39:14Z</dcterms:modified>
</cp:coreProperties>
</file>