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7" r:id="rId2"/>
    <p:sldId id="306" r:id="rId3"/>
    <p:sldId id="308" r:id="rId4"/>
    <p:sldId id="283" r:id="rId5"/>
    <p:sldId id="287" r:id="rId6"/>
    <p:sldId id="297" r:id="rId7"/>
    <p:sldId id="284" r:id="rId8"/>
    <p:sldId id="285" r:id="rId9"/>
    <p:sldId id="286" r:id="rId10"/>
    <p:sldId id="268" r:id="rId11"/>
    <p:sldId id="276" r:id="rId12"/>
    <p:sldId id="302" r:id="rId13"/>
    <p:sldId id="303" r:id="rId14"/>
    <p:sldId id="262" r:id="rId15"/>
    <p:sldId id="260" r:id="rId16"/>
    <p:sldId id="259" r:id="rId17"/>
    <p:sldId id="273" r:id="rId18"/>
    <p:sldId id="310" r:id="rId19"/>
    <p:sldId id="278" r:id="rId20"/>
    <p:sldId id="275" r:id="rId21"/>
    <p:sldId id="299" r:id="rId22"/>
    <p:sldId id="293" r:id="rId23"/>
    <p:sldId id="291" r:id="rId24"/>
    <p:sldId id="28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0" autoAdjust="0"/>
    <p:restoredTop sz="94679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40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73A76-3036-4C43-B84E-E9B096F07FCA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8C448-783A-4E6F-9259-F58351277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8C448-783A-4E6F-9259-F5835127711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27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7772400" cy="1927225"/>
          </a:xfrm>
          <a:solidFill>
            <a:schemeClr val="accent5"/>
          </a:solidFill>
        </p:spPr>
        <p:txBody>
          <a:bodyPr/>
          <a:lstStyle/>
          <a:p>
            <a:pPr algn="r"/>
            <a:r>
              <a:rPr lang="en-US" dirty="0" smtClean="0"/>
              <a:t>GENETIC CODE &amp; MUTATION</a:t>
            </a:r>
            <a:br>
              <a:rPr lang="en-US" dirty="0" smtClean="0"/>
            </a:br>
            <a:r>
              <a:rPr lang="en-US" sz="2800" b="1" dirty="0" smtClean="0">
                <a:solidFill>
                  <a:schemeClr val="bg1"/>
                </a:solidFill>
              </a:rPr>
              <a:t>Dr. Evangeline Jones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HOD&amp; Professor of Biochemistry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4" descr="GeneticCode_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371850"/>
            <a:ext cx="4724400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35814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&amp;  X </a:t>
            </a:r>
            <a:endParaRPr lang="en-US" sz="9600" dirty="0"/>
          </a:p>
        </p:txBody>
      </p:sp>
      <p:pic>
        <p:nvPicPr>
          <p:cNvPr id="9" name="~PP2723.WAV">
            <a:hlinkClick r:id="" action="ppaction://media"/>
          </p:cNvPr>
          <p:cNvPicPr>
            <a:picLocks noRot="1" noChangeAspect="1"/>
          </p:cNvPicPr>
          <p:nvPr>
            <a:wavAudioFile r:embed="rId1" name="~PP2723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tic-code-1-72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~PP799.WAV">
            <a:hlinkClick r:id="" action="ppaction://media"/>
          </p:cNvPr>
          <p:cNvPicPr>
            <a:picLocks noRot="1" noChangeAspect="1"/>
          </p:cNvPicPr>
          <p:nvPr>
            <a:wavAudioFile r:embed="rId1" name="~PP799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/>
              <a:t>CODON - mRNA</a:t>
            </a:r>
            <a:endParaRPr lang="en-US" b="1" dirty="0"/>
          </a:p>
        </p:txBody>
      </p:sp>
      <p:pic>
        <p:nvPicPr>
          <p:cNvPr id="4" name="Content Placeholder 3" descr="COD -1A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600200"/>
            <a:ext cx="4876800" cy="4724400"/>
          </a:xfrm>
        </p:spPr>
      </p:pic>
      <p:pic>
        <p:nvPicPr>
          <p:cNvPr id="5" name="Content Placeholder 3" descr="COD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0"/>
            <a:ext cx="3318959" cy="4953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~PP3169.WAV">
            <a:hlinkClick r:id="" action="ppaction://media"/>
          </p:cNvPr>
          <p:cNvPicPr>
            <a:picLocks noRot="1" noChangeAspect="1"/>
          </p:cNvPicPr>
          <p:nvPr>
            <a:wavAudioFile r:embed="rId1" name="~PP3169.WAV"/>
          </p:nvPr>
        </p:nvPicPr>
        <p:blipFill>
          <a:blip r:embed="rId5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tic-code-12-6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1" y="381000"/>
            <a:ext cx="8762999" cy="6096000"/>
          </a:xfrm>
        </p:spPr>
      </p:pic>
      <p:sp>
        <p:nvSpPr>
          <p:cNvPr id="3" name="TextBox 2"/>
          <p:cNvSpPr txBox="1"/>
          <p:nvPr/>
        </p:nvSpPr>
        <p:spPr>
          <a:xfrm>
            <a:off x="4038600" y="251460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(4</a:t>
            </a:r>
            <a:r>
              <a:rPr lang="en-US" b="1" baseline="30000" dirty="0" smtClean="0"/>
              <a:t>3</a:t>
            </a:r>
            <a:r>
              <a:rPr lang="en-US" b="1" dirty="0" smtClean="0"/>
              <a:t>)</a:t>
            </a:r>
            <a:endParaRPr lang="en-US" b="1" baseline="30000" dirty="0"/>
          </a:p>
        </p:txBody>
      </p:sp>
      <p:pic>
        <p:nvPicPr>
          <p:cNvPr id="5" name="~PP804.WAV">
            <a:hlinkClick r:id="" action="ppaction://media"/>
          </p:cNvPr>
          <p:cNvPicPr>
            <a:picLocks noRot="1" noChangeAspect="1"/>
          </p:cNvPicPr>
          <p:nvPr>
            <a:wavAudioFile r:embed="rId1" name="~PP804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tic-code-13-63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1" y="304800"/>
            <a:ext cx="4114799" cy="6126163"/>
          </a:xfrm>
        </p:spPr>
      </p:pic>
      <p:pic>
        <p:nvPicPr>
          <p:cNvPr id="5" name="Content Placeholder 3" descr="genetic-code-16-638- M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99" y="304800"/>
            <a:ext cx="4191001" cy="6096000"/>
          </a:xfrm>
          <a:prstGeom prst="rect">
            <a:avLst/>
          </a:prstGeom>
        </p:spPr>
      </p:pic>
      <p:pic>
        <p:nvPicPr>
          <p:cNvPr id="6" name="~PP2771.WAV">
            <a:hlinkClick r:id="" action="ppaction://media"/>
          </p:cNvPr>
          <p:cNvPicPr>
            <a:picLocks noRot="1" noChangeAspect="1"/>
          </p:cNvPicPr>
          <p:nvPr>
            <a:wavAudioFile r:embed="rId1" name="~PP2771.WAV"/>
          </p:nvPr>
        </p:nvPicPr>
        <p:blipFill>
          <a:blip r:embed="rId6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4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</p:spPr>
      </p:pic>
      <p:sp>
        <p:nvSpPr>
          <p:cNvPr id="5" name="Rounded Rectangle 4"/>
          <p:cNvSpPr/>
          <p:nvPr/>
        </p:nvSpPr>
        <p:spPr>
          <a:xfrm>
            <a:off x="0" y="5638800"/>
            <a:ext cx="91440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715000"/>
            <a:ext cx="7924800" cy="1143000"/>
          </a:xfrm>
          <a:prstGeom prst="rect">
            <a:avLst/>
          </a:prstGeom>
          <a:solidFill>
            <a:srgbClr val="33CC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UAG – 	U – FIRST BASE (LETTER)</a:t>
            </a:r>
          </a:p>
          <a:p>
            <a:r>
              <a:rPr lang="en-US" sz="2200" b="1" dirty="0" smtClean="0"/>
              <a:t>     	A  - SECOND BASE (2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LETTER)	          TERMINATOR</a:t>
            </a:r>
          </a:p>
          <a:p>
            <a:r>
              <a:rPr lang="en-US" sz="2200" b="1" dirty="0" smtClean="0"/>
              <a:t>	G – THIRD BASE – (3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LETTER)	                (STOP) CODON</a:t>
            </a:r>
            <a:endParaRPr lang="en-US" sz="2200" b="1" dirty="0"/>
          </a:p>
        </p:txBody>
      </p:sp>
      <p:sp>
        <p:nvSpPr>
          <p:cNvPr id="7" name="Right Brace 6"/>
          <p:cNvSpPr/>
          <p:nvPr/>
        </p:nvSpPr>
        <p:spPr>
          <a:xfrm>
            <a:off x="5181600" y="5867400"/>
            <a:ext cx="304800" cy="9906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143000"/>
            <a:ext cx="3337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lfaen"/>
              </a:rPr>
              <a:t>√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0"/>
            <a:ext cx="3337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lfaen"/>
              </a:rPr>
              <a:t>√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304800"/>
            <a:ext cx="3337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ylfaen"/>
              </a:rPr>
              <a:t>√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05200" y="1827212"/>
            <a:ext cx="685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5800" y="6096000"/>
            <a:ext cx="685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1371600" y="37338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4953000" y="12954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105400" y="38100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~PP116.WAV">
            <a:hlinkClick r:id="" action="ppaction://media"/>
          </p:cNvPr>
          <p:cNvPicPr>
            <a:picLocks noRot="1" noChangeAspect="1"/>
          </p:cNvPicPr>
          <p:nvPr>
            <a:wavAudioFile r:embed="rId1" name="~PP116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9163" cy="6858000"/>
          </a:xfrm>
        </p:spPr>
      </p:pic>
      <p:sp>
        <p:nvSpPr>
          <p:cNvPr id="5" name="Rounded Rectangle 4"/>
          <p:cNvSpPr/>
          <p:nvPr/>
        </p:nvSpPr>
        <p:spPr>
          <a:xfrm>
            <a:off x="0" y="5791200"/>
            <a:ext cx="9144000" cy="10668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750004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UAG – 	U – FIRST BASE (LETTER)</a:t>
            </a:r>
          </a:p>
          <a:p>
            <a:r>
              <a:rPr lang="en-US" sz="2200" b="1" dirty="0" smtClean="0"/>
              <a:t>     	A  - SECOND BASE (2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LETTER)	       TERMINATOR</a:t>
            </a:r>
          </a:p>
          <a:p>
            <a:r>
              <a:rPr lang="en-US" sz="2200" b="1" dirty="0" smtClean="0"/>
              <a:t>	G – THIRD BASE – (3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LETTER)	        (STOP) CODON</a:t>
            </a:r>
            <a:endParaRPr lang="en-US" sz="22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876800" y="1828800"/>
            <a:ext cx="12192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2192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lfaen"/>
              </a:rPr>
              <a:t>√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lfaen"/>
              </a:rPr>
              <a:t>√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58200" y="304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lfaen"/>
              </a:rPr>
              <a:t>√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5181600" y="5867400"/>
            <a:ext cx="304800" cy="9906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7086600" y="16002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1371600" y="42672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8153400" y="4419600"/>
            <a:ext cx="228600" cy="76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~PP1921.WAV">
            <a:hlinkClick r:id="" action="ppaction://media"/>
          </p:cNvPr>
          <p:cNvPicPr>
            <a:picLocks noRot="1" noChangeAspect="1"/>
          </p:cNvPicPr>
          <p:nvPr>
            <a:wavAudioFile r:embed="rId1" name="~PP192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 F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82" y="1"/>
            <a:ext cx="9091518" cy="4267199"/>
          </a:xfrm>
        </p:spPr>
      </p:pic>
      <p:pic>
        <p:nvPicPr>
          <p:cNvPr id="5" name="Content Placeholder 4" descr="genetic-code-26-638NON 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9143999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438400"/>
            <a:ext cx="444352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04800"/>
            <a:ext cx="444352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3124200"/>
            <a:ext cx="330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Non - punctuate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8" name="~PP2634.WAV">
            <a:hlinkClick r:id="" action="ppaction://media"/>
          </p:cNvPr>
          <p:cNvPicPr>
            <a:picLocks noRot="1" noChangeAspect="1"/>
          </p:cNvPicPr>
          <p:nvPr>
            <a:wavAudioFile r:embed="rId1" name="~PP2634.WAV"/>
          </p:nvPr>
        </p:nvPicPr>
        <p:blipFill>
          <a:blip r:embed="rId5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2400"/>
            <a:ext cx="8915400" cy="6400800"/>
          </a:xfrm>
        </p:spPr>
      </p:pic>
      <p:sp>
        <p:nvSpPr>
          <p:cNvPr id="5" name="TextBox 4"/>
          <p:cNvSpPr txBox="1"/>
          <p:nvPr/>
        </p:nvSpPr>
        <p:spPr>
          <a:xfrm>
            <a:off x="381000" y="1447800"/>
            <a:ext cx="444352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3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2590800"/>
            <a:ext cx="20574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CODE</a:t>
            </a:r>
            <a:endParaRPr lang="en-US" dirty="0"/>
          </a:p>
        </p:txBody>
      </p:sp>
      <p:pic>
        <p:nvPicPr>
          <p:cNvPr id="4" name="Content Placeholder 3" descr="POLARIT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47800"/>
            <a:ext cx="8839200" cy="4983163"/>
          </a:xfrm>
        </p:spPr>
      </p:pic>
      <p:sp>
        <p:nvSpPr>
          <p:cNvPr id="5" name="TextBox 4"/>
          <p:cNvSpPr txBox="1"/>
          <p:nvPr/>
        </p:nvSpPr>
        <p:spPr>
          <a:xfrm>
            <a:off x="609600" y="609600"/>
            <a:ext cx="1284326" cy="707886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&amp; 5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90800" y="4724400"/>
            <a:ext cx="20574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90600" y="3505200"/>
            <a:ext cx="27432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800" y="1828800"/>
            <a:ext cx="43434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UNIVERSAL &amp; POLARITY</a:t>
            </a:r>
            <a:endParaRPr lang="en-US" sz="3200" b="1" dirty="0"/>
          </a:p>
        </p:txBody>
      </p:sp>
      <p:pic>
        <p:nvPicPr>
          <p:cNvPr id="13" name="~PP526.WAV">
            <a:hlinkClick r:id="" action="ppaction://media"/>
          </p:cNvPr>
          <p:cNvPicPr>
            <a:picLocks noRot="1" noChangeAspect="1"/>
          </p:cNvPicPr>
          <p:nvPr>
            <a:wavAudioFile r:embed="rId1" name="~PP526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GEN COD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7040563"/>
          </a:xfrm>
        </p:spPr>
      </p:pic>
      <p:sp>
        <p:nvSpPr>
          <p:cNvPr id="5" name="TextBox 4"/>
          <p:cNvSpPr txBox="1"/>
          <p:nvPr/>
        </p:nvSpPr>
        <p:spPr>
          <a:xfrm>
            <a:off x="381000" y="457200"/>
            <a:ext cx="596752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6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0" y="990600"/>
            <a:ext cx="20574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~PP1401.WAV">
            <a:hlinkClick r:id="" action="ppaction://media"/>
          </p:cNvPr>
          <p:cNvPicPr>
            <a:picLocks noRot="1" noChangeAspect="1"/>
          </p:cNvPicPr>
          <p:nvPr>
            <a:wavAudioFile r:embed="rId1" name="~PP140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niticcode-140409122327-phpapp01-thumbnail- 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32" y="0"/>
            <a:ext cx="8727568" cy="6400801"/>
          </a:xfrm>
        </p:spPr>
      </p:pic>
      <p:sp>
        <p:nvSpPr>
          <p:cNvPr id="5" name="Rectangle 4"/>
          <p:cNvSpPr/>
          <p:nvPr/>
        </p:nvSpPr>
        <p:spPr>
          <a:xfrm>
            <a:off x="1066800" y="4953000"/>
            <a:ext cx="2895600" cy="304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256.WAV">
            <a:hlinkClick r:id="" action="ppaction://media"/>
          </p:cNvPr>
          <p:cNvPicPr>
            <a:picLocks noRot="1" noChangeAspect="1"/>
          </p:cNvPicPr>
          <p:nvPr>
            <a:wavAudioFile r:embed="rId1" name="~PP256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C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350837"/>
            <a:ext cx="8610600" cy="6278563"/>
          </a:xfrm>
        </p:spPr>
      </p:pic>
      <p:sp>
        <p:nvSpPr>
          <p:cNvPr id="5" name="TextBox 4"/>
          <p:cNvSpPr txBox="1"/>
          <p:nvPr/>
        </p:nvSpPr>
        <p:spPr>
          <a:xfrm>
            <a:off x="609600" y="609600"/>
            <a:ext cx="444352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7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590800"/>
            <a:ext cx="376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-TERMINATOR  CODONS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3581400"/>
            <a:ext cx="295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-Initiation codons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~PP2225.WAV">
            <a:hlinkClick r:id="" action="ppaction://media"/>
          </p:cNvPr>
          <p:cNvPicPr>
            <a:picLocks noRot="1" noChangeAspect="1"/>
          </p:cNvPicPr>
          <p:nvPr>
            <a:wavAudioFile r:embed="rId1" name="~PP2225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netic-code-31-638 WOBBL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304800"/>
            <a:ext cx="8686800" cy="6248400"/>
          </a:xfrm>
        </p:spPr>
      </p:pic>
      <p:sp>
        <p:nvSpPr>
          <p:cNvPr id="5" name="TextBox 4"/>
          <p:cNvSpPr txBox="1"/>
          <p:nvPr/>
        </p:nvSpPr>
        <p:spPr>
          <a:xfrm>
            <a:off x="1752600" y="838200"/>
            <a:ext cx="61427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8</a:t>
            </a:r>
            <a:r>
              <a:rPr lang="en-US" sz="2800" b="1" dirty="0" smtClean="0">
                <a:solidFill>
                  <a:srgbClr val="FF0000"/>
                </a:solidFill>
              </a:rPr>
              <a:t>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~PP3989.WAV">
            <a:hlinkClick r:id="" action="ppaction://media"/>
          </p:cNvPr>
          <p:cNvPicPr>
            <a:picLocks noRot="1" noChangeAspect="1"/>
          </p:cNvPicPr>
          <p:nvPr>
            <a:wavAudioFile r:embed="rId1" name="~PP3989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OBBL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926" y="0"/>
            <a:ext cx="8702274" cy="6553200"/>
          </a:xfrm>
        </p:spPr>
      </p:pic>
      <p:sp>
        <p:nvSpPr>
          <p:cNvPr id="5" name="TextBox 4"/>
          <p:cNvSpPr txBox="1"/>
          <p:nvPr/>
        </p:nvSpPr>
        <p:spPr>
          <a:xfrm>
            <a:off x="1905000" y="304800"/>
            <a:ext cx="61427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8.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~PP1363.WAV">
            <a:hlinkClick r:id="" action="ppaction://media"/>
          </p:cNvPr>
          <p:cNvPicPr>
            <a:picLocks noRot="1" noChangeAspect="1"/>
          </p:cNvPicPr>
          <p:nvPr>
            <a:wavAudioFile r:embed="rId1" name="~PP1363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IG. GEN.COD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228600"/>
            <a:ext cx="8534400" cy="6324600"/>
          </a:xfrm>
        </p:spPr>
      </p:pic>
      <p:pic>
        <p:nvPicPr>
          <p:cNvPr id="5" name="~PP1230.WAV">
            <a:hlinkClick r:id="" action="ppaction://media"/>
          </p:cNvPr>
          <p:cNvPicPr>
            <a:picLocks noRot="1" noChangeAspect="1"/>
          </p:cNvPicPr>
          <p:nvPr>
            <a:wavAudioFile r:embed="rId1" name="~PP1230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ownloads\vitamins\RFT\GENETIC CODE\CONCLUSIO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8534399" cy="6248400"/>
          </a:xfrm>
          <a:prstGeom prst="rect">
            <a:avLst/>
          </a:prstGeom>
          <a:noFill/>
        </p:spPr>
      </p:pic>
      <p:pic>
        <p:nvPicPr>
          <p:cNvPr id="4" name="~PP2004.WAV">
            <a:hlinkClick r:id="" action="ppaction://media"/>
          </p:cNvPr>
          <p:cNvPicPr>
            <a:picLocks noRot="1" noChangeAspect="1"/>
          </p:cNvPicPr>
          <p:nvPr>
            <a:wavAudioFile r:embed="rId1" name="~PP2004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Lucida Calligraphy" pitchFamily="66" charset="0"/>
              </a:rPr>
              <a:t>OBJECTIVES</a:t>
            </a:r>
            <a:endParaRPr lang="en-US" dirty="0">
              <a:latin typeface="Lucida Calligraphy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  <a:ln w="38100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Lucida Calligraphy" pitchFamily="66" charset="0"/>
              </a:rPr>
              <a:t> </a:t>
            </a:r>
            <a:r>
              <a:rPr lang="en-US" b="1" dirty="0" smtClean="0">
                <a:latin typeface="Lucida Calligraphy" pitchFamily="66" charset="0"/>
              </a:rPr>
              <a:t>To understand –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Lucida Calligraphy" pitchFamily="66" charset="0"/>
              </a:rPr>
              <a:t> 1. What is Genetic code?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Lucida Calligraphy" pitchFamily="66" charset="0"/>
              </a:rPr>
              <a:t> 2. What are its significance?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Lucida Calligraphy" pitchFamily="66" charset="0"/>
              </a:rPr>
              <a:t> 3. Salient features of Genetic code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Lucida Calligraphy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4</a:t>
            </a:r>
            <a:r>
              <a:rPr lang="en-US" b="1" dirty="0" smtClean="0">
                <a:latin typeface="Lucida Calligraphy" pitchFamily="66" charset="0"/>
              </a:rPr>
              <a:t>. </a:t>
            </a: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What is Mutation &amp; what are its types?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Lucida Calligraphy" pitchFamily="66" charset="0"/>
              </a:rPr>
              <a:t> 5. What are the causes?</a:t>
            </a:r>
            <a:endParaRPr lang="en-US" b="1" dirty="0" smtClean="0">
              <a:latin typeface="Lucida Calligraphy" pitchFamily="66" charset="0"/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latin typeface="Lucida Calligraphy" pitchFamily="66" charset="0"/>
            </a:endParaRPr>
          </a:p>
          <a:p>
            <a:pPr>
              <a:lnSpc>
                <a:spcPct val="200000"/>
              </a:lnSpc>
            </a:pPr>
            <a:endParaRPr lang="en-US" b="1" dirty="0">
              <a:latin typeface="Lucida Calligraphy" pitchFamily="66" charset="0"/>
            </a:endParaRPr>
          </a:p>
        </p:txBody>
      </p:sp>
      <p:pic>
        <p:nvPicPr>
          <p:cNvPr id="4" name="~PP1090.WAV">
            <a:hlinkClick r:id="" action="ppaction://media"/>
          </p:cNvPr>
          <p:cNvPicPr>
            <a:picLocks noRot="1" noChangeAspect="1"/>
          </p:cNvPicPr>
          <p:nvPr>
            <a:wavAudioFile r:embed="rId1" name="~PP1090.WAV"/>
          </p:nvPr>
        </p:nvPicPr>
        <p:blipFill>
          <a:blip r:embed="rId3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enetic-code-5-6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6062" y="0"/>
            <a:ext cx="9057662" cy="6477000"/>
          </a:xfrm>
        </p:spPr>
      </p:pic>
      <p:pic>
        <p:nvPicPr>
          <p:cNvPr id="5" name="~PP2526.WAV">
            <a:hlinkClick r:id="" action="ppaction://media"/>
          </p:cNvPr>
          <p:cNvPicPr>
            <a:picLocks noRot="1" noChangeAspect="1"/>
          </p:cNvPicPr>
          <p:nvPr>
            <a:wavAudioFile r:embed="rId1" name="~PP2526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CA" dirty="0" smtClean="0">
                <a:solidFill>
                  <a:schemeClr val="tx1"/>
                </a:solidFill>
              </a:rPr>
              <a:t>CENTRAL DOGMA OF LIFE</a:t>
            </a:r>
          </a:p>
        </p:txBody>
      </p:sp>
      <p:pic>
        <p:nvPicPr>
          <p:cNvPr id="3075" name="Picture 3" descr="d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971800" y="1600200"/>
            <a:ext cx="3384550" cy="5257800"/>
          </a:xfrm>
          <a:noFill/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 rot="10457314" flipH="1">
            <a:off x="3960813" y="3497263"/>
            <a:ext cx="457200" cy="990600"/>
          </a:xfrm>
          <a:prstGeom prst="curvedLeftArrow">
            <a:avLst>
              <a:gd name="adj1" fmla="val 48068"/>
              <a:gd name="adj2" fmla="val 9140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971800" y="38862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200" b="1">
                <a:solidFill>
                  <a:schemeClr val="accent2"/>
                </a:solidFill>
                <a:latin typeface="Tahoma" pitchFamily="34" charset="0"/>
              </a:rPr>
              <a:t>REVERSE</a:t>
            </a:r>
          </a:p>
          <a:p>
            <a:r>
              <a:rPr lang="en-CA" sz="1200" b="1">
                <a:solidFill>
                  <a:schemeClr val="accent2"/>
                </a:solidFill>
                <a:latin typeface="Tahoma" pitchFamily="34" charset="0"/>
              </a:rPr>
              <a:t>TRANSCRIPTION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419E8-90E4-4B47-A2C5-BA68E7E3ADA2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  <p:pic>
        <p:nvPicPr>
          <p:cNvPr id="7" name="~PP4071.WAV">
            <a:hlinkClick r:id="" action="ppaction://media"/>
          </p:cNvPr>
          <p:cNvPicPr>
            <a:picLocks noRot="1" noChangeAspect="1"/>
          </p:cNvPicPr>
          <p:nvPr>
            <a:wavAudioFile r:embed="rId1" name="~PP4071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netic-code-34-638 FLOW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6062" y="-381000"/>
            <a:ext cx="9210062" cy="6858000"/>
          </a:xfrm>
        </p:spPr>
      </p:pic>
      <p:pic>
        <p:nvPicPr>
          <p:cNvPr id="5" name="~PP3976.WAV">
            <a:hlinkClick r:id="" action="ppaction://media"/>
          </p:cNvPr>
          <p:cNvPicPr>
            <a:picLocks noRot="1" noChangeAspect="1"/>
          </p:cNvPicPr>
          <p:nvPr>
            <a:wavAudioFile r:embed="rId1" name="~PP3976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tic-code-8-6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666458"/>
          </a:xfrm>
        </p:spPr>
      </p:pic>
      <p:pic>
        <p:nvPicPr>
          <p:cNvPr id="3" name="~PP3350.WAV">
            <a:hlinkClick r:id="" action="ppaction://media"/>
          </p:cNvPr>
          <p:cNvPicPr>
            <a:picLocks noRot="1" noChangeAspect="1"/>
          </p:cNvPicPr>
          <p:nvPr>
            <a:wavAudioFile r:embed="rId1" name="~PP3350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tic-code-9-6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477000"/>
          </a:xfrm>
        </p:spPr>
      </p:pic>
      <p:pic>
        <p:nvPicPr>
          <p:cNvPr id="3" name="~PP749.WAV">
            <a:hlinkClick r:id="" action="ppaction://media"/>
          </p:cNvPr>
          <p:cNvPicPr>
            <a:picLocks noRot="1" noChangeAspect="1"/>
          </p:cNvPicPr>
          <p:nvPr>
            <a:wavAudioFile r:embed="rId1" name="~PP749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netic-code-10-6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~PP1378.WAV">
            <a:hlinkClick r:id="" action="ppaction://media"/>
          </p:cNvPr>
          <p:cNvPicPr>
            <a:picLocks noRot="1" noChangeAspect="1"/>
          </p:cNvPicPr>
          <p:nvPr>
            <a:wavAudioFile r:embed="rId1" name="~PP1378.WAV"/>
          </p:nvPr>
        </p:nvPicPr>
        <p:blipFill>
          <a:blip r:embed="rId4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109</Words>
  <Application>Microsoft Office PowerPoint</Application>
  <PresentationFormat>On-screen Show (4:3)</PresentationFormat>
  <Paragraphs>43</Paragraphs>
  <Slides>24</Slides>
  <Notes>1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GENETIC CODE &amp; MUTATION Dr. Evangeline Jones HOD&amp; Professor of Biochemistry</vt:lpstr>
      <vt:lpstr>Slide 2</vt:lpstr>
      <vt:lpstr>OBJECTIVES</vt:lpstr>
      <vt:lpstr>Slide 4</vt:lpstr>
      <vt:lpstr>CENTRAL DOGMA OF LIFE</vt:lpstr>
      <vt:lpstr>Slide 6</vt:lpstr>
      <vt:lpstr>Slide 7</vt:lpstr>
      <vt:lpstr>Slide 8</vt:lpstr>
      <vt:lpstr>Slide 9</vt:lpstr>
      <vt:lpstr>Slide 10</vt:lpstr>
      <vt:lpstr>CODON - mRNA</vt:lpstr>
      <vt:lpstr>Slide 12</vt:lpstr>
      <vt:lpstr>Slide 13</vt:lpstr>
      <vt:lpstr>Slide 14</vt:lpstr>
      <vt:lpstr>Slide 15</vt:lpstr>
      <vt:lpstr>Slide 16</vt:lpstr>
      <vt:lpstr>Slide 17</vt:lpstr>
      <vt:lpstr>GENETIC CODE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GENRTIC CODE</dc:title>
  <dc:creator>user</dc:creator>
  <cp:lastModifiedBy>user</cp:lastModifiedBy>
  <cp:revision>40</cp:revision>
  <dcterms:created xsi:type="dcterms:W3CDTF">2006-08-16T00:00:00Z</dcterms:created>
  <dcterms:modified xsi:type="dcterms:W3CDTF">2020-04-02T06:47:40Z</dcterms:modified>
</cp:coreProperties>
</file>