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9" r:id="rId3"/>
    <p:sldId id="288" r:id="rId4"/>
    <p:sldId id="294" r:id="rId5"/>
    <p:sldId id="295" r:id="rId6"/>
    <p:sldId id="293" r:id="rId7"/>
    <p:sldId id="263" r:id="rId8"/>
    <p:sldId id="264" r:id="rId9"/>
    <p:sldId id="265" r:id="rId10"/>
    <p:sldId id="266" r:id="rId11"/>
    <p:sldId id="289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6091" autoAdjust="0"/>
    <p:restoredTop sz="94660"/>
  </p:normalViewPr>
  <p:slideViewPr>
    <p:cSldViewPr>
      <p:cViewPr varScale="1">
        <p:scale>
          <a:sx n="72" d="100"/>
          <a:sy n="72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wav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.wav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Alteration of nucleotide sequences in mRNA chain and also in daughter </a:t>
            </a:r>
            <a:r>
              <a:rPr lang="en-CA" dirty="0" smtClean="0"/>
              <a:t>DNA </a:t>
            </a:r>
          </a:p>
          <a:p>
            <a:pPr eaLnBrk="1" hangingPunct="1">
              <a:defRPr/>
            </a:pPr>
            <a:r>
              <a:rPr lang="en-CA" dirty="0" smtClean="0"/>
              <a:t> </a:t>
            </a:r>
            <a:r>
              <a:rPr lang="en-CA" dirty="0" smtClean="0"/>
              <a:t>(</a:t>
            </a:r>
            <a:r>
              <a:rPr lang="en-CA" dirty="0" smtClean="0"/>
              <a:t>1 mutation/ 10</a:t>
            </a:r>
            <a:r>
              <a:rPr lang="en-CA" baseline="30000" dirty="0" smtClean="0"/>
              <a:t>6</a:t>
            </a:r>
            <a:r>
              <a:rPr lang="en-CA" dirty="0" smtClean="0"/>
              <a:t> cell division)</a:t>
            </a: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SINGLE BASE CHANGE – POINT MUTATION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33CCFF"/>
                </a:solidFill>
              </a:rPr>
              <a:t>    </a:t>
            </a:r>
            <a:endParaRPr lang="en-CA" dirty="0" smtClean="0">
              <a:sym typeface="Symbol" pitchFamily="18" charset="2"/>
            </a:endParaRPr>
          </a:p>
          <a:p>
            <a:pPr eaLnBrk="1" hangingPunct="1">
              <a:defRPr/>
            </a:pPr>
            <a:endParaRPr lang="en-CA" dirty="0" smtClean="0">
              <a:sym typeface="Symbol" pitchFamily="18" charset="2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dirty="0" smtClean="0"/>
              <a:t>MUTATION</a:t>
            </a:r>
          </a:p>
        </p:txBody>
      </p:sp>
      <p:pic>
        <p:nvPicPr>
          <p:cNvPr id="4" name="Picture 3" descr="POINT M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94548"/>
            <a:ext cx="6324600" cy="3711052"/>
          </a:xfrm>
          <a:prstGeom prst="rect">
            <a:avLst/>
          </a:prstGeom>
        </p:spPr>
      </p:pic>
      <p:pic>
        <p:nvPicPr>
          <p:cNvPr id="6" name="~PP2691.WAV">
            <a:hlinkClick r:id="" action="ppaction://media"/>
          </p:cNvPr>
          <p:cNvPicPr>
            <a:picLocks noRot="1" noChangeAspect="1"/>
          </p:cNvPicPr>
          <p:nvPr>
            <a:wavAudioFile r:embed="rId1" name="~PP269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458200" cy="5305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endParaRPr lang="en-CA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The codon containing the changed base may code for a different amino </a:t>
            </a:r>
            <a:r>
              <a:rPr lang="en-CA" dirty="0" smtClean="0"/>
              <a:t>acid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CA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Change in </a:t>
            </a:r>
            <a:r>
              <a:rPr lang="en-CA" b="1" dirty="0" smtClean="0">
                <a:solidFill>
                  <a:schemeClr val="accent2"/>
                </a:solidFill>
              </a:rPr>
              <a:t>FIRST</a:t>
            </a:r>
            <a:r>
              <a:rPr lang="en-CA" dirty="0" smtClean="0"/>
              <a:t> nucleotide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SERINE -   	UCA </a:t>
            </a:r>
            <a:r>
              <a:rPr lang="en-CA" dirty="0" smtClean="0">
                <a:sym typeface="Symbol" pitchFamily="18" charset="2"/>
              </a:rPr>
              <a:t> </a:t>
            </a:r>
            <a:r>
              <a:rPr lang="en-CA" b="1" dirty="0" smtClean="0">
                <a:solidFill>
                  <a:schemeClr val="accent2"/>
                </a:solidFill>
                <a:sym typeface="Symbol" pitchFamily="18" charset="2"/>
              </a:rPr>
              <a:t>C</a:t>
            </a:r>
            <a:r>
              <a:rPr lang="en-CA" dirty="0" smtClean="0">
                <a:sym typeface="Symbol" pitchFamily="18" charset="2"/>
              </a:rPr>
              <a:t>CA – PROLINE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				UCA  </a:t>
            </a:r>
            <a:r>
              <a:rPr lang="en-CA" b="1" dirty="0" smtClean="0">
                <a:solidFill>
                  <a:srgbClr val="FF33CC"/>
                </a:solidFill>
                <a:sym typeface="Symbol" pitchFamily="18" charset="2"/>
              </a:rPr>
              <a:t>A</a:t>
            </a:r>
            <a:r>
              <a:rPr lang="en-CA" dirty="0" smtClean="0">
                <a:sym typeface="Symbol" pitchFamily="18" charset="2"/>
              </a:rPr>
              <a:t>CA – THREONINE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				UCA  </a:t>
            </a:r>
            <a:r>
              <a:rPr lang="en-CA" b="1" dirty="0" smtClean="0">
                <a:solidFill>
                  <a:srgbClr val="00CC00"/>
                </a:solidFill>
                <a:sym typeface="Symbol" pitchFamily="18" charset="2"/>
              </a:rPr>
              <a:t>G</a:t>
            </a:r>
            <a:r>
              <a:rPr lang="en-CA" dirty="0" smtClean="0">
                <a:sym typeface="Symbol" pitchFamily="18" charset="2"/>
              </a:rPr>
              <a:t>CA – ALANINE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CA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>
                <a:sym typeface="Symbol" pitchFamily="18" charset="2"/>
              </a:rPr>
              <a:t> 3 TYPES –     1. ACCEPTABLE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>
                <a:sym typeface="Symbol" pitchFamily="18" charset="2"/>
              </a:rPr>
              <a:t>                 -  2. PARTIALLY ACCEPTABLE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>
                <a:sym typeface="Symbol" pitchFamily="18" charset="2"/>
              </a:rPr>
              <a:t>                 -  3. UNACCEPTABLE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2. Missense Mutation</a:t>
            </a:r>
          </a:p>
        </p:txBody>
      </p:sp>
      <p:pic>
        <p:nvPicPr>
          <p:cNvPr id="4" name="~PP1228.WAV">
            <a:hlinkClick r:id="" action="ppaction://media"/>
          </p:cNvPr>
          <p:cNvPicPr>
            <a:picLocks noRot="1" noChangeAspect="1"/>
          </p:cNvPicPr>
          <p:nvPr>
            <a:wavAudioFile r:embed="rId1" name="~PP1228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CA" smtClean="0"/>
              <a:t>MISSENSE MUTATION</a:t>
            </a:r>
          </a:p>
        </p:txBody>
      </p:sp>
      <p:pic>
        <p:nvPicPr>
          <p:cNvPr id="13315" name="Picture 4" descr="mut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68413"/>
            <a:ext cx="9144000" cy="5589587"/>
          </a:xfrm>
          <a:noFill/>
        </p:spPr>
      </p:pic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1268413"/>
            <a:ext cx="250825" cy="5589587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8964613" y="1268413"/>
            <a:ext cx="179387" cy="5589587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0" y="1268413"/>
            <a:ext cx="9144000" cy="188912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20" name="Rectangle 11"/>
          <p:cNvSpPr>
            <a:spLocks noChangeArrowheads="1"/>
          </p:cNvSpPr>
          <p:nvPr/>
        </p:nvSpPr>
        <p:spPr bwMode="auto">
          <a:xfrm>
            <a:off x="0" y="4941888"/>
            <a:ext cx="9144000" cy="188912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21" name="Rectangle 12"/>
          <p:cNvSpPr>
            <a:spLocks noChangeArrowheads="1"/>
          </p:cNvSpPr>
          <p:nvPr/>
        </p:nvSpPr>
        <p:spPr bwMode="auto">
          <a:xfrm>
            <a:off x="0" y="3357563"/>
            <a:ext cx="9144000" cy="188912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84663" y="1268413"/>
            <a:ext cx="250825" cy="5589587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43663" y="1268413"/>
            <a:ext cx="250825" cy="5589587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24" name="Rectangle 15"/>
          <p:cNvSpPr>
            <a:spLocks noChangeArrowheads="1"/>
          </p:cNvSpPr>
          <p:nvPr/>
        </p:nvSpPr>
        <p:spPr bwMode="auto">
          <a:xfrm>
            <a:off x="1979613" y="1268413"/>
            <a:ext cx="250825" cy="5589587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3325" name="Rectangle 16"/>
          <p:cNvSpPr>
            <a:spLocks noChangeArrowheads="1"/>
          </p:cNvSpPr>
          <p:nvPr/>
        </p:nvSpPr>
        <p:spPr bwMode="auto">
          <a:xfrm>
            <a:off x="0" y="1700213"/>
            <a:ext cx="9144000" cy="144462"/>
          </a:xfrm>
          <a:prstGeom prst="rect">
            <a:avLst/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6324600" y="990600"/>
            <a:ext cx="2362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~PP4031.WAV">
            <a:hlinkClick r:id="" action="ppaction://media"/>
          </p:cNvPr>
          <p:cNvPicPr>
            <a:picLocks noRot="1" noChangeAspect="1"/>
          </p:cNvPicPr>
          <p:nvPr>
            <a:wavAudioFile r:embed="rId1" name="~PP403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788091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CA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en-CA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CA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CA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ACCEPTABLE  </a:t>
            </a:r>
            <a:r>
              <a:rPr lang="en-CA" dirty="0" smtClean="0"/>
              <a:t>- No change in Protein molecule – </a:t>
            </a:r>
            <a:r>
              <a:rPr lang="en-CA" dirty="0" err="1" smtClean="0"/>
              <a:t>eg</a:t>
            </a:r>
            <a:r>
              <a:rPr lang="en-CA" dirty="0" smtClean="0"/>
              <a:t>. Structural gene for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		 chain of Hb A  Hb </a:t>
            </a:r>
            <a:r>
              <a:rPr lang="en-CA" dirty="0" err="1" smtClean="0">
                <a:sym typeface="Symbol" pitchFamily="18" charset="2"/>
              </a:rPr>
              <a:t>Hikari</a:t>
            </a:r>
            <a:endParaRPr lang="en-CA" dirty="0" smtClean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		     61 Lysine  Asparagine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		    AAA    </a:t>
            </a:r>
            <a:r>
              <a:rPr lang="en-CA" b="1" dirty="0" smtClean="0">
                <a:solidFill>
                  <a:schemeClr val="accent2"/>
                </a:solidFill>
                <a:sym typeface="Symbol" pitchFamily="18" charset="2"/>
              </a:rPr>
              <a:t>AAU</a:t>
            </a:r>
            <a:r>
              <a:rPr lang="en-CA" dirty="0" smtClean="0">
                <a:sym typeface="Symbol" pitchFamily="18" charset="2"/>
              </a:rPr>
              <a:t>  </a:t>
            </a:r>
            <a:r>
              <a:rPr lang="en-CA" dirty="0" smtClean="0">
                <a:solidFill>
                  <a:srgbClr val="FF33CC"/>
                </a:solidFill>
                <a:sym typeface="Symbol" pitchFamily="18" charset="2"/>
              </a:rPr>
              <a:t>  </a:t>
            </a:r>
            <a:r>
              <a:rPr lang="en-CA" dirty="0" smtClean="0">
                <a:sym typeface="Symbol" pitchFamily="18" charset="2"/>
              </a:rPr>
              <a:t>AAG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               </a:t>
            </a:r>
            <a:r>
              <a:rPr lang="en-CA" dirty="0" smtClean="0">
                <a:solidFill>
                  <a:srgbClr val="FF33CC"/>
                </a:solidFill>
                <a:sym typeface="Symbol" pitchFamily="18" charset="2"/>
              </a:rPr>
              <a:t>↓</a:t>
            </a:r>
            <a:r>
              <a:rPr lang="en-CA" dirty="0" smtClean="0">
                <a:sym typeface="Symbol" pitchFamily="18" charset="2"/>
              </a:rPr>
              <a:t>	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ym typeface="Symbol" pitchFamily="18" charset="2"/>
              </a:rPr>
              <a:t>		</a:t>
            </a:r>
            <a:r>
              <a:rPr lang="en-CA" b="1" dirty="0" smtClean="0">
                <a:solidFill>
                  <a:schemeClr val="accent2"/>
                </a:solidFill>
                <a:sym typeface="Symbol" pitchFamily="18" charset="2"/>
              </a:rPr>
              <a:t>    AAC</a:t>
            </a:r>
            <a:r>
              <a:rPr lang="en-CA" dirty="0" smtClean="0">
                <a:sym typeface="Symbol" pitchFamily="18" charset="2"/>
              </a:rPr>
              <a:t>	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 smtClean="0"/>
              <a:t>MISSENSE </a:t>
            </a:r>
            <a:r>
              <a:rPr lang="en-CA" dirty="0" smtClean="0"/>
              <a:t>MUTATION – 3 TYPES</a:t>
            </a:r>
            <a:endParaRPr lang="en-CA" dirty="0" smtClean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2667000" y="4419600"/>
            <a:ext cx="2286000" cy="855662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~PP4087.WAV">
            <a:hlinkClick r:id="" action="ppaction://media"/>
          </p:cNvPr>
          <p:cNvPicPr>
            <a:picLocks noRot="1" noChangeAspect="1"/>
          </p:cNvPicPr>
          <p:nvPr>
            <a:wavAudioFile r:embed="rId1" name="~PP4087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6324600" cy="484327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CA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/>
              <a:t>Example : </a:t>
            </a: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 S</a:t>
            </a:r>
            <a:endParaRPr lang="en-CA" sz="3200" b="1" dirty="0" smtClean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>
                <a:solidFill>
                  <a:srgbClr val="33CCFF"/>
                </a:solidFill>
              </a:rPr>
              <a:t> </a:t>
            </a:r>
            <a:r>
              <a:rPr lang="en-CA" sz="3200" dirty="0" smtClean="0"/>
              <a:t>Glutamic acid </a:t>
            </a:r>
            <a:r>
              <a:rPr lang="en-CA" sz="3200" dirty="0" smtClean="0">
                <a:sym typeface="Symbol" pitchFamily="18" charset="2"/>
              </a:rPr>
              <a:t> 6</a:t>
            </a:r>
            <a:r>
              <a:rPr lang="en-CA" sz="3200" dirty="0" smtClean="0">
                <a:solidFill>
                  <a:srgbClr val="33CCFF"/>
                </a:solidFill>
                <a:sym typeface="Symbol" pitchFamily="18" charset="2"/>
              </a:rPr>
              <a:t> </a:t>
            </a: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Valine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 		GAA   GUA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        	GAG   GUG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 Hinders normal function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 Results in sickle cell anaemia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 Although abnormal, it   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CA" sz="3200" dirty="0" smtClean="0">
                <a:solidFill>
                  <a:schemeClr val="accent2"/>
                </a:solidFill>
                <a:sym typeface="Symbol" pitchFamily="18" charset="2"/>
              </a:rPr>
              <a:t>   binds &amp; release Oxygen abnormally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sz="4000" dirty="0" smtClean="0"/>
              <a:t>B</a:t>
            </a:r>
            <a:r>
              <a:rPr lang="en-CA" sz="4000" dirty="0" smtClean="0"/>
              <a:t>. </a:t>
            </a:r>
            <a:r>
              <a:rPr lang="en-CA" sz="4000" dirty="0" smtClean="0"/>
              <a:t>PARTIALLY ACCEPTED MISSENSE MUTATION</a:t>
            </a:r>
          </a:p>
        </p:txBody>
      </p:sp>
      <p:pic>
        <p:nvPicPr>
          <p:cNvPr id="4" name="Picture 3" descr="HB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1066800"/>
            <a:ext cx="3114675" cy="5486400"/>
          </a:xfrm>
          <a:prstGeom prst="rect">
            <a:avLst/>
          </a:prstGeom>
        </p:spPr>
      </p:pic>
      <p:pic>
        <p:nvPicPr>
          <p:cNvPr id="5" name="~PP1029.WAV">
            <a:hlinkClick r:id="" action="ppaction://media"/>
          </p:cNvPr>
          <p:cNvPicPr>
            <a:picLocks noRot="1" noChangeAspect="1"/>
          </p:cNvPicPr>
          <p:nvPr>
            <a:wavAudioFile r:embed="rId1" name="~PP1029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sz="3200" dirty="0" smtClean="0"/>
              <a:t> NON FUNCTIONING PROTEIN</a:t>
            </a:r>
          </a:p>
          <a:p>
            <a:pPr eaLnBrk="1" hangingPunct="1">
              <a:defRPr/>
            </a:pPr>
            <a:r>
              <a:rPr lang="en-CA" sz="3200" dirty="0" smtClean="0"/>
              <a:t> </a:t>
            </a:r>
            <a:r>
              <a:rPr lang="en-CA" sz="3200" b="1" dirty="0" smtClean="0"/>
              <a:t>HAEMOGLOBIN M</a:t>
            </a:r>
          </a:p>
          <a:p>
            <a:pPr eaLnBrk="1" hangingPunct="1">
              <a:defRPr/>
            </a:pPr>
            <a:r>
              <a:rPr lang="en-CA" sz="3200" dirty="0" smtClean="0"/>
              <a:t> Hb A  </a:t>
            </a:r>
            <a:r>
              <a:rPr lang="en-CA" sz="3200" dirty="0" smtClean="0">
                <a:sym typeface="Symbol" pitchFamily="18" charset="2"/>
              </a:rPr>
              <a:t> </a:t>
            </a:r>
            <a:r>
              <a:rPr lang="en-CA" sz="3200" dirty="0" smtClean="0"/>
              <a:t>chain 58 Histidine </a:t>
            </a:r>
            <a:r>
              <a:rPr lang="en-CA" sz="3200" dirty="0" smtClean="0">
                <a:sym typeface="Symbol" pitchFamily="18" charset="2"/>
              </a:rPr>
              <a:t> </a:t>
            </a:r>
            <a:r>
              <a:rPr lang="en-CA" sz="3200" b="1" dirty="0" smtClean="0">
                <a:solidFill>
                  <a:srgbClr val="FF0000"/>
                </a:solidFill>
                <a:sym typeface="Symbol" pitchFamily="18" charset="2"/>
              </a:rPr>
              <a:t>Tyrosine</a:t>
            </a:r>
          </a:p>
          <a:p>
            <a:pPr eaLnBrk="1" hangingPunct="1">
              <a:defRPr/>
            </a:pPr>
            <a:r>
              <a:rPr lang="en-CA" sz="3200" b="1" dirty="0" smtClean="0">
                <a:sym typeface="Symbol" pitchFamily="18" charset="2"/>
              </a:rPr>
              <a:t>                               </a:t>
            </a:r>
            <a:r>
              <a:rPr lang="en-CA" sz="3200" b="1" u="sng" dirty="0" smtClean="0">
                <a:sym typeface="Symbol" pitchFamily="18" charset="2"/>
              </a:rPr>
              <a:t>C</a:t>
            </a:r>
            <a:r>
              <a:rPr lang="en-CA" sz="3200" b="1" dirty="0" smtClean="0">
                <a:sym typeface="Symbol" pitchFamily="18" charset="2"/>
              </a:rPr>
              <a:t>AU      </a:t>
            </a:r>
            <a:r>
              <a:rPr lang="en-CA" sz="3200" b="1" dirty="0" smtClean="0">
                <a:solidFill>
                  <a:srgbClr val="FF0000"/>
                </a:solidFill>
                <a:sym typeface="Symbol" pitchFamily="18" charset="2"/>
              </a:rPr>
              <a:t>UAU</a:t>
            </a:r>
          </a:p>
          <a:p>
            <a:pPr eaLnBrk="1" hangingPunct="1">
              <a:defRPr/>
            </a:pPr>
            <a:r>
              <a:rPr lang="en-CA" sz="3200" b="1" dirty="0" smtClean="0">
                <a:sym typeface="Symbol" pitchFamily="18" charset="2"/>
              </a:rPr>
              <a:t>                               </a:t>
            </a:r>
            <a:r>
              <a:rPr lang="en-CA" sz="3200" b="1" u="sng" dirty="0" smtClean="0">
                <a:sym typeface="Symbol" pitchFamily="18" charset="2"/>
              </a:rPr>
              <a:t>C</a:t>
            </a:r>
            <a:r>
              <a:rPr lang="en-CA" sz="3200" b="1" dirty="0" smtClean="0">
                <a:sym typeface="Symbol" pitchFamily="18" charset="2"/>
              </a:rPr>
              <a:t>AC      </a:t>
            </a:r>
            <a:r>
              <a:rPr lang="en-CA" sz="3200" b="1" dirty="0" smtClean="0">
                <a:solidFill>
                  <a:srgbClr val="FF0000"/>
                </a:solidFill>
                <a:sym typeface="Symbol" pitchFamily="18" charset="2"/>
              </a:rPr>
              <a:t>UAC</a:t>
            </a:r>
          </a:p>
          <a:p>
            <a:pPr eaLnBrk="1" hangingPunct="1">
              <a:defRPr/>
            </a:pPr>
            <a:r>
              <a:rPr lang="en-CA" sz="3200" b="1" dirty="0" smtClean="0">
                <a:solidFill>
                  <a:srgbClr val="FF0000"/>
                </a:solidFill>
                <a:sym typeface="Symbol" pitchFamily="18" charset="2"/>
              </a:rPr>
              <a:t> Ferrous iron is oxidised to ferric iron</a:t>
            </a:r>
          </a:p>
          <a:p>
            <a:pPr eaLnBrk="1" hangingPunct="1">
              <a:defRPr/>
            </a:pPr>
            <a:r>
              <a:rPr lang="en-CA" sz="3200" b="1" dirty="0" smtClean="0">
                <a:solidFill>
                  <a:srgbClr val="FF0000"/>
                </a:solidFill>
                <a:sym typeface="Symbol" pitchFamily="18" charset="2"/>
              </a:rPr>
              <a:t> Met Hb cannot transport oxygen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z="4000" dirty="0" smtClean="0"/>
              <a:t>C</a:t>
            </a:r>
            <a:r>
              <a:rPr lang="en-CA" sz="4000" dirty="0" smtClean="0"/>
              <a:t>. </a:t>
            </a:r>
            <a:r>
              <a:rPr lang="en-CA" sz="4000" dirty="0" smtClean="0"/>
              <a:t>UNACCEPTABLE MISSENSE </a:t>
            </a:r>
          </a:p>
        </p:txBody>
      </p:sp>
      <p:pic>
        <p:nvPicPr>
          <p:cNvPr id="4" name="~PP2217.WAV">
            <a:hlinkClick r:id="" action="ppaction://media"/>
          </p:cNvPr>
          <p:cNvPicPr>
            <a:picLocks noRot="1" noChangeAspect="1"/>
          </p:cNvPicPr>
          <p:nvPr>
            <a:wavAudioFile r:embed="rId1" name="~PP2217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 The codon containing the changed base may become </a:t>
            </a:r>
            <a:r>
              <a:rPr lang="en-CA" b="1" dirty="0" smtClean="0">
                <a:solidFill>
                  <a:schemeClr val="accent2"/>
                </a:solidFill>
              </a:rPr>
              <a:t>TERMINATOR CODON </a:t>
            </a:r>
          </a:p>
          <a:p>
            <a:pPr eaLnBrk="1" hangingPunct="1">
              <a:buNone/>
              <a:defRPr/>
            </a:pPr>
            <a:endParaRPr lang="en-CA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en-CA" dirty="0" smtClean="0">
                <a:solidFill>
                  <a:srgbClr val="00CC00"/>
                </a:solidFill>
              </a:rPr>
              <a:t> </a:t>
            </a:r>
            <a:r>
              <a:rPr lang="en-CA" dirty="0" smtClean="0"/>
              <a:t>Change in Second base of Serine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  UCA </a:t>
            </a:r>
            <a:r>
              <a:rPr lang="en-CA" dirty="0" smtClean="0">
                <a:sym typeface="Symbol" pitchFamily="18" charset="2"/>
              </a:rPr>
              <a:t> U</a:t>
            </a:r>
            <a:r>
              <a:rPr lang="en-CA" dirty="0" smtClean="0">
                <a:solidFill>
                  <a:srgbClr val="CCFF66"/>
                </a:solidFill>
                <a:sym typeface="Symbol" pitchFamily="18" charset="2"/>
              </a:rPr>
              <a:t>A</a:t>
            </a:r>
            <a:r>
              <a:rPr lang="en-CA" dirty="0" smtClean="0">
                <a:sym typeface="Symbol" pitchFamily="18" charset="2"/>
              </a:rPr>
              <a:t>A -</a:t>
            </a:r>
            <a:r>
              <a:rPr lang="en-CA" b="1" dirty="0" smtClean="0">
                <a:solidFill>
                  <a:schemeClr val="accent2"/>
                </a:solidFill>
              </a:rPr>
              <a:t>TERMINATOR CODON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CA" dirty="0" smtClean="0"/>
              <a:t> Premature termination of protein </a:t>
            </a:r>
            <a:r>
              <a:rPr lang="en-CA" dirty="0" smtClean="0"/>
              <a:t>synthesis</a:t>
            </a:r>
          </a:p>
          <a:p>
            <a:pPr eaLnBrk="1" hangingPunct="1"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Termination in non-appropriate place – nonsense mutation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 smtClean="0"/>
              <a:t>3. NONSENSE </a:t>
            </a:r>
            <a:r>
              <a:rPr lang="en-CA" dirty="0" smtClean="0"/>
              <a:t>MUTATION</a:t>
            </a:r>
          </a:p>
        </p:txBody>
      </p:sp>
      <p:pic>
        <p:nvPicPr>
          <p:cNvPr id="4" name="~PP460.WAV">
            <a:hlinkClick r:id="" action="ppaction://media"/>
          </p:cNvPr>
          <p:cNvPicPr>
            <a:picLocks noRot="1" noChangeAspect="1"/>
          </p:cNvPicPr>
          <p:nvPr>
            <a:wavAudioFile r:embed="rId1" name="~PP460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mutation -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19201"/>
            <a:ext cx="3810000" cy="5638799"/>
          </a:xfrm>
          <a:noFill/>
        </p:spPr>
      </p:pic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     TANDEM TRIPLET REPEAT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886200" y="1219200"/>
            <a:ext cx="50069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CA" sz="3200" dirty="0"/>
              <a:t> Many copies of triplet</a:t>
            </a:r>
          </a:p>
          <a:p>
            <a:pPr>
              <a:buFontTx/>
              <a:buChar char="•"/>
            </a:pPr>
            <a:r>
              <a:rPr lang="en-CA" sz="3200" dirty="0"/>
              <a:t> If in coding region – </a:t>
            </a:r>
          </a:p>
          <a:p>
            <a:r>
              <a:rPr lang="en-CA" sz="3200" dirty="0"/>
              <a:t>   many copies of </a:t>
            </a:r>
            <a:r>
              <a:rPr lang="en-CA" sz="3200" dirty="0" err="1" smtClean="0"/>
              <a:t>aa</a:t>
            </a:r>
            <a:endParaRPr lang="en-CA" sz="3200" dirty="0"/>
          </a:p>
          <a:p>
            <a:pPr>
              <a:buFontTx/>
              <a:buChar char="•"/>
            </a:pPr>
            <a:r>
              <a:rPr lang="en-CA" sz="3200" dirty="0"/>
              <a:t> Amplification of CAG</a:t>
            </a:r>
          </a:p>
          <a:p>
            <a:r>
              <a:rPr lang="en-CA" sz="3200" dirty="0"/>
              <a:t>  - many Glutamine in</a:t>
            </a:r>
          </a:p>
          <a:p>
            <a:r>
              <a:rPr lang="en-CA" sz="3200" dirty="0"/>
              <a:t>  Huntington protein – </a:t>
            </a:r>
          </a:p>
          <a:p>
            <a:r>
              <a:rPr lang="en-CA" sz="3200" dirty="0"/>
              <a:t>  cause </a:t>
            </a:r>
            <a:r>
              <a:rPr lang="en-CA" sz="3200" b="1" dirty="0"/>
              <a:t>Huntington’s </a:t>
            </a:r>
          </a:p>
          <a:p>
            <a:r>
              <a:rPr lang="en-CA" sz="3200" dirty="0"/>
              <a:t>  </a:t>
            </a:r>
            <a:r>
              <a:rPr lang="en-CA" sz="3200" dirty="0" smtClean="0"/>
              <a:t>disease – </a:t>
            </a:r>
            <a:r>
              <a:rPr lang="en-CA" sz="3200" b="1" dirty="0" err="1" smtClean="0">
                <a:solidFill>
                  <a:schemeClr val="accent2"/>
                </a:solidFill>
              </a:rPr>
              <a:t>Neuro</a:t>
            </a:r>
            <a:r>
              <a:rPr lang="en-CA" sz="3200" b="1" dirty="0" smtClean="0">
                <a:solidFill>
                  <a:schemeClr val="accent2"/>
                </a:solidFill>
              </a:rPr>
              <a:t>-  </a:t>
            </a:r>
          </a:p>
          <a:p>
            <a:r>
              <a:rPr lang="en-CA" sz="3200" b="1" dirty="0" smtClean="0">
                <a:solidFill>
                  <a:schemeClr val="accent2"/>
                </a:solidFill>
              </a:rPr>
              <a:t>         degenerative </a:t>
            </a:r>
            <a:endParaRPr lang="en-CA" sz="3200" b="1" dirty="0">
              <a:solidFill>
                <a:schemeClr val="accent2"/>
              </a:solidFill>
            </a:endParaRPr>
          </a:p>
          <a:p>
            <a:r>
              <a:rPr lang="en-CA" sz="3200" b="1" dirty="0">
                <a:solidFill>
                  <a:schemeClr val="accent2"/>
                </a:solidFill>
              </a:rPr>
              <a:t>  </a:t>
            </a:r>
            <a:r>
              <a:rPr lang="en-CA" sz="3200" b="1" dirty="0" smtClean="0">
                <a:solidFill>
                  <a:schemeClr val="accent2"/>
                </a:solidFill>
              </a:rPr>
              <a:t>       disorder</a:t>
            </a:r>
            <a:endParaRPr lang="en-CA" sz="3200" b="1" dirty="0">
              <a:solidFill>
                <a:schemeClr val="accent2"/>
              </a:solidFill>
            </a:endParaRPr>
          </a:p>
        </p:txBody>
      </p:sp>
      <p:pic>
        <p:nvPicPr>
          <p:cNvPr id="5" name="~PP3879.WAV">
            <a:hlinkClick r:id="" action="ppaction://media"/>
          </p:cNvPr>
          <p:cNvPicPr>
            <a:picLocks noRot="1" noChangeAspect="1"/>
          </p:cNvPicPr>
          <p:nvPr>
            <a:wavAudioFile r:embed="rId2" name="~PP3879.WAV"/>
          </p:nvPr>
        </p:nvPicPr>
        <p:blipFill>
          <a:blip r:embed="rId5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2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 If </a:t>
            </a:r>
            <a:r>
              <a:rPr lang="en-CA" dirty="0" err="1" smtClean="0"/>
              <a:t>trinucleotide</a:t>
            </a:r>
            <a:r>
              <a:rPr lang="en-CA" dirty="0" smtClean="0"/>
              <a:t> repeat expansion occurs in untranslated –</a:t>
            </a:r>
            <a:r>
              <a:rPr lang="en-CA" dirty="0" err="1" smtClean="0"/>
              <a:t>intron</a:t>
            </a:r>
            <a:r>
              <a:rPr lang="en-CA" dirty="0" smtClean="0"/>
              <a:t> – portion of a gene – decrease in production of protein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</a:t>
            </a:r>
          </a:p>
          <a:p>
            <a:pPr eaLnBrk="1" hangingPunct="1">
              <a:defRPr/>
            </a:pPr>
            <a:r>
              <a:rPr lang="en-CA" dirty="0" smtClean="0"/>
              <a:t> Example – </a:t>
            </a:r>
            <a:r>
              <a:rPr lang="en-CA" b="1" dirty="0" smtClean="0"/>
              <a:t>Fragile X syndrome (CGG)</a:t>
            </a:r>
            <a:r>
              <a:rPr lang="en-CA" b="1" baseline="-25000" dirty="0" smtClean="0"/>
              <a:t>7 -50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			  </a:t>
            </a:r>
            <a:endParaRPr lang="en-CA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			  -  </a:t>
            </a:r>
            <a:r>
              <a:rPr lang="en-CA" b="1" dirty="0" err="1" smtClean="0"/>
              <a:t>Myotonic</a:t>
            </a:r>
            <a:r>
              <a:rPr lang="en-CA" b="1" dirty="0" smtClean="0"/>
              <a:t> dystrophy (CTG)</a:t>
            </a:r>
            <a:r>
              <a:rPr lang="en-CA" b="1" baseline="-25000" dirty="0" smtClean="0"/>
              <a:t>5 -35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baseline="-25000" dirty="0" smtClean="0"/>
              <a:t>   </a:t>
            </a:r>
            <a:r>
              <a:rPr lang="en-CA" b="1" dirty="0" smtClean="0"/>
              <a:t>			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           - HUNTINGTON’S CHOREA (CAG) </a:t>
            </a:r>
            <a:r>
              <a:rPr lang="en-CA" b="1" baseline="-25000" dirty="0" smtClean="0"/>
              <a:t>30 -300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CA" b="1" baseline="-25000" dirty="0" smtClean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 smtClean="0"/>
              <a:t>TANDEM TRIPLET REPEAT</a:t>
            </a:r>
          </a:p>
        </p:txBody>
      </p:sp>
      <p:pic>
        <p:nvPicPr>
          <p:cNvPr id="4" name="~PP1972.WAV">
            <a:hlinkClick r:id="" action="ppaction://media"/>
          </p:cNvPr>
          <p:cNvPicPr>
            <a:picLocks noRot="1" noChangeAspect="1"/>
          </p:cNvPicPr>
          <p:nvPr>
            <a:wavAudioFile r:embed="rId2" name="~PP1972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		</a:t>
            </a:r>
            <a:r>
              <a:rPr lang="en-CA" b="1" dirty="0" smtClean="0"/>
              <a:t>Mutations at splice site –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                              ↓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                 Alteration of removal of Introns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			   (from Pre mRNA molecule)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					↓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b="1" dirty="0" smtClean="0"/>
              <a:t>				Aberrant Proteins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CA" dirty="0" smtClean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/>
              <a:t>Splice site mutation</a:t>
            </a:r>
          </a:p>
        </p:txBody>
      </p:sp>
      <p:pic>
        <p:nvPicPr>
          <p:cNvPr id="4" name="~PP3301.WAV">
            <a:hlinkClick r:id="" action="ppaction://media"/>
          </p:cNvPr>
          <p:cNvPicPr>
            <a:picLocks noRot="1" noChangeAspect="1"/>
          </p:cNvPicPr>
          <p:nvPr>
            <a:wavAudioFile r:embed="rId1" name="~PP3301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 smtClean="0"/>
              <a:t> Addition or Deletion of one or two nucleotide sequence – Frame shift mutation</a:t>
            </a:r>
          </a:p>
          <a:p>
            <a:pPr eaLnBrk="1" hangingPunct="1">
              <a:buNone/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Alteration of Reading frame</a:t>
            </a:r>
          </a:p>
          <a:p>
            <a:pPr eaLnBrk="1" hangingPunct="1">
              <a:buNone/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Radically different amino acids resulted</a:t>
            </a:r>
          </a:p>
          <a:p>
            <a:pPr eaLnBrk="1" hangingPunct="1">
              <a:buNone/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If 3 nucleotides are added or deleted – a new </a:t>
            </a:r>
            <a:r>
              <a:rPr lang="en-CA" dirty="0" smtClean="0"/>
              <a:t>amino acid </a:t>
            </a:r>
            <a:r>
              <a:rPr lang="en-CA" dirty="0" smtClean="0"/>
              <a:t>may be added or deleted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/>
              <a:t>FRAME SHIFT MUTATION</a:t>
            </a:r>
          </a:p>
        </p:txBody>
      </p:sp>
      <p:pic>
        <p:nvPicPr>
          <p:cNvPr id="4" name="~PP430.WAV">
            <a:hlinkClick r:id="" action="ppaction://media"/>
          </p:cNvPr>
          <p:cNvPicPr>
            <a:picLocks noRot="1" noChangeAspect="1"/>
          </p:cNvPicPr>
          <p:nvPr>
            <a:wavAudioFile r:embed="rId1" name="~PP430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TYPES: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dirty="0" smtClean="0"/>
              <a:t>POINT </a:t>
            </a:r>
            <a:r>
              <a:rPr lang="en-CA" dirty="0" smtClean="0"/>
              <a:t>MUTATION – SUBSTITUTION</a:t>
            </a:r>
            <a:endParaRPr lang="en-CA" dirty="0" smtClean="0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611188" y="1628775"/>
            <a:ext cx="78486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CA" sz="32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CA" sz="32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CA" sz="32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TRANSITION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</a:p>
          <a:p>
            <a:pPr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Pyrimidine 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↔ Pyrimidine     T  ↔ C</a:t>
            </a:r>
          </a:p>
          <a:p>
            <a:pPr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Purine ↔ Purine      A ↔ G </a:t>
            </a:r>
          </a:p>
          <a:p>
            <a:pPr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CA" sz="32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2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. </a:t>
            </a:r>
            <a:r>
              <a:rPr lang="en-CA" sz="32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TRANSVERSION </a:t>
            </a:r>
          </a:p>
          <a:p>
            <a:pPr>
              <a:defRPr/>
            </a:pPr>
            <a:r>
              <a:rPr lang="en-CA" sz="32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Purine  Pyrimidine   &amp;  Purine </a:t>
            </a:r>
            <a:r>
              <a:rPr lang="en-CA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Purine</a:t>
            </a:r>
          </a:p>
          <a:p>
            <a:pPr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(U) T  A                         </a:t>
            </a:r>
            <a:r>
              <a:rPr lang="en-CA" sz="3200" dirty="0" err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 T (U)   </a:t>
            </a:r>
          </a:p>
          <a:p>
            <a:pPr>
              <a:defRPr/>
            </a:pPr>
            <a:endParaRPr lang="en-CA" sz="3200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C  G          		   </a:t>
            </a:r>
            <a:r>
              <a:rPr lang="en-CA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</a:t>
            </a:r>
            <a:r>
              <a:rPr lang="en-CA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G</a:t>
            </a:r>
            <a:r>
              <a:rPr lang="en-CA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CA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C</a:t>
            </a:r>
            <a:endParaRPr lang="en-CA" sz="32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defRPr/>
            </a:pPr>
            <a:endParaRPr lang="en-CA" sz="32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6400800" y="4953000"/>
            <a:ext cx="71913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6477000" y="4953000"/>
            <a:ext cx="647700" cy="793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828800" y="5029200"/>
            <a:ext cx="7207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2057400" y="5029200"/>
            <a:ext cx="7191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~PP814.WAV">
            <a:hlinkClick r:id="" action="ppaction://media"/>
          </p:cNvPr>
          <p:cNvPicPr>
            <a:picLocks noRot="1" noChangeAspect="1"/>
          </p:cNvPicPr>
          <p:nvPr>
            <a:wavAudioFile r:embed="rId1" name="~PP814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utation -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651500" cy="6858000"/>
          </a:xfrm>
          <a:noFill/>
        </p:spPr>
      </p:pic>
      <p:sp>
        <p:nvSpPr>
          <p:cNvPr id="23555" name="Text Box 10"/>
          <p:cNvSpPr txBox="1">
            <a:spLocks noChangeArrowheads="1"/>
          </p:cNvSpPr>
          <p:nvPr/>
        </p:nvSpPr>
        <p:spPr bwMode="auto">
          <a:xfrm>
            <a:off x="6135688" y="684213"/>
            <a:ext cx="28664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3200" b="1" dirty="0"/>
              <a:t>Addition of a</a:t>
            </a:r>
          </a:p>
          <a:p>
            <a:r>
              <a:rPr lang="en-CA" sz="3200" b="1" dirty="0"/>
              <a:t>Single </a:t>
            </a:r>
          </a:p>
          <a:p>
            <a:r>
              <a:rPr lang="en-CA" sz="3200" b="1" dirty="0"/>
              <a:t>Nucleotide</a:t>
            </a:r>
          </a:p>
          <a:p>
            <a:endParaRPr lang="en-CA" sz="3200" dirty="0"/>
          </a:p>
          <a:p>
            <a:endParaRPr lang="en-CA" sz="3200" dirty="0"/>
          </a:p>
          <a:p>
            <a:endParaRPr lang="en-CA" sz="3200" dirty="0"/>
          </a:p>
          <a:p>
            <a:r>
              <a:rPr lang="en-CA" sz="3200" dirty="0"/>
              <a:t>Deletion of a </a:t>
            </a:r>
          </a:p>
          <a:p>
            <a:r>
              <a:rPr lang="en-CA" sz="3200" dirty="0"/>
              <a:t>Single</a:t>
            </a:r>
          </a:p>
          <a:p>
            <a:r>
              <a:rPr lang="en-CA" sz="3200" dirty="0"/>
              <a:t>Nucleotide</a:t>
            </a:r>
          </a:p>
        </p:txBody>
      </p:sp>
      <p:sp>
        <p:nvSpPr>
          <p:cNvPr id="23556" name="Line 11"/>
          <p:cNvSpPr>
            <a:spLocks noChangeShapeType="1"/>
          </p:cNvSpPr>
          <p:nvPr/>
        </p:nvSpPr>
        <p:spPr bwMode="auto">
          <a:xfrm>
            <a:off x="6227763" y="2924175"/>
            <a:ext cx="25209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~PP3796.WAV">
            <a:hlinkClick r:id="" action="ppaction://media"/>
          </p:cNvPr>
          <p:cNvPicPr>
            <a:picLocks noRot="1" noChangeAspect="1"/>
          </p:cNvPicPr>
          <p:nvPr>
            <a:wavAudioFile r:embed="rId1" name="~PP3796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mut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3048000" y="63500"/>
            <a:ext cx="474725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3200" b="1" dirty="0">
                <a:solidFill>
                  <a:schemeClr val="accent2"/>
                </a:solidFill>
              </a:rPr>
              <a:t>Frame shift mutation</a:t>
            </a:r>
          </a:p>
        </p:txBody>
      </p:sp>
      <p:pic>
        <p:nvPicPr>
          <p:cNvPr id="4" name="~PP2488.WAV">
            <a:hlinkClick r:id="" action="ppaction://media"/>
          </p:cNvPr>
          <p:cNvPicPr>
            <a:picLocks noRot="1" noChangeAspect="1"/>
          </p:cNvPicPr>
          <p:nvPr>
            <a:wavAudioFile r:embed="rId1" name="~PP2488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1530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</a:t>
            </a:r>
            <a:r>
              <a:rPr lang="en-CA" sz="2800" b="1" dirty="0" smtClean="0"/>
              <a:t>LETHAL - </a:t>
            </a:r>
            <a:r>
              <a:rPr lang="en-CA" sz="2800" b="1" dirty="0" smtClean="0">
                <a:sym typeface="Symbol" pitchFamily="18" charset="2"/>
              </a:rPr>
              <a:t>4 Hb – </a:t>
            </a:r>
            <a:r>
              <a:rPr lang="en-CA" sz="2800" b="1" dirty="0" err="1" smtClean="0">
                <a:sym typeface="Symbol" pitchFamily="18" charset="2"/>
              </a:rPr>
              <a:t>Incompatiblity</a:t>
            </a:r>
            <a:endParaRPr lang="en-CA" sz="2800" b="1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CA" sz="2800" b="1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sz="2800" b="1" dirty="0" smtClean="0">
                <a:sym typeface="Symbol" pitchFamily="18" charset="2"/>
              </a:rPr>
              <a:t> SILENT – evolutionary respect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CA" sz="2800" b="1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sz="2800" b="1" dirty="0" smtClean="0">
                <a:sym typeface="Symbol" pitchFamily="18" charset="2"/>
              </a:rPr>
              <a:t> BENEFICIAL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sz="2800" b="1" dirty="0" smtClean="0">
                <a:sym typeface="Symbol" pitchFamily="18" charset="2"/>
              </a:rPr>
              <a:t>	– Evolution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sz="2800" b="1" dirty="0" smtClean="0">
                <a:sym typeface="Symbol" pitchFamily="18" charset="2"/>
              </a:rPr>
              <a:t>	 - New variety in agriculture (</a:t>
            </a:r>
            <a:r>
              <a:rPr lang="en-CA" sz="2800" b="1" dirty="0" err="1" smtClean="0">
                <a:sym typeface="Symbol" pitchFamily="18" charset="2"/>
              </a:rPr>
              <a:t>Trpt</a:t>
            </a:r>
            <a:r>
              <a:rPr lang="en-CA" sz="2800" b="1" dirty="0" smtClean="0">
                <a:sym typeface="Symbol" pitchFamily="18" charset="2"/>
              </a:rPr>
              <a:t> + maize)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sz="2800" b="1" dirty="0" smtClean="0">
                <a:sym typeface="Symbol" pitchFamily="18" charset="2"/>
              </a:rPr>
              <a:t>    - </a:t>
            </a:r>
            <a:r>
              <a:rPr lang="en-C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Newer microorganism – New disease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 - To resist  antibiotics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CA" sz="2800" b="1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sz="2800" b="1" dirty="0" smtClean="0">
                <a:sym typeface="Symbol" pitchFamily="18" charset="2"/>
              </a:rPr>
              <a:t> CARCINOGENIC –alteration of regulatory control, Uncontrolled cell division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RESULTS OF MUTATION</a:t>
            </a:r>
          </a:p>
        </p:txBody>
      </p:sp>
      <p:pic>
        <p:nvPicPr>
          <p:cNvPr id="4" name="~PP2500.WAV">
            <a:hlinkClick r:id="" action="ppaction://media"/>
          </p:cNvPr>
          <p:cNvPicPr>
            <a:picLocks noRot="1" noChangeAspect="1"/>
          </p:cNvPicPr>
          <p:nvPr>
            <a:wavAudioFile r:embed="rId1" name="~PP2500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84313"/>
            <a:ext cx="8229600" cy="5106987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1. ERRORS OF REPLICATION: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	- Human – 10</a:t>
            </a:r>
            <a:r>
              <a:rPr lang="en-CA" baseline="30000" dirty="0" smtClean="0"/>
              <a:t>14</a:t>
            </a:r>
            <a:r>
              <a:rPr lang="en-CA" dirty="0" smtClean="0"/>
              <a:t> nucleated cells –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- 3 x 10</a:t>
            </a:r>
            <a:r>
              <a:rPr lang="en-CA" baseline="30000" dirty="0" smtClean="0"/>
              <a:t>9</a:t>
            </a:r>
            <a:r>
              <a:rPr lang="en-CA" dirty="0" smtClean="0"/>
              <a:t> </a:t>
            </a:r>
            <a:r>
              <a:rPr lang="en-CA" dirty="0" err="1" smtClean="0"/>
              <a:t>bp</a:t>
            </a:r>
            <a:r>
              <a:rPr lang="en-CA" dirty="0" smtClean="0"/>
              <a:t>/cell; 10</a:t>
            </a:r>
            <a:r>
              <a:rPr lang="en-CA" baseline="30000" dirty="0" smtClean="0"/>
              <a:t>16</a:t>
            </a:r>
            <a:r>
              <a:rPr lang="en-CA" dirty="0" smtClean="0"/>
              <a:t> cell division –life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- Mutation in 10</a:t>
            </a:r>
            <a:r>
              <a:rPr lang="en-CA" baseline="30000" dirty="0" smtClean="0"/>
              <a:t>-10</a:t>
            </a:r>
            <a:r>
              <a:rPr lang="en-CA" dirty="0" smtClean="0"/>
              <a:t> /</a:t>
            </a:r>
            <a:r>
              <a:rPr lang="en-CA" dirty="0" err="1" smtClean="0"/>
              <a:t>bp</a:t>
            </a:r>
            <a:r>
              <a:rPr lang="en-CA" dirty="0" smtClean="0"/>
              <a:t>/cell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- Rate – 1 mutation / 10</a:t>
            </a:r>
            <a:r>
              <a:rPr lang="en-CA" baseline="30000" dirty="0" smtClean="0"/>
              <a:t>6</a:t>
            </a:r>
            <a:r>
              <a:rPr lang="en-CA" dirty="0" smtClean="0"/>
              <a:t> </a:t>
            </a:r>
            <a:r>
              <a:rPr lang="en-CA" dirty="0" err="1" smtClean="0"/>
              <a:t>bp</a:t>
            </a:r>
            <a:r>
              <a:rPr lang="en-CA" dirty="0" smtClean="0"/>
              <a:t> in genome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- Occur in DNA </a:t>
            </a:r>
            <a:r>
              <a:rPr lang="en-CA" dirty="0" smtClean="0">
                <a:solidFill>
                  <a:srgbClr val="C00000"/>
                </a:solidFill>
              </a:rPr>
              <a:t>– introns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- </a:t>
            </a:r>
            <a:r>
              <a:rPr lang="en-CA" dirty="0" err="1" smtClean="0">
                <a:solidFill>
                  <a:srgbClr val="C00000"/>
                </a:solidFill>
              </a:rPr>
              <a:t>Mispairing</a:t>
            </a:r>
            <a:r>
              <a:rPr lang="en-CA" dirty="0" smtClean="0">
                <a:solidFill>
                  <a:srgbClr val="C00000"/>
                </a:solidFill>
              </a:rPr>
              <a:t> –</a:t>
            </a:r>
            <a:r>
              <a:rPr lang="en-CA" dirty="0" smtClean="0"/>
              <a:t> wrong </a:t>
            </a:r>
            <a:r>
              <a:rPr lang="en-CA" dirty="0" err="1" smtClean="0"/>
              <a:t>compementary</a:t>
            </a:r>
            <a:r>
              <a:rPr lang="en-CA" dirty="0" smtClean="0"/>
              <a:t> </a:t>
            </a:r>
            <a:r>
              <a:rPr lang="en-CA" dirty="0" err="1" smtClean="0"/>
              <a:t>bp</a:t>
            </a:r>
            <a:r>
              <a:rPr lang="en-CA" dirty="0" smtClean="0"/>
              <a:t> – corrected automatically – proof reading &amp; repair 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CAUSES OF MUTATION</a:t>
            </a:r>
          </a:p>
        </p:txBody>
      </p:sp>
      <p:pic>
        <p:nvPicPr>
          <p:cNvPr id="4" name="~PP3807.WAV">
            <a:hlinkClick r:id="" action="ppaction://media"/>
          </p:cNvPr>
          <p:cNvPicPr>
            <a:picLocks noRot="1" noChangeAspect="1"/>
          </p:cNvPicPr>
          <p:nvPr>
            <a:wavAudioFile r:embed="rId1" name="~PP3807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sz="2800" b="1" dirty="0" smtClean="0"/>
              <a:t>2. ERRORS DUE TO RECOMBINATION EVENTS:</a:t>
            </a:r>
          </a:p>
          <a:p>
            <a:pPr eaLnBrk="1" hangingPunct="1">
              <a:buNone/>
              <a:defRPr/>
            </a:pPr>
            <a:endParaRPr lang="en-CA" sz="2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sz="2800" b="1" dirty="0" smtClean="0"/>
              <a:t>	- Mobile DNA – Rearrangement,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sz="2800" b="1" dirty="0" smtClean="0"/>
              <a:t>                             Recombination – </a:t>
            </a:r>
            <a:r>
              <a:rPr lang="en-CA" sz="2800" b="1" dirty="0" err="1" smtClean="0"/>
              <a:t>Ig</a:t>
            </a:r>
            <a:r>
              <a:rPr lang="en-CA" sz="2800" b="1" dirty="0" smtClean="0"/>
              <a:t> gene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sz="2800" b="1" dirty="0" smtClean="0"/>
              <a:t>				- Crossing over – meiosis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sz="2800" b="1" dirty="0" smtClean="0"/>
              <a:t>					(Common – viral DNA)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sz="2800" b="1" dirty="0" smtClean="0"/>
              <a:t>	- Un-repairable damage 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dirty="0" smtClean="0"/>
              <a:t>CAUSES OF MUTATION (cont)</a:t>
            </a:r>
          </a:p>
        </p:txBody>
      </p:sp>
      <p:pic>
        <p:nvPicPr>
          <p:cNvPr id="4" name="~PP2934.WAV">
            <a:hlinkClick r:id="" action="ppaction://media"/>
          </p:cNvPr>
          <p:cNvPicPr>
            <a:picLocks noRot="1" noChangeAspect="1"/>
          </p:cNvPicPr>
          <p:nvPr>
            <a:wavAudioFile r:embed="rId1" name="~PP2934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/>
              <a:t> 3. MUTAGENS: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CA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/>
              <a:t>   a) Chemical Mutagens: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/>
              <a:t>		- Aromatic hydrocarbons, amines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/>
              <a:t>		- Alkylating &amp; Non </a:t>
            </a:r>
            <a:r>
              <a:rPr lang="en-CA" dirty="0" err="1" smtClean="0"/>
              <a:t>alkylating</a:t>
            </a:r>
            <a:r>
              <a:rPr lang="en-CA" dirty="0" smtClean="0"/>
              <a:t> agents –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/>
              <a:t>          ethyl methane </a:t>
            </a:r>
            <a:r>
              <a:rPr lang="en-CA" dirty="0" err="1" smtClean="0"/>
              <a:t>sulfonate</a:t>
            </a:r>
            <a:endParaRPr lang="en-CA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/>
              <a:t>		- Intercalating agents – disrupts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/>
              <a:t>                                              replication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Alter base pairs / structure of DNA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May lead to carcinogenesis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sz="4000" dirty="0" smtClean="0"/>
              <a:t>CAUSES OF MUTATION (</a:t>
            </a:r>
            <a:r>
              <a:rPr lang="en-CA" sz="4000" dirty="0" err="1" smtClean="0"/>
              <a:t>Contd</a:t>
            </a:r>
            <a:r>
              <a:rPr lang="en-CA" sz="4000" dirty="0" smtClean="0"/>
              <a:t>)</a:t>
            </a:r>
          </a:p>
        </p:txBody>
      </p:sp>
      <p:pic>
        <p:nvPicPr>
          <p:cNvPr id="4" name="~PP1836.WAV">
            <a:hlinkClick r:id="" action="ppaction://media"/>
          </p:cNvPr>
          <p:cNvPicPr>
            <a:picLocks noRot="1" noChangeAspect="1"/>
          </p:cNvPicPr>
          <p:nvPr>
            <a:wavAudioFile r:embed="rId1" name="~PP1836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/>
              <a:t>3. b) PHYSICAL MUTAGENS: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CA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/>
              <a:t>		- UV Rays, X rays, </a:t>
            </a:r>
            <a:r>
              <a:rPr lang="en-CA" b="1" dirty="0" smtClean="0">
                <a:sym typeface="Symbol" pitchFamily="18" charset="2"/>
              </a:rPr>
              <a:t> rays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>
                <a:sym typeface="Symbol" pitchFamily="18" charset="2"/>
              </a:rPr>
              <a:t>		- Free radicals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>
                <a:sym typeface="Symbol" pitchFamily="18" charset="2"/>
              </a:rPr>
              <a:t>		- Alter structure of DNA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>
                <a:sym typeface="Symbol" pitchFamily="18" charset="2"/>
              </a:rPr>
              <a:t>		- Carcinogenic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CA" b="1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>
                <a:sym typeface="Symbol" pitchFamily="18" charset="2"/>
              </a:rPr>
              <a:t> Thymine – thymine dimer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>
                <a:sym typeface="Symbol" pitchFamily="18" charset="2"/>
              </a:rPr>
              <a:t> </a:t>
            </a:r>
            <a:r>
              <a:rPr lang="en-CA" b="1" dirty="0" err="1" smtClean="0">
                <a:sym typeface="Symbol" pitchFamily="18" charset="2"/>
              </a:rPr>
              <a:t>Apurinic</a:t>
            </a:r>
            <a:r>
              <a:rPr lang="en-CA" b="1" dirty="0" smtClean="0">
                <a:sym typeface="Symbol" pitchFamily="18" charset="2"/>
              </a:rPr>
              <a:t> / </a:t>
            </a:r>
            <a:r>
              <a:rPr lang="en-CA" b="1" dirty="0" err="1" smtClean="0">
                <a:sym typeface="Symbol" pitchFamily="18" charset="2"/>
              </a:rPr>
              <a:t>apyrimidinic</a:t>
            </a:r>
            <a:r>
              <a:rPr lang="en-CA" b="1" dirty="0" smtClean="0">
                <a:sym typeface="Symbol" pitchFamily="18" charset="2"/>
              </a:rPr>
              <a:t> sites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>
                <a:sym typeface="Symbol" pitchFamily="18" charset="2"/>
              </a:rPr>
              <a:t> Single / double stranded breaks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sz="4000" dirty="0" smtClean="0"/>
              <a:t>CAUSES OF MUTATION (</a:t>
            </a:r>
            <a:r>
              <a:rPr lang="en-CA" sz="4000" dirty="0" err="1" smtClean="0"/>
              <a:t>Contd</a:t>
            </a:r>
            <a:r>
              <a:rPr lang="en-CA" sz="4000" dirty="0" smtClean="0"/>
              <a:t>)</a:t>
            </a:r>
          </a:p>
        </p:txBody>
      </p:sp>
      <p:pic>
        <p:nvPicPr>
          <p:cNvPr id="4" name="~PP2711.WAV">
            <a:hlinkClick r:id="" action="ppaction://media"/>
          </p:cNvPr>
          <p:cNvPicPr>
            <a:picLocks noRot="1" noChangeAspect="1"/>
          </p:cNvPicPr>
          <p:nvPr>
            <a:wavAudioFile r:embed="rId1" name="~PP2711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dirty="0" smtClean="0"/>
              <a:t> </a:t>
            </a:r>
            <a:r>
              <a:rPr lang="en-CA" b="1" dirty="0" smtClean="0"/>
              <a:t>3 .c) BASE ANALOGS :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CA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/>
              <a:t> - 5’ </a:t>
            </a:r>
            <a:r>
              <a:rPr lang="en-CA" b="1" dirty="0" err="1" smtClean="0"/>
              <a:t>Bromouracil</a:t>
            </a:r>
            <a:r>
              <a:rPr lang="en-CA" b="1" dirty="0" smtClean="0"/>
              <a:t> – Thymine analog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/>
              <a:t>		- Transition of AT </a:t>
            </a:r>
            <a:r>
              <a:rPr lang="en-CA" b="1" dirty="0" smtClean="0">
                <a:sym typeface="Symbol" pitchFamily="18" charset="2"/>
              </a:rPr>
              <a:t></a:t>
            </a:r>
            <a:r>
              <a:rPr lang="en-CA" b="1" dirty="0" smtClean="0"/>
              <a:t> GC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/>
              <a:t>		- ↓ Replication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/>
              <a:t>		- Causes mutation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b="1" dirty="0" smtClean="0"/>
              <a:t>     - 2 AMINO PURINE – Analog of adenine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b="1" dirty="0" smtClean="0"/>
              <a:t>	     - GC </a:t>
            </a:r>
            <a:r>
              <a:rPr lang="en-CA" b="1" dirty="0" smtClean="0">
                <a:sym typeface="Symbol" pitchFamily="18" charset="2"/>
              </a:rPr>
              <a:t> </a:t>
            </a:r>
            <a:r>
              <a:rPr lang="en-CA" b="1" dirty="0" smtClean="0"/>
              <a:t>AT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CA" dirty="0" smtClean="0"/>
              <a:t>	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sz="4000" smtClean="0"/>
              <a:t>CAUSES OF MUTATION (Contd)</a:t>
            </a:r>
          </a:p>
        </p:txBody>
      </p:sp>
      <p:pic>
        <p:nvPicPr>
          <p:cNvPr id="4" name="~PP1462.WAV">
            <a:hlinkClick r:id="" action="ppaction://media"/>
          </p:cNvPr>
          <p:cNvPicPr>
            <a:picLocks noRot="1" noChangeAspect="1"/>
          </p:cNvPicPr>
          <p:nvPr>
            <a:wavAudioFile r:embed="rId1" name="~PP1462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</a:t>
            </a:r>
          </a:p>
          <a:p>
            <a:pPr eaLnBrk="1" hangingPunct="1">
              <a:defRPr/>
            </a:pPr>
            <a:r>
              <a:rPr lang="en-CA" dirty="0" smtClean="0"/>
              <a:t>4. SPONTANEOUS CHANGES:</a:t>
            </a:r>
          </a:p>
          <a:p>
            <a:pPr eaLnBrk="1" hangingPunct="1">
              <a:defRPr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		- Deamination of C to 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		- </a:t>
            </a:r>
            <a:r>
              <a:rPr lang="en-CA" dirty="0" smtClean="0"/>
              <a:t>Depurination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				******************</a:t>
            </a:r>
            <a:endParaRPr lang="en-CA" dirty="0" smtClean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CA" sz="4000" dirty="0" smtClean="0"/>
              <a:t>CAUSES OF MUTATION (</a:t>
            </a:r>
            <a:r>
              <a:rPr lang="en-CA" sz="4000" dirty="0" err="1" smtClean="0"/>
              <a:t>Contd</a:t>
            </a:r>
            <a:r>
              <a:rPr lang="en-CA" sz="4000" dirty="0" smtClean="0"/>
              <a:t>)</a:t>
            </a:r>
          </a:p>
        </p:txBody>
      </p:sp>
      <p:pic>
        <p:nvPicPr>
          <p:cNvPr id="4" name="~PP1412.WAV">
            <a:hlinkClick r:id="" action="ppaction://media"/>
          </p:cNvPr>
          <p:cNvPicPr>
            <a:picLocks noRot="1" noChangeAspect="1"/>
          </p:cNvPicPr>
          <p:nvPr>
            <a:wavAudioFile r:embed="rId1" name="~PP1412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891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GENETIC CODE 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I. SHORT NOTES </a:t>
            </a:r>
          </a:p>
          <a:p>
            <a:pPr marL="624078" indent="-514350">
              <a:buAutoNum type="arabicPeriod"/>
            </a:pPr>
            <a:r>
              <a:rPr lang="en-US" dirty="0" smtClean="0"/>
              <a:t>What is genetic code? Give its salient features.</a:t>
            </a:r>
          </a:p>
          <a:p>
            <a:pPr marL="624078" indent="-514350">
              <a:buNone/>
            </a:pPr>
            <a:r>
              <a:rPr lang="en-US" dirty="0" smtClean="0"/>
              <a:t>II. Brief answers:</a:t>
            </a:r>
          </a:p>
          <a:p>
            <a:pPr marL="624078" indent="-514350">
              <a:buAutoNum type="arabicPeriod"/>
            </a:pPr>
            <a:r>
              <a:rPr lang="en-US" dirty="0" smtClean="0"/>
              <a:t>Degeneracy of code</a:t>
            </a:r>
          </a:p>
          <a:p>
            <a:pPr marL="624078" indent="-514350">
              <a:buAutoNum type="arabicPeriod"/>
            </a:pPr>
            <a:r>
              <a:rPr lang="en-US" dirty="0" smtClean="0"/>
              <a:t> Wobble hypothesis</a:t>
            </a:r>
          </a:p>
          <a:p>
            <a:pPr marL="624078" indent="-514350">
              <a:buAutoNum type="arabicPeriod"/>
            </a:pPr>
            <a:r>
              <a:rPr lang="en-US" dirty="0" smtClean="0"/>
              <a:t> Terminator codons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PROBABLE  QUESTIONS</a:t>
            </a:r>
            <a:endParaRPr lang="en-US" dirty="0"/>
          </a:p>
        </p:txBody>
      </p:sp>
      <p:pic>
        <p:nvPicPr>
          <p:cNvPr id="4" name="~PP2070.WAV">
            <a:hlinkClick r:id="" action="ppaction://media"/>
          </p:cNvPr>
          <p:cNvPicPr>
            <a:picLocks noRot="1" noChangeAspect="1"/>
          </p:cNvPicPr>
          <p:nvPr>
            <a:wavAudioFile r:embed="rId1" name="~PP2070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195" name="Picture 4" descr="mut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0" y="0"/>
            <a:ext cx="9232900" cy="107632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  SINGLE STEP </a:t>
            </a:r>
            <a:r>
              <a:rPr lang="en-CA" sz="3200" b="1" dirty="0" smtClean="0">
                <a:solidFill>
                  <a:schemeClr val="bg1"/>
                </a:solidFill>
              </a:rPr>
              <a:t>TRANSITION</a:t>
            </a:r>
            <a:r>
              <a:rPr lang="en-CA" sz="3200" b="1" dirty="0" smtClean="0">
                <a:solidFill>
                  <a:schemeClr val="bg1"/>
                </a:solidFill>
              </a:rPr>
              <a:t>/ TRANSVERSION</a:t>
            </a:r>
            <a:endParaRPr lang="en-CA" sz="3200" b="1" dirty="0">
              <a:solidFill>
                <a:schemeClr val="bg1"/>
              </a:solidFill>
            </a:endParaRPr>
          </a:p>
          <a:p>
            <a:endParaRPr lang="en-CA" sz="3200" dirty="0">
              <a:solidFill>
                <a:srgbClr val="6600CC"/>
              </a:solidFill>
            </a:endParaRP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2205038"/>
            <a:ext cx="91440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2771775" y="1125538"/>
            <a:ext cx="71438" cy="573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4356100" y="1125538"/>
            <a:ext cx="71438" cy="573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6227763" y="1125538"/>
            <a:ext cx="71437" cy="573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1258888" y="1125538"/>
            <a:ext cx="71437" cy="573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202" name="Rectangle 13"/>
          <p:cNvSpPr>
            <a:spLocks noChangeArrowheads="1"/>
          </p:cNvSpPr>
          <p:nvPr/>
        </p:nvSpPr>
        <p:spPr bwMode="auto">
          <a:xfrm>
            <a:off x="7885113" y="1125538"/>
            <a:ext cx="71437" cy="573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pic>
        <p:nvPicPr>
          <p:cNvPr id="11" name="~PP2815.WAV">
            <a:hlinkClick r:id="" action="ppaction://media"/>
          </p:cNvPr>
          <p:cNvPicPr>
            <a:picLocks noRot="1" noChangeAspect="1"/>
          </p:cNvPicPr>
          <p:nvPr>
            <a:wavAudioFile r:embed="rId1" name="~PP2815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MUTATIONS:</a:t>
            </a:r>
          </a:p>
          <a:p>
            <a:pPr>
              <a:buNone/>
            </a:pPr>
            <a:r>
              <a:rPr lang="en-US" b="1" dirty="0" smtClean="0"/>
              <a:t>  SHORT NOTES</a:t>
            </a:r>
          </a:p>
          <a:p>
            <a:pPr marL="624078" indent="-514350">
              <a:buAutoNum type="arabicPeriod"/>
            </a:pPr>
            <a:r>
              <a:rPr lang="en-US" dirty="0" smtClean="0"/>
              <a:t>What is mutation? What are its types?</a:t>
            </a:r>
          </a:p>
          <a:p>
            <a:pPr marL="624078" indent="-514350">
              <a:buAutoNum type="arabicPeriod"/>
            </a:pPr>
            <a:r>
              <a:rPr lang="en-US" dirty="0" smtClean="0"/>
              <a:t>Explain each type of mutations with suitable examples.</a:t>
            </a:r>
          </a:p>
          <a:p>
            <a:pPr marL="624078" indent="-514350">
              <a:buAutoNum type="arabicPeriod"/>
            </a:pPr>
            <a:r>
              <a:rPr lang="en-US" dirty="0" smtClean="0"/>
              <a:t>What are the causes and effects of mutation?</a:t>
            </a:r>
          </a:p>
          <a:p>
            <a:pPr marL="624078" indent="-514350">
              <a:buNone/>
            </a:pPr>
            <a:r>
              <a:rPr lang="en-US" dirty="0" smtClean="0"/>
              <a:t>   BRIEF ANSWERS</a:t>
            </a:r>
          </a:p>
          <a:p>
            <a:pPr marL="624078" indent="-514350">
              <a:buAutoNum type="arabicPeriod"/>
            </a:pPr>
            <a:r>
              <a:rPr lang="en-US" dirty="0" smtClean="0"/>
              <a:t>Silent mutation</a:t>
            </a:r>
          </a:p>
          <a:p>
            <a:pPr marL="624078" indent="-514350">
              <a:buAutoNum type="arabicPeriod"/>
            </a:pPr>
            <a:r>
              <a:rPr lang="en-US" dirty="0" smtClean="0"/>
              <a:t>Point mutation with example</a:t>
            </a:r>
          </a:p>
          <a:p>
            <a:pPr marL="624078" indent="-514350">
              <a:buAutoNum type="arabicPeriod"/>
            </a:pPr>
            <a:r>
              <a:rPr lang="en-US" dirty="0" smtClean="0"/>
              <a:t>Transversion &amp; Transition </a:t>
            </a:r>
          </a:p>
          <a:p>
            <a:pPr marL="624078" indent="-514350">
              <a:buAutoNum type="arabicPeriod"/>
            </a:pPr>
            <a:r>
              <a:rPr lang="en-US" dirty="0" smtClean="0"/>
              <a:t> Missense mutation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PROBABLE  QUESTIONS</a:t>
            </a:r>
            <a:endParaRPr lang="en-US" dirty="0"/>
          </a:p>
        </p:txBody>
      </p:sp>
      <p:pic>
        <p:nvPicPr>
          <p:cNvPr id="4" name="~PP2203.WAV">
            <a:hlinkClick r:id="" action="ppaction://media"/>
          </p:cNvPr>
          <p:cNvPicPr>
            <a:picLocks noRot="1" noChangeAspect="1"/>
          </p:cNvPicPr>
          <p:nvPr>
            <a:wavAudioFile r:embed="rId1" name="~PP2203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4940491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000" dirty="0" smtClean="0"/>
              <a:t>1. Example for unacceptable missense mutation is –</a:t>
            </a:r>
          </a:p>
          <a:p>
            <a:pPr lvl="0">
              <a:buNone/>
            </a:pPr>
            <a:r>
              <a:rPr lang="en-US" sz="2000" dirty="0" smtClean="0"/>
              <a:t>     A) HbS   B)  Hb M	C) Cystic fibrosis  D) Alpha </a:t>
            </a:r>
            <a:r>
              <a:rPr lang="en-US" sz="2000" dirty="0" err="1" smtClean="0"/>
              <a:t>Thalassemi</a:t>
            </a:r>
            <a:endParaRPr lang="en-US" sz="2000" dirty="0" smtClean="0"/>
          </a:p>
          <a:p>
            <a:pPr lvl="0">
              <a:buNone/>
            </a:pPr>
            <a:r>
              <a:rPr lang="en-US" sz="2000" dirty="0" smtClean="0"/>
              <a:t>    2. Which of the following is </a:t>
            </a:r>
            <a:r>
              <a:rPr lang="en-US" sz="2000" b="1" dirty="0" smtClean="0"/>
              <a:t>NOT a </a:t>
            </a:r>
            <a:r>
              <a:rPr lang="en-US" sz="2000" dirty="0" smtClean="0"/>
              <a:t>terminator codon? </a:t>
            </a:r>
          </a:p>
          <a:p>
            <a:pPr lvl="0">
              <a:buNone/>
            </a:pPr>
            <a:r>
              <a:rPr lang="en-US" sz="2000" dirty="0" smtClean="0"/>
              <a:t>	  A) UAA    B) UAG	C) UAC	   D)UGA</a:t>
            </a:r>
          </a:p>
          <a:p>
            <a:pPr lvl="0">
              <a:buNone/>
            </a:pPr>
            <a:r>
              <a:rPr lang="en-US" sz="2000" dirty="0" smtClean="0"/>
              <a:t>    3. Wobbling phenomenon can be observed by pairing of anticodon and codon at the level of -</a:t>
            </a:r>
          </a:p>
          <a:p>
            <a:pPr lvl="0">
              <a:buNone/>
            </a:pPr>
            <a:r>
              <a:rPr lang="en-US" sz="2000" dirty="0" smtClean="0"/>
              <a:t>     A) First letter 	B) Second letter </a:t>
            </a:r>
          </a:p>
          <a:p>
            <a:pPr lvl="0">
              <a:buNone/>
            </a:pPr>
            <a:r>
              <a:rPr lang="en-US" sz="2000" dirty="0" smtClean="0"/>
              <a:t>     C) Third letter 	D) None of the above</a:t>
            </a:r>
          </a:p>
          <a:p>
            <a:pPr>
              <a:buNone/>
            </a:pPr>
            <a:r>
              <a:rPr lang="en-US" sz="2000" dirty="0" smtClean="0"/>
              <a:t>    4. Initiator codon in Eukaryotes is –</a:t>
            </a:r>
          </a:p>
          <a:p>
            <a:pPr>
              <a:buNone/>
            </a:pPr>
            <a:r>
              <a:rPr lang="en-US" sz="2000" dirty="0" smtClean="0"/>
              <a:t>     A) UAG	B) AUG		C) AGU		D) UGU</a:t>
            </a:r>
          </a:p>
          <a:p>
            <a:pPr>
              <a:buNone/>
            </a:pPr>
            <a:r>
              <a:rPr lang="en-US" sz="2000" dirty="0" smtClean="0"/>
              <a:t>	5. Trinucleotide expansion is seen in – </a:t>
            </a:r>
          </a:p>
          <a:p>
            <a:pPr>
              <a:buNone/>
            </a:pPr>
            <a:r>
              <a:rPr lang="en-US" sz="2000" dirty="0" smtClean="0"/>
              <a:t>	  A) HbS 	B) Huntington’s Chorea    C) </a:t>
            </a:r>
            <a:r>
              <a:rPr lang="en-US" sz="2000" dirty="0" err="1" smtClean="0"/>
              <a:t>HbM</a:t>
            </a:r>
            <a:r>
              <a:rPr lang="en-US" sz="2000" dirty="0" smtClean="0"/>
              <a:t>    D) </a:t>
            </a:r>
            <a:r>
              <a:rPr lang="en-US" sz="2000" smtClean="0"/>
              <a:t>Hb </a:t>
            </a:r>
            <a:r>
              <a:rPr lang="en-US" sz="2000" dirty="0" err="1" smtClean="0"/>
              <a:t>S</a:t>
            </a:r>
            <a:r>
              <a:rPr lang="en-US" sz="2000" smtClean="0"/>
              <a:t>ydney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MCQ</a:t>
            </a:r>
            <a:endParaRPr lang="en-US" dirty="0"/>
          </a:p>
        </p:txBody>
      </p:sp>
      <p:pic>
        <p:nvPicPr>
          <p:cNvPr id="4" name="~PP3970.WAV">
            <a:hlinkClick r:id="" action="ppaction://media"/>
          </p:cNvPr>
          <p:cNvPicPr>
            <a:picLocks noRot="1" noChangeAspect="1"/>
          </p:cNvPicPr>
          <p:nvPr>
            <a:wavAudioFile r:embed="rId1" name="~PP3970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 2. DELETION – REMOVAL OF 1 OR MORE BASES</a:t>
            </a:r>
          </a:p>
          <a:p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 smtClean="0"/>
              <a:t>- Large gene deletion - </a:t>
            </a:r>
            <a:r>
              <a:rPr lang="en-US" dirty="0" smtClean="0">
                <a:sym typeface="Symbol"/>
              </a:rPr>
              <a:t>Thalassemia –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		  chain</a:t>
            </a:r>
          </a:p>
          <a:p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- one codon deletion – Cystic fibrosis – UUU</a:t>
            </a:r>
          </a:p>
          <a:p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- one base - frame shift mutation</a:t>
            </a:r>
          </a:p>
          <a:p>
            <a:pPr>
              <a:buNone/>
            </a:pP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 </a:t>
            </a:r>
            <a:r>
              <a:rPr lang="en-US" b="1" dirty="0" smtClean="0">
                <a:sym typeface="Symbol"/>
              </a:rPr>
              <a:t>3. INSERTION – ADDING OF 1 OR MORE BASE</a:t>
            </a:r>
          </a:p>
          <a:p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- </a:t>
            </a:r>
            <a:r>
              <a:rPr lang="en-US" dirty="0" smtClean="0">
                <a:sym typeface="Symbol"/>
              </a:rPr>
              <a:t>one base </a:t>
            </a:r>
            <a:r>
              <a:rPr lang="en-US" dirty="0" smtClean="0">
                <a:sym typeface="Symbol"/>
              </a:rPr>
              <a:t>- </a:t>
            </a:r>
            <a:r>
              <a:rPr lang="en-US" dirty="0" smtClean="0">
                <a:sym typeface="Symbol"/>
              </a:rPr>
              <a:t>frame shift </a:t>
            </a:r>
            <a:r>
              <a:rPr lang="en-US" dirty="0" smtClean="0">
                <a:sym typeface="Symbol"/>
              </a:rPr>
              <a:t>mutation</a:t>
            </a:r>
          </a:p>
          <a:p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- Trinucleotide expansion  - Huntington’s chorea 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                                        -  (CAG)</a:t>
            </a:r>
            <a:r>
              <a:rPr lang="en-US" baseline="30000" dirty="0" smtClean="0">
                <a:sym typeface="Symbol"/>
              </a:rPr>
              <a:t>n</a:t>
            </a:r>
          </a:p>
          <a:p>
            <a:r>
              <a:rPr lang="en-US" dirty="0" smtClean="0">
                <a:sym typeface="Symbol"/>
              </a:rPr>
              <a:t> - Duplication of same gene – Duchenne muscular 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 dystrophy – DMD gene</a:t>
            </a:r>
            <a:endParaRPr lang="en-US" dirty="0" smtClean="0">
              <a:sym typeface="Symbol"/>
            </a:endParaRPr>
          </a:p>
          <a:p>
            <a:pPr>
              <a:buNone/>
            </a:pPr>
            <a:r>
              <a:rPr lang="en-US" dirty="0" smtClean="0">
                <a:sym typeface="Symbol"/>
              </a:rPr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POINT MUTATION</a:t>
            </a:r>
            <a:endParaRPr lang="en-US" dirty="0"/>
          </a:p>
        </p:txBody>
      </p:sp>
      <p:pic>
        <p:nvPicPr>
          <p:cNvPr id="4" name="~PP2905.WAV">
            <a:hlinkClick r:id="" action="ppaction://media"/>
          </p:cNvPr>
          <p:cNvPicPr>
            <a:picLocks noRot="1" noChangeAspect="1"/>
          </p:cNvPicPr>
          <p:nvPr>
            <a:wavAudioFile r:embed="rId1" name="~PP2905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utation -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651500" cy="6858000"/>
          </a:xfrm>
          <a:noFill/>
        </p:spPr>
      </p:pic>
      <p:sp>
        <p:nvSpPr>
          <p:cNvPr id="23555" name="Text Box 10"/>
          <p:cNvSpPr txBox="1">
            <a:spLocks noChangeArrowheads="1"/>
          </p:cNvSpPr>
          <p:nvPr/>
        </p:nvSpPr>
        <p:spPr bwMode="auto">
          <a:xfrm>
            <a:off x="6135688" y="684213"/>
            <a:ext cx="28664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3200" b="1" dirty="0"/>
              <a:t>Addition of a</a:t>
            </a:r>
          </a:p>
          <a:p>
            <a:r>
              <a:rPr lang="en-CA" sz="3200" b="1" dirty="0"/>
              <a:t>Single </a:t>
            </a:r>
          </a:p>
          <a:p>
            <a:r>
              <a:rPr lang="en-CA" sz="3200" b="1" dirty="0"/>
              <a:t>Nucleotide</a:t>
            </a:r>
          </a:p>
          <a:p>
            <a:endParaRPr lang="en-CA" sz="3200" dirty="0"/>
          </a:p>
          <a:p>
            <a:endParaRPr lang="en-CA" sz="3200" dirty="0"/>
          </a:p>
          <a:p>
            <a:endParaRPr lang="en-CA" sz="3200" dirty="0"/>
          </a:p>
          <a:p>
            <a:r>
              <a:rPr lang="en-CA" sz="3200" dirty="0"/>
              <a:t>Deletion of a </a:t>
            </a:r>
          </a:p>
          <a:p>
            <a:r>
              <a:rPr lang="en-CA" sz="3200" dirty="0"/>
              <a:t>Single</a:t>
            </a:r>
          </a:p>
          <a:p>
            <a:r>
              <a:rPr lang="en-CA" sz="3200" dirty="0"/>
              <a:t>Nucleotide</a:t>
            </a:r>
          </a:p>
        </p:txBody>
      </p:sp>
      <p:sp>
        <p:nvSpPr>
          <p:cNvPr id="23556" name="Line 11"/>
          <p:cNvSpPr>
            <a:spLocks noChangeShapeType="1"/>
          </p:cNvSpPr>
          <p:nvPr/>
        </p:nvSpPr>
        <p:spPr bwMode="auto">
          <a:xfrm>
            <a:off x="6227763" y="2924175"/>
            <a:ext cx="25209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62400" y="2667000"/>
            <a:ext cx="11608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</a:t>
            </a:r>
            <a:endParaRPr lang="en-US" b="1" dirty="0"/>
          </a:p>
        </p:txBody>
      </p:sp>
      <p:pic>
        <p:nvPicPr>
          <p:cNvPr id="6" name="~PP917.WAV">
            <a:hlinkClick r:id="" action="ppaction://media"/>
          </p:cNvPr>
          <p:cNvPicPr>
            <a:picLocks noRot="1" noChangeAspect="1"/>
          </p:cNvPicPr>
          <p:nvPr>
            <a:wavAudioFile r:embed="rId1" name="~PP917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mb1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rot="10800000" flipV="1">
            <a:off x="4648200" y="10668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10800000" flipV="1">
            <a:off x="4572000" y="24384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>
            <a:off x="4495800" y="3886200"/>
            <a:ext cx="381000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800600" y="6629400"/>
            <a:ext cx="381000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105400" y="5562600"/>
            <a:ext cx="228600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3091.WAV">
            <a:hlinkClick r:id="" action="ppaction://media"/>
          </p:cNvPr>
          <p:cNvPicPr>
            <a:picLocks noRot="1" noChangeAspect="1"/>
          </p:cNvPicPr>
          <p:nvPr>
            <a:wavAudioFile r:embed="rId1" name="~PP309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675"/>
            <a:ext cx="8229600" cy="45370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CA" dirty="0" smtClean="0"/>
          </a:p>
          <a:p>
            <a:pPr eaLnBrk="1" hangingPunct="1">
              <a:defRPr/>
            </a:pPr>
            <a:r>
              <a:rPr lang="en-CA" dirty="0" smtClean="0"/>
              <a:t> </a:t>
            </a: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SILENT MUTATION </a:t>
            </a:r>
          </a:p>
          <a:p>
            <a:pPr eaLnBrk="1" hangingPunct="1">
              <a:defRPr/>
            </a:pPr>
            <a:endParaRPr lang="en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MISSENSE MUTATION</a:t>
            </a:r>
          </a:p>
          <a:p>
            <a:pPr eaLnBrk="1" hangingPunct="1">
              <a:defRPr/>
            </a:pPr>
            <a:endParaRPr lang="en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NONSENSE MUTATION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CA" dirty="0" smtClean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/ RESULTS </a:t>
            </a: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/EFFECTS  </a:t>
            </a: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POINT </a:t>
            </a: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MUTATION</a:t>
            </a:r>
          </a:p>
        </p:txBody>
      </p:sp>
      <p:pic>
        <p:nvPicPr>
          <p:cNvPr id="4" name="~PP4028.WAV">
            <a:hlinkClick r:id="" action="ppaction://media"/>
          </p:cNvPr>
          <p:cNvPicPr>
            <a:picLocks noRot="1" noChangeAspect="1"/>
          </p:cNvPicPr>
          <p:nvPr>
            <a:wavAudioFile r:embed="rId1" name="~PP4028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 smtClean="0"/>
              <a:t>Codon containing the changed base  will code for the same amino acid</a:t>
            </a:r>
          </a:p>
          <a:p>
            <a:pPr eaLnBrk="1" hangingPunct="1">
              <a:defRPr/>
            </a:pPr>
            <a:r>
              <a:rPr lang="en-CA" dirty="0" smtClean="0"/>
              <a:t> 		UC</a:t>
            </a:r>
            <a:r>
              <a:rPr lang="en-CA" dirty="0" smtClean="0">
                <a:solidFill>
                  <a:schemeClr val="accent2"/>
                </a:solidFill>
              </a:rPr>
              <a:t>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/>
              <a:t>   		UC</a:t>
            </a:r>
            <a:r>
              <a:rPr lang="en-CA" dirty="0" smtClean="0">
                <a:solidFill>
                  <a:srgbClr val="FF33CC"/>
                </a:solidFill>
              </a:rPr>
              <a:t>U		</a:t>
            </a:r>
            <a:r>
              <a:rPr lang="en-CA" b="1" dirty="0" smtClean="0"/>
              <a:t>SERINE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33CC"/>
                </a:solidFill>
              </a:rPr>
              <a:t>			</a:t>
            </a:r>
            <a:r>
              <a:rPr lang="en-CA" dirty="0" smtClean="0"/>
              <a:t>UC</a:t>
            </a:r>
            <a:r>
              <a:rPr lang="en-CA" dirty="0" smtClean="0">
                <a:solidFill>
                  <a:srgbClr val="00CC00"/>
                </a:solidFill>
              </a:rPr>
              <a:t>C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00CC00"/>
                </a:solidFill>
              </a:rPr>
              <a:t>			</a:t>
            </a:r>
            <a:r>
              <a:rPr lang="en-CA" dirty="0" smtClean="0"/>
              <a:t>UC</a:t>
            </a:r>
            <a:r>
              <a:rPr lang="en-CA" dirty="0" smtClean="0">
                <a:solidFill>
                  <a:srgbClr val="00B050"/>
                </a:solidFill>
              </a:rPr>
              <a:t>G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CA" dirty="0" smtClean="0">
              <a:solidFill>
                <a:srgbClr val="00B050"/>
              </a:solidFill>
            </a:endParaRPr>
          </a:p>
          <a:p>
            <a:pPr eaLnBrk="1" hangingPunct="1">
              <a:defRPr/>
            </a:pPr>
            <a:r>
              <a:rPr lang="en-CA" dirty="0" smtClean="0"/>
              <a:t> Change in 3</a:t>
            </a:r>
            <a:r>
              <a:rPr lang="en-CA" baseline="30000" dirty="0" smtClean="0"/>
              <a:t>rd</a:t>
            </a:r>
            <a:r>
              <a:rPr lang="en-CA" dirty="0" smtClean="0"/>
              <a:t> nucleotide – no detectable effect </a:t>
            </a:r>
          </a:p>
          <a:p>
            <a:pPr eaLnBrk="1" hangingPunct="1">
              <a:defRPr/>
            </a:pPr>
            <a:endParaRPr lang="en-CA" dirty="0" smtClean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/>
              <a:t>SILENT MUTATION</a:t>
            </a:r>
          </a:p>
        </p:txBody>
      </p:sp>
      <p:sp>
        <p:nvSpPr>
          <p:cNvPr id="10244" name="AutoShape 4"/>
          <p:cNvSpPr>
            <a:spLocks/>
          </p:cNvSpPr>
          <p:nvPr/>
        </p:nvSpPr>
        <p:spPr bwMode="auto">
          <a:xfrm>
            <a:off x="3200400" y="2362200"/>
            <a:ext cx="533400" cy="1931987"/>
          </a:xfrm>
          <a:prstGeom prst="rightBrace">
            <a:avLst>
              <a:gd name="adj1" fmla="val 25037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pic>
        <p:nvPicPr>
          <p:cNvPr id="5" name="~PP3231.WAV">
            <a:hlinkClick r:id="" action="ppaction://media"/>
          </p:cNvPr>
          <p:cNvPicPr>
            <a:picLocks noRot="1" noChangeAspect="1"/>
          </p:cNvPicPr>
          <p:nvPr>
            <a:wavAudioFile r:embed="rId1" name="~PP3231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mutation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0" y="0"/>
            <a:ext cx="250825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6597650"/>
            <a:ext cx="9144000" cy="3905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pic>
        <p:nvPicPr>
          <p:cNvPr id="7" name="~PP521.WAV">
            <a:hlinkClick r:id="" action="ppaction://media"/>
          </p:cNvPr>
          <p:cNvPicPr>
            <a:picLocks noRot="1" noChangeAspect="1"/>
          </p:cNvPicPr>
          <p:nvPr>
            <a:wavAudioFile r:embed="rId1" name="~PP52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.8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.9|2.2|3.7|3.2|9.7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243</TotalTime>
  <Words>654</Words>
  <Application>Microsoft Office PowerPoint</Application>
  <PresentationFormat>On-screen Show (4:3)</PresentationFormat>
  <Paragraphs>252</Paragraphs>
  <Slides>31</Slides>
  <Notes>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Concourse</vt:lpstr>
      <vt:lpstr>MUTATION</vt:lpstr>
      <vt:lpstr>POINT MUTATION – SUBSTITUTION</vt:lpstr>
      <vt:lpstr>Slide 3</vt:lpstr>
      <vt:lpstr>POINT MUTATION</vt:lpstr>
      <vt:lpstr>Slide 5</vt:lpstr>
      <vt:lpstr>Slide 6</vt:lpstr>
      <vt:lpstr>TYPES / RESULTS /EFFECTS  OF             POINT MUTATION</vt:lpstr>
      <vt:lpstr>SILENT MUTATION</vt:lpstr>
      <vt:lpstr>Slide 9</vt:lpstr>
      <vt:lpstr>2. Missense Mutation</vt:lpstr>
      <vt:lpstr>MISSENSE MUTATION</vt:lpstr>
      <vt:lpstr>MISSENSE MUTATION – 3 TYPES</vt:lpstr>
      <vt:lpstr>B. PARTIALLY ACCEPTED MISSENSE MUTATION</vt:lpstr>
      <vt:lpstr>C. UNACCEPTABLE MISSENSE </vt:lpstr>
      <vt:lpstr>3. NONSENSE MUTATION</vt:lpstr>
      <vt:lpstr>     TANDEM TRIPLET REPEAT</vt:lpstr>
      <vt:lpstr>TANDEM TRIPLET REPEAT</vt:lpstr>
      <vt:lpstr>Splice site mutation</vt:lpstr>
      <vt:lpstr>FRAME SHIFT MUTATION</vt:lpstr>
      <vt:lpstr>Slide 20</vt:lpstr>
      <vt:lpstr>Slide 21</vt:lpstr>
      <vt:lpstr>RESULTS OF MUTATION</vt:lpstr>
      <vt:lpstr>CAUSES OF MUTATION</vt:lpstr>
      <vt:lpstr>CAUSES OF MUTATION (cont)</vt:lpstr>
      <vt:lpstr>CAUSES OF MUTATION (Contd)</vt:lpstr>
      <vt:lpstr>CAUSES OF MUTATION (Contd)</vt:lpstr>
      <vt:lpstr>CAUSES OF MUTATION (Contd)</vt:lpstr>
      <vt:lpstr>CAUSES OF MUTATION (Contd)</vt:lpstr>
      <vt:lpstr>PROBABLE  QUESTIONS</vt:lpstr>
      <vt:lpstr>PROBABLE  QUESTIONS</vt:lpstr>
      <vt:lpstr>MCQ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MUTATION</dc:title>
  <dc:creator>user</dc:creator>
  <cp:lastModifiedBy>user</cp:lastModifiedBy>
  <cp:revision>27</cp:revision>
  <dcterms:created xsi:type="dcterms:W3CDTF">2006-08-16T00:00:00Z</dcterms:created>
  <dcterms:modified xsi:type="dcterms:W3CDTF">2020-04-02T08:01:56Z</dcterms:modified>
</cp:coreProperties>
</file>