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jpg" ContentType="image/jpg"/>
  <Override PartName="/ppt/media/image4.jpg" ContentType="image/jpg"/>
  <Override PartName="/ppt/media/image6.jpg" ContentType="image/jpg"/>
  <Override PartName="/ppt/media/image7.jpg" ContentType="image/jpg"/>
  <Override PartName="/ppt/media/image8.jpg" ContentType="image/jpg"/>
  <Override PartName="/ppt/notesSlides/notesSlide1.xml" ContentType="application/vnd.openxmlformats-officedocument.presentationml.notesSlide+xml"/>
  <Override PartName="/ppt/media/image13.jpg" ContentType="image/jpg"/>
  <Override PartName="/ppt/media/image14.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05" r:id="rId2"/>
  </p:sldMasterIdLst>
  <p:notesMasterIdLst>
    <p:notesMasterId r:id="rId90"/>
  </p:notesMasterIdLst>
  <p:sldIdLst>
    <p:sldId id="256" r:id="rId3"/>
    <p:sldId id="421" r:id="rId4"/>
    <p:sldId id="422" r:id="rId5"/>
    <p:sldId id="482" r:id="rId6"/>
    <p:sldId id="413" r:id="rId7"/>
    <p:sldId id="418" r:id="rId8"/>
    <p:sldId id="424" r:id="rId9"/>
    <p:sldId id="425" r:id="rId10"/>
    <p:sldId id="416" r:id="rId11"/>
    <p:sldId id="479" r:id="rId12"/>
    <p:sldId id="417" r:id="rId13"/>
    <p:sldId id="478" r:id="rId14"/>
    <p:sldId id="426" r:id="rId15"/>
    <p:sldId id="414" r:id="rId16"/>
    <p:sldId id="466" r:id="rId17"/>
    <p:sldId id="467" r:id="rId18"/>
    <p:sldId id="468" r:id="rId19"/>
    <p:sldId id="469" r:id="rId20"/>
    <p:sldId id="470" r:id="rId21"/>
    <p:sldId id="471" r:id="rId22"/>
    <p:sldId id="472" r:id="rId23"/>
    <p:sldId id="474" r:id="rId24"/>
    <p:sldId id="495" r:id="rId25"/>
    <p:sldId id="496" r:id="rId26"/>
    <p:sldId id="462" r:id="rId27"/>
    <p:sldId id="494"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81" r:id="rId45"/>
    <p:sldId id="448" r:id="rId46"/>
    <p:sldId id="449" r:id="rId47"/>
    <p:sldId id="451" r:id="rId48"/>
    <p:sldId id="483" r:id="rId49"/>
    <p:sldId id="450" r:id="rId50"/>
    <p:sldId id="453" r:id="rId51"/>
    <p:sldId id="454" r:id="rId52"/>
    <p:sldId id="493" r:id="rId53"/>
    <p:sldId id="455" r:id="rId54"/>
    <p:sldId id="463" r:id="rId55"/>
    <p:sldId id="464" r:id="rId56"/>
    <p:sldId id="465" r:id="rId57"/>
    <p:sldId id="456" r:id="rId58"/>
    <p:sldId id="457" r:id="rId59"/>
    <p:sldId id="458" r:id="rId60"/>
    <p:sldId id="459" r:id="rId61"/>
    <p:sldId id="460" r:id="rId62"/>
    <p:sldId id="491" r:id="rId63"/>
    <p:sldId id="484" r:id="rId64"/>
    <p:sldId id="485" r:id="rId65"/>
    <p:sldId id="486" r:id="rId66"/>
    <p:sldId id="487" r:id="rId67"/>
    <p:sldId id="488" r:id="rId68"/>
    <p:sldId id="489" r:id="rId69"/>
    <p:sldId id="490" r:id="rId70"/>
    <p:sldId id="492" r:id="rId71"/>
    <p:sldId id="351" r:id="rId72"/>
    <p:sldId id="353" r:id="rId73"/>
    <p:sldId id="355" r:id="rId74"/>
    <p:sldId id="388" r:id="rId75"/>
    <p:sldId id="356" r:id="rId76"/>
    <p:sldId id="357" r:id="rId77"/>
    <p:sldId id="389" r:id="rId78"/>
    <p:sldId id="390" r:id="rId79"/>
    <p:sldId id="391" r:id="rId80"/>
    <p:sldId id="392" r:id="rId81"/>
    <p:sldId id="393" r:id="rId82"/>
    <p:sldId id="358" r:id="rId83"/>
    <p:sldId id="368" r:id="rId84"/>
    <p:sldId id="369" r:id="rId85"/>
    <p:sldId id="370" r:id="rId86"/>
    <p:sldId id="371" r:id="rId87"/>
    <p:sldId id="375" r:id="rId88"/>
    <p:sldId id="412"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C0"/>
    <a:srgbClr val="FFFF99"/>
    <a:srgbClr val="006600"/>
    <a:srgbClr val="333300"/>
    <a:srgbClr val="003300"/>
    <a:srgbClr val="5F8016"/>
    <a:srgbClr val="7CA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2607" autoAdjust="0"/>
  </p:normalViewPr>
  <p:slideViewPr>
    <p:cSldViewPr>
      <p:cViewPr varScale="1">
        <p:scale>
          <a:sx n="49" d="100"/>
          <a:sy n="49" d="100"/>
        </p:scale>
        <p:origin x="1387" y="29"/>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566D7-FF53-4DCC-8B13-F75E0A6D3D30}" type="datetimeFigureOut">
              <a:rPr lang="en-IN" smtClean="0"/>
              <a:t>22-01-2020</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30658-7038-4898-8CF4-949998BAAB9D}" type="slidenum">
              <a:rPr lang="en-IN" smtClean="0"/>
              <a:t>‹#›</a:t>
            </a:fld>
            <a:endParaRPr lang="en-IN"/>
          </a:p>
        </p:txBody>
      </p:sp>
    </p:spTree>
    <p:extLst>
      <p:ext uri="{BB962C8B-B14F-4D97-AF65-F5344CB8AC3E}">
        <p14:creationId xmlns:p14="http://schemas.microsoft.com/office/powerpoint/2010/main" val="55934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9D30658-7038-4898-8CF4-949998BAAB9D}" type="slidenum">
              <a:rPr lang="en-IN" smtClean="0"/>
              <a:t>6</a:t>
            </a:fld>
            <a:endParaRPr lang="en-IN"/>
          </a:p>
        </p:txBody>
      </p:sp>
    </p:spTree>
    <p:extLst>
      <p:ext uri="{BB962C8B-B14F-4D97-AF65-F5344CB8AC3E}">
        <p14:creationId xmlns:p14="http://schemas.microsoft.com/office/powerpoint/2010/main" val="165374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TAG(</a:t>
            </a:r>
            <a:r>
              <a:rPr lang="en-US" dirty="0" err="1" smtClean="0"/>
              <a:t>adipocytes</a:t>
            </a:r>
            <a:r>
              <a:rPr lang="en-US" dirty="0" smtClean="0"/>
              <a:t>) –-------Hormone sensitive lipase---</a:t>
            </a:r>
            <a:r>
              <a:rPr lang="en-US" dirty="0" smtClean="0">
                <a:sym typeface="Wingdings" pitchFamily="2" charset="2"/>
              </a:rPr>
              <a:t> Fatty acid + DAG</a:t>
            </a:r>
            <a:endParaRPr lang="en-US" dirty="0"/>
          </a:p>
        </p:txBody>
      </p:sp>
      <p:sp>
        <p:nvSpPr>
          <p:cNvPr id="4" name="Slide Number Placeholder 3"/>
          <p:cNvSpPr>
            <a:spLocks noGrp="1"/>
          </p:cNvSpPr>
          <p:nvPr>
            <p:ph type="sldNum" sz="quarter" idx="10"/>
          </p:nvPr>
        </p:nvSpPr>
        <p:spPr/>
        <p:txBody>
          <a:bodyPr/>
          <a:lstStyle/>
          <a:p>
            <a:fld id="{354EEA50-0952-4110-9D85-99DC0B1DCFB5}" type="slidenum">
              <a:rPr lang="en-US" smtClean="0"/>
              <a:pPr/>
              <a:t>30</a:t>
            </a:fld>
            <a:endParaRPr lang="en-US"/>
          </a:p>
        </p:txBody>
      </p:sp>
    </p:spTree>
    <p:extLst>
      <p:ext uri="{BB962C8B-B14F-4D97-AF65-F5344CB8AC3E}">
        <p14:creationId xmlns:p14="http://schemas.microsoft.com/office/powerpoint/2010/main" val="423774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 action of Insulin is to inhibit hormone sensitive lipase</a:t>
            </a:r>
            <a:r>
              <a:rPr lang="en-US" baseline="0" dirty="0" smtClean="0"/>
              <a:t> and inhibit/reduce the release of FFA.</a:t>
            </a:r>
          </a:p>
          <a:p>
            <a:r>
              <a:rPr lang="en-US" baseline="0" dirty="0" smtClean="0"/>
              <a:t>In adipose tissue and skeletal muscle lipoprotein lipase is activated in response to insulin, the resulting FFA are taken up to form TAG stores. Glycerol remained in the blood is used for glycogen </a:t>
            </a:r>
            <a:r>
              <a:rPr lang="en-US" baseline="0" smtClean="0"/>
              <a:t>synthesis or </a:t>
            </a:r>
            <a:r>
              <a:rPr lang="en-US" baseline="0" dirty="0" err="1" smtClean="0"/>
              <a:t>lipogenesis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54EEA50-0952-4110-9D85-99DC0B1DCFB5}" type="slidenum">
              <a:rPr lang="en-US" smtClean="0"/>
              <a:pPr/>
              <a:t>31</a:t>
            </a:fld>
            <a:endParaRPr lang="en-US"/>
          </a:p>
        </p:txBody>
      </p:sp>
    </p:spTree>
    <p:extLst>
      <p:ext uri="{BB962C8B-B14F-4D97-AF65-F5344CB8AC3E}">
        <p14:creationId xmlns:p14="http://schemas.microsoft.com/office/powerpoint/2010/main" val="6939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 Rate of appearance,</a:t>
            </a:r>
            <a:r>
              <a:rPr lang="en-US" baseline="0" dirty="0" smtClean="0"/>
              <a:t> Rd – Rate of disappearance</a:t>
            </a:r>
            <a:endParaRPr lang="en-US" dirty="0"/>
          </a:p>
        </p:txBody>
      </p:sp>
      <p:sp>
        <p:nvSpPr>
          <p:cNvPr id="4" name="Slide Number Placeholder 3"/>
          <p:cNvSpPr>
            <a:spLocks noGrp="1"/>
          </p:cNvSpPr>
          <p:nvPr>
            <p:ph type="sldNum" sz="quarter" idx="10"/>
          </p:nvPr>
        </p:nvSpPr>
        <p:spPr/>
        <p:txBody>
          <a:bodyPr/>
          <a:lstStyle/>
          <a:p>
            <a:fld id="{354EEA50-0952-4110-9D85-99DC0B1DCFB5}" type="slidenum">
              <a:rPr lang="en-US" smtClean="0"/>
              <a:pPr/>
              <a:t>56</a:t>
            </a:fld>
            <a:endParaRPr lang="en-US"/>
          </a:p>
        </p:txBody>
      </p:sp>
    </p:spTree>
    <p:extLst>
      <p:ext uri="{BB962C8B-B14F-4D97-AF65-F5344CB8AC3E}">
        <p14:creationId xmlns:p14="http://schemas.microsoft.com/office/powerpoint/2010/main" val="263440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A2C921-2457-4A87-9DAF-909EB60405DE}" type="slidenum">
              <a:rPr lang="en-US" altLang="en-US">
                <a:solidFill>
                  <a:srgbClr val="000000"/>
                </a:solidFill>
              </a:rPr>
              <a:pPr/>
              <a:t>79</a:t>
            </a:fld>
            <a:endParaRPr lang="en-US" altLang="en-US">
              <a:solidFill>
                <a:srgbClr val="000000"/>
              </a:solidFill>
            </a:endParaRPr>
          </a:p>
        </p:txBody>
      </p:sp>
      <p:sp>
        <p:nvSpPr>
          <p:cNvPr id="241666" name="Rectangle 2"/>
          <p:cNvSpPr>
            <a:spLocks noGrp="1" noRot="1" noChangeAspect="1" noChangeArrowheads="1" noTextEdit="1"/>
          </p:cNvSpPr>
          <p:nvPr>
            <p:ph type="sldImg"/>
          </p:nvPr>
        </p:nvSpPr>
        <p:spPr>
          <a:xfrm>
            <a:off x="1144588" y="685800"/>
            <a:ext cx="4572000" cy="3429000"/>
          </a:xfrm>
          <a:ln/>
        </p:spPr>
      </p:sp>
      <p:sp>
        <p:nvSpPr>
          <p:cNvPr id="241667" name="Rectangle 3"/>
          <p:cNvSpPr>
            <a:spLocks noGrp="1" noChangeArrowheads="1"/>
          </p:cNvSpPr>
          <p:nvPr>
            <p:ph type="body" idx="1"/>
          </p:nvPr>
        </p:nvSpPr>
        <p:spPr>
          <a:xfrm>
            <a:off x="914400" y="4343400"/>
            <a:ext cx="5029200" cy="4114800"/>
          </a:xfrm>
        </p:spPr>
        <p:txBody>
          <a:bodyPr/>
          <a:lstStyle/>
          <a:p>
            <a:r>
              <a:rPr lang="en-US" altLang="en-US" b="1"/>
              <a:t>Glucose Homeostasis</a:t>
            </a:r>
          </a:p>
          <a:p>
            <a:r>
              <a:rPr lang="en-US" altLang="en-US"/>
              <a:t>Here is a diagram of glucose homeostasis. When we eat food, our blood glucose concentration rises, which stimulates insulin secretion from </a:t>
            </a:r>
            <a:r>
              <a:rPr lang="en-US" altLang="en-US">
                <a:sym typeface="Symbol" panose="05050102010706020507" pitchFamily="18" charset="2"/>
              </a:rPr>
              <a:t>-cells and eventual glucose absorption by peripheral tissues. In between meals or in times of starvation, we are not taking in glucose and, therefore, experience a drop in blood glucose. During these times, the -cells release glucagon, which stimulates the liver to make glucose by glycogenolysis and gluconeogenesis, and thereby raise blood glucose to normal levels.</a:t>
            </a:r>
          </a:p>
          <a:p>
            <a:endParaRPr lang="en-US" altLang="en-US">
              <a:sym typeface="Symbol" panose="05050102010706020507" pitchFamily="18" charset="2"/>
            </a:endParaRPr>
          </a:p>
          <a:p>
            <a:r>
              <a:rPr lang="en-US" altLang="en-US" b="1"/>
              <a:t>References:</a:t>
            </a:r>
          </a:p>
          <a:p>
            <a:r>
              <a:rPr lang="en-US" altLang="en-US"/>
              <a:t>Langley, L.L. (Ed.). (1973). </a:t>
            </a:r>
            <a:r>
              <a:rPr lang="en-US" altLang="en-US" i="1"/>
              <a:t>Homeostasis: Origins of the Concept</a:t>
            </a:r>
            <a:r>
              <a:rPr lang="en-US" altLang="en-US"/>
              <a:t>. Langley, National Library of Medicine. Stroudsburg, PA:Dowden Hutchinson, and Ross Inc.</a:t>
            </a:r>
          </a:p>
          <a:p>
            <a:r>
              <a:rPr lang="en-US" altLang="en-US"/>
              <a:t>Sherwood, Lauralee. (1997). </a:t>
            </a:r>
            <a:r>
              <a:rPr lang="en-US" altLang="en-US" i="1"/>
              <a:t>Human Physiology: From Cells to Systems</a:t>
            </a:r>
            <a:r>
              <a:rPr lang="en-US" altLang="en-US"/>
              <a:t> (3</a:t>
            </a:r>
            <a:r>
              <a:rPr lang="en-US" altLang="en-US" baseline="30000"/>
              <a:t>rd</a:t>
            </a:r>
            <a:r>
              <a:rPr lang="en-US" altLang="en-US"/>
              <a:t> ed.). West Publishing Co.</a:t>
            </a:r>
            <a:endParaRPr lang="en-US" altLang="en-US" u="sng"/>
          </a:p>
          <a:p>
            <a:endParaRPr lang="en-US" altLang="en-US">
              <a:sym typeface="Symbol" panose="05050102010706020507" pitchFamily="18" charset="2"/>
            </a:endParaRPr>
          </a:p>
          <a:p>
            <a:endParaRPr lang="en-US" altLang="en-US"/>
          </a:p>
        </p:txBody>
      </p:sp>
    </p:spTree>
    <p:extLst>
      <p:ext uri="{BB962C8B-B14F-4D97-AF65-F5344CB8AC3E}">
        <p14:creationId xmlns:p14="http://schemas.microsoft.com/office/powerpoint/2010/main" val="616205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5181600" y="838200"/>
            <a:ext cx="3276600" cy="1981200"/>
          </a:xfrm>
        </p:spPr>
        <p:txBody>
          <a:bodyPr/>
          <a:lstStyle>
            <a:lvl1pPr algn="ctr">
              <a:defRPr/>
            </a:lvl1pPr>
          </a:lstStyle>
          <a:p>
            <a:pPr lvl="0"/>
            <a:r>
              <a:rPr lang="en-US" altLang="en-US" noProof="0" smtClean="0"/>
              <a:t>Click to edit Master title style</a:t>
            </a:r>
          </a:p>
        </p:txBody>
      </p:sp>
      <p:sp>
        <p:nvSpPr>
          <p:cNvPr id="130051" name="Rectangle 3"/>
          <p:cNvSpPr>
            <a:spLocks noGrp="1" noChangeArrowheads="1"/>
          </p:cNvSpPr>
          <p:nvPr>
            <p:ph type="subTitle" idx="1"/>
          </p:nvPr>
        </p:nvSpPr>
        <p:spPr>
          <a:xfrm>
            <a:off x="5181600" y="3124200"/>
            <a:ext cx="3276600" cy="23622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130054" name="Text Box 6"/>
          <p:cNvSpPr txBox="1">
            <a:spLocks noChangeArrowheads="1"/>
          </p:cNvSpPr>
          <p:nvPr/>
        </p:nvSpPr>
        <p:spPr bwMode="auto">
          <a:xfrm>
            <a:off x="5638800" y="6400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r>
              <a:rPr lang="en-US" altLang="en-US" sz="2800" smtClean="0">
                <a:solidFill>
                  <a:srgbClr val="FFFFFF"/>
                </a:solidFill>
              </a:rPr>
              <a:t>BioEd Online</a:t>
            </a:r>
          </a:p>
        </p:txBody>
      </p:sp>
      <p:sp>
        <p:nvSpPr>
          <p:cNvPr id="130055" name="Rectangle 7"/>
          <p:cNvSpPr>
            <a:spLocks noChangeArrowheads="1"/>
          </p:cNvSpPr>
          <p:nvPr/>
        </p:nvSpPr>
        <p:spPr bwMode="auto">
          <a:xfrm>
            <a:off x="0" y="0"/>
            <a:ext cx="4572000" cy="6858000"/>
          </a:xfrm>
          <a:prstGeom prst="rect">
            <a:avLst/>
          </a:prstGeom>
          <a:solidFill>
            <a:srgbClr val="B6484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N" sz="2200" b="1" smtClean="0">
              <a:solidFill>
                <a:srgbClr val="000000"/>
              </a:solidFill>
              <a:latin typeface="Univers Condensed" pitchFamily="34" charset="0"/>
            </a:endParaRPr>
          </a:p>
        </p:txBody>
      </p:sp>
      <p:pic>
        <p:nvPicPr>
          <p:cNvPr id="130056"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27031" t="7719" r="43889" b="83000"/>
          <a:stretch>
            <a:fillRect/>
          </a:stretch>
        </p:blipFill>
        <p:spPr bwMode="auto">
          <a:xfrm>
            <a:off x="4572000" y="6019800"/>
            <a:ext cx="457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62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Slide Number Placeholder 3"/>
          <p:cNvSpPr>
            <a:spLocks noGrp="1"/>
          </p:cNvSpPr>
          <p:nvPr>
            <p:ph type="sldNum" sz="quarter" idx="10"/>
          </p:nvPr>
        </p:nvSpPr>
        <p:spPr/>
        <p:txBody>
          <a:bodyPr/>
          <a:lstStyle>
            <a:lvl1pPr>
              <a:defRPr/>
            </a:lvl1pPr>
          </a:lstStyle>
          <a:p>
            <a:fld id="{E0C56969-9F52-46E9-9412-BD6A5F15F49E}"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9230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228600"/>
            <a:ext cx="1944687" cy="58674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77863" y="228600"/>
            <a:ext cx="5683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Slide Number Placeholder 3"/>
          <p:cNvSpPr>
            <a:spLocks noGrp="1"/>
          </p:cNvSpPr>
          <p:nvPr>
            <p:ph type="sldNum" sz="quarter" idx="10"/>
          </p:nvPr>
        </p:nvSpPr>
        <p:spPr/>
        <p:txBody>
          <a:bodyPr/>
          <a:lstStyle>
            <a:lvl1pPr>
              <a:defRPr/>
            </a:lvl1pPr>
          </a:lstStyle>
          <a:p>
            <a:fld id="{E9C91AEC-08F2-48DD-95FF-382F24999933}"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38872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371600"/>
            <a:ext cx="38147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sz="quarter" idx="10"/>
          </p:nvPr>
        </p:nvSpPr>
        <p:spPr>
          <a:xfrm>
            <a:off x="6705600" y="6248400"/>
            <a:ext cx="1905000" cy="457200"/>
          </a:xfrm>
        </p:spPr>
        <p:txBody>
          <a:bodyPr/>
          <a:lstStyle>
            <a:lvl1pPr>
              <a:defRPr/>
            </a:lvl1pPr>
          </a:lstStyle>
          <a:p>
            <a:fld id="{54E0C287-D8B5-4069-A70F-3A8A83BB11BC}"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56865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7863" y="228600"/>
            <a:ext cx="7780337" cy="762000"/>
          </a:xfrm>
        </p:spPr>
        <p:txBody>
          <a:bodyPr/>
          <a:lstStyle/>
          <a:p>
            <a:r>
              <a:rPr lang="en-US" smtClean="0"/>
              <a:t>Click to edit Master title style</a:t>
            </a:r>
            <a:endParaRPr lang="en-IN"/>
          </a:p>
        </p:txBody>
      </p:sp>
      <p:sp>
        <p:nvSpPr>
          <p:cNvPr id="3" name="Online Image Placeholder 2"/>
          <p:cNvSpPr>
            <a:spLocks noGrp="1"/>
          </p:cNvSpPr>
          <p:nvPr>
            <p:ph type="clipArt" sz="half" idx="1"/>
          </p:nvPr>
        </p:nvSpPr>
        <p:spPr>
          <a:xfrm>
            <a:off x="677863" y="1371600"/>
            <a:ext cx="3813175" cy="4724400"/>
          </a:xfrm>
        </p:spPr>
        <p:txBody>
          <a:bodyPr/>
          <a:lstStyle/>
          <a:p>
            <a:endParaRPr lang="en-IN"/>
          </a:p>
        </p:txBody>
      </p:sp>
      <p:sp>
        <p:nvSpPr>
          <p:cNvPr id="4" name="Text Placeholder 3"/>
          <p:cNvSpPr>
            <a:spLocks noGrp="1"/>
          </p:cNvSpPr>
          <p:nvPr>
            <p:ph type="body" sz="half" idx="2"/>
          </p:nvPr>
        </p:nvSpPr>
        <p:spPr>
          <a:xfrm>
            <a:off x="4643438" y="1371600"/>
            <a:ext cx="38147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sz="quarter" idx="10"/>
          </p:nvPr>
        </p:nvSpPr>
        <p:spPr>
          <a:xfrm>
            <a:off x="6705600" y="6248400"/>
            <a:ext cx="1905000" cy="457200"/>
          </a:xfrm>
        </p:spPr>
        <p:txBody>
          <a:bodyPr/>
          <a:lstStyle>
            <a:lvl1pPr>
              <a:defRPr/>
            </a:lvl1pPr>
          </a:lstStyle>
          <a:p>
            <a:fld id="{C6807AE1-3D68-43DA-963D-0D151FDF4FA8}"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17025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863" y="228600"/>
            <a:ext cx="7780337"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Slide Number Placeholder 2"/>
          <p:cNvSpPr>
            <a:spLocks noGrp="1"/>
          </p:cNvSpPr>
          <p:nvPr>
            <p:ph type="sldNum" sz="quarter" idx="10"/>
          </p:nvPr>
        </p:nvSpPr>
        <p:spPr>
          <a:xfrm>
            <a:off x="6705600" y="6248400"/>
            <a:ext cx="1905000" cy="457200"/>
          </a:xfrm>
        </p:spPr>
        <p:txBody>
          <a:bodyPr/>
          <a:lstStyle>
            <a:lvl1pPr>
              <a:defRPr/>
            </a:lvl1pPr>
          </a:lstStyle>
          <a:p>
            <a:fld id="{7313500A-2233-40CE-B104-4D3CBF1C2B0F}"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63378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3074F12-AA26-4AC8-9962-C36BB8F325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3173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3074F12-AA26-4AC8-9962-C36BB8F325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55100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IN"/>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92632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3074F12-AA26-4AC8-9962-C36BB8F3255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357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3074F12-AA26-4AC8-9962-C36BB8F32554}"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3862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Slide Number Placeholder 3"/>
          <p:cNvSpPr>
            <a:spLocks noGrp="1"/>
          </p:cNvSpPr>
          <p:nvPr>
            <p:ph type="sldNum" sz="quarter" idx="10"/>
          </p:nvPr>
        </p:nvSpPr>
        <p:spPr/>
        <p:txBody>
          <a:bodyPr/>
          <a:lstStyle>
            <a:lvl1pPr>
              <a:defRPr/>
            </a:lvl1pPr>
          </a:lstStyle>
          <a:p>
            <a:fld id="{EA8A4B47-6522-46C6-BDD2-97E95081535D}"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3684792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3074F12-AA26-4AC8-9962-C36BB8F32554}"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11084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77010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3695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IN"/>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26644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3074F12-AA26-4AC8-9962-C36BB8F325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74854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3074F12-AA26-4AC8-9962-C36BB8F32554}"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888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77863" y="228600"/>
            <a:ext cx="7780337"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705600" y="6248400"/>
            <a:ext cx="1905000" cy="457200"/>
          </a:xfrm>
        </p:spPr>
        <p:txBody>
          <a:bodyPr/>
          <a:lstStyle>
            <a:lvl1pPr>
              <a:defRPr/>
            </a:lvl1pPr>
          </a:lstStyle>
          <a:p>
            <a:fld id="{8177EE4E-AA82-4AA6-B0C2-A53BAEDB49A4}" type="slidenum">
              <a:rPr lang="en-US"/>
              <a:pPr/>
              <a:t>‹#›</a:t>
            </a:fld>
            <a:endParaRPr lang="en-US"/>
          </a:p>
        </p:txBody>
      </p:sp>
    </p:spTree>
    <p:extLst>
      <p:ext uri="{BB962C8B-B14F-4D97-AF65-F5344CB8AC3E}">
        <p14:creationId xmlns:p14="http://schemas.microsoft.com/office/powerpoint/2010/main" val="356913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072547-15EF-4774-A8A5-905F40F07458}"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51427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77863" y="1371600"/>
            <a:ext cx="3813175"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371600"/>
            <a:ext cx="3814762"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Slide Number Placeholder 4"/>
          <p:cNvSpPr>
            <a:spLocks noGrp="1"/>
          </p:cNvSpPr>
          <p:nvPr>
            <p:ph type="sldNum" sz="quarter" idx="10"/>
          </p:nvPr>
        </p:nvSpPr>
        <p:spPr/>
        <p:txBody>
          <a:bodyPr/>
          <a:lstStyle>
            <a:lvl1pPr>
              <a:defRPr/>
            </a:lvl1pPr>
          </a:lstStyle>
          <a:p>
            <a:fld id="{CC155309-EFCE-4EB8-ABAB-D8CBD1CDDF1E}"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412120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Slide Number Placeholder 6"/>
          <p:cNvSpPr>
            <a:spLocks noGrp="1"/>
          </p:cNvSpPr>
          <p:nvPr>
            <p:ph type="sldNum" sz="quarter" idx="10"/>
          </p:nvPr>
        </p:nvSpPr>
        <p:spPr/>
        <p:txBody>
          <a:bodyPr/>
          <a:lstStyle>
            <a:lvl1pPr>
              <a:defRPr/>
            </a:lvl1pPr>
          </a:lstStyle>
          <a:p>
            <a:fld id="{841FC41D-13BC-4EB3-8D32-DDDCFE3E4115}"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19980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Slide Number Placeholder 2"/>
          <p:cNvSpPr>
            <a:spLocks noGrp="1"/>
          </p:cNvSpPr>
          <p:nvPr>
            <p:ph type="sldNum" sz="quarter" idx="10"/>
          </p:nvPr>
        </p:nvSpPr>
        <p:spPr/>
        <p:txBody>
          <a:bodyPr/>
          <a:lstStyle>
            <a:lvl1pPr>
              <a:defRPr/>
            </a:lvl1pPr>
          </a:lstStyle>
          <a:p>
            <a:fld id="{0EB03999-2E33-4B74-B285-B8F6BA66333D}"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348956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D22E6F2-E936-482E-9B13-629028F5F73B}"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326265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F79F14E-37C8-4639-A312-8EA5EEFB5BE6}"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8867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0AAA0CE-64C1-4F42-837D-5E100AA3DC5D}" type="slidenum">
              <a:rPr lang="en-US" altLang="en-US">
                <a:solidFill>
                  <a:srgbClr val="FFFF00"/>
                </a:solidFill>
              </a:rPr>
              <a:pPr/>
              <a:t>‹#›</a:t>
            </a:fld>
            <a:endParaRPr lang="en-US" altLang="en-US">
              <a:solidFill>
                <a:srgbClr val="FFFF00"/>
              </a:solidFill>
            </a:endParaRPr>
          </a:p>
        </p:txBody>
      </p:sp>
    </p:spTree>
    <p:extLst>
      <p:ext uri="{BB962C8B-B14F-4D97-AF65-F5344CB8AC3E}">
        <p14:creationId xmlns:p14="http://schemas.microsoft.com/office/powerpoint/2010/main" val="225230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9067800" y="0"/>
            <a:ext cx="76200" cy="6324600"/>
          </a:xfrm>
          <a:prstGeom prst="rect">
            <a:avLst/>
          </a:prstGeom>
          <a:solidFill>
            <a:srgbClr val="DA7E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N" sz="2200" b="1" smtClean="0">
              <a:solidFill>
                <a:srgbClr val="000000"/>
              </a:solidFill>
              <a:latin typeface="Univers Condensed" pitchFamily="34" charset="0"/>
            </a:endParaRPr>
          </a:p>
        </p:txBody>
      </p:sp>
      <p:sp>
        <p:nvSpPr>
          <p:cNvPr id="129027" name="Rectangle 3"/>
          <p:cNvSpPr>
            <a:spLocks noGrp="1" noChangeArrowheads="1"/>
          </p:cNvSpPr>
          <p:nvPr>
            <p:ph type="title"/>
          </p:nvPr>
        </p:nvSpPr>
        <p:spPr bwMode="auto">
          <a:xfrm>
            <a:off x="677863" y="228600"/>
            <a:ext cx="77803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a:t>
            </a:r>
            <a:br>
              <a:rPr lang="en-US" altLang="en-US" smtClean="0"/>
            </a:br>
            <a:r>
              <a:rPr lang="en-US" altLang="en-US" smtClean="0"/>
              <a:t>Master title style</a:t>
            </a:r>
          </a:p>
        </p:txBody>
      </p:sp>
      <p:sp>
        <p:nvSpPr>
          <p:cNvPr id="129028" name="Rectangle 4"/>
          <p:cNvSpPr>
            <a:spLocks noGrp="1" noChangeArrowheads="1"/>
          </p:cNvSpPr>
          <p:nvPr>
            <p:ph type="body" idx="1"/>
          </p:nvPr>
        </p:nvSpPr>
        <p:spPr bwMode="auto">
          <a:xfrm>
            <a:off x="677863" y="1371600"/>
            <a:ext cx="778033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9033" name="Line 9"/>
          <p:cNvSpPr>
            <a:spLocks noChangeShapeType="1"/>
          </p:cNvSpPr>
          <p:nvPr/>
        </p:nvSpPr>
        <p:spPr bwMode="auto">
          <a:xfrm>
            <a:off x="533400" y="1066800"/>
            <a:ext cx="7924800" cy="0"/>
          </a:xfrm>
          <a:prstGeom prst="line">
            <a:avLst/>
          </a:prstGeom>
          <a:noFill/>
          <a:ln w="9525">
            <a:solidFill>
              <a:srgbClr val="7E7F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IN" sz="2200" b="1" smtClean="0">
              <a:solidFill>
                <a:srgbClr val="000000"/>
              </a:solidFill>
              <a:latin typeface="Univers Condensed" pitchFamily="34" charset="0"/>
            </a:endParaRPr>
          </a:p>
        </p:txBody>
      </p:sp>
      <p:pic>
        <p:nvPicPr>
          <p:cNvPr id="129035" name="Picture 11"/>
          <p:cNvPicPr>
            <a:picLocks noChangeAspect="1" noChangeArrowheads="1"/>
          </p:cNvPicPr>
          <p:nvPr userDrawn="1"/>
        </p:nvPicPr>
        <p:blipFill>
          <a:blip r:embed="rId16">
            <a:extLst>
              <a:ext uri="{28A0092B-C50C-407E-A947-70E740481C1C}">
                <a14:useLocalDpi xmlns:a14="http://schemas.microsoft.com/office/drawing/2010/main" val="0"/>
              </a:ext>
            </a:extLst>
          </a:blip>
          <a:srcRect l="43437" t="8563" r="28436" b="84688"/>
          <a:stretch>
            <a:fillRect/>
          </a:stretch>
        </p:blipFill>
        <p:spPr bwMode="auto">
          <a:xfrm>
            <a:off x="4572000" y="6248400"/>
            <a:ext cx="457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034"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l="27031" t="8563" r="41093" b="84688"/>
          <a:stretch>
            <a:fillRect/>
          </a:stretch>
        </p:blipFill>
        <p:spPr bwMode="auto">
          <a:xfrm>
            <a:off x="0" y="6248400"/>
            <a:ext cx="5181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36" name="Rectangle 12"/>
          <p:cNvSpPr>
            <a:spLocks noGrp="1" noChangeArrowheads="1"/>
          </p:cNvSpPr>
          <p:nvPr>
            <p:ph type="sldNum" sz="quarter" idx="4"/>
          </p:nvPr>
        </p:nvSpPr>
        <p:spPr bwMode="auto">
          <a:xfrm>
            <a:off x="6705600" y="6248400"/>
            <a:ext cx="1905000" cy="4572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600">
                <a:solidFill>
                  <a:schemeClr val="tx2"/>
                </a:solidFill>
                <a:latin typeface="Times New Roman" panose="02020603050405020304" pitchFamily="18" charset="0"/>
              </a:defRPr>
            </a:lvl1pPr>
          </a:lstStyle>
          <a:p>
            <a:pPr fontAlgn="base">
              <a:spcBef>
                <a:spcPct val="0"/>
              </a:spcBef>
              <a:spcAft>
                <a:spcPct val="0"/>
              </a:spcAft>
            </a:pPr>
            <a:fld id="{4D066AD8-8AF5-4C2C-844D-BFD68787C3B4}" type="slidenum">
              <a:rPr lang="en-US" altLang="en-US" b="1" smtClean="0">
                <a:solidFill>
                  <a:srgbClr val="FFFF00"/>
                </a:solidFill>
              </a:rPr>
              <a:pPr fontAlgn="base">
                <a:spcBef>
                  <a:spcPct val="0"/>
                </a:spcBef>
                <a:spcAft>
                  <a:spcPct val="0"/>
                </a:spcAft>
              </a:pPr>
              <a:t>‹#›</a:t>
            </a:fld>
            <a:endParaRPr lang="en-US" altLang="en-US" b="1" smtClean="0">
              <a:solidFill>
                <a:srgbClr val="FFFF00"/>
              </a:solidFill>
            </a:endParaRPr>
          </a:p>
        </p:txBody>
      </p:sp>
    </p:spTree>
    <p:extLst>
      <p:ext uri="{BB962C8B-B14F-4D97-AF65-F5344CB8AC3E}">
        <p14:creationId xmlns:p14="http://schemas.microsoft.com/office/powerpoint/2010/main" val="2374156634"/>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rtl="0" fontAlgn="base">
        <a:lnSpc>
          <a:spcPct val="90000"/>
        </a:lnSpc>
        <a:spcBef>
          <a:spcPct val="0"/>
        </a:spcBef>
        <a:spcAft>
          <a:spcPct val="0"/>
        </a:spcAft>
        <a:defRPr sz="2800" b="1" kern="1200">
          <a:solidFill>
            <a:schemeClr val="bg2"/>
          </a:solidFill>
          <a:latin typeface="+mj-lt"/>
          <a:ea typeface="+mj-ea"/>
          <a:cs typeface="+mj-cs"/>
        </a:defRPr>
      </a:lvl1pPr>
      <a:lvl2pPr algn="l" rtl="0" fontAlgn="base">
        <a:lnSpc>
          <a:spcPct val="90000"/>
        </a:lnSpc>
        <a:spcBef>
          <a:spcPct val="0"/>
        </a:spcBef>
        <a:spcAft>
          <a:spcPct val="0"/>
        </a:spcAft>
        <a:defRPr sz="2800" b="1">
          <a:solidFill>
            <a:schemeClr val="bg2"/>
          </a:solidFill>
          <a:latin typeface="Book Antiqua" panose="02040602050305030304" pitchFamily="18" charset="0"/>
        </a:defRPr>
      </a:lvl2pPr>
      <a:lvl3pPr algn="l" rtl="0" fontAlgn="base">
        <a:lnSpc>
          <a:spcPct val="90000"/>
        </a:lnSpc>
        <a:spcBef>
          <a:spcPct val="0"/>
        </a:spcBef>
        <a:spcAft>
          <a:spcPct val="0"/>
        </a:spcAft>
        <a:defRPr sz="2800" b="1">
          <a:solidFill>
            <a:schemeClr val="bg2"/>
          </a:solidFill>
          <a:latin typeface="Book Antiqua" panose="02040602050305030304" pitchFamily="18" charset="0"/>
        </a:defRPr>
      </a:lvl3pPr>
      <a:lvl4pPr algn="l" rtl="0" fontAlgn="base">
        <a:lnSpc>
          <a:spcPct val="90000"/>
        </a:lnSpc>
        <a:spcBef>
          <a:spcPct val="0"/>
        </a:spcBef>
        <a:spcAft>
          <a:spcPct val="0"/>
        </a:spcAft>
        <a:defRPr sz="2800" b="1">
          <a:solidFill>
            <a:schemeClr val="bg2"/>
          </a:solidFill>
          <a:latin typeface="Book Antiqua" panose="02040602050305030304" pitchFamily="18" charset="0"/>
        </a:defRPr>
      </a:lvl4pPr>
      <a:lvl5pPr algn="l" rtl="0" fontAlgn="base">
        <a:lnSpc>
          <a:spcPct val="90000"/>
        </a:lnSpc>
        <a:spcBef>
          <a:spcPct val="0"/>
        </a:spcBef>
        <a:spcAft>
          <a:spcPct val="0"/>
        </a:spcAft>
        <a:defRPr sz="2800" b="1">
          <a:solidFill>
            <a:schemeClr val="bg2"/>
          </a:solidFill>
          <a:latin typeface="Book Antiqua" panose="02040602050305030304" pitchFamily="18" charset="0"/>
        </a:defRPr>
      </a:lvl5pPr>
      <a:lvl6pPr marL="457200" algn="l" rtl="0" fontAlgn="base">
        <a:lnSpc>
          <a:spcPct val="90000"/>
        </a:lnSpc>
        <a:spcBef>
          <a:spcPct val="0"/>
        </a:spcBef>
        <a:spcAft>
          <a:spcPct val="0"/>
        </a:spcAft>
        <a:defRPr sz="2800" b="1">
          <a:solidFill>
            <a:schemeClr val="bg2"/>
          </a:solidFill>
          <a:latin typeface="Book Antiqua" panose="02040602050305030304" pitchFamily="18" charset="0"/>
        </a:defRPr>
      </a:lvl6pPr>
      <a:lvl7pPr marL="914400" algn="l" rtl="0" fontAlgn="base">
        <a:lnSpc>
          <a:spcPct val="90000"/>
        </a:lnSpc>
        <a:spcBef>
          <a:spcPct val="0"/>
        </a:spcBef>
        <a:spcAft>
          <a:spcPct val="0"/>
        </a:spcAft>
        <a:defRPr sz="2800" b="1">
          <a:solidFill>
            <a:schemeClr val="bg2"/>
          </a:solidFill>
          <a:latin typeface="Book Antiqua" panose="02040602050305030304" pitchFamily="18" charset="0"/>
        </a:defRPr>
      </a:lvl7pPr>
      <a:lvl8pPr marL="1371600" algn="l" rtl="0" fontAlgn="base">
        <a:lnSpc>
          <a:spcPct val="90000"/>
        </a:lnSpc>
        <a:spcBef>
          <a:spcPct val="0"/>
        </a:spcBef>
        <a:spcAft>
          <a:spcPct val="0"/>
        </a:spcAft>
        <a:defRPr sz="2800" b="1">
          <a:solidFill>
            <a:schemeClr val="bg2"/>
          </a:solidFill>
          <a:latin typeface="Book Antiqua" panose="02040602050305030304" pitchFamily="18" charset="0"/>
        </a:defRPr>
      </a:lvl8pPr>
      <a:lvl9pPr marL="1828800" algn="l" rtl="0" fontAlgn="base">
        <a:lnSpc>
          <a:spcPct val="90000"/>
        </a:lnSpc>
        <a:spcBef>
          <a:spcPct val="0"/>
        </a:spcBef>
        <a:spcAft>
          <a:spcPct val="0"/>
        </a:spcAft>
        <a:defRPr sz="2800" b="1">
          <a:solidFill>
            <a:schemeClr val="bg2"/>
          </a:solidFill>
          <a:latin typeface="Book Antiqua" panose="02040602050305030304" pitchFamily="18" charset="0"/>
        </a:defRPr>
      </a:lvl9pPr>
    </p:titleStyle>
    <p:bodyStyle>
      <a:lvl1pPr marL="228600" indent="-228600" algn="l" rtl="0" fontAlgn="base">
        <a:spcBef>
          <a:spcPct val="50000"/>
        </a:spcBef>
        <a:spcAft>
          <a:spcPct val="0"/>
        </a:spcAft>
        <a:buClr>
          <a:srgbClr val="D7A415"/>
        </a:buClr>
        <a:buSzPct val="60000"/>
        <a:buFont typeface="Wingdings" panose="05000000000000000000" pitchFamily="2" charset="2"/>
        <a:buChar char="n"/>
        <a:defRPr sz="2400" kern="1200">
          <a:solidFill>
            <a:schemeClr val="bg2"/>
          </a:solidFill>
          <a:latin typeface="+mn-lt"/>
          <a:ea typeface="+mn-ea"/>
          <a:cs typeface="+mn-cs"/>
        </a:defRPr>
      </a:lvl1pPr>
      <a:lvl2pPr marL="685800" indent="-228600" algn="l" rtl="0" fontAlgn="base">
        <a:spcBef>
          <a:spcPct val="25000"/>
        </a:spcBef>
        <a:spcAft>
          <a:spcPct val="0"/>
        </a:spcAft>
        <a:buClr>
          <a:srgbClr val="D7A415"/>
        </a:buClr>
        <a:buSzPct val="60000"/>
        <a:buFont typeface="Wingdings" panose="05000000000000000000" pitchFamily="2" charset="2"/>
        <a:buChar char="n"/>
        <a:defRPr sz="2400" kern="1200">
          <a:solidFill>
            <a:schemeClr val="bg2"/>
          </a:solidFill>
          <a:latin typeface="+mn-lt"/>
          <a:ea typeface="+mn-ea"/>
          <a:cs typeface="+mn-cs"/>
        </a:defRPr>
      </a:lvl2pPr>
      <a:lvl3pPr marL="1143000" indent="-228600" algn="l" rtl="0" fontAlgn="base">
        <a:spcBef>
          <a:spcPct val="25000"/>
        </a:spcBef>
        <a:spcAft>
          <a:spcPct val="0"/>
        </a:spcAft>
        <a:buClr>
          <a:srgbClr val="D7A415"/>
        </a:buClr>
        <a:buSzPct val="60000"/>
        <a:buFont typeface="Wingdings" panose="05000000000000000000" pitchFamily="2" charset="2"/>
        <a:buChar char="n"/>
        <a:defRPr kern="1200">
          <a:solidFill>
            <a:schemeClr val="bg2"/>
          </a:solidFill>
          <a:latin typeface="+mn-lt"/>
          <a:ea typeface="+mn-ea"/>
          <a:cs typeface="+mn-cs"/>
        </a:defRPr>
      </a:lvl3pPr>
      <a:lvl4pPr marL="1600200" indent="-228600" algn="l" rtl="0" fontAlgn="base">
        <a:spcBef>
          <a:spcPct val="25000"/>
        </a:spcBef>
        <a:spcAft>
          <a:spcPct val="0"/>
        </a:spcAft>
        <a:buClr>
          <a:srgbClr val="D7A415"/>
        </a:buClr>
        <a:buSzPct val="60000"/>
        <a:buFont typeface="Wingdings" panose="05000000000000000000" pitchFamily="2" charset="2"/>
        <a:buChar char="n"/>
        <a:defRPr kern="1200">
          <a:solidFill>
            <a:schemeClr val="bg2"/>
          </a:solidFill>
          <a:latin typeface="+mn-lt"/>
          <a:ea typeface="+mn-ea"/>
          <a:cs typeface="+mn-cs"/>
        </a:defRPr>
      </a:lvl4pPr>
      <a:lvl5pPr marL="2057400" indent="-228600" algn="l" rtl="0" fontAlgn="base">
        <a:spcBef>
          <a:spcPct val="25000"/>
        </a:spcBef>
        <a:spcAft>
          <a:spcPct val="0"/>
        </a:spcAft>
        <a:buClr>
          <a:srgbClr val="D7A415"/>
        </a:buClr>
        <a:buSzPct val="60000"/>
        <a:buFont typeface="Wingdings" panose="05000000000000000000" pitchFamily="2" charset="2"/>
        <a:buChar char="n"/>
        <a:defRPr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EEC753-AD6D-4B75-BCB5-4DAF210B0FB2}" type="datetimeFigureOut">
              <a:rPr lang="en-IN" smtClean="0"/>
              <a:t>22-01-2020</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4D066AD8-8AF5-4C2C-844D-BFD68787C3B4}" type="slidenum">
              <a:rPr lang="en-US" altLang="en-US" b="1" smtClean="0">
                <a:solidFill>
                  <a:srgbClr val="FFFF00"/>
                </a:solidFill>
              </a:rPr>
              <a:pPr fontAlgn="base">
                <a:spcBef>
                  <a:spcPct val="0"/>
                </a:spcBef>
                <a:spcAft>
                  <a:spcPct val="0"/>
                </a:spcAft>
              </a:pPr>
              <a:t>‹#›</a:t>
            </a:fld>
            <a:endParaRPr lang="en-US" altLang="en-US" b="1" smtClean="0">
              <a:solidFill>
                <a:srgbClr val="FFFF00"/>
              </a:solidFill>
            </a:endParaRPr>
          </a:p>
        </p:txBody>
      </p:sp>
    </p:spTree>
    <p:extLst>
      <p:ext uri="{BB962C8B-B14F-4D97-AF65-F5344CB8AC3E}">
        <p14:creationId xmlns:p14="http://schemas.microsoft.com/office/powerpoint/2010/main" val="17626933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3986" y="3734410"/>
            <a:ext cx="7772400" cy="859205"/>
          </a:xfrm>
        </p:spPr>
        <p:txBody>
          <a:bodyPr>
            <a:normAutofit/>
          </a:bodyPr>
          <a:lstStyle/>
          <a:p>
            <a:r>
              <a:rPr lang="en-US" b="1" dirty="0" smtClean="0">
                <a:solidFill>
                  <a:srgbClr val="FF0000"/>
                </a:solidFill>
              </a:rPr>
              <a:t>BLOOD GLUCOSE REGUALTION</a:t>
            </a:r>
            <a:endParaRPr lang="en-US" b="1" dirty="0">
              <a:solidFill>
                <a:srgbClr val="FF0000"/>
              </a:solidFill>
            </a:endParaRPr>
          </a:p>
        </p:txBody>
      </p:sp>
      <p:sp>
        <p:nvSpPr>
          <p:cNvPr id="3" name="Subtitle 2"/>
          <p:cNvSpPr>
            <a:spLocks noGrp="1"/>
          </p:cNvSpPr>
          <p:nvPr>
            <p:ph type="subTitle" idx="1"/>
          </p:nvPr>
        </p:nvSpPr>
        <p:spPr>
          <a:xfrm>
            <a:off x="5488230" y="4956051"/>
            <a:ext cx="3041290" cy="610820"/>
          </a:xfrm>
        </p:spPr>
        <p:txBody>
          <a:bodyPr>
            <a:normAutofit/>
          </a:bodyPr>
          <a:lstStyle/>
          <a:p>
            <a:r>
              <a:rPr lang="en-US" b="1" dirty="0" smtClean="0">
                <a:solidFill>
                  <a:srgbClr val="002060"/>
                </a:solidFill>
              </a:rPr>
              <a:t>DR.D.PONNUDHALI</a:t>
            </a:r>
            <a:endParaRPr lang="en-US" b="1" dirty="0">
              <a:solidFill>
                <a:srgbClr val="002060"/>
              </a:solidFill>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16" y="518760"/>
            <a:ext cx="7482545" cy="6413610"/>
          </a:xfrm>
          <a:prstGeom prst="rect">
            <a:avLst/>
          </a:prstGeom>
          <a:blipFill>
            <a:blip r:embed="rId2" cstate="print"/>
            <a:srcRect/>
            <a:stretch>
              <a:fillRect l="-3959" t="-3464" r="-2809" b="-3464"/>
            </a:stretch>
          </a:blipFill>
        </p:spPr>
        <p:txBody>
          <a:bodyPr wrap="square" lIns="0" tIns="0" rIns="0" bIns="0" rtlCol="0"/>
          <a:lstStyle/>
          <a:p>
            <a:endParaRPr/>
          </a:p>
        </p:txBody>
      </p:sp>
      <p:sp>
        <p:nvSpPr>
          <p:cNvPr id="3" name="TextBox 2"/>
          <p:cNvSpPr txBox="1"/>
          <p:nvPr/>
        </p:nvSpPr>
        <p:spPr>
          <a:xfrm>
            <a:off x="5182820" y="518760"/>
            <a:ext cx="3961180" cy="523220"/>
          </a:xfrm>
          <a:prstGeom prst="rect">
            <a:avLst/>
          </a:prstGeom>
          <a:solidFill>
            <a:srgbClr val="FFFF99"/>
          </a:solidFill>
        </p:spPr>
        <p:txBody>
          <a:bodyPr wrap="square" rtlCol="0">
            <a:spAutoFit/>
          </a:bodyPr>
          <a:lstStyle/>
          <a:p>
            <a:r>
              <a:rPr lang="en-IN" sz="2800" b="1" dirty="0" smtClean="0"/>
              <a:t>Blood glucose &lt; 60 mg/dl</a:t>
            </a:r>
            <a:endParaRPr lang="en-IN" sz="2800" b="1" dirty="0"/>
          </a:p>
        </p:txBody>
      </p:sp>
    </p:spTree>
    <p:extLst>
      <p:ext uri="{BB962C8B-B14F-4D97-AF65-F5344CB8AC3E}">
        <p14:creationId xmlns:p14="http://schemas.microsoft.com/office/powerpoint/2010/main" val="426515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799" cy="1143000"/>
          </a:xfrm>
        </p:spPr>
        <p:txBody>
          <a:bodyPr>
            <a:normAutofit/>
          </a:bodyPr>
          <a:lstStyle/>
          <a:p>
            <a:r>
              <a:rPr lang="en-IN" dirty="0">
                <a:solidFill>
                  <a:schemeClr val="tx1"/>
                </a:solidFill>
              </a:rPr>
              <a:t>What goes wrong when the concentration</a:t>
            </a:r>
            <a:br>
              <a:rPr lang="en-IN" dirty="0">
                <a:solidFill>
                  <a:schemeClr val="tx1"/>
                </a:solidFill>
              </a:rPr>
            </a:br>
            <a:r>
              <a:rPr lang="en-IN" dirty="0">
                <a:solidFill>
                  <a:schemeClr val="tx1"/>
                </a:solidFill>
              </a:rPr>
              <a:t>increases too far</a:t>
            </a:r>
            <a:r>
              <a:rPr lang="en-IN" dirty="0" smtClean="0">
                <a:solidFill>
                  <a:schemeClr val="tx1"/>
                </a:solidFill>
              </a:rPr>
              <a:t>? </a:t>
            </a:r>
            <a:r>
              <a:rPr lang="en-IN" dirty="0" smtClean="0">
                <a:solidFill>
                  <a:srgbClr val="FF0000"/>
                </a:solidFill>
              </a:rPr>
              <a:t>- </a:t>
            </a:r>
            <a:r>
              <a:rPr lang="en-IN" b="1" dirty="0" smtClean="0">
                <a:solidFill>
                  <a:srgbClr val="FF0000"/>
                </a:solidFill>
              </a:rPr>
              <a:t>Hyperglycaemia</a:t>
            </a:r>
            <a:endParaRPr lang="en-IN" dirty="0">
              <a:solidFill>
                <a:srgbClr val="FF0000"/>
              </a:solidFill>
            </a:endParaRPr>
          </a:p>
        </p:txBody>
      </p:sp>
      <p:sp>
        <p:nvSpPr>
          <p:cNvPr id="3" name="Content Placeholder 2"/>
          <p:cNvSpPr>
            <a:spLocks noGrp="1"/>
          </p:cNvSpPr>
          <p:nvPr>
            <p:ph idx="1"/>
          </p:nvPr>
        </p:nvSpPr>
        <p:spPr>
          <a:xfrm>
            <a:off x="296260" y="1443836"/>
            <a:ext cx="8704185" cy="4275740"/>
          </a:xfrm>
        </p:spPr>
        <p:txBody>
          <a:bodyPr>
            <a:normAutofit/>
          </a:bodyPr>
          <a:lstStyle/>
          <a:p>
            <a:pPr marL="0" indent="0">
              <a:buNone/>
            </a:pPr>
            <a:r>
              <a:rPr lang="en-IN" sz="2800" b="1" dirty="0">
                <a:solidFill>
                  <a:schemeClr val="tx1"/>
                </a:solidFill>
              </a:rPr>
              <a:t>Hyperglycaemia</a:t>
            </a:r>
          </a:p>
          <a:p>
            <a:pPr marL="0" indent="0">
              <a:lnSpc>
                <a:spcPct val="150000"/>
              </a:lnSpc>
              <a:buNone/>
            </a:pPr>
            <a:r>
              <a:rPr lang="en-IN" sz="2800" dirty="0">
                <a:solidFill>
                  <a:schemeClr val="tx1"/>
                </a:solidFill>
              </a:rPr>
              <a:t>The symptoms include:</a:t>
            </a:r>
          </a:p>
          <a:p>
            <a:pPr>
              <a:lnSpc>
                <a:spcPct val="150000"/>
              </a:lnSpc>
            </a:pPr>
            <a:r>
              <a:rPr lang="en-IN" sz="2800" dirty="0">
                <a:solidFill>
                  <a:schemeClr val="tx1"/>
                </a:solidFill>
              </a:rPr>
              <a:t>Excessive thirst; frequent urination;</a:t>
            </a:r>
          </a:p>
          <a:p>
            <a:pPr>
              <a:lnSpc>
                <a:spcPct val="150000"/>
              </a:lnSpc>
            </a:pPr>
            <a:r>
              <a:rPr lang="en-IN" sz="2800" dirty="0">
                <a:solidFill>
                  <a:schemeClr val="tx1"/>
                </a:solidFill>
              </a:rPr>
              <a:t>fatigue; weight loss; vision problems, such</a:t>
            </a:r>
          </a:p>
          <a:p>
            <a:pPr>
              <a:lnSpc>
                <a:spcPct val="150000"/>
              </a:lnSpc>
            </a:pPr>
            <a:r>
              <a:rPr lang="en-IN" sz="2800" dirty="0">
                <a:solidFill>
                  <a:schemeClr val="tx1"/>
                </a:solidFill>
              </a:rPr>
              <a:t>as blurring; increased susceptibility </a:t>
            </a:r>
            <a:r>
              <a:rPr lang="en-IN" sz="2800" dirty="0" smtClean="0">
                <a:solidFill>
                  <a:schemeClr val="tx1"/>
                </a:solidFill>
              </a:rPr>
              <a:t>to infections</a:t>
            </a:r>
            <a:endParaRPr lang="en-IN" sz="2800" dirty="0"/>
          </a:p>
          <a:p>
            <a:pPr marL="0" indent="0">
              <a:lnSpc>
                <a:spcPct val="150000"/>
              </a:lnSpc>
              <a:buNone/>
            </a:pPr>
            <a:r>
              <a:rPr lang="en-IN" sz="2800" b="1" i="1" dirty="0" smtClean="0">
                <a:solidFill>
                  <a:srgbClr val="C000C0"/>
                </a:solidFill>
              </a:rPr>
              <a:t>- Diabetes </a:t>
            </a:r>
            <a:r>
              <a:rPr lang="en-IN" sz="2800" b="1" i="1" dirty="0">
                <a:solidFill>
                  <a:srgbClr val="C000C0"/>
                </a:solidFill>
              </a:rPr>
              <a:t>mellitus</a:t>
            </a:r>
          </a:p>
        </p:txBody>
      </p:sp>
    </p:spTree>
    <p:extLst>
      <p:ext uri="{BB962C8B-B14F-4D97-AF65-F5344CB8AC3E}">
        <p14:creationId xmlns:p14="http://schemas.microsoft.com/office/powerpoint/2010/main" val="92325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0"/>
            <a:ext cx="7856530" cy="685799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0005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1901950"/>
            <a:ext cx="8704185" cy="2595985"/>
          </a:xfrm>
        </p:spPr>
        <p:txBody>
          <a:bodyPr>
            <a:normAutofit/>
          </a:bodyPr>
          <a:lstStyle/>
          <a:p>
            <a:pPr marL="0" indent="0">
              <a:lnSpc>
                <a:spcPct val="150000"/>
              </a:lnSpc>
              <a:buNone/>
            </a:pPr>
            <a:r>
              <a:rPr lang="en-IN" sz="3200" dirty="0" smtClean="0"/>
              <a:t>Blood glucose level is maintained by a </a:t>
            </a:r>
            <a:r>
              <a:rPr lang="en-IN" sz="3200" dirty="0" smtClean="0">
                <a:solidFill>
                  <a:srgbClr val="C00000"/>
                </a:solidFill>
              </a:rPr>
              <a:t>balance between glucose entry into the plasma &amp; </a:t>
            </a:r>
          </a:p>
          <a:p>
            <a:pPr marL="0" indent="0">
              <a:lnSpc>
                <a:spcPct val="150000"/>
              </a:lnSpc>
              <a:buNone/>
            </a:pPr>
            <a:r>
              <a:rPr lang="en-IN" sz="3200" dirty="0" smtClean="0">
                <a:solidFill>
                  <a:srgbClr val="C00000"/>
                </a:solidFill>
              </a:rPr>
              <a:t>rate of removal from blood</a:t>
            </a:r>
            <a:endParaRPr lang="en-IN" sz="3200" dirty="0">
              <a:solidFill>
                <a:srgbClr val="C00000"/>
              </a:solidFill>
            </a:endParaRPr>
          </a:p>
        </p:txBody>
      </p:sp>
    </p:spTree>
    <p:extLst>
      <p:ext uri="{BB962C8B-B14F-4D97-AF65-F5344CB8AC3E}">
        <p14:creationId xmlns:p14="http://schemas.microsoft.com/office/powerpoint/2010/main" val="1637374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61" r="13259"/>
          <a:stretch/>
        </p:blipFill>
        <p:spPr>
          <a:xfrm>
            <a:off x="0" y="69490"/>
            <a:ext cx="9000445" cy="6858000"/>
          </a:xfrm>
          <a:prstGeom prst="rect">
            <a:avLst/>
          </a:prstGeom>
        </p:spPr>
      </p:pic>
    </p:spTree>
    <p:extLst>
      <p:ext uri="{BB962C8B-B14F-4D97-AF65-F5344CB8AC3E}">
        <p14:creationId xmlns:p14="http://schemas.microsoft.com/office/powerpoint/2010/main" val="2905191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60" t="17326" r="31630" b="11385"/>
          <a:stretch/>
        </p:blipFill>
        <p:spPr>
          <a:xfrm>
            <a:off x="0" y="374900"/>
            <a:ext cx="8695035" cy="6260905"/>
          </a:xfrm>
          <a:prstGeom prst="rect">
            <a:avLst/>
          </a:prstGeom>
        </p:spPr>
      </p:pic>
    </p:spTree>
    <p:extLst>
      <p:ext uri="{BB962C8B-B14F-4D97-AF65-F5344CB8AC3E}">
        <p14:creationId xmlns:p14="http://schemas.microsoft.com/office/powerpoint/2010/main" val="2567273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85720"/>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8100000" scaled="1"/>
            <a:tileRect/>
          </a:gradFill>
          <a:ln>
            <a:solidFill>
              <a:srgbClr val="FF0000"/>
            </a:solidFill>
          </a:ln>
        </p:spPr>
        <p:txBody>
          <a:bodyPr>
            <a:normAutofit fontScale="90000"/>
          </a:bodyPr>
          <a:lstStyle/>
          <a:p>
            <a:pPr algn="ctr"/>
            <a:r>
              <a:rPr lang="en-IN" dirty="0" smtClean="0">
                <a:solidFill>
                  <a:srgbClr val="002060"/>
                </a:solidFill>
                <a:latin typeface="Calibri" panose="020F0502020204030204" pitchFamily="34" charset="0"/>
              </a:rPr>
              <a:t/>
            </a:r>
            <a:br>
              <a:rPr lang="en-IN" dirty="0" smtClean="0">
                <a:solidFill>
                  <a:srgbClr val="002060"/>
                </a:solidFill>
                <a:latin typeface="Calibri" panose="020F0502020204030204" pitchFamily="34" charset="0"/>
              </a:rPr>
            </a:br>
            <a:r>
              <a:rPr lang="en-IN" b="1" dirty="0" smtClean="0">
                <a:solidFill>
                  <a:srgbClr val="002060"/>
                </a:solidFill>
                <a:latin typeface="Calibri" panose="020F0502020204030204" pitchFamily="34" charset="0"/>
              </a:rPr>
              <a:t>Rate </a:t>
            </a:r>
            <a:r>
              <a:rPr lang="en-IN" b="1" dirty="0">
                <a:solidFill>
                  <a:srgbClr val="002060"/>
                </a:solidFill>
                <a:latin typeface="Calibri" panose="020F0502020204030204" pitchFamily="34" charset="0"/>
              </a:rPr>
              <a:t>of glucose entrance </a:t>
            </a:r>
            <a:r>
              <a:rPr lang="en-IN" b="1" dirty="0" smtClean="0">
                <a:solidFill>
                  <a:srgbClr val="002060"/>
                </a:solidFill>
                <a:latin typeface="Calibri" panose="020F0502020204030204" pitchFamily="34" charset="0"/>
              </a:rPr>
              <a:t>into </a:t>
            </a:r>
            <a:r>
              <a:rPr lang="en-IN" b="1" dirty="0">
                <a:solidFill>
                  <a:srgbClr val="002060"/>
                </a:solidFill>
                <a:latin typeface="Calibri" panose="020F0502020204030204" pitchFamily="34" charset="0"/>
              </a:rPr>
              <a:t>the blood by:</a:t>
            </a:r>
            <a:br>
              <a:rPr lang="en-IN" b="1" dirty="0">
                <a:solidFill>
                  <a:srgbClr val="002060"/>
                </a:solidFill>
                <a:latin typeface="Calibri" panose="020F0502020204030204" pitchFamily="34" charset="0"/>
              </a:rPr>
            </a:br>
            <a:endParaRPr lang="en-IN" b="1" dirty="0">
              <a:solidFill>
                <a:srgbClr val="002060"/>
              </a:solidFill>
            </a:endParaRPr>
          </a:p>
        </p:txBody>
      </p:sp>
      <p:sp>
        <p:nvSpPr>
          <p:cNvPr id="5" name="Content Placeholder 4"/>
          <p:cNvSpPr>
            <a:spLocks noGrp="1"/>
          </p:cNvSpPr>
          <p:nvPr>
            <p:ph idx="1"/>
          </p:nvPr>
        </p:nvSpPr>
        <p:spPr>
          <a:xfrm>
            <a:off x="0" y="1291130"/>
            <a:ext cx="8686800" cy="4835033"/>
          </a:xfrm>
          <a:solidFill>
            <a:schemeClr val="bg1"/>
          </a:solidFill>
        </p:spPr>
        <p:txBody>
          <a:bodyPr>
            <a:normAutofit/>
          </a:bodyPr>
          <a:lstStyle/>
          <a:p>
            <a:pPr marL="400050" lvl="1" indent="0">
              <a:lnSpc>
                <a:spcPct val="150000"/>
              </a:lnSpc>
              <a:buNone/>
            </a:pPr>
            <a:r>
              <a:rPr lang="en-IN" sz="2800" dirty="0">
                <a:solidFill>
                  <a:srgbClr val="000000"/>
                </a:solidFill>
              </a:rPr>
              <a:t>1. Absorption from intestine</a:t>
            </a:r>
          </a:p>
          <a:p>
            <a:pPr marL="400050" lvl="1" indent="0">
              <a:lnSpc>
                <a:spcPct val="150000"/>
              </a:lnSpc>
              <a:buNone/>
            </a:pPr>
            <a:r>
              <a:rPr lang="en-IN" sz="2800" dirty="0">
                <a:solidFill>
                  <a:srgbClr val="000000"/>
                </a:solidFill>
              </a:rPr>
              <a:t>2. Hepatic </a:t>
            </a:r>
            <a:r>
              <a:rPr lang="en-IN" sz="2800" dirty="0" err="1" smtClean="0">
                <a:solidFill>
                  <a:srgbClr val="000000"/>
                </a:solidFill>
              </a:rPr>
              <a:t>glycogenolysis</a:t>
            </a:r>
            <a:endParaRPr lang="en-IN" sz="2800" dirty="0">
              <a:solidFill>
                <a:srgbClr val="000000"/>
              </a:solidFill>
            </a:endParaRPr>
          </a:p>
          <a:p>
            <a:pPr marL="400050" lvl="1" indent="0">
              <a:lnSpc>
                <a:spcPct val="150000"/>
              </a:lnSpc>
              <a:buNone/>
            </a:pPr>
            <a:r>
              <a:rPr lang="en-IN" sz="2800" dirty="0">
                <a:solidFill>
                  <a:srgbClr val="000000"/>
                </a:solidFill>
              </a:rPr>
              <a:t>3. Gluconeogenesis</a:t>
            </a:r>
          </a:p>
          <a:p>
            <a:pPr marL="400050" lvl="1" indent="0">
              <a:lnSpc>
                <a:spcPct val="150000"/>
              </a:lnSpc>
              <a:buNone/>
            </a:pPr>
            <a:r>
              <a:rPr lang="en-IN" sz="2800" dirty="0">
                <a:solidFill>
                  <a:srgbClr val="000000"/>
                </a:solidFill>
              </a:rPr>
              <a:t>4. Glucose obtained from other carbohydrates,</a:t>
            </a:r>
          </a:p>
          <a:p>
            <a:pPr marL="400050" lvl="1" indent="0">
              <a:lnSpc>
                <a:spcPct val="150000"/>
              </a:lnSpc>
              <a:buNone/>
            </a:pPr>
            <a:r>
              <a:rPr lang="en-IN" sz="2800" dirty="0" smtClean="0">
                <a:solidFill>
                  <a:srgbClr val="000000"/>
                </a:solidFill>
              </a:rPr>
              <a:t>          </a:t>
            </a:r>
            <a:r>
              <a:rPr lang="en-IN" sz="2800" dirty="0" err="1" smtClean="0">
                <a:solidFill>
                  <a:srgbClr val="000000"/>
                </a:solidFill>
              </a:rPr>
              <a:t>eg</a:t>
            </a:r>
            <a:r>
              <a:rPr lang="en-IN" sz="2800" dirty="0">
                <a:solidFill>
                  <a:srgbClr val="000000"/>
                </a:solidFill>
              </a:rPr>
              <a:t>: fructose, galactose </a:t>
            </a:r>
            <a:r>
              <a:rPr lang="en-IN" sz="2800" dirty="0" err="1">
                <a:solidFill>
                  <a:srgbClr val="000000"/>
                </a:solidFill>
              </a:rPr>
              <a:t>etc</a:t>
            </a:r>
            <a:endParaRPr lang="en-IN" sz="2800" dirty="0"/>
          </a:p>
          <a:p>
            <a:pPr>
              <a:lnSpc>
                <a:spcPct val="150000"/>
              </a:lnSpc>
            </a:pPr>
            <a:endParaRPr lang="en-IN" sz="2800" dirty="0"/>
          </a:p>
        </p:txBody>
      </p:sp>
    </p:spTree>
    <p:extLst>
      <p:ext uri="{BB962C8B-B14F-4D97-AF65-F5344CB8AC3E}">
        <p14:creationId xmlns:p14="http://schemas.microsoft.com/office/powerpoint/2010/main" val="2554427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2195"/>
            <a:ext cx="9144000" cy="680310"/>
          </a:xfr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8100000" scaled="1"/>
            <a:tileRect/>
          </a:gradFill>
          <a:ln>
            <a:solidFill>
              <a:srgbClr val="FF0000"/>
            </a:solidFill>
          </a:ln>
        </p:spPr>
        <p:txBody>
          <a:bodyPr>
            <a:noAutofit/>
          </a:bodyPr>
          <a:lstStyle/>
          <a:p>
            <a:r>
              <a:rPr lang="en-IN" sz="3200" dirty="0" smtClean="0">
                <a:solidFill>
                  <a:srgbClr val="002060"/>
                </a:solidFill>
                <a:latin typeface="Calibri" panose="020F0502020204030204" pitchFamily="34" charset="0"/>
              </a:rPr>
              <a:t/>
            </a:r>
            <a:br>
              <a:rPr lang="en-IN" sz="3200" dirty="0" smtClean="0">
                <a:solidFill>
                  <a:srgbClr val="002060"/>
                </a:solidFill>
                <a:latin typeface="Calibri" panose="020F0502020204030204" pitchFamily="34" charset="0"/>
              </a:rPr>
            </a:br>
            <a:r>
              <a:rPr lang="en-IN" sz="3200" b="1" dirty="0">
                <a:solidFill>
                  <a:srgbClr val="002060"/>
                </a:solidFill>
                <a:latin typeface="Calibri" panose="020F0502020204030204" pitchFamily="34" charset="0"/>
              </a:rPr>
              <a:t>Rate of Removal of Glucose from blood depends on:</a:t>
            </a:r>
            <a:br>
              <a:rPr lang="en-IN" sz="3200" b="1" dirty="0">
                <a:solidFill>
                  <a:srgbClr val="002060"/>
                </a:solidFill>
                <a:latin typeface="Calibri" panose="020F0502020204030204" pitchFamily="34" charset="0"/>
              </a:rPr>
            </a:br>
            <a:endParaRPr lang="en-IN" sz="3200" b="1" dirty="0">
              <a:solidFill>
                <a:srgbClr val="002060"/>
              </a:solidFill>
              <a:latin typeface="Calibri" panose="020F0502020204030204" pitchFamily="34" charset="0"/>
            </a:endParaRPr>
          </a:p>
        </p:txBody>
      </p:sp>
      <p:sp>
        <p:nvSpPr>
          <p:cNvPr id="5" name="Content Placeholder 4"/>
          <p:cNvSpPr>
            <a:spLocks noGrp="1"/>
          </p:cNvSpPr>
          <p:nvPr>
            <p:ph idx="1"/>
          </p:nvPr>
        </p:nvSpPr>
        <p:spPr>
          <a:xfrm>
            <a:off x="219907" y="1138425"/>
            <a:ext cx="8704185" cy="5344675"/>
          </a:xfrm>
          <a:solidFill>
            <a:schemeClr val="bg1"/>
          </a:solidFill>
        </p:spPr>
        <p:txBody>
          <a:bodyPr>
            <a:normAutofit/>
          </a:bodyPr>
          <a:lstStyle/>
          <a:p>
            <a:pPr marL="0" indent="0">
              <a:lnSpc>
                <a:spcPct val="150000"/>
              </a:lnSpc>
              <a:buNone/>
            </a:pPr>
            <a:r>
              <a:rPr lang="en-IN" sz="2800" dirty="0">
                <a:solidFill>
                  <a:srgbClr val="002060"/>
                </a:solidFill>
              </a:rPr>
              <a:t>1. </a:t>
            </a:r>
            <a:r>
              <a:rPr lang="en-IN" sz="2800" dirty="0">
                <a:solidFill>
                  <a:schemeClr val="tx1"/>
                </a:solidFill>
              </a:rPr>
              <a:t>Oxidation of glucose by tissue to supply energy</a:t>
            </a:r>
          </a:p>
          <a:p>
            <a:pPr marL="0" indent="0">
              <a:lnSpc>
                <a:spcPct val="150000"/>
              </a:lnSpc>
              <a:buNone/>
            </a:pPr>
            <a:r>
              <a:rPr lang="en-IN" sz="2800" dirty="0">
                <a:solidFill>
                  <a:schemeClr val="tx1"/>
                </a:solidFill>
              </a:rPr>
              <a:t>2. Hepatic glycogenesis</a:t>
            </a:r>
          </a:p>
          <a:p>
            <a:pPr marL="0" indent="0">
              <a:lnSpc>
                <a:spcPct val="150000"/>
              </a:lnSpc>
              <a:buNone/>
            </a:pPr>
            <a:r>
              <a:rPr lang="en-IN" sz="2800" dirty="0">
                <a:solidFill>
                  <a:schemeClr val="tx1"/>
                </a:solidFill>
              </a:rPr>
              <a:t>3. Glycogen formation in muscles</a:t>
            </a:r>
          </a:p>
          <a:p>
            <a:pPr marL="0" indent="0">
              <a:lnSpc>
                <a:spcPct val="150000"/>
              </a:lnSpc>
              <a:buNone/>
            </a:pPr>
            <a:r>
              <a:rPr lang="en-IN" sz="2800" dirty="0">
                <a:solidFill>
                  <a:schemeClr val="tx1"/>
                </a:solidFill>
              </a:rPr>
              <a:t>4. Conversion of glucose to fats in adipose tissues</a:t>
            </a:r>
          </a:p>
          <a:p>
            <a:pPr marL="0" indent="0">
              <a:lnSpc>
                <a:spcPct val="150000"/>
              </a:lnSpc>
              <a:buNone/>
            </a:pPr>
            <a:r>
              <a:rPr lang="en-IN" sz="2800" dirty="0">
                <a:solidFill>
                  <a:schemeClr val="tx1"/>
                </a:solidFill>
              </a:rPr>
              <a:t>5. Synthesis/formation of fructose in seminal fluid,</a:t>
            </a:r>
          </a:p>
          <a:p>
            <a:pPr marL="0" indent="0">
              <a:lnSpc>
                <a:spcPct val="150000"/>
              </a:lnSpc>
              <a:buNone/>
            </a:pPr>
            <a:r>
              <a:rPr lang="en-IN" sz="2800" dirty="0"/>
              <a:t> </a:t>
            </a:r>
            <a:r>
              <a:rPr lang="en-IN" sz="2800" dirty="0" smtClean="0"/>
              <a:t>    </a:t>
            </a:r>
            <a:r>
              <a:rPr lang="en-IN" sz="2800" dirty="0" smtClean="0">
                <a:solidFill>
                  <a:schemeClr val="tx1"/>
                </a:solidFill>
              </a:rPr>
              <a:t>lactose </a:t>
            </a:r>
            <a:r>
              <a:rPr lang="en-IN" sz="2800" dirty="0">
                <a:solidFill>
                  <a:schemeClr val="tx1"/>
                </a:solidFill>
              </a:rPr>
              <a:t>in mammary gland.</a:t>
            </a:r>
          </a:p>
          <a:p>
            <a:pPr marL="0" indent="0">
              <a:lnSpc>
                <a:spcPct val="150000"/>
              </a:lnSpc>
              <a:buNone/>
            </a:pPr>
            <a:r>
              <a:rPr lang="en-IN" sz="2800" dirty="0">
                <a:solidFill>
                  <a:schemeClr val="tx1"/>
                </a:solidFill>
              </a:rPr>
              <a:t>6. Formation of ribose sugars and nucleic </a:t>
            </a:r>
            <a:r>
              <a:rPr lang="en-IN" sz="2800" dirty="0" smtClean="0">
                <a:solidFill>
                  <a:schemeClr val="tx1"/>
                </a:solidFill>
              </a:rPr>
              <a:t>acid synthesis</a:t>
            </a:r>
            <a:r>
              <a:rPr lang="en-IN" sz="2800" dirty="0">
                <a:solidFill>
                  <a:schemeClr val="tx1"/>
                </a:solidFill>
              </a:rPr>
              <a:t>.</a:t>
            </a:r>
          </a:p>
        </p:txBody>
      </p:sp>
    </p:spTree>
    <p:extLst>
      <p:ext uri="{BB962C8B-B14F-4D97-AF65-F5344CB8AC3E}">
        <p14:creationId xmlns:p14="http://schemas.microsoft.com/office/powerpoint/2010/main" val="65786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5" y="152705"/>
            <a:ext cx="9085353" cy="985720"/>
          </a:xfrm>
          <a:solidFill>
            <a:srgbClr val="FFFF99"/>
          </a:solidFill>
          <a:ln>
            <a:solidFill>
              <a:srgbClr val="FF0000"/>
            </a:solidFill>
          </a:ln>
        </p:spPr>
        <p:txBody>
          <a:bodyPr>
            <a:normAutofit fontScale="90000"/>
          </a:bodyPr>
          <a:lstStyle/>
          <a:p>
            <a:pPr algn="ctr"/>
            <a:r>
              <a:rPr lang="en-IN" b="1" dirty="0" smtClean="0">
                <a:solidFill>
                  <a:srgbClr val="002060"/>
                </a:solidFill>
                <a:latin typeface="Comic Sans MS" panose="030F0702030302020204" pitchFamily="66" charset="0"/>
              </a:rPr>
              <a:t/>
            </a:r>
            <a:br>
              <a:rPr lang="en-IN" b="1" dirty="0" smtClean="0">
                <a:solidFill>
                  <a:srgbClr val="002060"/>
                </a:solidFill>
                <a:latin typeface="Comic Sans MS" panose="030F0702030302020204" pitchFamily="66" charset="0"/>
              </a:rPr>
            </a:br>
            <a:r>
              <a:rPr lang="en-IN" b="1" dirty="0" smtClean="0">
                <a:solidFill>
                  <a:srgbClr val="002060"/>
                </a:solidFill>
                <a:latin typeface="Comic Sans MS" panose="030F0702030302020204" pitchFamily="66" charset="0"/>
              </a:rPr>
              <a:t>Absorptive stage</a:t>
            </a:r>
            <a:br>
              <a:rPr lang="en-IN" b="1" dirty="0" smtClean="0">
                <a:solidFill>
                  <a:srgbClr val="002060"/>
                </a:solidFill>
                <a:latin typeface="Comic Sans MS" panose="030F0702030302020204" pitchFamily="66" charset="0"/>
              </a:rPr>
            </a:br>
            <a:r>
              <a:rPr lang="en-IN" b="1" dirty="0" smtClean="0">
                <a:solidFill>
                  <a:srgbClr val="002060"/>
                </a:solidFill>
                <a:latin typeface="Comic Sans MS" panose="030F0702030302020204" pitchFamily="66" charset="0"/>
              </a:rPr>
              <a:t>(</a:t>
            </a:r>
            <a:r>
              <a:rPr lang="en-IN" dirty="0" smtClean="0">
                <a:solidFill>
                  <a:srgbClr val="000000"/>
                </a:solidFill>
                <a:latin typeface="Calibri" panose="020F0502020204030204" pitchFamily="34" charset="0"/>
              </a:rPr>
              <a:t>starts from feeding and lasts up to </a:t>
            </a:r>
            <a:r>
              <a:rPr lang="en-IN" dirty="0" smtClean="0">
                <a:solidFill>
                  <a:srgbClr val="FF0000"/>
                </a:solidFill>
                <a:latin typeface="Calibri" panose="020F0502020204030204" pitchFamily="34" charset="0"/>
              </a:rPr>
              <a:t>3-4 hours </a:t>
            </a:r>
            <a:r>
              <a:rPr lang="en-IN" dirty="0" smtClean="0">
                <a:solidFill>
                  <a:srgbClr val="000000"/>
                </a:solidFill>
                <a:latin typeface="Calibri" panose="020F0502020204030204" pitchFamily="34" charset="0"/>
              </a:rPr>
              <a:t>after meal) </a:t>
            </a:r>
            <a:r>
              <a:rPr lang="en-IN" sz="3600" dirty="0" smtClean="0">
                <a:solidFill>
                  <a:srgbClr val="000000"/>
                </a:solidFill>
                <a:latin typeface="Calibri" panose="020F0502020204030204" pitchFamily="34" charset="0"/>
              </a:rPr>
              <a:t/>
            </a:r>
            <a:br>
              <a:rPr lang="en-IN" sz="3600" dirty="0" smtClean="0">
                <a:solidFill>
                  <a:srgbClr val="000000"/>
                </a:solidFill>
                <a:latin typeface="Calibri" panose="020F0502020204030204" pitchFamily="34" charset="0"/>
              </a:rPr>
            </a:br>
            <a:r>
              <a:rPr lang="en-IN" b="1" dirty="0" smtClean="0">
                <a:solidFill>
                  <a:srgbClr val="002060"/>
                </a:solidFill>
                <a:latin typeface="Comic Sans MS" panose="030F0702030302020204" pitchFamily="66" charset="0"/>
              </a:rPr>
              <a:t> </a:t>
            </a:r>
            <a:endParaRPr lang="en-IN" b="1" dirty="0">
              <a:solidFill>
                <a:srgbClr val="002060"/>
              </a:solidFill>
              <a:latin typeface="Comic Sans MS" panose="030F0702030302020204" pitchFamily="66" charset="0"/>
            </a:endParaRPr>
          </a:p>
        </p:txBody>
      </p:sp>
      <p:sp>
        <p:nvSpPr>
          <p:cNvPr id="5" name="Content Placeholder 4"/>
          <p:cNvSpPr>
            <a:spLocks noGrp="1"/>
          </p:cNvSpPr>
          <p:nvPr>
            <p:ph idx="1"/>
          </p:nvPr>
        </p:nvSpPr>
        <p:spPr>
          <a:xfrm>
            <a:off x="113376" y="1443835"/>
            <a:ext cx="8856890" cy="4491562"/>
          </a:xfrm>
          <a:solidFill>
            <a:schemeClr val="bg1"/>
          </a:solidFill>
        </p:spPr>
        <p:txBody>
          <a:bodyPr>
            <a:normAutofit/>
          </a:bodyPr>
          <a:lstStyle/>
          <a:p>
            <a:pPr marL="0" indent="0">
              <a:buNone/>
            </a:pPr>
            <a:r>
              <a:rPr lang="en-IN" sz="2800" dirty="0" smtClean="0">
                <a:solidFill>
                  <a:srgbClr val="000000"/>
                </a:solidFill>
                <a:latin typeface="Calibri" panose="020F0502020204030204" pitchFamily="34" charset="0"/>
              </a:rPr>
              <a:t>During </a:t>
            </a:r>
            <a:r>
              <a:rPr lang="en-IN" sz="2800" dirty="0">
                <a:solidFill>
                  <a:srgbClr val="000000"/>
                </a:solidFill>
                <a:latin typeface="Calibri" panose="020F0502020204030204" pitchFamily="34" charset="0"/>
              </a:rPr>
              <a:t>this </a:t>
            </a:r>
            <a:r>
              <a:rPr lang="en-IN" sz="2800" dirty="0" smtClean="0">
                <a:solidFill>
                  <a:srgbClr val="000000"/>
                </a:solidFill>
                <a:latin typeface="Calibri" panose="020F0502020204030204" pitchFamily="34" charset="0"/>
              </a:rPr>
              <a:t>phase following </a:t>
            </a:r>
            <a:r>
              <a:rPr lang="en-IN" sz="2800" dirty="0">
                <a:solidFill>
                  <a:srgbClr val="000000"/>
                </a:solidFill>
                <a:latin typeface="Calibri" panose="020F0502020204030204" pitchFamily="34" charset="0"/>
              </a:rPr>
              <a:t>activities takes place with regards </a:t>
            </a:r>
            <a:r>
              <a:rPr lang="en-IN" sz="2800" dirty="0" smtClean="0">
                <a:solidFill>
                  <a:srgbClr val="000000"/>
                </a:solidFill>
                <a:latin typeface="Calibri" panose="020F0502020204030204" pitchFamily="34" charset="0"/>
              </a:rPr>
              <a:t>to glucose.</a:t>
            </a:r>
          </a:p>
          <a:p>
            <a:pPr marL="0" indent="0">
              <a:buNone/>
            </a:pPr>
            <a:endParaRPr lang="en-IN" sz="2800" dirty="0">
              <a:solidFill>
                <a:srgbClr val="000000"/>
              </a:solidFill>
              <a:latin typeface="Calibri" panose="020F0502020204030204" pitchFamily="34" charset="0"/>
            </a:endParaRPr>
          </a:p>
          <a:p>
            <a:pPr marL="514350" indent="-514350">
              <a:buFont typeface="+mj-lt"/>
              <a:buAutoNum type="arabicPeriod"/>
            </a:pPr>
            <a:r>
              <a:rPr lang="en-IN" sz="2800" dirty="0" smtClean="0">
                <a:solidFill>
                  <a:srgbClr val="000000"/>
                </a:solidFill>
                <a:latin typeface="Calibri" panose="020F0502020204030204" pitchFamily="34" charset="0"/>
              </a:rPr>
              <a:t>Dietary </a:t>
            </a:r>
            <a:r>
              <a:rPr lang="en-IN" sz="2800" dirty="0">
                <a:solidFill>
                  <a:srgbClr val="000000"/>
                </a:solidFill>
                <a:latin typeface="Calibri" panose="020F0502020204030204" pitchFamily="34" charset="0"/>
              </a:rPr>
              <a:t>glucose to liver and then to </a:t>
            </a:r>
            <a:r>
              <a:rPr lang="en-IN" sz="2800" dirty="0" smtClean="0">
                <a:solidFill>
                  <a:srgbClr val="000000"/>
                </a:solidFill>
                <a:latin typeface="Calibri" panose="020F0502020204030204" pitchFamily="34" charset="0"/>
              </a:rPr>
              <a:t>most tissues.</a:t>
            </a:r>
          </a:p>
          <a:p>
            <a:pPr marL="514350" indent="-514350">
              <a:buFont typeface="+mj-lt"/>
              <a:buAutoNum type="arabicPeriod"/>
            </a:pPr>
            <a:endParaRPr lang="en-IN" sz="2800" dirty="0">
              <a:solidFill>
                <a:srgbClr val="000000"/>
              </a:solidFill>
              <a:latin typeface="Calibri" panose="020F0502020204030204" pitchFamily="34" charset="0"/>
            </a:endParaRPr>
          </a:p>
          <a:p>
            <a:pPr marL="514350" indent="-514350">
              <a:buFont typeface="+mj-lt"/>
              <a:buAutoNum type="arabicPeriod"/>
            </a:pPr>
            <a:r>
              <a:rPr lang="en-IN" sz="2800" dirty="0" smtClean="0">
                <a:solidFill>
                  <a:srgbClr val="000000"/>
                </a:solidFill>
                <a:latin typeface="Calibri" panose="020F0502020204030204" pitchFamily="34" charset="0"/>
              </a:rPr>
              <a:t>Glucose </a:t>
            </a:r>
            <a:r>
              <a:rPr lang="en-IN" sz="2800" dirty="0">
                <a:solidFill>
                  <a:srgbClr val="000000"/>
                </a:solidFill>
                <a:latin typeface="Calibri" panose="020F0502020204030204" pitchFamily="34" charset="0"/>
              </a:rPr>
              <a:t>is used as a fuel by most tissues</a:t>
            </a:r>
            <a:r>
              <a:rPr lang="en-IN" sz="2800" dirty="0" smtClean="0">
                <a:solidFill>
                  <a:srgbClr val="000000"/>
                </a:solidFill>
                <a:latin typeface="Calibri" panose="020F0502020204030204" pitchFamily="34" charset="0"/>
              </a:rPr>
              <a:t>.</a:t>
            </a:r>
          </a:p>
          <a:p>
            <a:pPr marL="514350" indent="-514350">
              <a:buFont typeface="+mj-lt"/>
              <a:buAutoNum type="arabicPeriod"/>
            </a:pPr>
            <a:endParaRPr lang="en-IN" sz="2800" dirty="0">
              <a:solidFill>
                <a:srgbClr val="000000"/>
              </a:solidFill>
              <a:latin typeface="Calibri" panose="020F0502020204030204" pitchFamily="34" charset="0"/>
            </a:endParaRPr>
          </a:p>
          <a:p>
            <a:pPr marL="514350" indent="-514350">
              <a:buFont typeface="+mj-lt"/>
              <a:buAutoNum type="arabicPeriod"/>
            </a:pPr>
            <a:r>
              <a:rPr lang="en-IN" sz="2800" dirty="0" smtClean="0">
                <a:solidFill>
                  <a:srgbClr val="000000"/>
                </a:solidFill>
                <a:latin typeface="Calibri" panose="020F0502020204030204" pitchFamily="34" charset="0"/>
              </a:rPr>
              <a:t>Excess </a:t>
            </a:r>
            <a:r>
              <a:rPr lang="en-IN" sz="2800" dirty="0">
                <a:solidFill>
                  <a:srgbClr val="000000"/>
                </a:solidFill>
                <a:latin typeface="Calibri" panose="020F0502020204030204" pitchFamily="34" charset="0"/>
              </a:rPr>
              <a:t>of glucose is stored as glycogen in </a:t>
            </a:r>
            <a:r>
              <a:rPr lang="en-IN" sz="2800" dirty="0" smtClean="0">
                <a:solidFill>
                  <a:srgbClr val="000000"/>
                </a:solidFill>
                <a:latin typeface="Calibri" panose="020F0502020204030204" pitchFamily="34" charset="0"/>
              </a:rPr>
              <a:t>liver&amp; muscles</a:t>
            </a:r>
            <a:r>
              <a:rPr lang="en-IN" sz="2800" dirty="0">
                <a:solidFill>
                  <a:srgbClr val="000000"/>
                </a:solidFill>
                <a:latin typeface="Calibri" panose="020F0502020204030204" pitchFamily="34" charset="0"/>
              </a:rPr>
              <a:t>.</a:t>
            </a:r>
            <a:endParaRPr lang="en-IN" sz="2800" dirty="0">
              <a:solidFill>
                <a:schemeClr val="tx1"/>
              </a:solidFill>
            </a:endParaRPr>
          </a:p>
        </p:txBody>
      </p:sp>
    </p:spTree>
    <p:extLst>
      <p:ext uri="{BB962C8B-B14F-4D97-AF65-F5344CB8AC3E}">
        <p14:creationId xmlns:p14="http://schemas.microsoft.com/office/powerpoint/2010/main" val="2717775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91130"/>
          </a:xfrm>
          <a:solidFill>
            <a:srgbClr val="FFFF99"/>
          </a:solidFill>
          <a:ln>
            <a:solidFill>
              <a:srgbClr val="FF0000"/>
            </a:solidFill>
          </a:ln>
        </p:spPr>
        <p:txBody>
          <a:bodyPr>
            <a:normAutofit fontScale="90000"/>
          </a:bodyPr>
          <a:lstStyle/>
          <a:p>
            <a:pPr algn="ctr"/>
            <a:r>
              <a:rPr lang="en-IN" b="1" dirty="0" smtClean="0">
                <a:solidFill>
                  <a:srgbClr val="002060"/>
                </a:solidFill>
                <a:latin typeface="Comic Sans MS" panose="030F0702030302020204" pitchFamily="66" charset="0"/>
              </a:rPr>
              <a:t>Post -Absorptive phase</a:t>
            </a:r>
            <a:br>
              <a:rPr lang="en-IN" b="1" dirty="0" smtClean="0">
                <a:solidFill>
                  <a:srgbClr val="002060"/>
                </a:solidFill>
                <a:latin typeface="Comic Sans MS" panose="030F0702030302020204" pitchFamily="66" charset="0"/>
              </a:rPr>
            </a:br>
            <a:r>
              <a:rPr lang="en-IN" dirty="0" smtClean="0">
                <a:latin typeface="+mn-lt"/>
              </a:rPr>
              <a:t>L</a:t>
            </a:r>
            <a:r>
              <a:rPr lang="en-IN" sz="3100" dirty="0" smtClean="0">
                <a:latin typeface="+mn-lt"/>
              </a:rPr>
              <a:t>asts f</a:t>
            </a:r>
            <a:r>
              <a:rPr lang="en-IN" sz="3100" dirty="0" smtClean="0">
                <a:solidFill>
                  <a:srgbClr val="000000"/>
                </a:solidFill>
                <a:latin typeface="Calibri" panose="020F0502020204030204" pitchFamily="34" charset="0"/>
              </a:rPr>
              <a:t>or </a:t>
            </a:r>
            <a:r>
              <a:rPr lang="en-IN" sz="3100" dirty="0">
                <a:solidFill>
                  <a:srgbClr val="000000"/>
                </a:solidFill>
                <a:latin typeface="Calibri" panose="020F0502020204030204" pitchFamily="34" charset="0"/>
              </a:rPr>
              <a:t>for 16-18 hrs </a:t>
            </a:r>
            <a:r>
              <a:rPr lang="en-IN" sz="3100" dirty="0" smtClean="0">
                <a:solidFill>
                  <a:srgbClr val="000000"/>
                </a:solidFill>
                <a:latin typeface="Calibri" panose="020F0502020204030204" pitchFamily="34" charset="0"/>
              </a:rPr>
              <a:t>after </a:t>
            </a:r>
            <a:r>
              <a:rPr lang="en-IN" sz="3100" dirty="0">
                <a:solidFill>
                  <a:srgbClr val="000000"/>
                </a:solidFill>
                <a:latin typeface="Calibri" panose="020F0502020204030204" pitchFamily="34" charset="0"/>
              </a:rPr>
              <a:t>the </a:t>
            </a:r>
            <a:r>
              <a:rPr lang="en-IN" sz="3100" dirty="0" smtClean="0">
                <a:solidFill>
                  <a:srgbClr val="000000"/>
                </a:solidFill>
                <a:latin typeface="Calibri" panose="020F0502020204030204" pitchFamily="34" charset="0"/>
              </a:rPr>
              <a:t>absorption (</a:t>
            </a:r>
            <a:r>
              <a:rPr lang="en-IN" sz="3100" dirty="0">
                <a:solidFill>
                  <a:srgbClr val="000000"/>
                </a:solidFill>
                <a:latin typeface="Calibri" panose="020F0502020204030204" pitchFamily="34" charset="0"/>
              </a:rPr>
              <a:t>3-4hours after meal) is completed. </a:t>
            </a:r>
            <a:r>
              <a:rPr lang="en-IN" sz="3100" dirty="0" smtClean="0">
                <a:solidFill>
                  <a:srgbClr val="000000"/>
                </a:solidFill>
                <a:latin typeface="Calibri" panose="020F0502020204030204" pitchFamily="34" charset="0"/>
              </a:rPr>
              <a:t> </a:t>
            </a:r>
            <a:endParaRPr lang="en-IN" sz="3100" dirty="0">
              <a:solidFill>
                <a:srgbClr val="000000"/>
              </a:solidFill>
              <a:latin typeface="Calibri" panose="020F0502020204030204" pitchFamily="34" charset="0"/>
            </a:endParaRPr>
          </a:p>
        </p:txBody>
      </p:sp>
      <p:sp>
        <p:nvSpPr>
          <p:cNvPr id="5" name="Content Placeholder 4"/>
          <p:cNvSpPr>
            <a:spLocks noGrp="1"/>
          </p:cNvSpPr>
          <p:nvPr>
            <p:ph idx="1"/>
          </p:nvPr>
        </p:nvSpPr>
        <p:spPr>
          <a:xfrm>
            <a:off x="143555" y="1443835"/>
            <a:ext cx="8856890" cy="5140443"/>
          </a:xfrm>
          <a:solidFill>
            <a:schemeClr val="bg1"/>
          </a:solidFill>
        </p:spPr>
        <p:txBody>
          <a:bodyPr>
            <a:normAutofit/>
          </a:bodyPr>
          <a:lstStyle/>
          <a:p>
            <a:pPr marL="514350" indent="-514350">
              <a:lnSpc>
                <a:spcPct val="100000"/>
              </a:lnSpc>
              <a:buFont typeface="+mj-lt"/>
              <a:buAutoNum type="arabicPeriod"/>
            </a:pPr>
            <a:r>
              <a:rPr lang="en-IN" sz="2800" dirty="0" smtClean="0">
                <a:solidFill>
                  <a:srgbClr val="000000"/>
                </a:solidFill>
                <a:latin typeface="Calibri" panose="020F0502020204030204" pitchFamily="34" charset="0"/>
              </a:rPr>
              <a:t>Liver </a:t>
            </a:r>
            <a:r>
              <a:rPr lang="en-IN" sz="2800" dirty="0" err="1">
                <a:solidFill>
                  <a:srgbClr val="FF0000"/>
                </a:solidFill>
                <a:latin typeface="Calibri" panose="020F0502020204030204" pitchFamily="34" charset="0"/>
              </a:rPr>
              <a:t>glycogenolysis</a:t>
            </a:r>
            <a:r>
              <a:rPr lang="en-IN" sz="2800" dirty="0">
                <a:solidFill>
                  <a:srgbClr val="FF0000"/>
                </a:solidFill>
                <a:latin typeface="Calibri" panose="020F0502020204030204" pitchFamily="34" charset="0"/>
              </a:rPr>
              <a:t> </a:t>
            </a:r>
            <a:r>
              <a:rPr lang="en-IN" sz="2800" dirty="0" smtClean="0">
                <a:solidFill>
                  <a:srgbClr val="000000"/>
                </a:solidFill>
                <a:latin typeface="Calibri" panose="020F0502020204030204" pitchFamily="34" charset="0"/>
              </a:rPr>
              <a:t>becomes the major </a:t>
            </a:r>
            <a:r>
              <a:rPr lang="en-IN" sz="2800" dirty="0">
                <a:solidFill>
                  <a:srgbClr val="000000"/>
                </a:solidFill>
                <a:latin typeface="Calibri" panose="020F0502020204030204" pitchFamily="34" charset="0"/>
              </a:rPr>
              <a:t>source </a:t>
            </a:r>
            <a:r>
              <a:rPr lang="en-IN" sz="2800" dirty="0" smtClean="0">
                <a:solidFill>
                  <a:srgbClr val="000000"/>
                </a:solidFill>
                <a:latin typeface="Calibri" panose="020F0502020204030204" pitchFamily="34" charset="0"/>
              </a:rPr>
              <a:t>of     blood sugar.</a:t>
            </a:r>
          </a:p>
          <a:p>
            <a:pPr marL="514350" indent="-514350">
              <a:lnSpc>
                <a:spcPct val="100000"/>
              </a:lnSpc>
              <a:buFont typeface="+mj-lt"/>
              <a:buAutoNum type="arabicPeriod"/>
            </a:pPr>
            <a:r>
              <a:rPr lang="en-IN" sz="2800" dirty="0" smtClean="0">
                <a:solidFill>
                  <a:srgbClr val="000000"/>
                </a:solidFill>
                <a:latin typeface="Calibri" panose="020F0502020204030204" pitchFamily="34" charset="0"/>
              </a:rPr>
              <a:t>Muscle </a:t>
            </a:r>
            <a:r>
              <a:rPr lang="en-IN" sz="2800" dirty="0">
                <a:solidFill>
                  <a:srgbClr val="000000"/>
                </a:solidFill>
                <a:latin typeface="Calibri" panose="020F0502020204030204" pitchFamily="34" charset="0"/>
              </a:rPr>
              <a:t>use its glycogen stores for </a:t>
            </a:r>
            <a:r>
              <a:rPr lang="en-IN" sz="2800" dirty="0" smtClean="0">
                <a:solidFill>
                  <a:srgbClr val="000000"/>
                </a:solidFill>
                <a:latin typeface="Calibri" panose="020F0502020204030204" pitchFamily="34" charset="0"/>
              </a:rPr>
              <a:t>energy.</a:t>
            </a:r>
          </a:p>
          <a:p>
            <a:pPr marL="514350" indent="-514350">
              <a:lnSpc>
                <a:spcPct val="100000"/>
              </a:lnSpc>
              <a:buFont typeface="+mj-lt"/>
              <a:buAutoNum type="arabicPeriod"/>
            </a:pPr>
            <a:r>
              <a:rPr lang="en-IN" sz="2800" dirty="0" err="1" smtClean="0">
                <a:solidFill>
                  <a:srgbClr val="FF0000"/>
                </a:solidFill>
                <a:latin typeface="Calibri" panose="020F0502020204030204" pitchFamily="34" charset="0"/>
              </a:rPr>
              <a:t>Glycogenolysis</a:t>
            </a:r>
            <a:r>
              <a:rPr lang="en-IN" sz="2800" dirty="0" smtClean="0">
                <a:solidFill>
                  <a:srgbClr val="FF0000"/>
                </a:solidFill>
                <a:latin typeface="Calibri" panose="020F0502020204030204" pitchFamily="34" charset="0"/>
              </a:rPr>
              <a:t> </a:t>
            </a:r>
            <a:r>
              <a:rPr lang="en-IN" sz="2800" dirty="0">
                <a:solidFill>
                  <a:srgbClr val="000000"/>
                </a:solidFill>
                <a:latin typeface="Calibri" panose="020F0502020204030204" pitchFamily="34" charset="0"/>
              </a:rPr>
              <a:t>starts declining after 16-18 hours</a:t>
            </a:r>
          </a:p>
          <a:p>
            <a:pPr marL="0" indent="0">
              <a:lnSpc>
                <a:spcPct val="100000"/>
              </a:lnSpc>
              <a:buNone/>
            </a:pPr>
            <a:r>
              <a:rPr lang="en-IN" sz="2800" dirty="0">
                <a:solidFill>
                  <a:srgbClr val="000000"/>
                </a:solidFill>
                <a:latin typeface="Calibri" panose="020F0502020204030204" pitchFamily="34" charset="0"/>
              </a:rPr>
              <a:t> </a:t>
            </a:r>
            <a:r>
              <a:rPr lang="en-IN" sz="2800" dirty="0" smtClean="0">
                <a:solidFill>
                  <a:srgbClr val="000000"/>
                </a:solidFill>
                <a:latin typeface="Calibri" panose="020F0502020204030204" pitchFamily="34" charset="0"/>
              </a:rPr>
              <a:t>     and </a:t>
            </a:r>
            <a:r>
              <a:rPr lang="en-IN" sz="2800" dirty="0">
                <a:solidFill>
                  <a:srgbClr val="000000"/>
                </a:solidFill>
                <a:latin typeface="Calibri" panose="020F0502020204030204" pitchFamily="34" charset="0"/>
              </a:rPr>
              <a:t>by about 24-30 hours is negligible</a:t>
            </a:r>
            <a:r>
              <a:rPr lang="en-IN" sz="2800" dirty="0" smtClean="0">
                <a:solidFill>
                  <a:srgbClr val="000000"/>
                </a:solidFill>
                <a:latin typeface="Calibri" panose="020F0502020204030204" pitchFamily="34" charset="0"/>
              </a:rPr>
              <a:t>.</a:t>
            </a:r>
          </a:p>
          <a:p>
            <a:pPr marL="0" indent="0">
              <a:lnSpc>
                <a:spcPct val="100000"/>
              </a:lnSpc>
              <a:buNone/>
            </a:pPr>
            <a:r>
              <a:rPr lang="en-IN" sz="2800" dirty="0" smtClean="0">
                <a:solidFill>
                  <a:srgbClr val="000000"/>
                </a:solidFill>
                <a:latin typeface="Calibri" panose="020F0502020204030204" pitchFamily="34" charset="0"/>
              </a:rPr>
              <a:t>4.  </a:t>
            </a:r>
            <a:r>
              <a:rPr lang="en-IN" sz="2800" dirty="0" smtClean="0">
                <a:solidFill>
                  <a:srgbClr val="FF0000"/>
                </a:solidFill>
                <a:latin typeface="Calibri" panose="020F0502020204030204" pitchFamily="34" charset="0"/>
              </a:rPr>
              <a:t>Gluconeogenesis </a:t>
            </a:r>
            <a:r>
              <a:rPr lang="en-IN" sz="2800" dirty="0" smtClean="0">
                <a:solidFill>
                  <a:srgbClr val="000000"/>
                </a:solidFill>
                <a:latin typeface="Calibri" panose="020F0502020204030204" pitchFamily="34" charset="0"/>
              </a:rPr>
              <a:t>starts gradually and peaks about 24  </a:t>
            </a:r>
          </a:p>
          <a:p>
            <a:pPr marL="0" indent="0">
              <a:lnSpc>
                <a:spcPct val="100000"/>
              </a:lnSpc>
              <a:buNone/>
            </a:pPr>
            <a:r>
              <a:rPr lang="en-IN" sz="2800" dirty="0" smtClean="0">
                <a:solidFill>
                  <a:srgbClr val="000000"/>
                </a:solidFill>
                <a:latin typeface="Calibri" panose="020F0502020204030204" pitchFamily="34" charset="0"/>
              </a:rPr>
              <a:t>      hours after the last meal. </a:t>
            </a:r>
          </a:p>
          <a:p>
            <a:pPr marL="0" indent="0">
              <a:buNone/>
            </a:pPr>
            <a:endParaRPr lang="en-IN" sz="2800" dirty="0">
              <a:solidFill>
                <a:schemeClr val="tx1"/>
              </a:solidFill>
            </a:endParaRPr>
          </a:p>
        </p:txBody>
      </p:sp>
    </p:spTree>
    <p:extLst>
      <p:ext uri="{BB962C8B-B14F-4D97-AF65-F5344CB8AC3E}">
        <p14:creationId xmlns:p14="http://schemas.microsoft.com/office/powerpoint/2010/main" val="247136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600" y="4454651"/>
            <a:ext cx="2096568" cy="230083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14800" y="4453127"/>
            <a:ext cx="3352800" cy="240487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6999732" cy="29845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93052" y="0"/>
            <a:ext cx="2250948" cy="29718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755892" y="4469891"/>
            <a:ext cx="2388107" cy="238810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0" y="4419599"/>
            <a:ext cx="2276856" cy="2438399"/>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0" y="2971800"/>
            <a:ext cx="9144000" cy="1498600"/>
          </a:xfrm>
          <a:custGeom>
            <a:avLst/>
            <a:gdLst/>
            <a:ahLst/>
            <a:cxnLst/>
            <a:rect l="l" t="t" r="r" b="b"/>
            <a:pathLst>
              <a:path w="9144000" h="1498600">
                <a:moveTo>
                  <a:pt x="0" y="1498092"/>
                </a:moveTo>
                <a:lnTo>
                  <a:pt x="9144000" y="1498092"/>
                </a:lnTo>
                <a:lnTo>
                  <a:pt x="9144000" y="0"/>
                </a:lnTo>
                <a:lnTo>
                  <a:pt x="0" y="0"/>
                </a:lnTo>
                <a:lnTo>
                  <a:pt x="0" y="1498092"/>
                </a:lnTo>
                <a:close/>
              </a:path>
            </a:pathLst>
          </a:custGeom>
          <a:solidFill>
            <a:srgbClr val="AC66BA"/>
          </a:solidFill>
        </p:spPr>
        <p:txBody>
          <a:bodyPr wrap="square" lIns="0" tIns="0" rIns="0" bIns="0" rtlCol="0"/>
          <a:lstStyle/>
          <a:p>
            <a:endParaRPr/>
          </a:p>
        </p:txBody>
      </p:sp>
      <p:sp>
        <p:nvSpPr>
          <p:cNvPr id="9" name="object 9"/>
          <p:cNvSpPr/>
          <p:nvPr/>
        </p:nvSpPr>
        <p:spPr>
          <a:xfrm>
            <a:off x="0" y="2971800"/>
            <a:ext cx="9144000" cy="1498600"/>
          </a:xfrm>
          <a:custGeom>
            <a:avLst/>
            <a:gdLst/>
            <a:ahLst/>
            <a:cxnLst/>
            <a:rect l="l" t="t" r="r" b="b"/>
            <a:pathLst>
              <a:path w="9144000" h="1498600">
                <a:moveTo>
                  <a:pt x="0" y="1498092"/>
                </a:moveTo>
                <a:lnTo>
                  <a:pt x="9144000" y="1498092"/>
                </a:lnTo>
                <a:lnTo>
                  <a:pt x="9144000" y="0"/>
                </a:lnTo>
                <a:lnTo>
                  <a:pt x="0" y="0"/>
                </a:lnTo>
                <a:lnTo>
                  <a:pt x="0" y="1498092"/>
                </a:lnTo>
                <a:close/>
              </a:path>
            </a:pathLst>
          </a:custGeom>
          <a:ln w="9144">
            <a:solidFill>
              <a:srgbClr val="AC66BA"/>
            </a:solidFill>
          </a:ln>
        </p:spPr>
        <p:txBody>
          <a:bodyPr wrap="square" lIns="0" tIns="0" rIns="0" bIns="0" rtlCol="0"/>
          <a:lstStyle/>
          <a:p>
            <a:endParaRPr/>
          </a:p>
        </p:txBody>
      </p:sp>
      <p:sp>
        <p:nvSpPr>
          <p:cNvPr id="10" name="object 10"/>
          <p:cNvSpPr txBox="1"/>
          <p:nvPr/>
        </p:nvSpPr>
        <p:spPr>
          <a:xfrm>
            <a:off x="747776" y="3370910"/>
            <a:ext cx="7443470" cy="574675"/>
          </a:xfrm>
          <a:prstGeom prst="rect">
            <a:avLst/>
          </a:prstGeom>
        </p:spPr>
        <p:txBody>
          <a:bodyPr vert="horz" wrap="square" lIns="0" tIns="12700" rIns="0" bIns="0" rtlCol="0">
            <a:spAutoFit/>
          </a:bodyPr>
          <a:lstStyle/>
          <a:p>
            <a:pPr marL="12700">
              <a:lnSpc>
                <a:spcPct val="100000"/>
              </a:lnSpc>
              <a:spcBef>
                <a:spcPts val="100"/>
              </a:spcBef>
            </a:pPr>
            <a:r>
              <a:rPr sz="3600" b="1" spc="-105" dirty="0">
                <a:solidFill>
                  <a:srgbClr val="FFFF00"/>
                </a:solidFill>
                <a:latin typeface="Times New Roman"/>
                <a:cs typeface="Times New Roman"/>
              </a:rPr>
              <a:t>We </a:t>
            </a:r>
            <a:r>
              <a:rPr sz="3600" b="1" dirty="0">
                <a:solidFill>
                  <a:srgbClr val="FFFF00"/>
                </a:solidFill>
                <a:latin typeface="Times New Roman"/>
                <a:cs typeface="Times New Roman"/>
              </a:rPr>
              <a:t>eat food </a:t>
            </a:r>
            <a:r>
              <a:rPr sz="3600" b="1" spc="-5" dirty="0">
                <a:solidFill>
                  <a:srgbClr val="FFFF00"/>
                </a:solidFill>
                <a:latin typeface="Times New Roman"/>
                <a:cs typeface="Times New Roman"/>
              </a:rPr>
              <a:t>containing</a:t>
            </a:r>
            <a:r>
              <a:rPr sz="3600" b="1" spc="120" dirty="0">
                <a:solidFill>
                  <a:srgbClr val="FFFF00"/>
                </a:solidFill>
                <a:latin typeface="Times New Roman"/>
                <a:cs typeface="Times New Roman"/>
              </a:rPr>
              <a:t> </a:t>
            </a:r>
            <a:r>
              <a:rPr sz="3600" b="1" spc="-5" dirty="0">
                <a:solidFill>
                  <a:srgbClr val="FFFF00"/>
                </a:solidFill>
                <a:latin typeface="Times New Roman"/>
                <a:cs typeface="Times New Roman"/>
              </a:rPr>
              <a:t>carbohydrates</a:t>
            </a:r>
            <a:endParaRPr sz="3600">
              <a:latin typeface="Times New Roman"/>
              <a:cs typeface="Times New Roman"/>
            </a:endParaRPr>
          </a:p>
        </p:txBody>
      </p:sp>
    </p:spTree>
    <p:extLst>
      <p:ext uri="{BB962C8B-B14F-4D97-AF65-F5344CB8AC3E}">
        <p14:creationId xmlns:p14="http://schemas.microsoft.com/office/powerpoint/2010/main" val="1424024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3015"/>
          </a:xfrm>
          <a:solidFill>
            <a:srgbClr val="FFFF99"/>
          </a:solidFill>
          <a:ln>
            <a:solidFill>
              <a:srgbClr val="FF0000"/>
            </a:solidFill>
          </a:ln>
        </p:spPr>
        <p:txBody>
          <a:bodyPr>
            <a:normAutofit/>
          </a:bodyPr>
          <a:lstStyle/>
          <a:p>
            <a:pPr algn="ctr"/>
            <a:r>
              <a:rPr lang="en-IN" b="1" dirty="0" smtClean="0">
                <a:solidFill>
                  <a:srgbClr val="002060"/>
                </a:solidFill>
                <a:latin typeface="Comic Sans MS" panose="030F0702030302020204" pitchFamily="66" charset="0"/>
              </a:rPr>
              <a:t>Starvation </a:t>
            </a:r>
            <a:endParaRPr lang="en-IN" b="1" dirty="0">
              <a:solidFill>
                <a:srgbClr val="002060"/>
              </a:solidFill>
              <a:latin typeface="Comic Sans MS" panose="030F0702030302020204" pitchFamily="66" charset="0"/>
            </a:endParaRPr>
          </a:p>
        </p:txBody>
      </p:sp>
      <p:sp>
        <p:nvSpPr>
          <p:cNvPr id="5" name="Content Placeholder 4"/>
          <p:cNvSpPr>
            <a:spLocks noGrp="1"/>
          </p:cNvSpPr>
          <p:nvPr>
            <p:ph idx="1"/>
          </p:nvPr>
        </p:nvSpPr>
        <p:spPr>
          <a:xfrm>
            <a:off x="143555" y="985720"/>
            <a:ext cx="8856890" cy="5872280"/>
          </a:xfrm>
          <a:solidFill>
            <a:schemeClr val="bg1"/>
          </a:solidFill>
        </p:spPr>
        <p:txBody>
          <a:bodyPr>
            <a:noAutofit/>
          </a:bodyPr>
          <a:lstStyle/>
          <a:p>
            <a:pPr marL="0" indent="0">
              <a:buNone/>
            </a:pPr>
            <a:r>
              <a:rPr lang="en-IN" sz="2800" dirty="0">
                <a:solidFill>
                  <a:srgbClr val="000000"/>
                </a:solidFill>
              </a:rPr>
              <a:t>After about </a:t>
            </a:r>
            <a:r>
              <a:rPr lang="en-IN" sz="2800" dirty="0" smtClean="0">
                <a:solidFill>
                  <a:srgbClr val="FF0000"/>
                </a:solidFill>
              </a:rPr>
              <a:t>1- 1</a:t>
            </a:r>
            <a:r>
              <a:rPr lang="en-IN" sz="2800" baseline="30000" dirty="0" smtClean="0">
                <a:solidFill>
                  <a:srgbClr val="FF0000"/>
                </a:solidFill>
              </a:rPr>
              <a:t>1/2</a:t>
            </a:r>
            <a:r>
              <a:rPr lang="en-IN" sz="2800" dirty="0" smtClean="0">
                <a:solidFill>
                  <a:srgbClr val="FF0000"/>
                </a:solidFill>
              </a:rPr>
              <a:t> days </a:t>
            </a:r>
            <a:r>
              <a:rPr lang="en-IN" sz="2800" dirty="0">
                <a:solidFill>
                  <a:srgbClr val="000000"/>
                </a:solidFill>
              </a:rPr>
              <a:t>of </a:t>
            </a:r>
            <a:r>
              <a:rPr lang="en-IN" sz="2800" dirty="0" smtClean="0">
                <a:solidFill>
                  <a:srgbClr val="000000"/>
                </a:solidFill>
              </a:rPr>
              <a:t>starvation, </a:t>
            </a:r>
            <a:r>
              <a:rPr lang="en-IN" sz="2800" dirty="0" smtClean="0">
                <a:solidFill>
                  <a:srgbClr val="FF0000"/>
                </a:solidFill>
              </a:rPr>
              <a:t>gluconeogenesis </a:t>
            </a:r>
            <a:r>
              <a:rPr lang="en-IN" sz="2800" dirty="0">
                <a:solidFill>
                  <a:srgbClr val="000000"/>
                </a:solidFill>
              </a:rPr>
              <a:t>is the main source of glucose</a:t>
            </a:r>
            <a:r>
              <a:rPr lang="en-IN" sz="2800" dirty="0" smtClean="0">
                <a:solidFill>
                  <a:srgbClr val="000000"/>
                </a:solidFill>
              </a:rPr>
              <a:t>.</a:t>
            </a:r>
          </a:p>
          <a:p>
            <a:pPr marL="0" indent="0">
              <a:buNone/>
            </a:pPr>
            <a:r>
              <a:rPr lang="en-IN" sz="2800" dirty="0" smtClean="0">
                <a:solidFill>
                  <a:srgbClr val="000000"/>
                </a:solidFill>
              </a:rPr>
              <a:t>1</a:t>
            </a:r>
            <a:r>
              <a:rPr lang="en-IN" sz="2800" i="1" dirty="0" smtClean="0">
                <a:solidFill>
                  <a:srgbClr val="FF0000"/>
                </a:solidFill>
              </a:rPr>
              <a:t>. Fatty </a:t>
            </a:r>
            <a:r>
              <a:rPr lang="en-IN" sz="2800" i="1" dirty="0">
                <a:solidFill>
                  <a:srgbClr val="FF0000"/>
                </a:solidFill>
              </a:rPr>
              <a:t>acids </a:t>
            </a:r>
            <a:r>
              <a:rPr lang="en-IN" sz="2800" dirty="0">
                <a:solidFill>
                  <a:schemeClr val="tx1"/>
                </a:solidFill>
              </a:rPr>
              <a:t>mobilized from adipose tissue become</a:t>
            </a:r>
          </a:p>
          <a:p>
            <a:pPr marL="0" indent="0">
              <a:buNone/>
            </a:pPr>
            <a:r>
              <a:rPr lang="en-IN" sz="2800" dirty="0" smtClean="0">
                <a:solidFill>
                  <a:schemeClr val="tx1"/>
                </a:solidFill>
              </a:rPr>
              <a:t>    an </a:t>
            </a:r>
            <a:r>
              <a:rPr lang="en-IN" sz="2800" dirty="0">
                <a:solidFill>
                  <a:schemeClr val="tx1"/>
                </a:solidFill>
              </a:rPr>
              <a:t>alternate fuel for energy for most </a:t>
            </a:r>
            <a:r>
              <a:rPr lang="en-IN" sz="2800" dirty="0" smtClean="0">
                <a:solidFill>
                  <a:schemeClr val="tx1"/>
                </a:solidFill>
              </a:rPr>
              <a:t>tissues.</a:t>
            </a:r>
          </a:p>
          <a:p>
            <a:pPr marL="0" indent="0">
              <a:buNone/>
            </a:pPr>
            <a:r>
              <a:rPr lang="en-IN" sz="2800" dirty="0" smtClean="0">
                <a:solidFill>
                  <a:schemeClr val="tx1"/>
                </a:solidFill>
              </a:rPr>
              <a:t>2</a:t>
            </a:r>
            <a:r>
              <a:rPr lang="en-IN" sz="2800" dirty="0" smtClean="0">
                <a:solidFill>
                  <a:srgbClr val="C00000"/>
                </a:solidFill>
              </a:rPr>
              <a:t>. </a:t>
            </a:r>
            <a:r>
              <a:rPr lang="en-IN" sz="2800" i="1" dirty="0" smtClean="0">
                <a:solidFill>
                  <a:srgbClr val="FF0000"/>
                </a:solidFill>
              </a:rPr>
              <a:t>Lactate </a:t>
            </a:r>
            <a:r>
              <a:rPr lang="en-IN" sz="2800" i="1" dirty="0">
                <a:solidFill>
                  <a:srgbClr val="FF0000"/>
                </a:solidFill>
              </a:rPr>
              <a:t>and glycerol </a:t>
            </a:r>
            <a:r>
              <a:rPr lang="en-IN" sz="2800" dirty="0">
                <a:solidFill>
                  <a:schemeClr val="tx1"/>
                </a:solidFill>
              </a:rPr>
              <a:t>are reutilized </a:t>
            </a:r>
            <a:r>
              <a:rPr lang="en-IN" sz="2800" dirty="0" smtClean="0">
                <a:solidFill>
                  <a:schemeClr val="tx1"/>
                </a:solidFill>
              </a:rPr>
              <a:t>for gluconeogenesis</a:t>
            </a:r>
          </a:p>
          <a:p>
            <a:pPr marL="0" indent="0">
              <a:buNone/>
            </a:pPr>
            <a:r>
              <a:rPr lang="en-IN" sz="2800" dirty="0" smtClean="0">
                <a:solidFill>
                  <a:schemeClr val="tx1"/>
                </a:solidFill>
              </a:rPr>
              <a:t>3. </a:t>
            </a:r>
            <a:r>
              <a:rPr lang="en-IN" sz="2800" dirty="0" smtClean="0">
                <a:solidFill>
                  <a:srgbClr val="FF0000"/>
                </a:solidFill>
              </a:rPr>
              <a:t>ATP</a:t>
            </a:r>
            <a:r>
              <a:rPr lang="en-IN" sz="2800" dirty="0" smtClean="0">
                <a:solidFill>
                  <a:schemeClr val="tx1"/>
                </a:solidFill>
              </a:rPr>
              <a:t> </a:t>
            </a:r>
            <a:r>
              <a:rPr lang="en-IN" sz="2800" dirty="0">
                <a:solidFill>
                  <a:schemeClr val="tx1"/>
                </a:solidFill>
              </a:rPr>
              <a:t>produced in </a:t>
            </a:r>
            <a:r>
              <a:rPr lang="en-IN" sz="2800" dirty="0">
                <a:solidFill>
                  <a:srgbClr val="FF0000"/>
                </a:solidFill>
              </a:rPr>
              <a:t>fatty </a:t>
            </a:r>
            <a:r>
              <a:rPr lang="en-IN" sz="2800" dirty="0" smtClean="0">
                <a:solidFill>
                  <a:srgbClr val="FF0000"/>
                </a:solidFill>
              </a:rPr>
              <a:t>acid oxidation </a:t>
            </a:r>
            <a:r>
              <a:rPr lang="en-IN" sz="2800" dirty="0">
                <a:solidFill>
                  <a:schemeClr val="tx1"/>
                </a:solidFill>
              </a:rPr>
              <a:t>is used in liver for </a:t>
            </a:r>
            <a:endParaRPr lang="en-IN" sz="2800" dirty="0" smtClean="0">
              <a:solidFill>
                <a:schemeClr val="tx1"/>
              </a:solidFill>
            </a:endParaRPr>
          </a:p>
          <a:p>
            <a:pPr marL="0" indent="0">
              <a:buNone/>
            </a:pPr>
            <a:r>
              <a:rPr lang="en-IN" sz="2800" dirty="0">
                <a:solidFill>
                  <a:schemeClr val="tx1"/>
                </a:solidFill>
              </a:rPr>
              <a:t> </a:t>
            </a:r>
            <a:r>
              <a:rPr lang="en-IN" sz="2800" dirty="0" smtClean="0">
                <a:solidFill>
                  <a:schemeClr val="tx1"/>
                </a:solidFill>
              </a:rPr>
              <a:t>    gluconeogenesis and other </a:t>
            </a:r>
            <a:r>
              <a:rPr lang="en-IN" sz="2800" dirty="0">
                <a:solidFill>
                  <a:schemeClr val="tx1"/>
                </a:solidFill>
              </a:rPr>
              <a:t>body functions</a:t>
            </a:r>
            <a:r>
              <a:rPr lang="en-IN" sz="2800" dirty="0" smtClean="0">
                <a:solidFill>
                  <a:schemeClr val="tx1"/>
                </a:solidFill>
              </a:rPr>
              <a:t>.</a:t>
            </a:r>
          </a:p>
          <a:p>
            <a:pPr marL="0" indent="0">
              <a:buNone/>
            </a:pPr>
            <a:r>
              <a:rPr lang="en-IN" sz="2800" dirty="0" smtClean="0">
                <a:solidFill>
                  <a:schemeClr val="tx1"/>
                </a:solidFill>
              </a:rPr>
              <a:t>4.  </a:t>
            </a:r>
            <a:r>
              <a:rPr lang="en-IN" sz="2800" dirty="0">
                <a:solidFill>
                  <a:schemeClr val="tx1"/>
                </a:solidFill>
              </a:rPr>
              <a:t>High rate of hepatic </a:t>
            </a:r>
            <a:r>
              <a:rPr lang="en-IN" sz="2800" dirty="0">
                <a:solidFill>
                  <a:srgbClr val="FF0000"/>
                </a:solidFill>
              </a:rPr>
              <a:t>gluconeogenesis</a:t>
            </a:r>
            <a:r>
              <a:rPr lang="en-IN" sz="2800" dirty="0">
                <a:solidFill>
                  <a:schemeClr val="tx1"/>
                </a:solidFill>
              </a:rPr>
              <a:t> continues</a:t>
            </a:r>
          </a:p>
          <a:p>
            <a:pPr marL="0" indent="0">
              <a:buNone/>
            </a:pPr>
            <a:r>
              <a:rPr lang="en-IN" sz="2800" dirty="0" smtClean="0">
                <a:solidFill>
                  <a:schemeClr val="tx1"/>
                </a:solidFill>
              </a:rPr>
              <a:t>     for </a:t>
            </a:r>
            <a:r>
              <a:rPr lang="en-IN" sz="2800" dirty="0">
                <a:solidFill>
                  <a:schemeClr val="tx1"/>
                </a:solidFill>
              </a:rPr>
              <a:t>few days in </a:t>
            </a:r>
            <a:r>
              <a:rPr lang="en-IN" sz="2800" dirty="0">
                <a:solidFill>
                  <a:srgbClr val="FF0000"/>
                </a:solidFill>
              </a:rPr>
              <a:t>early starvation</a:t>
            </a:r>
            <a:r>
              <a:rPr lang="en-IN" sz="2800" dirty="0">
                <a:solidFill>
                  <a:schemeClr val="tx1"/>
                </a:solidFill>
              </a:rPr>
              <a:t>.</a:t>
            </a:r>
          </a:p>
        </p:txBody>
      </p:sp>
    </p:spTree>
    <p:extLst>
      <p:ext uri="{BB962C8B-B14F-4D97-AF65-F5344CB8AC3E}">
        <p14:creationId xmlns:p14="http://schemas.microsoft.com/office/powerpoint/2010/main" val="3624951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3015"/>
          </a:xfrm>
          <a:solidFill>
            <a:srgbClr val="FFFF99"/>
          </a:solidFill>
          <a:ln>
            <a:solidFill>
              <a:srgbClr val="FF0000"/>
            </a:solidFill>
          </a:ln>
        </p:spPr>
        <p:txBody>
          <a:bodyPr vert="horz" lIns="91440" tIns="45720" rIns="91440" bIns="45720" rtlCol="0" anchor="ctr">
            <a:normAutofit/>
          </a:bodyPr>
          <a:lstStyle/>
          <a:p>
            <a:pPr algn="ctr"/>
            <a:r>
              <a:rPr lang="en-IN" b="1" dirty="0">
                <a:solidFill>
                  <a:srgbClr val="002060"/>
                </a:solidFill>
                <a:latin typeface="Comic Sans MS" panose="030F0702030302020204" pitchFamily="66" charset="0"/>
              </a:rPr>
              <a:t>Prolonged Starvation </a:t>
            </a:r>
          </a:p>
        </p:txBody>
      </p:sp>
      <p:sp>
        <p:nvSpPr>
          <p:cNvPr id="5" name="Content Placeholder 4"/>
          <p:cNvSpPr>
            <a:spLocks noGrp="1"/>
          </p:cNvSpPr>
          <p:nvPr>
            <p:ph idx="1"/>
          </p:nvPr>
        </p:nvSpPr>
        <p:spPr>
          <a:xfrm>
            <a:off x="143555" y="985720"/>
            <a:ext cx="8856890" cy="5872280"/>
          </a:xfrm>
          <a:solidFill>
            <a:schemeClr val="bg1"/>
          </a:solidFill>
        </p:spPr>
        <p:txBody>
          <a:bodyPr>
            <a:normAutofit/>
          </a:bodyPr>
          <a:lstStyle/>
          <a:p>
            <a:pPr>
              <a:lnSpc>
                <a:spcPct val="100000"/>
              </a:lnSpc>
            </a:pPr>
            <a:r>
              <a:rPr lang="en-IN" sz="2800" dirty="0">
                <a:solidFill>
                  <a:srgbClr val="000000"/>
                </a:solidFill>
                <a:latin typeface="Calibri" panose="020F0502020204030204" pitchFamily="34" charset="0"/>
              </a:rPr>
              <a:t>If starvation continues further beyond </a:t>
            </a:r>
            <a:r>
              <a:rPr lang="en-IN" sz="2800" dirty="0">
                <a:solidFill>
                  <a:srgbClr val="FF0000"/>
                </a:solidFill>
                <a:latin typeface="Calibri" panose="020F0502020204030204" pitchFamily="34" charset="0"/>
              </a:rPr>
              <a:t>2-3 days </a:t>
            </a:r>
            <a:r>
              <a:rPr lang="en-IN" sz="2800" dirty="0" smtClean="0">
                <a:solidFill>
                  <a:srgbClr val="000000"/>
                </a:solidFill>
                <a:latin typeface="Calibri" panose="020F0502020204030204" pitchFamily="34" charset="0"/>
              </a:rPr>
              <a:t>&amp; extend </a:t>
            </a:r>
            <a:r>
              <a:rPr lang="en-IN" sz="2800" dirty="0">
                <a:solidFill>
                  <a:srgbClr val="000000"/>
                </a:solidFill>
                <a:latin typeface="Calibri" panose="020F0502020204030204" pitchFamily="34" charset="0"/>
              </a:rPr>
              <a:t>into weeks, hepatic gluconeogenesis </a:t>
            </a:r>
            <a:r>
              <a:rPr lang="en-IN" sz="2800" dirty="0" smtClean="0">
                <a:solidFill>
                  <a:srgbClr val="000000"/>
                </a:solidFill>
                <a:latin typeface="Calibri" panose="020F0502020204030204" pitchFamily="34" charset="0"/>
              </a:rPr>
              <a:t>decrease and </a:t>
            </a:r>
            <a:r>
              <a:rPr lang="en-IN" sz="2800" dirty="0">
                <a:solidFill>
                  <a:srgbClr val="FF0000"/>
                </a:solidFill>
                <a:latin typeface="Calibri" panose="020F0502020204030204" pitchFamily="34" charset="0"/>
              </a:rPr>
              <a:t>gluconeogenesis in kidney </a:t>
            </a:r>
            <a:r>
              <a:rPr lang="en-IN" sz="2800" dirty="0">
                <a:solidFill>
                  <a:srgbClr val="000000"/>
                </a:solidFill>
                <a:latin typeface="Calibri" panose="020F0502020204030204" pitchFamily="34" charset="0"/>
              </a:rPr>
              <a:t>becomes </a:t>
            </a:r>
            <a:r>
              <a:rPr lang="en-IN" sz="2800" dirty="0" smtClean="0">
                <a:solidFill>
                  <a:srgbClr val="000000"/>
                </a:solidFill>
                <a:latin typeface="Calibri" panose="020F0502020204030204" pitchFamily="34" charset="0"/>
              </a:rPr>
              <a:t>more significant</a:t>
            </a:r>
            <a:r>
              <a:rPr lang="en-IN" sz="2800" dirty="0">
                <a:solidFill>
                  <a:srgbClr val="000000"/>
                </a:solidFill>
                <a:latin typeface="Calibri" panose="020F0502020204030204" pitchFamily="34" charset="0"/>
              </a:rPr>
              <a:t>.</a:t>
            </a:r>
          </a:p>
          <a:p>
            <a:pPr>
              <a:lnSpc>
                <a:spcPct val="100000"/>
              </a:lnSpc>
            </a:pPr>
            <a:r>
              <a:rPr lang="en-IN" sz="2800" dirty="0" smtClean="0">
                <a:solidFill>
                  <a:srgbClr val="000000"/>
                </a:solidFill>
                <a:latin typeface="Calibri" panose="020F0502020204030204" pitchFamily="34" charset="0"/>
              </a:rPr>
              <a:t>Proteins </a:t>
            </a:r>
            <a:r>
              <a:rPr lang="en-IN" sz="2800" dirty="0">
                <a:solidFill>
                  <a:srgbClr val="000000"/>
                </a:solidFill>
                <a:latin typeface="Calibri" panose="020F0502020204030204" pitchFamily="34" charset="0"/>
              </a:rPr>
              <a:t>in </a:t>
            </a:r>
            <a:r>
              <a:rPr lang="en-IN" sz="2800" dirty="0" smtClean="0">
                <a:solidFill>
                  <a:srgbClr val="000000"/>
                </a:solidFill>
                <a:latin typeface="Calibri" panose="020F0502020204030204" pitchFamily="34" charset="0"/>
              </a:rPr>
              <a:t>muscles </a:t>
            </a:r>
            <a:r>
              <a:rPr lang="en-IN" sz="2800" dirty="0">
                <a:solidFill>
                  <a:srgbClr val="000000"/>
                </a:solidFill>
                <a:latin typeface="Calibri" panose="020F0502020204030204" pitchFamily="34" charset="0"/>
              </a:rPr>
              <a:t>are broken down to </a:t>
            </a:r>
            <a:r>
              <a:rPr lang="en-IN" sz="2800" dirty="0" smtClean="0">
                <a:solidFill>
                  <a:srgbClr val="000000"/>
                </a:solidFill>
                <a:latin typeface="Calibri" panose="020F0502020204030204" pitchFamily="34" charset="0"/>
              </a:rPr>
              <a:t>provide </a:t>
            </a:r>
            <a:r>
              <a:rPr lang="en-IN" sz="2800" dirty="0" smtClean="0">
                <a:solidFill>
                  <a:srgbClr val="FF0000"/>
                </a:solidFill>
                <a:latin typeface="Calibri" panose="020F0502020204030204" pitchFamily="34" charset="0"/>
              </a:rPr>
              <a:t>     </a:t>
            </a:r>
            <a:r>
              <a:rPr lang="en-IN" sz="2800" dirty="0" err="1" smtClean="0">
                <a:solidFill>
                  <a:srgbClr val="FF0000"/>
                </a:solidFill>
                <a:latin typeface="Calibri" panose="020F0502020204030204" pitchFamily="34" charset="0"/>
              </a:rPr>
              <a:t>gluconeogenic</a:t>
            </a:r>
            <a:r>
              <a:rPr lang="en-IN" sz="2800" dirty="0" smtClean="0">
                <a:solidFill>
                  <a:srgbClr val="FF0000"/>
                </a:solidFill>
                <a:latin typeface="Calibri" panose="020F0502020204030204" pitchFamily="34" charset="0"/>
              </a:rPr>
              <a:t> </a:t>
            </a:r>
            <a:r>
              <a:rPr lang="en-IN" sz="2800" dirty="0">
                <a:solidFill>
                  <a:srgbClr val="FF0000"/>
                </a:solidFill>
                <a:latin typeface="Calibri" panose="020F0502020204030204" pitchFamily="34" charset="0"/>
              </a:rPr>
              <a:t>amino acids</a:t>
            </a:r>
            <a:r>
              <a:rPr lang="en-IN" sz="2800" dirty="0" smtClean="0">
                <a:solidFill>
                  <a:srgbClr val="000000"/>
                </a:solidFill>
                <a:latin typeface="Calibri" panose="020F0502020204030204" pitchFamily="34" charset="0"/>
              </a:rPr>
              <a:t>.</a:t>
            </a:r>
          </a:p>
          <a:p>
            <a:pPr>
              <a:lnSpc>
                <a:spcPct val="100000"/>
              </a:lnSpc>
            </a:pPr>
            <a:r>
              <a:rPr lang="en-IN" sz="2800" dirty="0" smtClean="0">
                <a:solidFill>
                  <a:srgbClr val="000000"/>
                </a:solidFill>
                <a:latin typeface="Calibri" panose="020F0502020204030204" pitchFamily="34" charset="0"/>
              </a:rPr>
              <a:t>Fats </a:t>
            </a:r>
            <a:r>
              <a:rPr lang="en-IN" sz="2800" dirty="0">
                <a:solidFill>
                  <a:srgbClr val="000000"/>
                </a:solidFill>
                <a:latin typeface="Calibri" panose="020F0502020204030204" pitchFamily="34" charset="0"/>
              </a:rPr>
              <a:t>are the energy </a:t>
            </a:r>
            <a:r>
              <a:rPr lang="en-IN" sz="2800" dirty="0" smtClean="0">
                <a:solidFill>
                  <a:srgbClr val="000000"/>
                </a:solidFill>
                <a:latin typeface="Calibri" panose="020F0502020204030204" pitchFamily="34" charset="0"/>
              </a:rPr>
              <a:t>source of </a:t>
            </a:r>
            <a:r>
              <a:rPr lang="en-IN" sz="2800" dirty="0">
                <a:solidFill>
                  <a:srgbClr val="000000"/>
                </a:solidFill>
                <a:latin typeface="Calibri" panose="020F0502020204030204" pitchFamily="34" charset="0"/>
              </a:rPr>
              <a:t>most </a:t>
            </a:r>
            <a:r>
              <a:rPr lang="en-IN" sz="2800" dirty="0" smtClean="0">
                <a:solidFill>
                  <a:srgbClr val="000000"/>
                </a:solidFill>
                <a:latin typeface="Calibri" panose="020F0502020204030204" pitchFamily="34" charset="0"/>
              </a:rPr>
              <a:t>tissues.</a:t>
            </a:r>
            <a:endParaRPr lang="en-IN" sz="2800" dirty="0">
              <a:solidFill>
                <a:srgbClr val="000000"/>
              </a:solidFill>
              <a:latin typeface="Calibri" panose="020F0502020204030204" pitchFamily="34" charset="0"/>
            </a:endParaRPr>
          </a:p>
          <a:p>
            <a:pPr>
              <a:lnSpc>
                <a:spcPct val="100000"/>
              </a:lnSpc>
            </a:pPr>
            <a:r>
              <a:rPr lang="en-IN" sz="2800" dirty="0" smtClean="0">
                <a:solidFill>
                  <a:srgbClr val="000000"/>
                </a:solidFill>
                <a:latin typeface="Calibri" panose="020F0502020204030204" pitchFamily="34" charset="0"/>
              </a:rPr>
              <a:t>If </a:t>
            </a:r>
            <a:r>
              <a:rPr lang="en-IN" sz="2800" dirty="0">
                <a:solidFill>
                  <a:srgbClr val="000000"/>
                </a:solidFill>
                <a:latin typeface="Calibri" panose="020F0502020204030204" pitchFamily="34" charset="0"/>
              </a:rPr>
              <a:t>starvation continue beyond without any feeding, </a:t>
            </a:r>
            <a:r>
              <a:rPr lang="en-IN" sz="2800" dirty="0" smtClean="0">
                <a:solidFill>
                  <a:srgbClr val="000000"/>
                </a:solidFill>
                <a:latin typeface="Calibri" panose="020F0502020204030204" pitchFamily="34" charset="0"/>
              </a:rPr>
              <a:t>lipid stores </a:t>
            </a:r>
            <a:r>
              <a:rPr lang="en-IN" sz="2800" dirty="0">
                <a:solidFill>
                  <a:srgbClr val="000000"/>
                </a:solidFill>
                <a:latin typeface="Calibri" panose="020F0502020204030204" pitchFamily="34" charset="0"/>
              </a:rPr>
              <a:t>are also depleted </a:t>
            </a:r>
            <a:r>
              <a:rPr lang="en-IN" sz="2800" dirty="0" smtClean="0">
                <a:solidFill>
                  <a:srgbClr val="000000"/>
                </a:solidFill>
                <a:latin typeface="Calibri" panose="020F0502020204030204" pitchFamily="34" charset="0"/>
              </a:rPr>
              <a:t>&amp; several associated </a:t>
            </a:r>
            <a:r>
              <a:rPr lang="fr-FR" sz="2800" dirty="0" smtClean="0">
                <a:solidFill>
                  <a:srgbClr val="000000"/>
                </a:solidFill>
                <a:latin typeface="Calibri" panose="020F0502020204030204" pitchFamily="34" charset="0"/>
              </a:rPr>
              <a:t>     complications  </a:t>
            </a:r>
            <a:r>
              <a:rPr lang="fr-FR" sz="2800" dirty="0" err="1">
                <a:solidFill>
                  <a:srgbClr val="000000"/>
                </a:solidFill>
                <a:latin typeface="Calibri" panose="020F0502020204030204" pitchFamily="34" charset="0"/>
              </a:rPr>
              <a:t>like</a:t>
            </a:r>
            <a:r>
              <a:rPr lang="fr-FR" sz="2800" dirty="0">
                <a:solidFill>
                  <a:srgbClr val="000000"/>
                </a:solidFill>
                <a:latin typeface="Calibri" panose="020F0502020204030204" pitchFamily="34" charset="0"/>
              </a:rPr>
              <a:t> </a:t>
            </a:r>
            <a:r>
              <a:rPr lang="fr-FR" sz="2800" dirty="0" err="1">
                <a:solidFill>
                  <a:srgbClr val="000000"/>
                </a:solidFill>
                <a:latin typeface="Calibri" panose="020F0502020204030204" pitchFamily="34" charset="0"/>
              </a:rPr>
              <a:t>ketoacidosis</a:t>
            </a:r>
            <a:r>
              <a:rPr lang="fr-FR" sz="2800" dirty="0">
                <a:solidFill>
                  <a:srgbClr val="000000"/>
                </a:solidFill>
                <a:latin typeface="Calibri" panose="020F0502020204030204" pitchFamily="34" charset="0"/>
              </a:rPr>
              <a:t>, </a:t>
            </a:r>
            <a:r>
              <a:rPr lang="fr-FR" sz="2800" dirty="0" err="1">
                <a:solidFill>
                  <a:srgbClr val="000000"/>
                </a:solidFill>
                <a:latin typeface="Calibri" panose="020F0502020204030204" pitchFamily="34" charset="0"/>
              </a:rPr>
              <a:t>dehydration</a:t>
            </a:r>
            <a:r>
              <a:rPr lang="fr-FR" sz="2800" dirty="0">
                <a:solidFill>
                  <a:srgbClr val="000000"/>
                </a:solidFill>
                <a:latin typeface="Calibri" panose="020F0502020204030204" pitchFamily="34" charset="0"/>
              </a:rPr>
              <a:t>, etc., </a:t>
            </a:r>
            <a:r>
              <a:rPr lang="fr-FR" sz="2800" dirty="0" err="1">
                <a:solidFill>
                  <a:srgbClr val="000000"/>
                </a:solidFill>
                <a:latin typeface="Calibri" panose="020F0502020204030204" pitchFamily="34" charset="0"/>
              </a:rPr>
              <a:t>occur</a:t>
            </a:r>
            <a:endParaRPr lang="fr-FR" sz="2800" dirty="0">
              <a:solidFill>
                <a:srgbClr val="000000"/>
              </a:solidFill>
              <a:latin typeface="Calibri" panose="020F0502020204030204" pitchFamily="34" charset="0"/>
            </a:endParaRPr>
          </a:p>
          <a:p>
            <a:pPr marL="0" indent="0">
              <a:lnSpc>
                <a:spcPct val="100000"/>
              </a:lnSpc>
              <a:buNone/>
            </a:pPr>
            <a:r>
              <a:rPr lang="en-IN" sz="2800" dirty="0" smtClean="0">
                <a:solidFill>
                  <a:srgbClr val="000000"/>
                </a:solidFill>
                <a:latin typeface="Calibri" panose="020F0502020204030204" pitchFamily="34" charset="0"/>
              </a:rPr>
              <a:t>                             </a:t>
            </a:r>
          </a:p>
          <a:p>
            <a:pPr marL="0" indent="0">
              <a:lnSpc>
                <a:spcPct val="100000"/>
              </a:lnSpc>
              <a:buNone/>
            </a:pPr>
            <a:r>
              <a:rPr lang="en-IN" sz="2800" dirty="0">
                <a:solidFill>
                  <a:srgbClr val="000000"/>
                </a:solidFill>
                <a:latin typeface="Calibri" panose="020F0502020204030204" pitchFamily="34" charset="0"/>
              </a:rPr>
              <a:t> </a:t>
            </a:r>
            <a:r>
              <a:rPr lang="en-IN" sz="2800" dirty="0" smtClean="0">
                <a:solidFill>
                  <a:srgbClr val="000000"/>
                </a:solidFill>
                <a:latin typeface="Calibri" panose="020F0502020204030204" pitchFamily="34" charset="0"/>
              </a:rPr>
              <a:t>            ultimately death follows.</a:t>
            </a:r>
            <a:endParaRPr lang="en-IN" sz="2800" dirty="0">
              <a:solidFill>
                <a:schemeClr val="tx1"/>
              </a:solidFill>
            </a:endParaRPr>
          </a:p>
        </p:txBody>
      </p:sp>
    </p:spTree>
    <p:extLst>
      <p:ext uri="{BB962C8B-B14F-4D97-AF65-F5344CB8AC3E}">
        <p14:creationId xmlns:p14="http://schemas.microsoft.com/office/powerpoint/2010/main" val="3553077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1" y="1825625"/>
            <a:ext cx="8704184" cy="687145"/>
          </a:xfrm>
        </p:spPr>
        <p:txBody>
          <a:bodyPr>
            <a:normAutofit/>
          </a:bodyPr>
          <a:lstStyle/>
          <a:p>
            <a:pPr marL="0" indent="0">
              <a:buNone/>
            </a:pPr>
            <a:r>
              <a:rPr lang="en-IN" sz="3200" b="1" dirty="0" smtClean="0">
                <a:solidFill>
                  <a:srgbClr val="C00000"/>
                </a:solidFill>
              </a:rPr>
              <a:t>HORMONES REGULATING BLOOD GLUCOSE LEVEL</a:t>
            </a:r>
            <a:endParaRPr lang="en-IN" sz="3200" b="1" dirty="0">
              <a:solidFill>
                <a:srgbClr val="C00000"/>
              </a:solidFill>
            </a:endParaRPr>
          </a:p>
        </p:txBody>
      </p:sp>
    </p:spTree>
    <p:extLst>
      <p:ext uri="{BB962C8B-B14F-4D97-AF65-F5344CB8AC3E}">
        <p14:creationId xmlns:p14="http://schemas.microsoft.com/office/powerpoint/2010/main" val="363572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533400"/>
            <a:ext cx="8148828" cy="59756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3377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3835"/>
            <a:ext cx="8686800" cy="3813354"/>
          </a:xfrm>
          <a:solidFill>
            <a:schemeClr val="bg1"/>
          </a:solidFill>
        </p:spPr>
        <p:txBody>
          <a:bodyPr>
            <a:noAutofit/>
          </a:bodyPr>
          <a:lstStyle/>
          <a:p>
            <a:pPr>
              <a:buNone/>
            </a:pPr>
            <a:r>
              <a:rPr lang="en-US" sz="3200" dirty="0" smtClean="0">
                <a:solidFill>
                  <a:schemeClr val="tx1"/>
                </a:solidFill>
              </a:rPr>
              <a:t>There are two categories of endocrine influences.</a:t>
            </a:r>
          </a:p>
          <a:p>
            <a:pPr marL="514350" indent="-514350">
              <a:buAutoNum type="alphaLcParenR"/>
            </a:pPr>
            <a:r>
              <a:rPr lang="en-US" sz="3200" dirty="0" smtClean="0">
                <a:solidFill>
                  <a:schemeClr val="tx1"/>
                </a:solidFill>
              </a:rPr>
              <a:t>Hormone that </a:t>
            </a:r>
            <a:r>
              <a:rPr lang="en-US" sz="3200" dirty="0" smtClean="0">
                <a:solidFill>
                  <a:schemeClr val="tx1"/>
                </a:solidFill>
                <a:latin typeface="Arial" panose="020B0604020202020204" pitchFamily="34" charset="0"/>
                <a:cs typeface="Arial" panose="020B0604020202020204" pitchFamily="34" charset="0"/>
              </a:rPr>
              <a:t>↓ </a:t>
            </a:r>
            <a:r>
              <a:rPr lang="en-US" sz="3200" dirty="0" smtClean="0">
                <a:solidFill>
                  <a:schemeClr val="tx1"/>
                </a:solidFill>
              </a:rPr>
              <a:t>blood glucose levels : </a:t>
            </a:r>
            <a:r>
              <a:rPr lang="en-US" sz="3200" b="1" dirty="0" smtClean="0">
                <a:solidFill>
                  <a:srgbClr val="FF0000"/>
                </a:solidFill>
              </a:rPr>
              <a:t>Insulin </a:t>
            </a:r>
          </a:p>
          <a:p>
            <a:pPr marL="514350" indent="-514350">
              <a:buAutoNum type="alphaLcParenR"/>
            </a:pPr>
            <a:endParaRPr lang="en-US" sz="3200" b="1" dirty="0" smtClean="0">
              <a:solidFill>
                <a:srgbClr val="FF0000"/>
              </a:solidFill>
            </a:endParaRPr>
          </a:p>
          <a:p>
            <a:pPr marL="514350" indent="-514350">
              <a:buAutoNum type="alphaLcParenR"/>
            </a:pPr>
            <a:r>
              <a:rPr lang="en-US" sz="3200" dirty="0" smtClean="0">
                <a:solidFill>
                  <a:schemeClr val="tx1"/>
                </a:solidFill>
              </a:rPr>
              <a:t>Hormones that </a:t>
            </a:r>
            <a:r>
              <a:rPr lang="en-US" sz="3200" dirty="0" smtClean="0">
                <a:solidFill>
                  <a:schemeClr val="tx1"/>
                </a:solidFill>
                <a:latin typeface="Arial Black" panose="020B0A04020102020204" pitchFamily="34" charset="0"/>
              </a:rPr>
              <a:t>↑ </a:t>
            </a:r>
            <a:r>
              <a:rPr lang="en-US" sz="3200" dirty="0" smtClean="0">
                <a:solidFill>
                  <a:schemeClr val="tx1"/>
                </a:solidFill>
              </a:rPr>
              <a:t>blood glucose levels: </a:t>
            </a:r>
            <a:r>
              <a:rPr lang="en-US" sz="3200" b="1" dirty="0" smtClean="0">
                <a:solidFill>
                  <a:srgbClr val="FF0000"/>
                </a:solidFill>
              </a:rPr>
              <a:t>Glucagon, Epinephrine, Cortisol, Thyroid hormones.</a:t>
            </a:r>
            <a:endParaRPr lang="en-US" sz="3200" b="1" dirty="0">
              <a:solidFill>
                <a:srgbClr val="FF0000"/>
              </a:solidFill>
            </a:endParaRPr>
          </a:p>
        </p:txBody>
      </p:sp>
      <p:sp>
        <p:nvSpPr>
          <p:cNvPr id="5" name="Title 1"/>
          <p:cNvSpPr txBox="1">
            <a:spLocks/>
          </p:cNvSpPr>
          <p:nvPr/>
        </p:nvSpPr>
        <p:spPr>
          <a:xfrm>
            <a:off x="457200" y="274638"/>
            <a:ext cx="8229600" cy="863787"/>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8100000" scaled="1"/>
            <a:tileRect/>
          </a:gradFill>
          <a:ln>
            <a:solidFill>
              <a:srgbClr val="FF0000"/>
            </a:solidFill>
          </a:ln>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IN" b="1" smtClean="0">
                <a:solidFill>
                  <a:srgbClr val="002060"/>
                </a:solidFill>
                <a:latin typeface="Comic Sans MS" panose="030F0702030302020204" pitchFamily="66" charset="0"/>
              </a:rPr>
              <a:t>Hormonal Regulation of Blood glucose</a:t>
            </a:r>
            <a:endParaRPr lang="en-IN"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59072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txBox="1"/>
          <p:nvPr/>
        </p:nvSpPr>
        <p:spPr>
          <a:xfrm>
            <a:off x="296260" y="646331"/>
            <a:ext cx="8551480" cy="2936060"/>
          </a:xfrm>
          <a:prstGeom prst="rect">
            <a:avLst/>
          </a:prstGeom>
        </p:spPr>
        <p:txBody>
          <a:bodyPr vert="horz" wrap="square" lIns="0" tIns="12065" rIns="0" bIns="0" rtlCol="0">
            <a:spAutoFit/>
          </a:bodyPr>
          <a:lstStyle/>
          <a:p>
            <a:pPr marL="286385" marR="5080" indent="-274320">
              <a:lnSpc>
                <a:spcPct val="150000"/>
              </a:lnSpc>
              <a:spcBef>
                <a:spcPts val="95"/>
              </a:spcBef>
              <a:tabLst>
                <a:tab pos="1158875" algn="l"/>
                <a:tab pos="1690370" algn="l"/>
                <a:tab pos="2307590" algn="l"/>
                <a:tab pos="3114040" algn="l"/>
                <a:tab pos="3528695" algn="l"/>
                <a:tab pos="4770755" algn="l"/>
                <a:tab pos="6403340" algn="l"/>
              </a:tabLst>
            </a:pPr>
            <a:r>
              <a:rPr sz="1750" spc="330" dirty="0">
                <a:solidFill>
                  <a:srgbClr val="B03E9A"/>
                </a:solidFill>
                <a:cs typeface="Arial"/>
              </a:rPr>
              <a:t></a:t>
            </a:r>
            <a:r>
              <a:rPr sz="1750" spc="110" dirty="0">
                <a:solidFill>
                  <a:srgbClr val="B03E9A"/>
                </a:solidFill>
                <a:cs typeface="Arial"/>
              </a:rPr>
              <a:t> </a:t>
            </a:r>
            <a:r>
              <a:rPr sz="2400" dirty="0">
                <a:cs typeface="Times New Roman"/>
              </a:rPr>
              <a:t>There	are	</a:t>
            </a:r>
            <a:r>
              <a:rPr sz="2400" spc="-5" dirty="0">
                <a:cs typeface="Times New Roman"/>
              </a:rPr>
              <a:t>t</a:t>
            </a:r>
            <a:r>
              <a:rPr sz="2400" spc="-20" dirty="0">
                <a:cs typeface="Times New Roman"/>
              </a:rPr>
              <a:t>w</a:t>
            </a:r>
            <a:r>
              <a:rPr sz="2400" dirty="0">
                <a:cs typeface="Times New Roman"/>
              </a:rPr>
              <a:t>o	types	</a:t>
            </a:r>
            <a:r>
              <a:rPr sz="2400" spc="-15" dirty="0">
                <a:cs typeface="Times New Roman"/>
              </a:rPr>
              <a:t>o</a:t>
            </a:r>
            <a:r>
              <a:rPr sz="2400" dirty="0">
                <a:cs typeface="Times New Roman"/>
              </a:rPr>
              <a:t>f	</a:t>
            </a:r>
            <a:r>
              <a:rPr sz="2400" spc="-20" dirty="0">
                <a:cs typeface="Times New Roman"/>
              </a:rPr>
              <a:t>m</a:t>
            </a:r>
            <a:r>
              <a:rPr sz="2400" dirty="0">
                <a:cs typeface="Times New Roman"/>
              </a:rPr>
              <a:t>utually	anta</a:t>
            </a:r>
            <a:r>
              <a:rPr sz="2400" spc="5" dirty="0">
                <a:cs typeface="Times New Roman"/>
              </a:rPr>
              <a:t>g</a:t>
            </a:r>
            <a:r>
              <a:rPr sz="2400" dirty="0">
                <a:cs typeface="Times New Roman"/>
              </a:rPr>
              <a:t>o</a:t>
            </a:r>
            <a:r>
              <a:rPr sz="2400" spc="-10" dirty="0">
                <a:cs typeface="Times New Roman"/>
              </a:rPr>
              <a:t>n</a:t>
            </a:r>
            <a:r>
              <a:rPr sz="2400" spc="-5" dirty="0">
                <a:cs typeface="Times New Roman"/>
              </a:rPr>
              <a:t>i</a:t>
            </a:r>
            <a:r>
              <a:rPr sz="2400" dirty="0">
                <a:cs typeface="Times New Roman"/>
              </a:rPr>
              <a:t>stic	</a:t>
            </a:r>
            <a:r>
              <a:rPr sz="2400" spc="-20" dirty="0">
                <a:cs typeface="Times New Roman"/>
              </a:rPr>
              <a:t>m</a:t>
            </a:r>
            <a:r>
              <a:rPr sz="2400" dirty="0">
                <a:cs typeface="Times New Roman"/>
              </a:rPr>
              <a:t>et</a:t>
            </a:r>
            <a:r>
              <a:rPr sz="2400" spc="5" dirty="0">
                <a:cs typeface="Times New Roman"/>
              </a:rPr>
              <a:t>a</a:t>
            </a:r>
            <a:r>
              <a:rPr sz="2400" dirty="0">
                <a:cs typeface="Times New Roman"/>
              </a:rPr>
              <a:t>bo</a:t>
            </a:r>
            <a:r>
              <a:rPr sz="2400" spc="-10" dirty="0">
                <a:cs typeface="Times New Roman"/>
              </a:rPr>
              <a:t>l</a:t>
            </a:r>
            <a:r>
              <a:rPr sz="2400" dirty="0">
                <a:cs typeface="Times New Roman"/>
              </a:rPr>
              <a:t>ic  </a:t>
            </a:r>
            <a:r>
              <a:rPr sz="2400" spc="-5" dirty="0">
                <a:cs typeface="Times New Roman"/>
              </a:rPr>
              <a:t>hormones </a:t>
            </a:r>
            <a:r>
              <a:rPr sz="2400" spc="-10" dirty="0">
                <a:cs typeface="Times New Roman"/>
              </a:rPr>
              <a:t>affecting </a:t>
            </a:r>
            <a:r>
              <a:rPr sz="2400" dirty="0">
                <a:cs typeface="Times New Roman"/>
              </a:rPr>
              <a:t>blood glucose</a:t>
            </a:r>
            <a:r>
              <a:rPr sz="2400" spc="-30" dirty="0">
                <a:cs typeface="Times New Roman"/>
              </a:rPr>
              <a:t> </a:t>
            </a:r>
            <a:r>
              <a:rPr sz="2400" dirty="0">
                <a:cs typeface="Times New Roman"/>
              </a:rPr>
              <a:t>levels:</a:t>
            </a:r>
          </a:p>
          <a:p>
            <a:pPr marL="546100" marR="5080" indent="-533400" algn="just">
              <a:lnSpc>
                <a:spcPct val="150000"/>
              </a:lnSpc>
              <a:spcBef>
                <a:spcPts val="605"/>
              </a:spcBef>
              <a:buClr>
                <a:srgbClr val="B03E9A"/>
              </a:buClr>
              <a:buSzPct val="72916"/>
              <a:buFontTx/>
              <a:buAutoNum type="arabicPeriod"/>
              <a:tabLst>
                <a:tab pos="546100" algn="l"/>
              </a:tabLst>
            </a:pPr>
            <a:r>
              <a:rPr lang="en-IN" sz="2400" b="1" i="1" dirty="0">
                <a:cs typeface="Times New Roman"/>
              </a:rPr>
              <a:t>Anabolic </a:t>
            </a:r>
            <a:r>
              <a:rPr lang="en-IN" sz="2400" b="1" i="1" spc="-5" dirty="0">
                <a:cs typeface="Times New Roman"/>
              </a:rPr>
              <a:t>hormone </a:t>
            </a:r>
            <a:r>
              <a:rPr lang="en-IN" sz="2400" spc="-5" dirty="0">
                <a:cs typeface="Times New Roman"/>
              </a:rPr>
              <a:t>(</a:t>
            </a:r>
            <a:r>
              <a:rPr lang="en-IN" sz="2400" b="1" i="1" spc="-5" dirty="0">
                <a:cs typeface="Times New Roman"/>
              </a:rPr>
              <a:t>insulin</a:t>
            </a:r>
            <a:r>
              <a:rPr lang="en-IN" sz="2400" spc="-5" dirty="0">
                <a:cs typeface="Times New Roman"/>
              </a:rPr>
              <a:t>), which decreases </a:t>
            </a:r>
            <a:r>
              <a:rPr lang="en-IN" sz="2400" dirty="0">
                <a:cs typeface="Times New Roman"/>
              </a:rPr>
              <a:t>blood  glucose.</a:t>
            </a:r>
          </a:p>
          <a:p>
            <a:pPr marL="546100" marR="5080" indent="-533400" algn="just">
              <a:lnSpc>
                <a:spcPct val="150000"/>
              </a:lnSpc>
              <a:spcBef>
                <a:spcPts val="605"/>
              </a:spcBef>
              <a:buClr>
                <a:srgbClr val="B03E9A"/>
              </a:buClr>
              <a:buSzPct val="72916"/>
              <a:buAutoNum type="arabicPeriod"/>
              <a:tabLst>
                <a:tab pos="546100" algn="l"/>
              </a:tabLst>
            </a:pPr>
            <a:r>
              <a:rPr sz="2400" b="1" i="1" spc="-5" dirty="0" smtClean="0">
                <a:cs typeface="Times New Roman"/>
              </a:rPr>
              <a:t>Catabolic </a:t>
            </a:r>
            <a:r>
              <a:rPr sz="2400" b="1" i="1" spc="-5" dirty="0">
                <a:cs typeface="Times New Roman"/>
              </a:rPr>
              <a:t>hormones </a:t>
            </a:r>
            <a:r>
              <a:rPr sz="2400" spc="-5" dirty="0">
                <a:cs typeface="Times New Roman"/>
              </a:rPr>
              <a:t>(such as </a:t>
            </a:r>
            <a:r>
              <a:rPr sz="2400" b="1" i="1" dirty="0">
                <a:cs typeface="Times New Roman"/>
              </a:rPr>
              <a:t>glucagon</a:t>
            </a:r>
            <a:r>
              <a:rPr sz="2400" dirty="0">
                <a:cs typeface="Times New Roman"/>
              </a:rPr>
              <a:t>, growth  </a:t>
            </a:r>
            <a:r>
              <a:rPr sz="2400" spc="-5" dirty="0">
                <a:cs typeface="Times New Roman"/>
              </a:rPr>
              <a:t>hormone, cortisol </a:t>
            </a:r>
            <a:r>
              <a:rPr sz="2400" dirty="0">
                <a:cs typeface="Times New Roman"/>
              </a:rPr>
              <a:t>and </a:t>
            </a:r>
            <a:r>
              <a:rPr sz="2400" spc="-5" dirty="0">
                <a:cs typeface="Times New Roman"/>
              </a:rPr>
              <a:t>catecholamines) </a:t>
            </a:r>
            <a:r>
              <a:rPr sz="2400" dirty="0">
                <a:cs typeface="Times New Roman"/>
              </a:rPr>
              <a:t>which increase  blood</a:t>
            </a:r>
            <a:r>
              <a:rPr sz="2400" spc="-20" dirty="0">
                <a:cs typeface="Times New Roman"/>
              </a:rPr>
              <a:t> </a:t>
            </a:r>
            <a:r>
              <a:rPr sz="2400" dirty="0">
                <a:cs typeface="Times New Roman"/>
              </a:rPr>
              <a:t>glucose</a:t>
            </a:r>
            <a:r>
              <a:rPr sz="2400" dirty="0" smtClean="0">
                <a:cs typeface="Times New Roman"/>
              </a:rPr>
              <a:t>;</a:t>
            </a:r>
            <a:endParaRPr sz="2400" dirty="0">
              <a:cs typeface="Times New Roman"/>
            </a:endParaRPr>
          </a:p>
        </p:txBody>
      </p:sp>
      <p:sp>
        <p:nvSpPr>
          <p:cNvPr id="29" name="object 29"/>
          <p:cNvSpPr/>
          <p:nvPr/>
        </p:nvSpPr>
        <p:spPr>
          <a:xfrm>
            <a:off x="1031339" y="4228722"/>
            <a:ext cx="6553192" cy="167641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4686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43556" y="1003077"/>
            <a:ext cx="8954568" cy="3545673"/>
          </a:xfrm>
        </p:spPr>
        <p:txBody>
          <a:bodyPr>
            <a:normAutofit/>
          </a:bodyPr>
          <a:lstStyle/>
          <a:p>
            <a:pPr marL="0" indent="0">
              <a:lnSpc>
                <a:spcPct val="110000"/>
              </a:lnSpc>
              <a:buNone/>
            </a:pPr>
            <a:r>
              <a:rPr lang="en-US" sz="2800" dirty="0" smtClean="0">
                <a:cs typeface="Times New Roman"/>
              </a:rPr>
              <a:t>There are 2 mutually antagonistic </a:t>
            </a:r>
            <a:r>
              <a:rPr lang="en-US" sz="2800" spc="-20" dirty="0" smtClean="0">
                <a:cs typeface="Times New Roman"/>
              </a:rPr>
              <a:t>m</a:t>
            </a:r>
            <a:r>
              <a:rPr lang="en-US" sz="2800" dirty="0" smtClean="0">
                <a:cs typeface="Times New Roman"/>
              </a:rPr>
              <a:t>et</a:t>
            </a:r>
            <a:r>
              <a:rPr lang="en-US" sz="2800" spc="5" dirty="0" smtClean="0">
                <a:cs typeface="Times New Roman"/>
              </a:rPr>
              <a:t>a</a:t>
            </a:r>
            <a:r>
              <a:rPr lang="en-US" sz="2800" dirty="0" smtClean="0">
                <a:cs typeface="Times New Roman"/>
              </a:rPr>
              <a:t>bo</a:t>
            </a:r>
            <a:r>
              <a:rPr lang="en-US" sz="2800" spc="-10" dirty="0" smtClean="0">
                <a:cs typeface="Times New Roman"/>
              </a:rPr>
              <a:t>l</a:t>
            </a:r>
            <a:r>
              <a:rPr lang="en-US" sz="2800" dirty="0" smtClean="0">
                <a:cs typeface="Times New Roman"/>
              </a:rPr>
              <a:t>ic  </a:t>
            </a:r>
            <a:r>
              <a:rPr lang="en-US" sz="2800" spc="-5" dirty="0">
                <a:cs typeface="Times New Roman"/>
              </a:rPr>
              <a:t>hormones </a:t>
            </a:r>
            <a:r>
              <a:rPr lang="en-US" sz="2800" spc="-10" dirty="0">
                <a:cs typeface="Times New Roman"/>
              </a:rPr>
              <a:t>affecting </a:t>
            </a:r>
            <a:r>
              <a:rPr lang="en-US" sz="2800" dirty="0">
                <a:cs typeface="Times New Roman"/>
              </a:rPr>
              <a:t>blood glucose</a:t>
            </a:r>
            <a:r>
              <a:rPr lang="en-US" sz="2800" spc="-30" dirty="0">
                <a:cs typeface="Times New Roman"/>
              </a:rPr>
              <a:t> </a:t>
            </a:r>
            <a:r>
              <a:rPr lang="en-US" sz="2800" dirty="0">
                <a:cs typeface="Times New Roman"/>
              </a:rPr>
              <a:t>levels</a:t>
            </a:r>
            <a:r>
              <a:rPr lang="en-US" sz="2800" dirty="0" smtClean="0">
                <a:cs typeface="Times New Roman"/>
              </a:rPr>
              <a:t>:</a:t>
            </a:r>
          </a:p>
          <a:p>
            <a:pPr marL="514350" indent="-514350">
              <a:lnSpc>
                <a:spcPct val="110000"/>
              </a:lnSpc>
              <a:buFont typeface="+mj-lt"/>
              <a:buAutoNum type="arabicPeriod"/>
            </a:pPr>
            <a:r>
              <a:rPr lang="en-IN" sz="2800" b="1" i="1" dirty="0">
                <a:cs typeface="Times New Roman"/>
              </a:rPr>
              <a:t>Anabolic </a:t>
            </a:r>
            <a:r>
              <a:rPr lang="en-IN" sz="2800" b="1" i="1" spc="-5" dirty="0">
                <a:cs typeface="Times New Roman"/>
              </a:rPr>
              <a:t>hormone </a:t>
            </a:r>
            <a:r>
              <a:rPr lang="en-IN" sz="2800" spc="-5" dirty="0">
                <a:cs typeface="Times New Roman"/>
              </a:rPr>
              <a:t>(</a:t>
            </a:r>
            <a:r>
              <a:rPr lang="en-IN" sz="2800" b="1" i="1" spc="-5" dirty="0">
                <a:cs typeface="Times New Roman"/>
              </a:rPr>
              <a:t>insulin</a:t>
            </a:r>
            <a:r>
              <a:rPr lang="en-IN" sz="2800" spc="-5" dirty="0" smtClean="0">
                <a:cs typeface="Times New Roman"/>
              </a:rPr>
              <a:t>) </a:t>
            </a:r>
            <a:r>
              <a:rPr lang="en-IN" sz="2800" spc="-5" dirty="0" smtClean="0">
                <a:cs typeface="Times New Roman"/>
                <a:sym typeface="Wingdings" panose="05000000000000000000" pitchFamily="2" charset="2"/>
              </a:rPr>
              <a:t> </a:t>
            </a:r>
            <a:r>
              <a:rPr lang="en-IN" sz="2800" spc="-5" dirty="0" smtClean="0">
                <a:cs typeface="Times New Roman"/>
              </a:rPr>
              <a:t>decreases </a:t>
            </a:r>
            <a:r>
              <a:rPr lang="en-IN" sz="2800" dirty="0">
                <a:cs typeface="Times New Roman"/>
              </a:rPr>
              <a:t>blood  glucose</a:t>
            </a:r>
            <a:r>
              <a:rPr lang="en-IN" sz="2800" dirty="0" smtClean="0">
                <a:cs typeface="Times New Roman"/>
              </a:rPr>
              <a:t>.</a:t>
            </a:r>
          </a:p>
          <a:p>
            <a:pPr marL="514350" indent="-514350">
              <a:lnSpc>
                <a:spcPct val="110000"/>
              </a:lnSpc>
              <a:buFont typeface="+mj-lt"/>
              <a:buAutoNum type="arabicPeriod"/>
            </a:pPr>
            <a:r>
              <a:rPr lang="en-US" sz="2800" b="1" i="1" spc="-5" dirty="0">
                <a:cs typeface="Times New Roman"/>
              </a:rPr>
              <a:t>Catabolic hormones </a:t>
            </a:r>
            <a:r>
              <a:rPr lang="en-US" sz="2800" spc="-5" dirty="0">
                <a:cs typeface="Times New Roman"/>
              </a:rPr>
              <a:t>(such as </a:t>
            </a:r>
            <a:r>
              <a:rPr lang="en-US" sz="2800" b="1" i="1" dirty="0">
                <a:cs typeface="Times New Roman"/>
              </a:rPr>
              <a:t>glucagon</a:t>
            </a:r>
            <a:r>
              <a:rPr lang="en-US" sz="2800" dirty="0">
                <a:cs typeface="Times New Roman"/>
              </a:rPr>
              <a:t>, growth  </a:t>
            </a:r>
            <a:r>
              <a:rPr lang="en-US" sz="2800" spc="-5" dirty="0">
                <a:cs typeface="Times New Roman"/>
              </a:rPr>
              <a:t>hormone, cortisol </a:t>
            </a:r>
            <a:r>
              <a:rPr lang="en-US" sz="2800" dirty="0">
                <a:cs typeface="Times New Roman"/>
              </a:rPr>
              <a:t>and </a:t>
            </a:r>
            <a:r>
              <a:rPr lang="en-US" sz="2800" spc="-5" dirty="0" err="1">
                <a:cs typeface="Times New Roman"/>
              </a:rPr>
              <a:t>catecholamines</a:t>
            </a:r>
            <a:r>
              <a:rPr lang="en-US" sz="2800" spc="-5" dirty="0">
                <a:cs typeface="Times New Roman"/>
              </a:rPr>
              <a:t>) </a:t>
            </a:r>
            <a:endParaRPr lang="en-US" sz="2800" spc="-5" dirty="0" smtClean="0">
              <a:cs typeface="Times New Roman"/>
            </a:endParaRPr>
          </a:p>
          <a:p>
            <a:pPr marL="0" indent="0">
              <a:lnSpc>
                <a:spcPct val="110000"/>
              </a:lnSpc>
              <a:buNone/>
            </a:pPr>
            <a:r>
              <a:rPr lang="en-US" sz="2800" spc="-5" dirty="0">
                <a:cs typeface="Times New Roman"/>
                <a:sym typeface="Wingdings" panose="05000000000000000000" pitchFamily="2" charset="2"/>
              </a:rPr>
              <a:t>	</a:t>
            </a:r>
            <a:r>
              <a:rPr lang="en-US" sz="2800" spc="-5" dirty="0" smtClean="0">
                <a:cs typeface="Times New Roman"/>
                <a:sym typeface="Wingdings" panose="05000000000000000000" pitchFamily="2" charset="2"/>
              </a:rPr>
              <a:t>					      </a:t>
            </a:r>
            <a:r>
              <a:rPr lang="en-US" sz="2800" dirty="0" smtClean="0">
                <a:cs typeface="Times New Roman"/>
              </a:rPr>
              <a:t>increase  </a:t>
            </a:r>
            <a:r>
              <a:rPr lang="en-US" sz="2800" dirty="0">
                <a:cs typeface="Times New Roman"/>
              </a:rPr>
              <a:t>blood</a:t>
            </a:r>
            <a:r>
              <a:rPr lang="en-US" sz="2800" spc="-20" dirty="0">
                <a:cs typeface="Times New Roman"/>
              </a:rPr>
              <a:t> </a:t>
            </a:r>
            <a:r>
              <a:rPr lang="en-US" sz="2800" dirty="0">
                <a:cs typeface="Times New Roman"/>
              </a:rPr>
              <a:t>glucose;</a:t>
            </a:r>
          </a:p>
          <a:p>
            <a:pPr marL="514350" indent="-514350">
              <a:lnSpc>
                <a:spcPct val="110000"/>
              </a:lnSpc>
              <a:buFont typeface="+mj-lt"/>
              <a:buAutoNum type="arabicPeriod"/>
            </a:pPr>
            <a:endParaRPr lang="en-IN" sz="2800" dirty="0" smtClean="0">
              <a:cs typeface="Times New Roman"/>
            </a:endParaRPr>
          </a:p>
          <a:p>
            <a:pPr marL="514350" indent="-514350">
              <a:lnSpc>
                <a:spcPct val="110000"/>
              </a:lnSpc>
              <a:buFont typeface="+mj-lt"/>
              <a:buAutoNum type="arabicPeriod"/>
            </a:pPr>
            <a:endParaRPr lang="en-IN" sz="2800" dirty="0">
              <a:cs typeface="Times New Roman"/>
            </a:endParaRPr>
          </a:p>
          <a:p>
            <a:pPr marL="514350" indent="-514350">
              <a:lnSpc>
                <a:spcPct val="110000"/>
              </a:lnSpc>
              <a:buFont typeface="+mj-lt"/>
              <a:buAutoNum type="arabicPeriod"/>
            </a:pPr>
            <a:endParaRPr lang="en-US" sz="2800" dirty="0" smtClean="0">
              <a:cs typeface="Times New Roman"/>
            </a:endParaRPr>
          </a:p>
          <a:p>
            <a:pPr>
              <a:lnSpc>
                <a:spcPct val="110000"/>
              </a:lnSpc>
            </a:pPr>
            <a:endParaRPr lang="en-US" sz="2800" dirty="0">
              <a:cs typeface="Times New Roman"/>
            </a:endParaRPr>
          </a:p>
          <a:p>
            <a:pPr>
              <a:lnSpc>
                <a:spcPct val="110000"/>
              </a:lnSpc>
            </a:pPr>
            <a:endParaRPr lang="en-US" sz="2800" dirty="0"/>
          </a:p>
        </p:txBody>
      </p:sp>
      <p:sp>
        <p:nvSpPr>
          <p:cNvPr id="2" name="Slide Number Placeholder 1"/>
          <p:cNvSpPr>
            <a:spLocks noGrp="1"/>
          </p:cNvSpPr>
          <p:nvPr>
            <p:ph type="sldNum" sz="quarter" idx="12"/>
          </p:nvPr>
        </p:nvSpPr>
        <p:spPr/>
        <p:txBody>
          <a:bodyPr/>
          <a:lstStyle/>
          <a:p>
            <a:fld id="{B82CCC60-E8CD-4174-8B1A-7DF615B22EEF}" type="slidenum">
              <a:rPr lang="en-US" smtClean="0"/>
              <a:pPr/>
              <a:t>26</a:t>
            </a:fld>
            <a:endParaRPr lang="en-US"/>
          </a:p>
        </p:txBody>
      </p:sp>
      <p:sp>
        <p:nvSpPr>
          <p:cNvPr id="5" name="object 29"/>
          <p:cNvSpPr/>
          <p:nvPr/>
        </p:nvSpPr>
        <p:spPr>
          <a:xfrm>
            <a:off x="1019276" y="4799444"/>
            <a:ext cx="6553192" cy="1676413"/>
          </a:xfrm>
          <a:prstGeom prst="rect">
            <a:avLst/>
          </a:prstGeom>
          <a:blipFill>
            <a:blip r:embed="rId2" cstate="print"/>
            <a:stretch>
              <a:fillRect/>
            </a:stretch>
          </a:blipFill>
          <a:ln>
            <a:solidFill>
              <a:schemeClr val="accent1"/>
            </a:solidFill>
          </a:ln>
        </p:spPr>
        <p:txBody>
          <a:bodyPr wrap="square" lIns="0" tIns="0" rIns="0" bIns="0" rtlCol="0"/>
          <a:lstStyle/>
          <a:p>
            <a:endParaRPr/>
          </a:p>
        </p:txBody>
      </p:sp>
      <p:sp>
        <p:nvSpPr>
          <p:cNvPr id="6" name="TextBox 5"/>
          <p:cNvSpPr txBox="1"/>
          <p:nvPr/>
        </p:nvSpPr>
        <p:spPr>
          <a:xfrm>
            <a:off x="1365195" y="106053"/>
            <a:ext cx="6253891" cy="646331"/>
          </a:xfrm>
          <a:prstGeom prst="rect">
            <a:avLst/>
          </a:prstGeom>
          <a:noFill/>
          <a:ln>
            <a:solidFill>
              <a:schemeClr val="tx1"/>
            </a:solidFill>
          </a:ln>
        </p:spPr>
        <p:txBody>
          <a:bodyPr wrap="square" rtlCol="0">
            <a:spAutoFit/>
          </a:bodyPr>
          <a:lstStyle/>
          <a:p>
            <a:pPr algn="ctr"/>
            <a:r>
              <a:rPr lang="en-IN" sz="3600" b="1" dirty="0" smtClean="0">
                <a:solidFill>
                  <a:srgbClr val="FF0000"/>
                </a:solidFill>
              </a:rPr>
              <a:t>HORMONAL REGULATION</a:t>
            </a:r>
            <a:endParaRPr lang="en-IN" sz="3600" b="1" dirty="0">
              <a:solidFill>
                <a:srgbClr val="FF0000"/>
              </a:solidFill>
            </a:endParaRPr>
          </a:p>
        </p:txBody>
      </p:sp>
    </p:spTree>
    <p:extLst>
      <p:ext uri="{BB962C8B-B14F-4D97-AF65-F5344CB8AC3E}">
        <p14:creationId xmlns:p14="http://schemas.microsoft.com/office/powerpoint/2010/main" val="46691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68035" y="1596540"/>
            <a:ext cx="8551481" cy="3054100"/>
          </a:xfrm>
          <a:solidFill>
            <a:schemeClr val="bg1"/>
          </a:solidFill>
        </p:spPr>
        <p:txBody>
          <a:bodyPr>
            <a:normAutofit/>
          </a:bodyPr>
          <a:lstStyle/>
          <a:p>
            <a:pPr lvl="1"/>
            <a:r>
              <a:rPr lang="en-US" altLang="en-US" sz="2800" dirty="0" smtClean="0">
                <a:solidFill>
                  <a:schemeClr val="tx1"/>
                </a:solidFill>
                <a:latin typeface="Calibri" panose="020F0502020204030204" pitchFamily="34" charset="0"/>
              </a:rPr>
              <a:t>↑</a:t>
            </a:r>
            <a:r>
              <a:rPr lang="en-US" altLang="en-US" sz="2800" dirty="0" smtClean="0">
                <a:solidFill>
                  <a:schemeClr val="tx1"/>
                </a:solidFill>
                <a:latin typeface="Comic Sans MS" panose="030F0702030302020204" pitchFamily="66" charset="0"/>
              </a:rPr>
              <a:t> absorption of glucose from blood into cells.</a:t>
            </a:r>
          </a:p>
          <a:p>
            <a:pPr lvl="1"/>
            <a:endParaRPr lang="en-US" altLang="en-US" sz="2800" dirty="0" smtClean="0">
              <a:solidFill>
                <a:schemeClr val="tx1"/>
              </a:solidFill>
              <a:latin typeface="Comic Sans MS" panose="030F0702030302020204" pitchFamily="66" charset="0"/>
            </a:endParaRPr>
          </a:p>
          <a:p>
            <a:pPr lvl="1"/>
            <a:r>
              <a:rPr lang="en-US" altLang="en-US" sz="2800" dirty="0" smtClean="0">
                <a:solidFill>
                  <a:schemeClr val="tx1"/>
                </a:solidFill>
                <a:latin typeface="Calibri" panose="020F0502020204030204" pitchFamily="34" charset="0"/>
              </a:rPr>
              <a:t>↑ </a:t>
            </a:r>
            <a:r>
              <a:rPr lang="en-US" altLang="en-US" sz="2800" dirty="0" smtClean="0">
                <a:solidFill>
                  <a:schemeClr val="tx1"/>
                </a:solidFill>
                <a:latin typeface="Comic Sans MS" panose="030F0702030302020204" pitchFamily="66" charset="0"/>
              </a:rPr>
              <a:t>use of glucose in cellular respiration.</a:t>
            </a:r>
          </a:p>
          <a:p>
            <a:pPr lvl="1"/>
            <a:endParaRPr lang="en-US" altLang="en-US" sz="2800" dirty="0" smtClean="0">
              <a:solidFill>
                <a:schemeClr val="tx1"/>
              </a:solidFill>
              <a:latin typeface="Comic Sans MS" panose="030F0702030302020204" pitchFamily="66" charset="0"/>
            </a:endParaRPr>
          </a:p>
          <a:p>
            <a:pPr lvl="1"/>
            <a:r>
              <a:rPr lang="en-US" altLang="en-US" sz="2800" dirty="0" smtClean="0">
                <a:solidFill>
                  <a:schemeClr val="tx1"/>
                </a:solidFill>
                <a:latin typeface="Calibri" panose="020F0502020204030204" pitchFamily="34" charset="0"/>
              </a:rPr>
              <a:t>↑ </a:t>
            </a:r>
            <a:r>
              <a:rPr lang="en-US" altLang="en-US" sz="2800" dirty="0" smtClean="0">
                <a:solidFill>
                  <a:schemeClr val="tx1"/>
                </a:solidFill>
                <a:latin typeface="Comic Sans MS" panose="030F0702030302020204" pitchFamily="66" charset="0"/>
              </a:rPr>
              <a:t>rate of conversion to glycogen.</a:t>
            </a:r>
          </a:p>
        </p:txBody>
      </p:sp>
      <p:sp>
        <p:nvSpPr>
          <p:cNvPr id="4" name="Title 1"/>
          <p:cNvSpPr txBox="1">
            <a:spLocks/>
          </p:cNvSpPr>
          <p:nvPr/>
        </p:nvSpPr>
        <p:spPr>
          <a:xfrm>
            <a:off x="143554" y="69490"/>
            <a:ext cx="9000445" cy="757120"/>
          </a:xfrm>
          <a:prstGeom prst="rect">
            <a:avLst/>
          </a:prstGeom>
          <a:solidFill>
            <a:schemeClr val="bg2"/>
          </a:solidFill>
        </p:spPr>
        <p:txBody>
          <a:bodyPr vert="horz" lIns="91440" tIns="45720" rIns="91440" bIns="45720" rtlCol="0" anchor="ctr">
            <a:normAutofit/>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US" altLang="en-US" b="1" dirty="0" smtClean="0">
                <a:solidFill>
                  <a:srgbClr val="C00000"/>
                </a:solidFill>
              </a:rPr>
              <a:t>Effect of insulin – on liver &amp; muscles</a:t>
            </a:r>
            <a:endParaRPr lang="en-US" altLang="en-US" b="1" dirty="0">
              <a:solidFill>
                <a:srgbClr val="C00000"/>
              </a:solidFill>
            </a:endParaRPr>
          </a:p>
        </p:txBody>
      </p:sp>
    </p:spTree>
    <p:extLst>
      <p:ext uri="{BB962C8B-B14F-4D97-AF65-F5344CB8AC3E}">
        <p14:creationId xmlns:p14="http://schemas.microsoft.com/office/powerpoint/2010/main" val="1459791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48" y="0"/>
            <a:ext cx="9000445" cy="527605"/>
          </a:xfrm>
          <a:solidFill>
            <a:schemeClr val="bg2"/>
          </a:solidFill>
        </p:spPr>
        <p:txBody>
          <a:bodyPr>
            <a:noAutofit/>
          </a:bodyPr>
          <a:lstStyle/>
          <a:p>
            <a:pPr algn="ctr"/>
            <a:r>
              <a:rPr lang="en-US" sz="3200" b="1" dirty="0" smtClean="0">
                <a:solidFill>
                  <a:srgbClr val="C00000"/>
                </a:solidFill>
                <a:latin typeface="Comic Sans MS" panose="030F0702030302020204" pitchFamily="66" charset="0"/>
              </a:rPr>
              <a:t>Insulin in Carbohydrate metabolism</a:t>
            </a:r>
            <a:endParaRPr lang="en-US" sz="3200" b="1"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143555" y="868362"/>
            <a:ext cx="8880038" cy="5989638"/>
          </a:xfrm>
          <a:solidFill>
            <a:schemeClr val="bg1"/>
          </a:solidFill>
        </p:spPr>
        <p:txBody>
          <a:bodyPr>
            <a:normAutofit/>
          </a:bodyPr>
          <a:lstStyle/>
          <a:p>
            <a:pPr>
              <a:lnSpc>
                <a:spcPct val="90000"/>
              </a:lnSpc>
              <a:buNone/>
            </a:pPr>
            <a:r>
              <a:rPr lang="en-US" sz="2800" b="1" dirty="0" smtClean="0">
                <a:solidFill>
                  <a:srgbClr val="00B050"/>
                </a:solidFill>
                <a:cs typeface="Arial" pitchFamily="34" charset="0"/>
              </a:rPr>
              <a:t>↓ Blood glucose level by</a:t>
            </a:r>
          </a:p>
          <a:p>
            <a:pPr marL="514350" indent="-514350">
              <a:lnSpc>
                <a:spcPct val="90000"/>
              </a:lnSpc>
              <a:buFont typeface="+mj-lt"/>
              <a:buAutoNum type="arabicPeriod"/>
            </a:pPr>
            <a:r>
              <a:rPr lang="en-US" sz="2800" dirty="0" smtClean="0">
                <a:solidFill>
                  <a:schemeClr val="tx1"/>
                </a:solidFill>
                <a:cs typeface="Arial" pitchFamily="34" charset="0"/>
              </a:rPr>
              <a:t>↑ glucose to glycogen conversion- stored in liver &amp;     </a:t>
            </a:r>
          </a:p>
          <a:p>
            <a:pPr marL="0" indent="0">
              <a:lnSpc>
                <a:spcPct val="90000"/>
              </a:lnSpc>
              <a:buNone/>
            </a:pPr>
            <a:r>
              <a:rPr lang="en-US" sz="2800" dirty="0">
                <a:cs typeface="Arial" pitchFamily="34" charset="0"/>
              </a:rPr>
              <a:t> </a:t>
            </a:r>
            <a:r>
              <a:rPr lang="en-US" sz="2800" dirty="0" smtClean="0">
                <a:cs typeface="Arial" pitchFamily="34" charset="0"/>
              </a:rPr>
              <a:t>               </a:t>
            </a:r>
            <a:r>
              <a:rPr lang="en-US" sz="2800" dirty="0" smtClean="0">
                <a:solidFill>
                  <a:schemeClr val="tx1"/>
                </a:solidFill>
                <a:cs typeface="Arial" pitchFamily="34" charset="0"/>
              </a:rPr>
              <a:t>muscle by </a:t>
            </a:r>
            <a:r>
              <a:rPr lang="en-US" sz="2800" dirty="0" smtClean="0">
                <a:cs typeface="Arial" pitchFamily="34" charset="0"/>
              </a:rPr>
              <a:t>- </a:t>
            </a:r>
            <a:r>
              <a:rPr lang="en-US" sz="2800" b="1" dirty="0" smtClean="0">
                <a:solidFill>
                  <a:srgbClr val="FF0000"/>
                </a:solidFill>
                <a:cs typeface="Arial" pitchFamily="34" charset="0"/>
              </a:rPr>
              <a:t>Activation of  glycogen synthase</a:t>
            </a:r>
            <a:r>
              <a:rPr lang="en-US" sz="2800" dirty="0" smtClean="0">
                <a:cs typeface="Arial" pitchFamily="34" charset="0"/>
              </a:rPr>
              <a:t>.</a:t>
            </a:r>
          </a:p>
          <a:p>
            <a:pPr marL="0" indent="0">
              <a:lnSpc>
                <a:spcPct val="90000"/>
              </a:lnSpc>
              <a:buNone/>
            </a:pPr>
            <a:endParaRPr lang="en-US" sz="2800" dirty="0" smtClean="0">
              <a:cs typeface="Arial" pitchFamily="34" charset="0"/>
            </a:endParaRPr>
          </a:p>
          <a:p>
            <a:pPr marL="514350" indent="-514350">
              <a:lnSpc>
                <a:spcPct val="90000"/>
              </a:lnSpc>
              <a:buFont typeface="+mj-lt"/>
              <a:buAutoNum type="arabicPeriod" startAt="2"/>
            </a:pPr>
            <a:r>
              <a:rPr lang="en-US" sz="2800" dirty="0" smtClean="0">
                <a:solidFill>
                  <a:schemeClr val="tx1"/>
                </a:solidFill>
                <a:cs typeface="Arial" panose="020B0604020202020204" pitchFamily="34" charset="0"/>
              </a:rPr>
              <a:t>↓ glycogen to glucose conversion by the liver –</a:t>
            </a:r>
            <a:r>
              <a:rPr lang="en-US" sz="2800" b="1" dirty="0" smtClean="0">
                <a:solidFill>
                  <a:schemeClr val="tx1"/>
                </a:solidFill>
                <a:cs typeface="Arial" pitchFamily="34" charset="0"/>
              </a:rPr>
              <a:t> </a:t>
            </a:r>
          </a:p>
          <a:p>
            <a:pPr marL="0" indent="0">
              <a:lnSpc>
                <a:spcPct val="90000"/>
              </a:lnSpc>
              <a:buNone/>
            </a:pPr>
            <a:r>
              <a:rPr lang="en-US" sz="2800" b="1" dirty="0">
                <a:cs typeface="Arial" pitchFamily="34" charset="0"/>
              </a:rPr>
              <a:t> </a:t>
            </a:r>
            <a:r>
              <a:rPr lang="en-US" sz="2800" b="1" dirty="0" smtClean="0">
                <a:cs typeface="Arial" pitchFamily="34" charset="0"/>
              </a:rPr>
              <a:t>               </a:t>
            </a:r>
            <a:r>
              <a:rPr lang="en-US" sz="2800" b="1" dirty="0" smtClean="0">
                <a:solidFill>
                  <a:srgbClr val="FF0000"/>
                </a:solidFill>
                <a:cs typeface="Arial" pitchFamily="34" charset="0"/>
              </a:rPr>
              <a:t>Inhibition of glycogen </a:t>
            </a:r>
            <a:r>
              <a:rPr lang="en-US" sz="2800" b="1" dirty="0" err="1" smtClean="0">
                <a:solidFill>
                  <a:srgbClr val="FF0000"/>
                </a:solidFill>
                <a:cs typeface="Arial" pitchFamily="34" charset="0"/>
              </a:rPr>
              <a:t>phospharylase</a:t>
            </a:r>
            <a:r>
              <a:rPr lang="en-US" sz="2800" b="1" dirty="0" smtClean="0">
                <a:solidFill>
                  <a:srgbClr val="FF0000"/>
                </a:solidFill>
                <a:cs typeface="Arial" pitchFamily="34" charset="0"/>
              </a:rPr>
              <a:t>.</a:t>
            </a:r>
          </a:p>
          <a:p>
            <a:pPr marL="0" indent="0">
              <a:lnSpc>
                <a:spcPct val="90000"/>
              </a:lnSpc>
              <a:buNone/>
            </a:pPr>
            <a:endParaRPr lang="en-US" sz="2800" dirty="0">
              <a:cs typeface="Arial" pitchFamily="34" charset="0"/>
            </a:endParaRPr>
          </a:p>
          <a:p>
            <a:pPr marL="0" indent="0">
              <a:lnSpc>
                <a:spcPct val="90000"/>
              </a:lnSpc>
              <a:buNone/>
            </a:pPr>
            <a:r>
              <a:rPr lang="en-US" sz="2800" dirty="0" smtClean="0">
                <a:solidFill>
                  <a:schemeClr val="tx1"/>
                </a:solidFill>
                <a:cs typeface="Arial" panose="020B0604020202020204" pitchFamily="34" charset="0"/>
              </a:rPr>
              <a:t>3.   ↓ gluconeogenesis by </a:t>
            </a:r>
            <a:r>
              <a:rPr lang="en-US" sz="2800" dirty="0" smtClean="0">
                <a:solidFill>
                  <a:srgbClr val="FF0000"/>
                </a:solidFill>
                <a:cs typeface="Arial" pitchFamily="34" charset="0"/>
              </a:rPr>
              <a:t>Inhibiting</a:t>
            </a:r>
            <a:endParaRPr lang="en-US" sz="2800" dirty="0" smtClean="0">
              <a:cs typeface="Arial" pitchFamily="34" charset="0"/>
            </a:endParaRPr>
          </a:p>
          <a:p>
            <a:pPr lvl="4"/>
            <a:r>
              <a:rPr lang="en-US" sz="2800" b="1" dirty="0" smtClean="0">
                <a:solidFill>
                  <a:srgbClr val="FF0000"/>
                </a:solidFill>
                <a:cs typeface="Arial" pitchFamily="34" charset="0"/>
              </a:rPr>
              <a:t>pyruvate carboxylase </a:t>
            </a:r>
          </a:p>
          <a:p>
            <a:pPr lvl="4"/>
            <a:r>
              <a:rPr lang="en-US" sz="2800" b="1" dirty="0" smtClean="0">
                <a:solidFill>
                  <a:srgbClr val="FF0000"/>
                </a:solidFill>
                <a:cs typeface="Arial" pitchFamily="34" charset="0"/>
              </a:rPr>
              <a:t>PEP </a:t>
            </a:r>
            <a:r>
              <a:rPr lang="en-US" sz="2800" b="1" dirty="0" err="1" smtClean="0">
                <a:solidFill>
                  <a:srgbClr val="FF0000"/>
                </a:solidFill>
                <a:cs typeface="Arial" pitchFamily="34" charset="0"/>
              </a:rPr>
              <a:t>carboxykinases</a:t>
            </a:r>
            <a:r>
              <a:rPr lang="en-US" sz="2800" b="1" dirty="0" smtClean="0">
                <a:solidFill>
                  <a:srgbClr val="FF0000"/>
                </a:solidFill>
                <a:cs typeface="Arial" pitchFamily="34" charset="0"/>
              </a:rPr>
              <a:t>.</a:t>
            </a:r>
          </a:p>
          <a:p>
            <a:pPr lvl="4"/>
            <a:r>
              <a:rPr lang="en-US" sz="2800" b="1" dirty="0" smtClean="0">
                <a:solidFill>
                  <a:srgbClr val="FF0000"/>
                </a:solidFill>
                <a:cs typeface="Arial" pitchFamily="34" charset="0"/>
              </a:rPr>
              <a:t>Fructose 1,6 </a:t>
            </a:r>
            <a:r>
              <a:rPr lang="en-US" sz="2800" b="1" dirty="0" err="1" smtClean="0">
                <a:solidFill>
                  <a:srgbClr val="FF0000"/>
                </a:solidFill>
                <a:cs typeface="Arial" pitchFamily="34" charset="0"/>
              </a:rPr>
              <a:t>bisphosphatase</a:t>
            </a:r>
            <a:r>
              <a:rPr lang="en-US" sz="2800" b="1" dirty="0" smtClean="0">
                <a:solidFill>
                  <a:srgbClr val="FF0000"/>
                </a:solidFill>
                <a:cs typeface="Arial" pitchFamily="34" charset="0"/>
              </a:rPr>
              <a:t>.</a:t>
            </a:r>
          </a:p>
          <a:p>
            <a:pPr lvl="4"/>
            <a:r>
              <a:rPr lang="en-US" sz="2800" b="1" dirty="0" smtClean="0">
                <a:solidFill>
                  <a:srgbClr val="FF0000"/>
                </a:solidFill>
                <a:cs typeface="Arial" pitchFamily="34" charset="0"/>
              </a:rPr>
              <a:t>glucose 6 </a:t>
            </a:r>
            <a:r>
              <a:rPr lang="en-US" sz="2800" b="1" dirty="0" err="1" smtClean="0">
                <a:solidFill>
                  <a:srgbClr val="FF0000"/>
                </a:solidFill>
                <a:cs typeface="Arial" pitchFamily="34" charset="0"/>
              </a:rPr>
              <a:t>phosphatase</a:t>
            </a:r>
            <a:r>
              <a:rPr lang="en-US" sz="2800" b="1" dirty="0" smtClean="0">
                <a:solidFill>
                  <a:srgbClr val="FF0000"/>
                </a:solidFill>
                <a:cs typeface="Arial" pitchFamily="34" charset="0"/>
              </a:rPr>
              <a:t>.</a:t>
            </a:r>
            <a:endParaRPr lang="en-US" sz="2800" b="1" dirty="0" smtClean="0">
              <a:solidFill>
                <a:srgbClr val="FF0000"/>
              </a:solidFill>
            </a:endParaRPr>
          </a:p>
          <a:p>
            <a:pPr>
              <a:buNone/>
            </a:pPr>
            <a:endParaRPr lang="en-US" sz="2800" b="1" dirty="0">
              <a:solidFill>
                <a:srgbClr val="FF0000"/>
              </a:solidFill>
            </a:endParaRPr>
          </a:p>
        </p:txBody>
      </p:sp>
    </p:spTree>
    <p:extLst>
      <p:ext uri="{BB962C8B-B14F-4D97-AF65-F5344CB8AC3E}">
        <p14:creationId xmlns:p14="http://schemas.microsoft.com/office/powerpoint/2010/main" val="299229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148" y="0"/>
            <a:ext cx="9000445" cy="527605"/>
          </a:xfrm>
          <a:solidFill>
            <a:schemeClr val="bg2"/>
          </a:solidFill>
        </p:spPr>
        <p:txBody>
          <a:bodyPr>
            <a:noAutofit/>
          </a:bodyPr>
          <a:lstStyle/>
          <a:p>
            <a:pPr algn="ctr"/>
            <a:r>
              <a:rPr lang="en-US" sz="3200" b="1" dirty="0" smtClean="0">
                <a:solidFill>
                  <a:srgbClr val="C00000"/>
                </a:solidFill>
                <a:latin typeface="Comic Sans MS" panose="030F0702030302020204" pitchFamily="66" charset="0"/>
              </a:rPr>
              <a:t>Insulin in Carbohydrate metabolism</a:t>
            </a:r>
            <a:endParaRPr lang="en-US" sz="3200" b="1" dirty="0">
              <a:solidFill>
                <a:srgbClr val="C00000"/>
              </a:solidFill>
              <a:latin typeface="Comic Sans MS" panose="030F0702030302020204" pitchFamily="66" charset="0"/>
            </a:endParaRPr>
          </a:p>
        </p:txBody>
      </p:sp>
      <p:sp>
        <p:nvSpPr>
          <p:cNvPr id="3" name="Content Placeholder 2"/>
          <p:cNvSpPr>
            <a:spLocks noGrp="1"/>
          </p:cNvSpPr>
          <p:nvPr>
            <p:ph idx="1"/>
          </p:nvPr>
        </p:nvSpPr>
        <p:spPr>
          <a:xfrm>
            <a:off x="296260" y="985720"/>
            <a:ext cx="8847740" cy="5497380"/>
          </a:xfrm>
          <a:solidFill>
            <a:schemeClr val="bg1"/>
          </a:solidFill>
        </p:spPr>
        <p:txBody>
          <a:bodyPr>
            <a:noAutofit/>
          </a:bodyPr>
          <a:lstStyle/>
          <a:p>
            <a:pPr>
              <a:buNone/>
            </a:pPr>
            <a:r>
              <a:rPr lang="en-US" sz="2800" b="1" dirty="0">
                <a:solidFill>
                  <a:srgbClr val="002060"/>
                </a:solidFill>
                <a:cs typeface="Arial" pitchFamily="34" charset="0"/>
              </a:rPr>
              <a:t>Increases the rate of utilization of glucose by tissues by</a:t>
            </a:r>
          </a:p>
          <a:p>
            <a:pPr>
              <a:buNone/>
            </a:pPr>
            <a:endParaRPr lang="en-US" sz="2800" dirty="0" smtClean="0">
              <a:solidFill>
                <a:srgbClr val="FF0000"/>
              </a:solidFill>
              <a:cs typeface="Arial" pitchFamily="34" charset="0"/>
            </a:endParaRPr>
          </a:p>
          <a:p>
            <a:pPr marL="514350" indent="-514350">
              <a:buFont typeface="+mj-lt"/>
              <a:buAutoNum type="arabicPeriod"/>
            </a:pPr>
            <a:r>
              <a:rPr lang="en-US" sz="2800" dirty="0" smtClean="0">
                <a:solidFill>
                  <a:schemeClr val="tx1"/>
                </a:solidFill>
                <a:cs typeface="Arial" pitchFamily="34" charset="0"/>
              </a:rPr>
              <a:t>Facilitates transport of glucose into muscle &amp; adipose cells via GLUT 4 receptors.</a:t>
            </a:r>
          </a:p>
          <a:p>
            <a:pPr marL="514350" indent="-514350">
              <a:buFont typeface="+mj-lt"/>
              <a:buAutoNum type="arabicPeriod"/>
            </a:pPr>
            <a:endParaRPr lang="en-US" sz="2800" dirty="0" smtClean="0">
              <a:solidFill>
                <a:schemeClr val="tx1"/>
              </a:solidFill>
            </a:endParaRPr>
          </a:p>
          <a:p>
            <a:pPr marL="514350" indent="-514350">
              <a:buFont typeface="+mj-lt"/>
              <a:buAutoNum type="arabicPeriod"/>
            </a:pPr>
            <a:r>
              <a:rPr lang="en-US" sz="2800" dirty="0" smtClean="0">
                <a:solidFill>
                  <a:schemeClr val="tx1"/>
                </a:solidFill>
              </a:rPr>
              <a:t>Activating glycolysis.</a:t>
            </a:r>
          </a:p>
          <a:p>
            <a:pPr marL="0" indent="0">
              <a:buNone/>
            </a:pPr>
            <a:r>
              <a:rPr lang="en-US" sz="2800" dirty="0" smtClean="0">
                <a:solidFill>
                  <a:schemeClr val="tx1"/>
                </a:solidFill>
              </a:rPr>
              <a:t> </a:t>
            </a:r>
          </a:p>
          <a:p>
            <a:pPr marL="0" indent="0">
              <a:buNone/>
            </a:pPr>
            <a:r>
              <a:rPr lang="en-US" sz="2800" dirty="0" smtClean="0">
                <a:solidFill>
                  <a:schemeClr val="tx1"/>
                </a:solidFill>
              </a:rPr>
              <a:t>3.   Increased glycogenesis – activating glycogen synthase</a:t>
            </a:r>
          </a:p>
        </p:txBody>
      </p:sp>
    </p:spTree>
    <p:extLst>
      <p:ext uri="{BB962C8B-B14F-4D97-AF65-F5344CB8AC3E}">
        <p14:creationId xmlns:p14="http://schemas.microsoft.com/office/powerpoint/2010/main" val="2112979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371600"/>
          </a:xfrm>
          <a:custGeom>
            <a:avLst/>
            <a:gdLst/>
            <a:ahLst/>
            <a:cxnLst/>
            <a:rect l="l" t="t" r="r" b="b"/>
            <a:pathLst>
              <a:path w="9144000" h="1371600">
                <a:moveTo>
                  <a:pt x="0" y="1371600"/>
                </a:moveTo>
                <a:lnTo>
                  <a:pt x="9144000" y="1371600"/>
                </a:lnTo>
                <a:lnTo>
                  <a:pt x="9144000" y="0"/>
                </a:lnTo>
                <a:lnTo>
                  <a:pt x="0" y="0"/>
                </a:lnTo>
                <a:lnTo>
                  <a:pt x="0" y="1371600"/>
                </a:lnTo>
                <a:close/>
              </a:path>
            </a:pathLst>
          </a:custGeom>
          <a:solidFill>
            <a:srgbClr val="AC66BA"/>
          </a:solidFill>
        </p:spPr>
        <p:txBody>
          <a:bodyPr wrap="square" lIns="0" tIns="0" rIns="0" bIns="0" rtlCol="0"/>
          <a:lstStyle/>
          <a:p>
            <a:endParaRPr/>
          </a:p>
        </p:txBody>
      </p:sp>
      <p:sp>
        <p:nvSpPr>
          <p:cNvPr id="3" name="object 3"/>
          <p:cNvSpPr/>
          <p:nvPr/>
        </p:nvSpPr>
        <p:spPr>
          <a:xfrm>
            <a:off x="0" y="0"/>
            <a:ext cx="9144000" cy="1371600"/>
          </a:xfrm>
          <a:custGeom>
            <a:avLst/>
            <a:gdLst/>
            <a:ahLst/>
            <a:cxnLst/>
            <a:rect l="l" t="t" r="r" b="b"/>
            <a:pathLst>
              <a:path w="9144000" h="1371600">
                <a:moveTo>
                  <a:pt x="0" y="1371600"/>
                </a:moveTo>
                <a:lnTo>
                  <a:pt x="9144000" y="1371600"/>
                </a:lnTo>
                <a:lnTo>
                  <a:pt x="9144000" y="0"/>
                </a:lnTo>
                <a:lnTo>
                  <a:pt x="0" y="0"/>
                </a:lnTo>
                <a:lnTo>
                  <a:pt x="0" y="1371600"/>
                </a:lnTo>
                <a:close/>
              </a:path>
            </a:pathLst>
          </a:custGeom>
          <a:ln w="9144">
            <a:solidFill>
              <a:srgbClr val="AC66BA"/>
            </a:solidFill>
          </a:ln>
        </p:spPr>
        <p:txBody>
          <a:bodyPr wrap="square" lIns="0" tIns="0" rIns="0" bIns="0" rtlCol="0"/>
          <a:lstStyle/>
          <a:p>
            <a:endParaRPr/>
          </a:p>
        </p:txBody>
      </p:sp>
      <p:sp>
        <p:nvSpPr>
          <p:cNvPr id="4" name="object 4"/>
          <p:cNvSpPr/>
          <p:nvPr/>
        </p:nvSpPr>
        <p:spPr>
          <a:xfrm>
            <a:off x="0" y="2206752"/>
            <a:ext cx="9143999" cy="370636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87498" y="-59276"/>
            <a:ext cx="8769001" cy="1490152"/>
          </a:xfrm>
          <a:prstGeom prst="rect">
            <a:avLst/>
          </a:prstGeom>
          <a:solidFill>
            <a:schemeClr val="bg1"/>
          </a:solidFill>
        </p:spPr>
        <p:txBody>
          <a:bodyPr vert="horz" wrap="square" lIns="0" tIns="12700" rIns="0" bIns="0" rtlCol="0">
            <a:spAutoFit/>
          </a:bodyPr>
          <a:lstStyle/>
          <a:p>
            <a:pPr marL="12700" marR="5080">
              <a:lnSpc>
                <a:spcPct val="100000"/>
              </a:lnSpc>
              <a:spcBef>
                <a:spcPts val="100"/>
              </a:spcBef>
            </a:pPr>
            <a:r>
              <a:rPr sz="3200" i="0" spc="-5" dirty="0">
                <a:solidFill>
                  <a:srgbClr val="C00000"/>
                </a:solidFill>
                <a:latin typeface="Tahoma"/>
                <a:cs typeface="Tahoma"/>
              </a:rPr>
              <a:t>The carbohydrates </a:t>
            </a:r>
            <a:r>
              <a:rPr sz="3200" i="0" dirty="0">
                <a:solidFill>
                  <a:srgbClr val="C00000"/>
                </a:solidFill>
                <a:latin typeface="Tahoma"/>
                <a:cs typeface="Tahoma"/>
              </a:rPr>
              <a:t>are </a:t>
            </a:r>
            <a:r>
              <a:rPr sz="3200" i="0" spc="-5" dirty="0">
                <a:solidFill>
                  <a:srgbClr val="C00000"/>
                </a:solidFill>
                <a:latin typeface="Tahoma"/>
                <a:cs typeface="Tahoma"/>
              </a:rPr>
              <a:t>fully</a:t>
            </a:r>
            <a:r>
              <a:rPr sz="3200" i="0" spc="-130" dirty="0">
                <a:solidFill>
                  <a:srgbClr val="C00000"/>
                </a:solidFill>
                <a:latin typeface="Tahoma"/>
                <a:cs typeface="Tahoma"/>
              </a:rPr>
              <a:t> </a:t>
            </a:r>
            <a:r>
              <a:rPr sz="3200" i="0" spc="-5" dirty="0">
                <a:solidFill>
                  <a:srgbClr val="C00000"/>
                </a:solidFill>
                <a:latin typeface="Tahoma"/>
                <a:cs typeface="Tahoma"/>
              </a:rPr>
              <a:t>digested  </a:t>
            </a:r>
            <a:r>
              <a:rPr sz="3200" i="0" dirty="0">
                <a:solidFill>
                  <a:srgbClr val="C00000"/>
                </a:solidFill>
                <a:latin typeface="Tahoma"/>
                <a:cs typeface="Tahoma"/>
              </a:rPr>
              <a:t>to </a:t>
            </a:r>
            <a:r>
              <a:rPr sz="3200" i="0" spc="-5" dirty="0">
                <a:solidFill>
                  <a:srgbClr val="C00000"/>
                </a:solidFill>
                <a:latin typeface="Tahoma"/>
                <a:cs typeface="Tahoma"/>
              </a:rPr>
              <a:t>glucose </a:t>
            </a:r>
            <a:r>
              <a:rPr sz="3200" i="0" dirty="0">
                <a:solidFill>
                  <a:srgbClr val="C00000"/>
                </a:solidFill>
                <a:latin typeface="Tahoma"/>
                <a:cs typeface="Tahoma"/>
              </a:rPr>
              <a:t>which is</a:t>
            </a:r>
            <a:r>
              <a:rPr sz="3200" i="0" spc="-60" dirty="0">
                <a:solidFill>
                  <a:srgbClr val="C00000"/>
                </a:solidFill>
                <a:latin typeface="Tahoma"/>
                <a:cs typeface="Tahoma"/>
              </a:rPr>
              <a:t> </a:t>
            </a:r>
            <a:r>
              <a:rPr sz="3200" i="0" dirty="0" smtClean="0">
                <a:solidFill>
                  <a:srgbClr val="C00000"/>
                </a:solidFill>
                <a:latin typeface="Tahoma"/>
                <a:cs typeface="Tahoma"/>
              </a:rPr>
              <a:t>absorbed</a:t>
            </a:r>
            <a:r>
              <a:rPr lang="en-IN" sz="3200" i="0" dirty="0" smtClean="0">
                <a:solidFill>
                  <a:srgbClr val="C00000"/>
                </a:solidFill>
                <a:latin typeface="Tahoma"/>
                <a:cs typeface="Tahoma"/>
              </a:rPr>
              <a:t>- in small intestine- duodenum, jejunum, ileum</a:t>
            </a:r>
            <a:endParaRPr sz="3200" dirty="0">
              <a:solidFill>
                <a:srgbClr val="C00000"/>
              </a:solidFill>
              <a:latin typeface="Tahoma"/>
              <a:cs typeface="Tahoma"/>
            </a:endParaRPr>
          </a:p>
        </p:txBody>
      </p:sp>
    </p:spTree>
    <p:extLst>
      <p:ext uri="{BB962C8B-B14F-4D97-AF65-F5344CB8AC3E}">
        <p14:creationId xmlns:p14="http://schemas.microsoft.com/office/powerpoint/2010/main" val="326414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1138425"/>
            <a:ext cx="8856890" cy="5293148"/>
          </a:xfrm>
          <a:solidFill>
            <a:schemeClr val="bg1"/>
          </a:solidFill>
        </p:spPr>
        <p:txBody>
          <a:bodyPr>
            <a:normAutofit/>
          </a:bodyPr>
          <a:lstStyle/>
          <a:p>
            <a:pPr marL="514350" indent="-514350">
              <a:buFont typeface="+mj-lt"/>
              <a:buAutoNum type="arabicPeriod"/>
            </a:pPr>
            <a:r>
              <a:rPr lang="en-US" sz="2700" dirty="0">
                <a:solidFill>
                  <a:schemeClr val="tx1"/>
                </a:solidFill>
                <a:cs typeface="Arial" pitchFamily="34" charset="0"/>
              </a:rPr>
              <a:t>↑ </a:t>
            </a:r>
            <a:r>
              <a:rPr lang="en-US" sz="2700" dirty="0" smtClean="0">
                <a:solidFill>
                  <a:schemeClr val="tx1"/>
                </a:solidFill>
              </a:rPr>
              <a:t>lipogenesis - Activation of </a:t>
            </a:r>
            <a:r>
              <a:rPr lang="en-US" sz="2700" b="1" dirty="0" smtClean="0">
                <a:solidFill>
                  <a:srgbClr val="FF0000"/>
                </a:solidFill>
              </a:rPr>
              <a:t>acetyl CoA carboxylase</a:t>
            </a:r>
            <a:r>
              <a:rPr lang="en-US" sz="2700" b="1" dirty="0" smtClean="0">
                <a:solidFill>
                  <a:schemeClr val="tx1"/>
                </a:solidFill>
              </a:rPr>
              <a:t> </a:t>
            </a:r>
          </a:p>
          <a:p>
            <a:pPr marL="514350" indent="-514350">
              <a:buFont typeface="+mj-lt"/>
              <a:buAutoNum type="arabicPeriod"/>
            </a:pPr>
            <a:r>
              <a:rPr lang="en-US" sz="2700" dirty="0">
                <a:solidFill>
                  <a:schemeClr val="tx1"/>
                </a:solidFill>
                <a:cs typeface="Arial" panose="020B0604020202020204" pitchFamily="34" charset="0"/>
              </a:rPr>
              <a:t>↓ </a:t>
            </a:r>
            <a:r>
              <a:rPr lang="en-US" sz="2700" dirty="0" smtClean="0">
                <a:solidFill>
                  <a:schemeClr val="tx1"/>
                </a:solidFill>
                <a:cs typeface="Arial" pitchFamily="34" charset="0"/>
              </a:rPr>
              <a:t>FFA mobilization from adipose tissue –</a:t>
            </a:r>
          </a:p>
          <a:p>
            <a:pPr marL="0" indent="0">
              <a:buNone/>
            </a:pPr>
            <a:r>
              <a:rPr lang="en-US" sz="2700" dirty="0">
                <a:solidFill>
                  <a:schemeClr val="tx1"/>
                </a:solidFill>
                <a:cs typeface="Arial" pitchFamily="34" charset="0"/>
              </a:rPr>
              <a:t>	</a:t>
            </a:r>
            <a:r>
              <a:rPr lang="en-US" sz="2700" dirty="0" smtClean="0">
                <a:solidFill>
                  <a:schemeClr val="tx1"/>
                </a:solidFill>
                <a:cs typeface="Arial" pitchFamily="34" charset="0"/>
              </a:rPr>
              <a:t>-  suppression of lipolysis by ↓hormone sensitive lipase</a:t>
            </a:r>
          </a:p>
          <a:p>
            <a:pPr marL="514350" indent="-514350">
              <a:buAutoNum type="arabicPeriod" startAt="3"/>
            </a:pPr>
            <a:r>
              <a:rPr lang="en-US" sz="2700" dirty="0" smtClean="0">
                <a:solidFill>
                  <a:schemeClr val="tx1"/>
                </a:solidFill>
                <a:cs typeface="Arial" pitchFamily="34" charset="0"/>
              </a:rPr>
              <a:t>↓ plasma FFA uptake &amp; oxidation- by suppression of </a:t>
            </a:r>
          </a:p>
          <a:p>
            <a:pPr marL="0" indent="0">
              <a:buNone/>
            </a:pPr>
            <a:r>
              <a:rPr lang="en-US" sz="2700" dirty="0">
                <a:solidFill>
                  <a:schemeClr val="tx1"/>
                </a:solidFill>
                <a:cs typeface="Arial" pitchFamily="34" charset="0"/>
              </a:rPr>
              <a:t> </a:t>
            </a:r>
            <a:r>
              <a:rPr lang="en-US" sz="2700" dirty="0" smtClean="0">
                <a:solidFill>
                  <a:schemeClr val="tx1"/>
                </a:solidFill>
                <a:cs typeface="Arial" pitchFamily="34" charset="0"/>
              </a:rPr>
              <a:t>                                                                           lipolysis</a:t>
            </a:r>
          </a:p>
          <a:p>
            <a:pPr marL="514350" indent="-514350">
              <a:buAutoNum type="arabicPeriod" startAt="4"/>
            </a:pPr>
            <a:r>
              <a:rPr lang="en-US" sz="2700" dirty="0" smtClean="0">
                <a:solidFill>
                  <a:schemeClr val="tx1"/>
                </a:solidFill>
                <a:cs typeface="Arial" pitchFamily="34" charset="0"/>
              </a:rPr>
              <a:t>↓ of hepatic VLDL synthesis </a:t>
            </a:r>
          </a:p>
          <a:p>
            <a:pPr marL="514350" indent="-514350">
              <a:buAutoNum type="arabicPeriod" startAt="4"/>
            </a:pPr>
            <a:r>
              <a:rPr lang="en-US" sz="2700" dirty="0" smtClean="0">
                <a:solidFill>
                  <a:schemeClr val="tx1"/>
                </a:solidFill>
                <a:cs typeface="Arial" pitchFamily="34" charset="0"/>
              </a:rPr>
              <a:t>↓ </a:t>
            </a:r>
            <a:r>
              <a:rPr lang="en-US" sz="2700" dirty="0">
                <a:solidFill>
                  <a:schemeClr val="tx1"/>
                </a:solidFill>
                <a:cs typeface="Arial" pitchFamily="34" charset="0"/>
              </a:rPr>
              <a:t>fatty acid breakdown - ↓ circulating ketone body   </a:t>
            </a:r>
          </a:p>
          <a:p>
            <a:pPr marL="0" indent="0">
              <a:buNone/>
            </a:pPr>
            <a:r>
              <a:rPr lang="en-US" sz="2700" dirty="0">
                <a:solidFill>
                  <a:schemeClr val="tx1"/>
                </a:solidFill>
                <a:cs typeface="Arial" pitchFamily="34" charset="0"/>
              </a:rPr>
              <a:t>        concentrations</a:t>
            </a:r>
          </a:p>
          <a:p>
            <a:pPr marL="0" indent="0">
              <a:buNone/>
            </a:pPr>
            <a:r>
              <a:rPr lang="en-US" sz="2700" dirty="0" smtClean="0">
                <a:solidFill>
                  <a:schemeClr val="tx1"/>
                </a:solidFill>
                <a:cs typeface="Arial" pitchFamily="34" charset="0"/>
              </a:rPr>
              <a:t>5.     Activation of adipose tissue </a:t>
            </a:r>
            <a:r>
              <a:rPr lang="en-US" sz="2700" b="1" dirty="0" smtClean="0">
                <a:solidFill>
                  <a:srgbClr val="FF0000"/>
                </a:solidFill>
                <a:cs typeface="Arial" pitchFamily="34" charset="0"/>
              </a:rPr>
              <a:t>Hormone sensitive   </a:t>
            </a:r>
          </a:p>
          <a:p>
            <a:pPr marL="0" indent="0">
              <a:buNone/>
            </a:pPr>
            <a:r>
              <a:rPr lang="en-US" sz="2700" b="1" dirty="0">
                <a:solidFill>
                  <a:srgbClr val="FF0000"/>
                </a:solidFill>
                <a:cs typeface="Arial" pitchFamily="34" charset="0"/>
              </a:rPr>
              <a:t> </a:t>
            </a:r>
            <a:r>
              <a:rPr lang="en-US" sz="2700" b="1" dirty="0" smtClean="0">
                <a:solidFill>
                  <a:srgbClr val="FF0000"/>
                </a:solidFill>
                <a:cs typeface="Arial" pitchFamily="34" charset="0"/>
              </a:rPr>
              <a:t>                                                         lipoprotein lipase</a:t>
            </a:r>
            <a:endParaRPr lang="en-US" sz="2700" b="1" dirty="0">
              <a:solidFill>
                <a:srgbClr val="FF0000"/>
              </a:solidFill>
            </a:endParaRPr>
          </a:p>
        </p:txBody>
      </p:sp>
      <p:sp>
        <p:nvSpPr>
          <p:cNvPr id="4" name="Title 1"/>
          <p:cNvSpPr txBox="1">
            <a:spLocks/>
          </p:cNvSpPr>
          <p:nvPr/>
        </p:nvSpPr>
        <p:spPr>
          <a:xfrm>
            <a:off x="0" y="61775"/>
            <a:ext cx="9000445" cy="618536"/>
          </a:xfrm>
          <a:prstGeom prst="rect">
            <a:avLst/>
          </a:prstGeom>
          <a:solidFill>
            <a:schemeClr val="bg2"/>
          </a:solidFill>
        </p:spPr>
        <p:txBody>
          <a:bodyPr vert="horz" lIns="91440" tIns="45720" rIns="91440" bIns="45720" rtlCol="0" anchor="ctr">
            <a:noAutofit/>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US" sz="3200" b="1" dirty="0" smtClean="0">
                <a:solidFill>
                  <a:srgbClr val="C00000"/>
                </a:solidFill>
                <a:latin typeface="Comic Sans MS" panose="030F0702030302020204" pitchFamily="66" charset="0"/>
              </a:rPr>
              <a:t>Insulin in Lipid metabolism</a:t>
            </a:r>
            <a:endParaRPr lang="en-US" sz="3200"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908573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212490" y="-1"/>
            <a:ext cx="6871725" cy="6858001"/>
          </a:xfrm>
          <a:prstGeom prst="rect">
            <a:avLst/>
          </a:prstGeom>
          <a:noFill/>
          <a:ln w="9525">
            <a:noFill/>
            <a:miter lim="800000"/>
            <a:headEnd/>
            <a:tailEnd/>
          </a:ln>
          <a:effectLst/>
        </p:spPr>
      </p:pic>
    </p:spTree>
    <p:extLst>
      <p:ext uri="{BB962C8B-B14F-4D97-AF65-F5344CB8AC3E}">
        <p14:creationId xmlns:p14="http://schemas.microsoft.com/office/powerpoint/2010/main" val="72453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9" name="Rectangle 3"/>
          <p:cNvSpPr>
            <a:spLocks noChangeArrowheads="1"/>
          </p:cNvSpPr>
          <p:nvPr/>
        </p:nvSpPr>
        <p:spPr bwMode="auto">
          <a:xfrm>
            <a:off x="677863" y="381000"/>
            <a:ext cx="7780337" cy="762000"/>
          </a:xfrm>
          <a:prstGeom prst="rect">
            <a:avLst/>
          </a:prstGeom>
          <a:noFill/>
          <a:ln w="9525">
            <a:noFill/>
            <a:miter lim="800000"/>
            <a:headEnd/>
            <a:tailEnd/>
          </a:ln>
          <a:effectLst/>
        </p:spPr>
        <p:txBody>
          <a:bodyPr lIns="0" tIns="0" rIns="0" bIns="0" anchor="b"/>
          <a:lstStyle/>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endParaRPr lang="en-US" sz="2800" dirty="0" smtClean="0">
              <a:latin typeface="Book Antiqua" pitchFamily="18" charset="0"/>
            </a:endParaRPr>
          </a:p>
          <a:p>
            <a:pPr>
              <a:lnSpc>
                <a:spcPct val="90000"/>
              </a:lnSpc>
            </a:pPr>
            <a:r>
              <a:rPr lang="en-US" sz="2800" dirty="0" smtClean="0">
                <a:solidFill>
                  <a:srgbClr val="C00000"/>
                </a:solidFill>
                <a:latin typeface="Book Antiqua" pitchFamily="18" charset="0"/>
              </a:rPr>
              <a:t>Role </a:t>
            </a:r>
            <a:r>
              <a:rPr lang="en-US" sz="2800" dirty="0">
                <a:solidFill>
                  <a:srgbClr val="C00000"/>
                </a:solidFill>
                <a:latin typeface="Book Antiqua" pitchFamily="18" charset="0"/>
              </a:rPr>
              <a:t>of </a:t>
            </a:r>
            <a:r>
              <a:rPr lang="en-US" sz="2800" dirty="0" smtClean="0">
                <a:solidFill>
                  <a:srgbClr val="C00000"/>
                </a:solidFill>
                <a:latin typeface="Book Antiqua" pitchFamily="18" charset="0"/>
              </a:rPr>
              <a:t>Insulin </a:t>
            </a:r>
            <a:r>
              <a:rPr lang="en-US" sz="2800" dirty="0" smtClean="0">
                <a:solidFill>
                  <a:srgbClr val="C00000"/>
                </a:solidFill>
              </a:rPr>
              <a:t>Protein Metabolism and Growth</a:t>
            </a:r>
          </a:p>
          <a:p>
            <a:pPr algn="l">
              <a:lnSpc>
                <a:spcPct val="90000"/>
              </a:lnSpc>
            </a:pPr>
            <a:endParaRPr lang="en-US" sz="2800" dirty="0">
              <a:latin typeface="Book Antiqua" pitchFamily="18" charset="0"/>
            </a:endParaRPr>
          </a:p>
        </p:txBody>
      </p:sp>
      <p:sp>
        <p:nvSpPr>
          <p:cNvPr id="4" name="Title 1"/>
          <p:cNvSpPr txBox="1">
            <a:spLocks/>
          </p:cNvSpPr>
          <p:nvPr/>
        </p:nvSpPr>
        <p:spPr>
          <a:xfrm>
            <a:off x="0" y="61775"/>
            <a:ext cx="9000445" cy="618536"/>
          </a:xfrm>
          <a:prstGeom prst="rect">
            <a:avLst/>
          </a:prstGeom>
          <a:solidFill>
            <a:schemeClr val="bg2"/>
          </a:solidFill>
        </p:spPr>
        <p:txBody>
          <a:bodyPr vert="horz" lIns="91440" tIns="45720" rIns="91440" bIns="45720" rtlCol="0" anchor="ctr">
            <a:noAutofit/>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US" sz="3200" b="1" dirty="0" smtClean="0">
                <a:solidFill>
                  <a:srgbClr val="C00000"/>
                </a:solidFill>
                <a:latin typeface="Comic Sans MS" panose="030F0702030302020204" pitchFamily="66" charset="0"/>
              </a:rPr>
              <a:t>Insulin in protein metabolism</a:t>
            </a:r>
            <a:endParaRPr lang="en-US" sz="3200" b="1" dirty="0">
              <a:solidFill>
                <a:srgbClr val="C00000"/>
              </a:solidFill>
              <a:latin typeface="Comic Sans MS" panose="030F0702030302020204" pitchFamily="66" charset="0"/>
            </a:endParaRPr>
          </a:p>
        </p:txBody>
      </p:sp>
      <p:sp>
        <p:nvSpPr>
          <p:cNvPr id="7" name="Rectangle 2"/>
          <p:cNvSpPr txBox="1">
            <a:spLocks noChangeArrowheads="1"/>
          </p:cNvSpPr>
          <p:nvPr/>
        </p:nvSpPr>
        <p:spPr>
          <a:xfrm>
            <a:off x="143555" y="784585"/>
            <a:ext cx="8856890" cy="5110889"/>
          </a:xfrm>
          <a:prstGeom prst="rect">
            <a:avLst/>
          </a:prstGeom>
          <a:solidFill>
            <a:schemeClr val="bg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5F801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801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801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801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801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71550" lvl="1" indent="-514350">
              <a:lnSpc>
                <a:spcPct val="120000"/>
              </a:lnSpc>
              <a:buFont typeface="+mj-lt"/>
              <a:buAutoNum type="arabicPeriod"/>
            </a:pPr>
            <a:r>
              <a:rPr lang="en-US" dirty="0">
                <a:solidFill>
                  <a:schemeClr val="tx1"/>
                </a:solidFill>
                <a:latin typeface="Arial Black" panose="020B0A04020102020204" pitchFamily="34" charset="0"/>
                <a:cs typeface="Arial" pitchFamily="34" charset="0"/>
              </a:rPr>
              <a:t>↓</a:t>
            </a:r>
            <a:r>
              <a:rPr lang="en-US" dirty="0" smtClean="0">
                <a:solidFill>
                  <a:schemeClr val="tx1"/>
                </a:solidFill>
              </a:rPr>
              <a:t> transport of amino acids</a:t>
            </a:r>
          </a:p>
          <a:p>
            <a:pPr marL="971550" lvl="1" indent="-514350">
              <a:lnSpc>
                <a:spcPct val="120000"/>
              </a:lnSpc>
              <a:buFont typeface="+mj-lt"/>
              <a:buAutoNum type="arabicPeriod"/>
            </a:pPr>
            <a:r>
              <a:rPr lang="en-US" dirty="0" smtClean="0">
                <a:solidFill>
                  <a:schemeClr val="tx1"/>
                </a:solidFill>
                <a:latin typeface="Arial Black" panose="020B0A04020102020204" pitchFamily="34" charset="0"/>
                <a:cs typeface="Arial" pitchFamily="34" charset="0"/>
              </a:rPr>
              <a:t>↑</a:t>
            </a:r>
            <a:r>
              <a:rPr lang="en-US" dirty="0" smtClean="0">
                <a:solidFill>
                  <a:schemeClr val="tx1"/>
                </a:solidFill>
              </a:rPr>
              <a:t> mRNA translation and new Proteins synthesis</a:t>
            </a:r>
          </a:p>
          <a:p>
            <a:pPr marL="457200" lvl="1" indent="0">
              <a:lnSpc>
                <a:spcPct val="120000"/>
              </a:lnSpc>
              <a:buNone/>
            </a:pPr>
            <a:r>
              <a:rPr lang="en-US" dirty="0">
                <a:solidFill>
                  <a:schemeClr val="tx1"/>
                </a:solidFill>
              </a:rPr>
              <a:t> </a:t>
            </a:r>
            <a:r>
              <a:rPr lang="en-US" dirty="0" smtClean="0">
                <a:solidFill>
                  <a:schemeClr val="tx1"/>
                </a:solidFill>
              </a:rPr>
              <a:t>       -  direct effect on ribosomes</a:t>
            </a:r>
          </a:p>
          <a:p>
            <a:pPr marL="457200" lvl="1" indent="0">
              <a:lnSpc>
                <a:spcPct val="120000"/>
              </a:lnSpc>
              <a:buNone/>
            </a:pPr>
            <a:r>
              <a:rPr lang="en-US" dirty="0" smtClean="0">
                <a:solidFill>
                  <a:schemeClr val="tx1"/>
                </a:solidFill>
                <a:latin typeface="Arial Black" panose="020B0A04020102020204" pitchFamily="34" charset="0"/>
                <a:cs typeface="Arial" pitchFamily="34" charset="0"/>
              </a:rPr>
              <a:t>3. ↑</a:t>
            </a:r>
            <a:r>
              <a:rPr lang="en-US" dirty="0" smtClean="0">
                <a:solidFill>
                  <a:schemeClr val="tx1"/>
                </a:solidFill>
              </a:rPr>
              <a:t> transcription of selected genes,</a:t>
            </a:r>
          </a:p>
          <a:p>
            <a:pPr marL="457200" lvl="1" indent="0">
              <a:lnSpc>
                <a:spcPct val="120000"/>
              </a:lnSpc>
              <a:buNone/>
            </a:pPr>
            <a:r>
              <a:rPr lang="en-US" dirty="0">
                <a:solidFill>
                  <a:schemeClr val="tx1"/>
                </a:solidFill>
              </a:rPr>
              <a:t> </a:t>
            </a:r>
            <a:r>
              <a:rPr lang="en-US" dirty="0" smtClean="0">
                <a:solidFill>
                  <a:schemeClr val="tx1"/>
                </a:solidFill>
              </a:rPr>
              <a:t>        - Especially enzymes for nutrient storage  </a:t>
            </a:r>
          </a:p>
          <a:p>
            <a:pPr marL="457200" lvl="1" indent="0">
              <a:lnSpc>
                <a:spcPct val="120000"/>
              </a:lnSpc>
              <a:buNone/>
            </a:pPr>
            <a:r>
              <a:rPr lang="en-US" dirty="0">
                <a:solidFill>
                  <a:schemeClr val="tx1"/>
                </a:solidFill>
              </a:rPr>
              <a:t> </a:t>
            </a:r>
            <a:r>
              <a:rPr lang="en-US" dirty="0" smtClean="0">
                <a:solidFill>
                  <a:schemeClr val="tx1"/>
                </a:solidFill>
              </a:rPr>
              <a:t>                                            (glycogenesis, lipogenesis)</a:t>
            </a:r>
          </a:p>
          <a:p>
            <a:pPr marL="457200" lvl="1" indent="0">
              <a:lnSpc>
                <a:spcPct val="120000"/>
              </a:lnSpc>
              <a:buNone/>
            </a:pPr>
            <a:r>
              <a:rPr lang="en-US" dirty="0" smtClean="0">
                <a:solidFill>
                  <a:schemeClr val="tx1"/>
                </a:solidFill>
                <a:latin typeface="Arial" panose="020B0604020202020204" pitchFamily="34" charset="0"/>
                <a:cs typeface="Arial" panose="020B0604020202020204" pitchFamily="34" charset="0"/>
              </a:rPr>
              <a:t>4. ↓</a:t>
            </a:r>
            <a:r>
              <a:rPr lang="en-US" dirty="0" smtClean="0">
                <a:solidFill>
                  <a:schemeClr val="tx1"/>
                </a:solidFill>
              </a:rPr>
              <a:t> protein catabolism </a:t>
            </a:r>
          </a:p>
          <a:p>
            <a:pPr marL="457200" lvl="1" indent="0">
              <a:lnSpc>
                <a:spcPct val="120000"/>
              </a:lnSpc>
              <a:buNone/>
            </a:pPr>
            <a:r>
              <a:rPr lang="en-US" dirty="0" smtClean="0">
                <a:solidFill>
                  <a:schemeClr val="tx1"/>
                </a:solidFill>
              </a:rPr>
              <a:t>5.  Acts synergistically with growth hormone </a:t>
            </a:r>
            <a:endParaRPr lang="en-US" dirty="0">
              <a:solidFill>
                <a:schemeClr val="tx1"/>
              </a:solidFill>
            </a:endParaRPr>
          </a:p>
        </p:txBody>
      </p:sp>
    </p:spTree>
    <p:extLst>
      <p:ext uri="{BB962C8B-B14F-4D97-AF65-F5344CB8AC3E}">
        <p14:creationId xmlns:p14="http://schemas.microsoft.com/office/powerpoint/2010/main" val="2212659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idx="1"/>
          </p:nvPr>
        </p:nvSpPr>
        <p:spPr>
          <a:xfrm>
            <a:off x="677863" y="985720"/>
            <a:ext cx="7780337" cy="5638800"/>
          </a:xfrm>
        </p:spPr>
        <p:txBody>
          <a:bodyPr>
            <a:noAutofit/>
          </a:bodyPr>
          <a:lstStyle/>
          <a:p>
            <a:pPr>
              <a:lnSpc>
                <a:spcPct val="90000"/>
              </a:lnSpc>
              <a:buFont typeface="Wingdings" pitchFamily="2" charset="2"/>
              <a:buNone/>
            </a:pPr>
            <a:r>
              <a:rPr lang="en-US" sz="2800" b="1" dirty="0"/>
              <a:t>Summary of feedback mechanism for regulation</a:t>
            </a:r>
          </a:p>
          <a:p>
            <a:pPr algn="ctr">
              <a:spcBef>
                <a:spcPct val="30000"/>
              </a:spcBef>
              <a:buFont typeface="Wingdings" pitchFamily="2" charset="2"/>
              <a:buNone/>
            </a:pPr>
            <a:r>
              <a:rPr lang="en-US" sz="2800" b="1" dirty="0">
                <a:solidFill>
                  <a:schemeClr val="hlink"/>
                </a:solidFill>
              </a:rPr>
              <a:t>↑ blood glucose</a:t>
            </a:r>
          </a:p>
          <a:p>
            <a:pPr algn="ctr">
              <a:spcBef>
                <a:spcPct val="30000"/>
              </a:spcBef>
              <a:buFont typeface="Wingdings" pitchFamily="2" charset="2"/>
              <a:buNone/>
            </a:pPr>
            <a:r>
              <a:rPr lang="en-US" sz="2800" b="1" dirty="0"/>
              <a:t>↓</a:t>
            </a:r>
          </a:p>
          <a:p>
            <a:pPr marL="228600" lvl="0" indent="-228600" algn="ctr" fontAlgn="base">
              <a:spcBef>
                <a:spcPct val="30000"/>
              </a:spcBef>
              <a:spcAft>
                <a:spcPct val="0"/>
              </a:spcAft>
              <a:buClr>
                <a:srgbClr val="D7A415"/>
              </a:buClr>
              <a:buSzPct val="60000"/>
              <a:buNone/>
            </a:pPr>
            <a:r>
              <a:rPr lang="en-US" sz="2800" b="1" kern="0" dirty="0" smtClean="0">
                <a:solidFill>
                  <a:srgbClr val="0000FF"/>
                </a:solidFill>
              </a:rPr>
              <a:t>↑ insulin</a:t>
            </a:r>
          </a:p>
          <a:p>
            <a:pPr algn="ctr">
              <a:spcBef>
                <a:spcPct val="30000"/>
              </a:spcBef>
              <a:buFont typeface="Wingdings" pitchFamily="2" charset="2"/>
              <a:buNone/>
            </a:pPr>
            <a:r>
              <a:rPr lang="en-US" sz="2800" b="1" dirty="0" smtClean="0"/>
              <a:t>↓</a:t>
            </a:r>
            <a:endParaRPr lang="en-US" sz="2800" b="1" dirty="0"/>
          </a:p>
          <a:p>
            <a:pPr algn="ctr">
              <a:spcBef>
                <a:spcPct val="30000"/>
              </a:spcBef>
              <a:buFont typeface="Wingdings" pitchFamily="2" charset="2"/>
              <a:buNone/>
            </a:pPr>
            <a:r>
              <a:rPr lang="en-US" sz="2800" b="1" dirty="0">
                <a:solidFill>
                  <a:srgbClr val="008000"/>
                </a:solidFill>
              </a:rPr>
              <a:t>↑ transport of glucose into cells,</a:t>
            </a:r>
          </a:p>
          <a:p>
            <a:pPr algn="ctr">
              <a:spcBef>
                <a:spcPct val="30000"/>
              </a:spcBef>
              <a:buFont typeface="Wingdings" pitchFamily="2" charset="2"/>
              <a:buNone/>
            </a:pPr>
            <a:r>
              <a:rPr lang="en-US" sz="2800" b="1" dirty="0">
                <a:solidFill>
                  <a:srgbClr val="008000"/>
                </a:solidFill>
              </a:rPr>
              <a:t>↓ </a:t>
            </a:r>
            <a:r>
              <a:rPr lang="en-US" sz="2800" b="1" dirty="0" err="1">
                <a:solidFill>
                  <a:srgbClr val="008000"/>
                </a:solidFill>
              </a:rPr>
              <a:t>gluconeogenesis</a:t>
            </a:r>
            <a:r>
              <a:rPr lang="en-US" sz="2800" b="1" dirty="0">
                <a:solidFill>
                  <a:srgbClr val="008000"/>
                </a:solidFill>
              </a:rPr>
              <a:t>, ↓ </a:t>
            </a:r>
            <a:r>
              <a:rPr lang="en-US" sz="2800" b="1" dirty="0" err="1">
                <a:solidFill>
                  <a:srgbClr val="008000"/>
                </a:solidFill>
              </a:rPr>
              <a:t>glycogenolysis</a:t>
            </a:r>
            <a:endParaRPr lang="en-US" sz="2800" b="1" dirty="0">
              <a:solidFill>
                <a:srgbClr val="008000"/>
              </a:solidFill>
            </a:endParaRPr>
          </a:p>
          <a:p>
            <a:pPr algn="ctr">
              <a:spcBef>
                <a:spcPct val="30000"/>
              </a:spcBef>
              <a:buFont typeface="Wingdings" pitchFamily="2" charset="2"/>
              <a:buNone/>
            </a:pPr>
            <a:r>
              <a:rPr lang="en-US" sz="2800" b="1" dirty="0"/>
              <a:t>↓</a:t>
            </a:r>
          </a:p>
          <a:p>
            <a:pPr algn="ctr">
              <a:spcBef>
                <a:spcPct val="30000"/>
              </a:spcBef>
              <a:buFont typeface="Wingdings" pitchFamily="2" charset="2"/>
              <a:buNone/>
            </a:pPr>
            <a:r>
              <a:rPr lang="en-US" sz="2800" b="1" dirty="0">
                <a:solidFill>
                  <a:srgbClr val="A50021"/>
                </a:solidFill>
              </a:rPr>
              <a:t>↓ blood glucose</a:t>
            </a:r>
          </a:p>
          <a:p>
            <a:pPr algn="ctr">
              <a:spcBef>
                <a:spcPct val="30000"/>
              </a:spcBef>
              <a:buFont typeface="Wingdings" pitchFamily="2" charset="2"/>
              <a:buNone/>
            </a:pPr>
            <a:r>
              <a:rPr lang="en-US" sz="2800" b="1" dirty="0">
                <a:solidFill>
                  <a:srgbClr val="A50021"/>
                </a:solidFill>
              </a:rPr>
              <a:t>↓</a:t>
            </a:r>
          </a:p>
          <a:p>
            <a:pPr algn="ctr">
              <a:spcBef>
                <a:spcPct val="30000"/>
              </a:spcBef>
              <a:buFont typeface="Wingdings" pitchFamily="2" charset="2"/>
              <a:buNone/>
            </a:pPr>
            <a:r>
              <a:rPr lang="en-US" sz="2800" b="1" dirty="0">
                <a:solidFill>
                  <a:srgbClr val="660066"/>
                </a:solidFill>
              </a:rPr>
              <a:t>↓ insulin</a:t>
            </a:r>
          </a:p>
        </p:txBody>
      </p:sp>
      <p:sp>
        <p:nvSpPr>
          <p:cNvPr id="561155" name="Rectangle 3"/>
          <p:cNvSpPr>
            <a:spLocks noChangeArrowheads="1"/>
          </p:cNvSpPr>
          <p:nvPr/>
        </p:nvSpPr>
        <p:spPr bwMode="auto">
          <a:xfrm>
            <a:off x="677863" y="69490"/>
            <a:ext cx="7780337" cy="69251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Regulation of Insulin Secretion</a:t>
            </a:r>
          </a:p>
        </p:txBody>
      </p:sp>
    </p:spTree>
    <p:extLst>
      <p:ext uri="{BB962C8B-B14F-4D97-AF65-F5344CB8AC3E}">
        <p14:creationId xmlns:p14="http://schemas.microsoft.com/office/powerpoint/2010/main" val="3290318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idx="1"/>
          </p:nvPr>
        </p:nvSpPr>
        <p:spPr>
          <a:xfrm>
            <a:off x="143555" y="374900"/>
            <a:ext cx="8856890" cy="5797300"/>
          </a:xfrm>
          <a:solidFill>
            <a:schemeClr val="bg1"/>
          </a:solidFill>
          <a:ln/>
        </p:spPr>
        <p:txBody>
          <a:bodyPr>
            <a:normAutofit/>
          </a:bodyPr>
          <a:lstStyle/>
          <a:p>
            <a:pPr>
              <a:lnSpc>
                <a:spcPct val="110000"/>
              </a:lnSpc>
              <a:spcBef>
                <a:spcPct val="25000"/>
              </a:spcBef>
              <a:buFont typeface="Wingdings" pitchFamily="2" charset="2"/>
              <a:buNone/>
            </a:pPr>
            <a:r>
              <a:rPr lang="en-US" sz="2800" b="1" dirty="0">
                <a:solidFill>
                  <a:srgbClr val="C00000"/>
                </a:solidFill>
              </a:rPr>
              <a:t>Lack of insulin</a:t>
            </a:r>
          </a:p>
          <a:p>
            <a:pPr lvl="1">
              <a:lnSpc>
                <a:spcPct val="110000"/>
              </a:lnSpc>
            </a:pPr>
            <a:r>
              <a:rPr lang="en-US" sz="2800" dirty="0">
                <a:solidFill>
                  <a:schemeClr val="tx1"/>
                </a:solidFill>
              </a:rPr>
              <a:t>Occurs between meals, and in diabetes.</a:t>
            </a:r>
          </a:p>
          <a:p>
            <a:pPr lvl="1">
              <a:lnSpc>
                <a:spcPct val="110000"/>
              </a:lnSpc>
            </a:pPr>
            <a:r>
              <a:rPr lang="en-US" sz="2800" dirty="0">
                <a:solidFill>
                  <a:schemeClr val="tx1"/>
                </a:solidFill>
              </a:rPr>
              <a:t>Transport of glucose and amino acids into the cells decreases, leading to hyperglycemia.</a:t>
            </a:r>
          </a:p>
          <a:p>
            <a:pPr lvl="1">
              <a:lnSpc>
                <a:spcPct val="110000"/>
              </a:lnSpc>
            </a:pPr>
            <a:r>
              <a:rPr lang="en-US" sz="2800" dirty="0">
                <a:solidFill>
                  <a:schemeClr val="tx1"/>
                </a:solidFill>
              </a:rPr>
              <a:t>Hormone sensitive lipase is activated, </a:t>
            </a:r>
          </a:p>
          <a:p>
            <a:pPr lvl="1">
              <a:lnSpc>
                <a:spcPct val="110000"/>
              </a:lnSpc>
            </a:pPr>
            <a:r>
              <a:rPr lang="en-US" sz="2800" dirty="0">
                <a:solidFill>
                  <a:schemeClr val="tx1"/>
                </a:solidFill>
              </a:rPr>
              <a:t>Causing TG hydrolysis and FFA release.</a:t>
            </a:r>
          </a:p>
          <a:p>
            <a:pPr lvl="1">
              <a:lnSpc>
                <a:spcPct val="110000"/>
              </a:lnSpc>
            </a:pPr>
            <a:r>
              <a:rPr lang="en-US" sz="2800" dirty="0">
                <a:solidFill>
                  <a:schemeClr val="tx1"/>
                </a:solidFill>
              </a:rPr>
              <a:t>↑ FFA conversion in liver → </a:t>
            </a:r>
          </a:p>
          <a:p>
            <a:pPr lvl="1">
              <a:lnSpc>
                <a:spcPct val="110000"/>
              </a:lnSpc>
            </a:pPr>
            <a:r>
              <a:rPr lang="en-US" sz="2800" dirty="0">
                <a:solidFill>
                  <a:schemeClr val="tx1"/>
                </a:solidFill>
              </a:rPr>
              <a:t>Phospholipids and cholesterol → </a:t>
            </a:r>
            <a:r>
              <a:rPr lang="en-US" sz="2800" dirty="0" smtClean="0">
                <a:solidFill>
                  <a:schemeClr val="tx1"/>
                </a:solidFill>
              </a:rPr>
              <a:t>lipoproteins - </a:t>
            </a:r>
            <a:endParaRPr lang="en-US" sz="2800" dirty="0">
              <a:solidFill>
                <a:schemeClr val="tx1"/>
              </a:solidFill>
            </a:endParaRPr>
          </a:p>
          <a:p>
            <a:pPr marL="457200" lvl="1" indent="0">
              <a:lnSpc>
                <a:spcPct val="110000"/>
              </a:lnSpc>
              <a:buNone/>
            </a:pPr>
            <a:r>
              <a:rPr lang="en-US" sz="2800" dirty="0" smtClean="0">
                <a:solidFill>
                  <a:schemeClr val="tx1"/>
                </a:solidFill>
              </a:rPr>
              <a:t>                                                      </a:t>
            </a:r>
            <a:r>
              <a:rPr lang="en-US" sz="2800" dirty="0" err="1" smtClean="0">
                <a:solidFill>
                  <a:schemeClr val="tx1"/>
                </a:solidFill>
              </a:rPr>
              <a:t>Lipoproteinemia</a:t>
            </a:r>
            <a:r>
              <a:rPr lang="en-US" sz="2800" dirty="0">
                <a:solidFill>
                  <a:schemeClr val="tx1"/>
                </a:solidFill>
              </a:rPr>
              <a:t>, </a:t>
            </a:r>
          </a:p>
          <a:p>
            <a:pPr lvl="1">
              <a:lnSpc>
                <a:spcPct val="110000"/>
              </a:lnSpc>
            </a:pPr>
            <a:r>
              <a:rPr lang="en-US" sz="2800" dirty="0">
                <a:solidFill>
                  <a:schemeClr val="tx1"/>
                </a:solidFill>
              </a:rPr>
              <a:t>FFA breakdown leads to ketosis and acidosis.</a:t>
            </a:r>
          </a:p>
        </p:txBody>
      </p:sp>
    </p:spTree>
    <p:extLst>
      <p:ext uri="{BB962C8B-B14F-4D97-AF65-F5344CB8AC3E}">
        <p14:creationId xmlns:p14="http://schemas.microsoft.com/office/powerpoint/2010/main" val="3399650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1"/>
            <a:ext cx="8229600" cy="167609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5F801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801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801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801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801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N" sz="4000" b="1" dirty="0" smtClean="0">
                <a:solidFill>
                  <a:srgbClr val="C00000"/>
                </a:solidFill>
              </a:rPr>
              <a:t>COUNTER- REGULATORY HORMONES IN GLUCOSE REGULATION</a:t>
            </a:r>
            <a:endParaRPr lang="en-IN" sz="4000" b="1" dirty="0">
              <a:solidFill>
                <a:srgbClr val="C00000"/>
              </a:solidFill>
            </a:endParaRPr>
          </a:p>
        </p:txBody>
      </p:sp>
    </p:spTree>
    <p:extLst>
      <p:ext uri="{BB962C8B-B14F-4D97-AF65-F5344CB8AC3E}">
        <p14:creationId xmlns:p14="http://schemas.microsoft.com/office/powerpoint/2010/main" val="29171364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2054655"/>
            <a:ext cx="8229600" cy="1217980"/>
          </a:xfrm>
          <a:solidFill>
            <a:schemeClr val="bg1"/>
          </a:solidFill>
        </p:spPr>
        <p:txBody>
          <a:bodyPr>
            <a:normAutofit/>
          </a:bodyPr>
          <a:lstStyle/>
          <a:p>
            <a:pPr marL="0" indent="0" algn="ctr">
              <a:buNone/>
            </a:pPr>
            <a:r>
              <a:rPr lang="en-IN" sz="4800" b="1" dirty="0" smtClean="0">
                <a:solidFill>
                  <a:srgbClr val="FF0000"/>
                </a:solidFill>
                <a:latin typeface="Comic Sans MS" panose="030F0702030302020204" pitchFamily="66" charset="0"/>
              </a:rPr>
              <a:t>GLUCAGON</a:t>
            </a:r>
            <a:endParaRPr lang="en-IN" sz="4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329661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idx="1"/>
          </p:nvPr>
        </p:nvSpPr>
        <p:spPr>
          <a:xfrm>
            <a:off x="453231" y="985720"/>
            <a:ext cx="8229600" cy="4831373"/>
          </a:xfrm>
          <a:solidFill>
            <a:schemeClr val="bg1"/>
          </a:solidFill>
        </p:spPr>
        <p:txBody>
          <a:bodyPr>
            <a:normAutofit/>
          </a:bodyPr>
          <a:lstStyle/>
          <a:p>
            <a:pPr lvl="1">
              <a:lnSpc>
                <a:spcPct val="150000"/>
              </a:lnSpc>
            </a:pPr>
            <a:r>
              <a:rPr lang="en-US" sz="2800" dirty="0" smtClean="0">
                <a:solidFill>
                  <a:schemeClr val="tx1"/>
                </a:solidFill>
              </a:rPr>
              <a:t>Acts </a:t>
            </a:r>
            <a:r>
              <a:rPr lang="en-US" sz="2800" dirty="0">
                <a:solidFill>
                  <a:schemeClr val="tx1"/>
                </a:solidFill>
              </a:rPr>
              <a:t>to increase blood glucose</a:t>
            </a:r>
          </a:p>
          <a:p>
            <a:pPr lvl="1">
              <a:lnSpc>
                <a:spcPct val="150000"/>
              </a:lnSpc>
            </a:pPr>
            <a:r>
              <a:rPr lang="en-US" sz="2800" dirty="0">
                <a:solidFill>
                  <a:schemeClr val="tx1"/>
                </a:solidFill>
              </a:rPr>
              <a:t>Secreted by alpha cells of the pancreas</a:t>
            </a:r>
          </a:p>
          <a:p>
            <a:pPr lvl="1">
              <a:lnSpc>
                <a:spcPct val="150000"/>
              </a:lnSpc>
            </a:pPr>
            <a:r>
              <a:rPr lang="en-US" sz="2800" dirty="0">
                <a:solidFill>
                  <a:schemeClr val="tx1"/>
                </a:solidFill>
              </a:rPr>
              <a:t>Chemical structure 29 amino acids </a:t>
            </a:r>
          </a:p>
          <a:p>
            <a:pPr lvl="1">
              <a:lnSpc>
                <a:spcPct val="150000"/>
              </a:lnSpc>
            </a:pPr>
            <a:r>
              <a:rPr lang="en-US" sz="2800" dirty="0">
                <a:solidFill>
                  <a:schemeClr val="tx1"/>
                </a:solidFill>
              </a:rPr>
              <a:t>Derived from 160 </a:t>
            </a:r>
            <a:r>
              <a:rPr lang="en-US" sz="2800" dirty="0" smtClean="0">
                <a:solidFill>
                  <a:schemeClr val="tx1"/>
                </a:solidFill>
              </a:rPr>
              <a:t>amino acid pro- glucagon precursor</a:t>
            </a:r>
            <a:endParaRPr lang="en-US" sz="2800" dirty="0">
              <a:solidFill>
                <a:schemeClr val="tx1"/>
              </a:solidFill>
            </a:endParaRPr>
          </a:p>
        </p:txBody>
      </p:sp>
      <p:sp>
        <p:nvSpPr>
          <p:cNvPr id="573443" name="Rectangle 3"/>
          <p:cNvSpPr>
            <a:spLocks noChangeArrowheads="1"/>
          </p:cNvSpPr>
          <p:nvPr/>
        </p:nvSpPr>
        <p:spPr bwMode="auto">
          <a:xfrm>
            <a:off x="296261" y="228600"/>
            <a:ext cx="8847740" cy="604415"/>
          </a:xfrm>
          <a:prstGeom prst="rect">
            <a:avLst/>
          </a:prstGeom>
          <a:solidFill>
            <a:schemeClr val="bg2"/>
          </a:solidFill>
          <a:ln w="9525">
            <a:noFill/>
            <a:miter lim="800000"/>
            <a:headEnd/>
            <a:tailEnd/>
          </a:ln>
          <a:effectLst/>
        </p:spPr>
        <p:txBody>
          <a:bodyPr lIns="0" tIns="0" rIns="0" bIns="0" anchor="b"/>
          <a:lstStyle/>
          <a:p>
            <a:pPr algn="l">
              <a:lnSpc>
                <a:spcPct val="90000"/>
              </a:lnSpc>
            </a:pPr>
            <a:endParaRPr lang="en-US" sz="3200" b="1" dirty="0" smtClean="0">
              <a:solidFill>
                <a:srgbClr val="C00000"/>
              </a:solidFill>
              <a:latin typeface="Book Antiqua" pitchFamily="18" charset="0"/>
            </a:endParaRPr>
          </a:p>
          <a:p>
            <a:pPr algn="l">
              <a:lnSpc>
                <a:spcPct val="90000"/>
              </a:lnSpc>
            </a:pPr>
            <a:endParaRPr lang="en-US" sz="3200" b="1" dirty="0">
              <a:solidFill>
                <a:srgbClr val="C00000"/>
              </a:solidFill>
              <a:latin typeface="Book Antiqua" pitchFamily="18" charset="0"/>
            </a:endParaRPr>
          </a:p>
          <a:p>
            <a:pPr algn="l">
              <a:lnSpc>
                <a:spcPct val="90000"/>
              </a:lnSpc>
            </a:pPr>
            <a:r>
              <a:rPr lang="en-US" sz="3200" b="1" dirty="0" smtClean="0">
                <a:solidFill>
                  <a:srgbClr val="C00000"/>
                </a:solidFill>
                <a:latin typeface="Book Antiqua" pitchFamily="18" charset="0"/>
              </a:rPr>
              <a:t>Counter </a:t>
            </a:r>
            <a:r>
              <a:rPr lang="en-US" sz="3200" b="1" dirty="0">
                <a:solidFill>
                  <a:srgbClr val="C00000"/>
                </a:solidFill>
                <a:latin typeface="Book Antiqua" pitchFamily="18" charset="0"/>
              </a:rPr>
              <a:t>Regulatory </a:t>
            </a:r>
            <a:r>
              <a:rPr lang="en-US" sz="3200" b="1" dirty="0" smtClean="0">
                <a:solidFill>
                  <a:srgbClr val="C00000"/>
                </a:solidFill>
                <a:latin typeface="Book Antiqua" pitchFamily="18" charset="0"/>
              </a:rPr>
              <a:t>Hormones -GLUCAGON</a:t>
            </a:r>
            <a:endParaRPr lang="en-US" sz="3200" b="1" dirty="0">
              <a:solidFill>
                <a:srgbClr val="C00000"/>
              </a:solidFill>
              <a:latin typeface="Book Antiqua" pitchFamily="18" charset="0"/>
            </a:endParaRPr>
          </a:p>
        </p:txBody>
      </p:sp>
    </p:spTree>
    <p:extLst>
      <p:ext uri="{BB962C8B-B14F-4D97-AF65-F5344CB8AC3E}">
        <p14:creationId xmlns:p14="http://schemas.microsoft.com/office/powerpoint/2010/main" val="3588272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idx="1"/>
          </p:nvPr>
        </p:nvSpPr>
        <p:spPr>
          <a:xfrm>
            <a:off x="677863" y="1138425"/>
            <a:ext cx="8169877" cy="4886559"/>
          </a:xfrm>
          <a:solidFill>
            <a:schemeClr val="bg1"/>
          </a:solidFill>
        </p:spPr>
        <p:txBody>
          <a:bodyPr>
            <a:normAutofit/>
          </a:bodyPr>
          <a:lstStyle/>
          <a:p>
            <a:pPr>
              <a:lnSpc>
                <a:spcPct val="120000"/>
              </a:lnSpc>
              <a:buFont typeface="Wingdings" pitchFamily="2" charset="2"/>
              <a:buNone/>
            </a:pPr>
            <a:r>
              <a:rPr lang="en-US" sz="2800" b="1" dirty="0">
                <a:solidFill>
                  <a:schemeClr val="tx1"/>
                </a:solidFill>
              </a:rPr>
              <a:t>Stimulation of Glucagon secretion</a:t>
            </a:r>
          </a:p>
          <a:p>
            <a:pPr lvl="1">
              <a:lnSpc>
                <a:spcPct val="120000"/>
              </a:lnSpc>
            </a:pPr>
            <a:r>
              <a:rPr lang="en-US" sz="2800" dirty="0">
                <a:solidFill>
                  <a:schemeClr val="tx1"/>
                </a:solidFill>
              </a:rPr>
              <a:t>Blood glucose &lt; 70 mg/</a:t>
            </a:r>
            <a:r>
              <a:rPr lang="en-US" sz="2800" dirty="0" err="1">
                <a:solidFill>
                  <a:schemeClr val="tx1"/>
                </a:solidFill>
              </a:rPr>
              <a:t>dL</a:t>
            </a:r>
            <a:endParaRPr lang="en-US" sz="2800" dirty="0">
              <a:solidFill>
                <a:schemeClr val="tx1"/>
              </a:solidFill>
            </a:endParaRPr>
          </a:p>
          <a:p>
            <a:pPr lvl="1">
              <a:lnSpc>
                <a:spcPct val="120000"/>
              </a:lnSpc>
            </a:pPr>
            <a:r>
              <a:rPr lang="en-US" sz="2800" dirty="0">
                <a:solidFill>
                  <a:schemeClr val="tx1"/>
                </a:solidFill>
              </a:rPr>
              <a:t>High levels of circulating amino acids</a:t>
            </a:r>
          </a:p>
          <a:p>
            <a:pPr lvl="1">
              <a:lnSpc>
                <a:spcPct val="120000"/>
              </a:lnSpc>
            </a:pPr>
            <a:r>
              <a:rPr lang="en-US" sz="2800" dirty="0">
                <a:solidFill>
                  <a:schemeClr val="tx1"/>
                </a:solidFill>
              </a:rPr>
              <a:t>Especially </a:t>
            </a:r>
            <a:r>
              <a:rPr lang="en-US" sz="2800" dirty="0" err="1">
                <a:solidFill>
                  <a:schemeClr val="tx1"/>
                </a:solidFill>
              </a:rPr>
              <a:t>arginine</a:t>
            </a:r>
            <a:r>
              <a:rPr lang="en-US" sz="2800" dirty="0">
                <a:solidFill>
                  <a:schemeClr val="tx1"/>
                </a:solidFill>
              </a:rPr>
              <a:t> and </a:t>
            </a:r>
            <a:r>
              <a:rPr lang="en-US" sz="2800" dirty="0" err="1">
                <a:solidFill>
                  <a:schemeClr val="tx1"/>
                </a:solidFill>
              </a:rPr>
              <a:t>alanine</a:t>
            </a:r>
            <a:endParaRPr lang="en-US" sz="2800" dirty="0">
              <a:solidFill>
                <a:schemeClr val="tx1"/>
              </a:solidFill>
            </a:endParaRPr>
          </a:p>
          <a:p>
            <a:pPr lvl="1">
              <a:lnSpc>
                <a:spcPct val="120000"/>
              </a:lnSpc>
            </a:pPr>
            <a:r>
              <a:rPr lang="en-US" sz="2800" dirty="0">
                <a:solidFill>
                  <a:schemeClr val="tx1"/>
                </a:solidFill>
              </a:rPr>
              <a:t>Sympathetic and parasympathetic stimulation</a:t>
            </a:r>
          </a:p>
          <a:p>
            <a:pPr lvl="1">
              <a:lnSpc>
                <a:spcPct val="120000"/>
              </a:lnSpc>
            </a:pPr>
            <a:r>
              <a:rPr lang="en-US" sz="2800" dirty="0" err="1">
                <a:solidFill>
                  <a:schemeClr val="tx1"/>
                </a:solidFill>
              </a:rPr>
              <a:t>Catecholamines</a:t>
            </a:r>
            <a:endParaRPr lang="en-US" sz="2800" dirty="0">
              <a:solidFill>
                <a:schemeClr val="tx1"/>
              </a:solidFill>
            </a:endParaRPr>
          </a:p>
          <a:p>
            <a:pPr lvl="1">
              <a:lnSpc>
                <a:spcPct val="120000"/>
              </a:lnSpc>
            </a:pPr>
            <a:r>
              <a:rPr lang="en-US" sz="2800" dirty="0" err="1">
                <a:solidFill>
                  <a:schemeClr val="tx1"/>
                </a:solidFill>
              </a:rPr>
              <a:t>Cholecystokinin</a:t>
            </a:r>
            <a:r>
              <a:rPr lang="en-US" sz="2800" dirty="0">
                <a:solidFill>
                  <a:schemeClr val="tx1"/>
                </a:solidFill>
              </a:rPr>
              <a:t>, </a:t>
            </a:r>
            <a:r>
              <a:rPr lang="en-US" sz="2800" dirty="0" err="1">
                <a:solidFill>
                  <a:schemeClr val="tx1"/>
                </a:solidFill>
              </a:rPr>
              <a:t>Gastrin</a:t>
            </a:r>
            <a:r>
              <a:rPr lang="en-US" sz="2800" dirty="0">
                <a:solidFill>
                  <a:schemeClr val="tx1"/>
                </a:solidFill>
              </a:rPr>
              <a:t> and GIP</a:t>
            </a:r>
          </a:p>
          <a:p>
            <a:pPr lvl="1">
              <a:lnSpc>
                <a:spcPct val="120000"/>
              </a:lnSpc>
            </a:pPr>
            <a:r>
              <a:rPr lang="en-US" sz="2800" dirty="0" err="1">
                <a:solidFill>
                  <a:schemeClr val="tx1"/>
                </a:solidFill>
              </a:rPr>
              <a:t>Glucocorticoids</a:t>
            </a:r>
            <a:endParaRPr lang="en-US" sz="2800" dirty="0">
              <a:solidFill>
                <a:schemeClr val="tx1"/>
              </a:solidFill>
            </a:endParaRPr>
          </a:p>
        </p:txBody>
      </p:sp>
      <p:sp>
        <p:nvSpPr>
          <p:cNvPr id="575491" name="Rectangle 3"/>
          <p:cNvSpPr>
            <a:spLocks noChangeArrowheads="1"/>
          </p:cNvSpPr>
          <p:nvPr/>
        </p:nvSpPr>
        <p:spPr bwMode="auto">
          <a:xfrm>
            <a:off x="677863" y="69490"/>
            <a:ext cx="7780337" cy="762000"/>
          </a:xfrm>
          <a:prstGeom prst="rect">
            <a:avLst/>
          </a:prstGeom>
          <a:solidFill>
            <a:schemeClr val="bg2"/>
          </a:solidFill>
          <a:ln w="9525">
            <a:noFill/>
            <a:miter lim="800000"/>
            <a:headEnd/>
            <a:tailEnd/>
          </a:ln>
          <a:effectLst/>
        </p:spPr>
        <p:txBody>
          <a:bodyPr lIns="0" tIns="0" rIns="0" bIns="0" anchor="b"/>
          <a:lstStyle/>
          <a:p>
            <a:pPr algn="ctr">
              <a:lnSpc>
                <a:spcPct val="90000"/>
              </a:lnSpc>
            </a:pPr>
            <a:r>
              <a:rPr lang="en-US" sz="3600" b="1" dirty="0">
                <a:solidFill>
                  <a:srgbClr val="C00000"/>
                </a:solidFill>
                <a:latin typeface="Comic Sans MS" panose="030F0702030302020204" pitchFamily="66" charset="0"/>
              </a:rPr>
              <a:t>Glucagon Secretion</a:t>
            </a:r>
          </a:p>
        </p:txBody>
      </p:sp>
    </p:spTree>
    <p:extLst>
      <p:ext uri="{BB962C8B-B14F-4D97-AF65-F5344CB8AC3E}">
        <p14:creationId xmlns:p14="http://schemas.microsoft.com/office/powerpoint/2010/main" val="3914424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idx="1"/>
          </p:nvPr>
        </p:nvSpPr>
        <p:spPr>
          <a:xfrm>
            <a:off x="296260" y="1291130"/>
            <a:ext cx="8398775" cy="4275740"/>
          </a:xfrm>
          <a:solidFill>
            <a:schemeClr val="bg1"/>
          </a:solidFill>
        </p:spPr>
        <p:txBody>
          <a:bodyPr>
            <a:noAutofit/>
          </a:bodyPr>
          <a:lstStyle/>
          <a:p>
            <a:pPr marL="0" indent="0">
              <a:buNone/>
            </a:pPr>
            <a:r>
              <a:rPr lang="en-US" sz="3600" b="1" dirty="0">
                <a:solidFill>
                  <a:schemeClr val="tx1"/>
                </a:solidFill>
              </a:rPr>
              <a:t>Metabolic Effects of Glucagon</a:t>
            </a:r>
          </a:p>
          <a:p>
            <a:pPr marL="971550" lvl="1" indent="-514350">
              <a:buSzPct val="99000"/>
              <a:buFont typeface="+mj-lt"/>
              <a:buAutoNum type="arabicPeriod"/>
            </a:pPr>
            <a:r>
              <a:rPr lang="en-US" sz="3600" dirty="0" smtClean="0">
                <a:solidFill>
                  <a:srgbClr val="C00000"/>
                </a:solidFill>
                <a:latin typeface="Arial Black" panose="020B0A04020102020204" pitchFamily="34" charset="0"/>
              </a:rPr>
              <a:t>↑</a:t>
            </a:r>
            <a:r>
              <a:rPr lang="en-US" sz="3600" dirty="0" smtClean="0">
                <a:solidFill>
                  <a:srgbClr val="C00000"/>
                </a:solidFill>
              </a:rPr>
              <a:t> </a:t>
            </a:r>
            <a:r>
              <a:rPr lang="en-US" sz="3600" dirty="0">
                <a:solidFill>
                  <a:srgbClr val="C00000"/>
                </a:solidFill>
              </a:rPr>
              <a:t>hepatic </a:t>
            </a:r>
            <a:r>
              <a:rPr lang="en-US" sz="3600" dirty="0" err="1">
                <a:solidFill>
                  <a:srgbClr val="C00000"/>
                </a:solidFill>
              </a:rPr>
              <a:t>glycogenolysis</a:t>
            </a:r>
            <a:r>
              <a:rPr lang="en-US" sz="3600" dirty="0">
                <a:solidFill>
                  <a:srgbClr val="C00000"/>
                </a:solidFill>
              </a:rPr>
              <a:t> </a:t>
            </a:r>
          </a:p>
          <a:p>
            <a:pPr marL="971550" lvl="1" indent="-514350">
              <a:buSzPct val="99000"/>
              <a:buFont typeface="+mj-lt"/>
              <a:buAutoNum type="arabicPeriod"/>
            </a:pPr>
            <a:r>
              <a:rPr lang="en-US" sz="3600" dirty="0">
                <a:solidFill>
                  <a:srgbClr val="C00000"/>
                </a:solidFill>
                <a:latin typeface="Arial Black" panose="020B0A04020102020204" pitchFamily="34" charset="0"/>
              </a:rPr>
              <a:t>↑ </a:t>
            </a:r>
            <a:r>
              <a:rPr lang="en-US" sz="3600" dirty="0" smtClean="0">
                <a:solidFill>
                  <a:srgbClr val="C00000"/>
                </a:solidFill>
              </a:rPr>
              <a:t>gluconeogenesis</a:t>
            </a:r>
            <a:endParaRPr lang="en-US" sz="3600" dirty="0">
              <a:solidFill>
                <a:srgbClr val="C00000"/>
              </a:solidFill>
            </a:endParaRPr>
          </a:p>
          <a:p>
            <a:pPr marL="971550" lvl="1" indent="-514350">
              <a:buSzPct val="99000"/>
              <a:buFont typeface="+mj-lt"/>
              <a:buAutoNum type="arabicPeriod"/>
            </a:pPr>
            <a:r>
              <a:rPr lang="en-US" sz="3600" dirty="0">
                <a:solidFill>
                  <a:srgbClr val="C00000"/>
                </a:solidFill>
                <a:latin typeface="Arial Black" panose="020B0A04020102020204" pitchFamily="34" charset="0"/>
              </a:rPr>
              <a:t>↑ </a:t>
            </a:r>
            <a:r>
              <a:rPr lang="en-US" sz="3600" dirty="0" smtClean="0">
                <a:solidFill>
                  <a:srgbClr val="C00000"/>
                </a:solidFill>
              </a:rPr>
              <a:t>amino </a:t>
            </a:r>
            <a:r>
              <a:rPr lang="en-US" sz="3600" dirty="0">
                <a:solidFill>
                  <a:srgbClr val="C00000"/>
                </a:solidFill>
              </a:rPr>
              <a:t>acid transport</a:t>
            </a:r>
          </a:p>
          <a:p>
            <a:pPr marL="971550" lvl="1" indent="-514350">
              <a:buSzPct val="99000"/>
              <a:buFont typeface="+mj-lt"/>
              <a:buAutoNum type="arabicPeriod"/>
            </a:pPr>
            <a:r>
              <a:rPr lang="en-US" sz="3600" dirty="0">
                <a:solidFill>
                  <a:srgbClr val="C00000"/>
                </a:solidFill>
                <a:latin typeface="Arial Black" panose="020B0A04020102020204" pitchFamily="34" charset="0"/>
              </a:rPr>
              <a:t>↑ </a:t>
            </a:r>
            <a:r>
              <a:rPr lang="en-US" sz="3600" dirty="0">
                <a:solidFill>
                  <a:srgbClr val="C00000"/>
                </a:solidFill>
              </a:rPr>
              <a:t>F</a:t>
            </a:r>
            <a:r>
              <a:rPr lang="en-US" sz="3600" dirty="0" smtClean="0">
                <a:solidFill>
                  <a:srgbClr val="C00000"/>
                </a:solidFill>
              </a:rPr>
              <a:t>atty </a:t>
            </a:r>
            <a:r>
              <a:rPr lang="en-US" sz="3600" dirty="0">
                <a:solidFill>
                  <a:srgbClr val="C00000"/>
                </a:solidFill>
              </a:rPr>
              <a:t>acid metabolism (</a:t>
            </a:r>
            <a:r>
              <a:rPr lang="en-US" sz="3600" dirty="0" err="1">
                <a:solidFill>
                  <a:srgbClr val="C00000"/>
                </a:solidFill>
              </a:rPr>
              <a:t>ketogenesis</a:t>
            </a:r>
            <a:r>
              <a:rPr lang="en-US" sz="3600" dirty="0" smtClean="0">
                <a:solidFill>
                  <a:srgbClr val="C00000"/>
                </a:solidFill>
              </a:rPr>
              <a:t>)</a:t>
            </a:r>
          </a:p>
          <a:p>
            <a:pPr marL="971550" lvl="1" indent="-514350">
              <a:buSzPct val="99000"/>
              <a:buFont typeface="+mj-lt"/>
              <a:buAutoNum type="arabicPeriod"/>
            </a:pPr>
            <a:r>
              <a:rPr lang="en-US" sz="3600" dirty="0" smtClean="0">
                <a:solidFill>
                  <a:srgbClr val="C00000"/>
                </a:solidFill>
                <a:latin typeface="Calibri" panose="020F0502020204030204" pitchFamily="34" charset="0"/>
              </a:rPr>
              <a:t>↓glycolysis</a:t>
            </a:r>
            <a:endParaRPr lang="en-US" sz="3600" dirty="0">
              <a:solidFill>
                <a:srgbClr val="C00000"/>
              </a:solidFill>
            </a:endParaRPr>
          </a:p>
        </p:txBody>
      </p:sp>
      <p:sp>
        <p:nvSpPr>
          <p:cNvPr id="714755" name="Rectangle 3"/>
          <p:cNvSpPr>
            <a:spLocks noChangeArrowheads="1"/>
          </p:cNvSpPr>
          <p:nvPr/>
        </p:nvSpPr>
        <p:spPr bwMode="auto">
          <a:xfrm>
            <a:off x="228898" y="0"/>
            <a:ext cx="8466137" cy="762000"/>
          </a:xfrm>
          <a:prstGeom prst="rect">
            <a:avLst/>
          </a:prstGeom>
          <a:solidFill>
            <a:schemeClr val="bg2"/>
          </a:solidFill>
          <a:ln w="9525">
            <a:noFill/>
            <a:miter lim="800000"/>
            <a:headEnd/>
            <a:tailEnd/>
          </a:ln>
          <a:effectLst/>
        </p:spPr>
        <p:txBody>
          <a:bodyPr lIns="0" tIns="0" rIns="0" bIns="0" anchor="b"/>
          <a:lstStyle/>
          <a:p>
            <a:pPr algn="ctr">
              <a:lnSpc>
                <a:spcPct val="90000"/>
              </a:lnSpc>
            </a:pPr>
            <a:r>
              <a:rPr lang="en-US" sz="3600" b="1" dirty="0">
                <a:solidFill>
                  <a:srgbClr val="C00000"/>
                </a:solidFill>
                <a:latin typeface="Comic Sans MS" panose="030F0702030302020204" pitchFamily="66" charset="0"/>
              </a:rPr>
              <a:t>Role of Glucagon</a:t>
            </a:r>
          </a:p>
        </p:txBody>
      </p:sp>
    </p:spTree>
    <p:extLst>
      <p:ext uri="{BB962C8B-B14F-4D97-AF65-F5344CB8AC3E}">
        <p14:creationId xmlns:p14="http://schemas.microsoft.com/office/powerpoint/2010/main" val="3853817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222195"/>
            <a:ext cx="8847740" cy="5903968"/>
          </a:xfrm>
        </p:spPr>
        <p:txBody>
          <a:bodyPr>
            <a:normAutofit/>
          </a:bodyPr>
          <a:lstStyle/>
          <a:p>
            <a:pPr>
              <a:buNone/>
            </a:pPr>
            <a:r>
              <a:rPr lang="en-US" sz="3200" b="1" u="sng" dirty="0" smtClean="0">
                <a:solidFill>
                  <a:srgbClr val="C00000"/>
                </a:solidFill>
              </a:rPr>
              <a:t>Normal Blood glucose levels</a:t>
            </a:r>
          </a:p>
          <a:p>
            <a:pPr>
              <a:buNone/>
            </a:pPr>
            <a:r>
              <a:rPr lang="en-US" sz="3200" b="1" dirty="0" smtClean="0">
                <a:solidFill>
                  <a:srgbClr val="006600"/>
                </a:solidFill>
              </a:rPr>
              <a:t>Fasting levels: 70-110 mg/</a:t>
            </a:r>
            <a:r>
              <a:rPr lang="en-US" sz="3200" b="1" dirty="0" err="1" smtClean="0">
                <a:solidFill>
                  <a:srgbClr val="006600"/>
                </a:solidFill>
              </a:rPr>
              <a:t>dL</a:t>
            </a:r>
            <a:endParaRPr lang="en-US" sz="3200" b="1" dirty="0" smtClean="0">
              <a:solidFill>
                <a:srgbClr val="006600"/>
              </a:solidFill>
            </a:endParaRPr>
          </a:p>
          <a:p>
            <a:pPr>
              <a:buNone/>
            </a:pPr>
            <a:r>
              <a:rPr lang="en-US" sz="3200" b="1" dirty="0" smtClean="0">
                <a:solidFill>
                  <a:srgbClr val="006600"/>
                </a:solidFill>
              </a:rPr>
              <a:t>Postprandial : up to 140 mg/</a:t>
            </a:r>
            <a:r>
              <a:rPr lang="en-US" sz="3200" b="1" dirty="0" err="1" smtClean="0">
                <a:solidFill>
                  <a:srgbClr val="006600"/>
                </a:solidFill>
              </a:rPr>
              <a:t>dL</a:t>
            </a:r>
            <a:endParaRPr lang="en-US" sz="3200" b="1" dirty="0" smtClean="0">
              <a:solidFill>
                <a:srgbClr val="006600"/>
              </a:solidFill>
            </a:endParaRPr>
          </a:p>
          <a:p>
            <a:pPr>
              <a:buNone/>
            </a:pPr>
            <a:endParaRPr lang="en-US" sz="3200" b="1" dirty="0" smtClean="0">
              <a:solidFill>
                <a:srgbClr val="006600"/>
              </a:solidFill>
            </a:endParaRPr>
          </a:p>
          <a:p>
            <a:pPr>
              <a:buNone/>
            </a:pPr>
            <a:r>
              <a:rPr lang="en-US" sz="3200" b="1" dirty="0" smtClean="0">
                <a:solidFill>
                  <a:srgbClr val="006600"/>
                </a:solidFill>
              </a:rPr>
              <a:t>Maintained with in physiological limits by </a:t>
            </a:r>
          </a:p>
          <a:p>
            <a:pPr marL="514350" indent="-514350">
              <a:buAutoNum type="arabicPeriod"/>
            </a:pPr>
            <a:r>
              <a:rPr lang="en-US" sz="2800" b="1" dirty="0" smtClean="0">
                <a:solidFill>
                  <a:srgbClr val="0070C0"/>
                </a:solidFill>
                <a:latin typeface="Comic Sans MS" panose="030F0702030302020204" pitchFamily="66" charset="0"/>
              </a:rPr>
              <a:t>Rate of Glucose entry into blood circulation</a:t>
            </a:r>
          </a:p>
          <a:p>
            <a:pPr marL="514350" indent="-514350">
              <a:buAutoNum type="arabicPeriod"/>
            </a:pPr>
            <a:r>
              <a:rPr lang="en-US" sz="2800" b="1" dirty="0" smtClean="0">
                <a:solidFill>
                  <a:srgbClr val="C00000"/>
                </a:solidFill>
                <a:latin typeface="Comic Sans MS" panose="030F0702030302020204" pitchFamily="66" charset="0"/>
              </a:rPr>
              <a:t>Rate of its removal from the blood stream</a:t>
            </a:r>
            <a:r>
              <a:rPr lang="en-US" sz="2800" b="1" dirty="0" smtClean="0">
                <a:solidFill>
                  <a:srgbClr val="C00000"/>
                </a:solidFill>
              </a:rPr>
              <a:t>. </a:t>
            </a:r>
            <a:endParaRPr lang="en-US" sz="2800" b="1" dirty="0">
              <a:solidFill>
                <a:srgbClr val="C00000"/>
              </a:solidFill>
            </a:endParaRPr>
          </a:p>
        </p:txBody>
      </p:sp>
    </p:spTree>
    <p:extLst>
      <p:ext uri="{BB962C8B-B14F-4D97-AF65-F5344CB8AC3E}">
        <p14:creationId xmlns:p14="http://schemas.microsoft.com/office/powerpoint/2010/main" val="3477459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143555" y="985720"/>
            <a:ext cx="8856890" cy="5140443"/>
          </a:xfrm>
          <a:solidFill>
            <a:schemeClr val="bg1"/>
          </a:solidFill>
        </p:spPr>
        <p:txBody>
          <a:bodyPr>
            <a:normAutofit/>
          </a:bodyPr>
          <a:lstStyle/>
          <a:p>
            <a:pPr lvl="1">
              <a:lnSpc>
                <a:spcPct val="150000"/>
              </a:lnSpc>
            </a:pPr>
            <a:r>
              <a:rPr lang="en-US" altLang="en-US" sz="2800" dirty="0" smtClean="0">
                <a:solidFill>
                  <a:schemeClr val="tx1"/>
                </a:solidFill>
                <a:latin typeface="Comic Sans MS" panose="030F0702030302020204" pitchFamily="66" charset="0"/>
              </a:rPr>
              <a:t>Stimulates break down of </a:t>
            </a:r>
            <a:r>
              <a:rPr lang="en-US" altLang="en-US" sz="2800" b="1" dirty="0" smtClean="0">
                <a:solidFill>
                  <a:srgbClr val="FF0000"/>
                </a:solidFill>
                <a:latin typeface="Comic Sans MS" panose="030F0702030302020204" pitchFamily="66" charset="0"/>
              </a:rPr>
              <a:t>glycogen to glucose</a:t>
            </a:r>
          </a:p>
          <a:p>
            <a:pPr lvl="1">
              <a:lnSpc>
                <a:spcPct val="150000"/>
              </a:lnSpc>
            </a:pPr>
            <a:r>
              <a:rPr lang="en-US" altLang="en-US" sz="2800" dirty="0" smtClean="0">
                <a:solidFill>
                  <a:schemeClr val="tx1"/>
                </a:solidFill>
                <a:latin typeface="Comic Sans MS" panose="030F0702030302020204" pitchFamily="66" charset="0"/>
              </a:rPr>
              <a:t>Use </a:t>
            </a:r>
            <a:r>
              <a:rPr lang="en-US" altLang="en-US" sz="2800" b="1" dirty="0" smtClean="0">
                <a:solidFill>
                  <a:srgbClr val="FF0000"/>
                </a:solidFill>
                <a:latin typeface="Comic Sans MS" panose="030F0702030302020204" pitchFamily="66" charset="0"/>
              </a:rPr>
              <a:t>of fatty acids as fuel </a:t>
            </a:r>
            <a:r>
              <a:rPr lang="en-US" altLang="en-US" sz="2800" dirty="0" smtClean="0">
                <a:solidFill>
                  <a:schemeClr val="tx1"/>
                </a:solidFill>
                <a:latin typeface="Comic Sans MS" panose="030F0702030302020204" pitchFamily="66" charset="0"/>
              </a:rPr>
              <a:t>for cellular respiration </a:t>
            </a:r>
            <a:r>
              <a:rPr lang="en-US" altLang="en-US" sz="2800" b="1" dirty="0" smtClean="0">
                <a:solidFill>
                  <a:srgbClr val="FF0000"/>
                </a:solidFill>
                <a:latin typeface="Comic Sans MS" panose="030F0702030302020204" pitchFamily="66" charset="0"/>
              </a:rPr>
              <a:t>instead of glucose</a:t>
            </a:r>
          </a:p>
          <a:p>
            <a:pPr lvl="1">
              <a:lnSpc>
                <a:spcPct val="150000"/>
              </a:lnSpc>
            </a:pPr>
            <a:r>
              <a:rPr lang="en-US" altLang="en-US" sz="2800" dirty="0" smtClean="0">
                <a:solidFill>
                  <a:schemeClr val="tx1"/>
                </a:solidFill>
                <a:latin typeface="Comic Sans MS" panose="030F0702030302020204" pitchFamily="66" charset="0"/>
              </a:rPr>
              <a:t>Production of </a:t>
            </a:r>
            <a:r>
              <a:rPr lang="en-US" altLang="en-US" sz="2800" b="1" dirty="0" smtClean="0">
                <a:solidFill>
                  <a:srgbClr val="FF0000"/>
                </a:solidFill>
                <a:latin typeface="Comic Sans MS" panose="030F0702030302020204" pitchFamily="66" charset="0"/>
              </a:rPr>
              <a:t>glucose from fats </a:t>
            </a:r>
          </a:p>
          <a:p>
            <a:pPr lvl="1">
              <a:lnSpc>
                <a:spcPct val="150000"/>
              </a:lnSpc>
            </a:pPr>
            <a:r>
              <a:rPr lang="en-US" altLang="en-US" sz="2800" b="1" dirty="0" smtClean="0">
                <a:solidFill>
                  <a:srgbClr val="FF0000"/>
                </a:solidFill>
                <a:latin typeface="Comic Sans MS" panose="030F0702030302020204" pitchFamily="66" charset="0"/>
              </a:rPr>
              <a:t>Release glucose into blood</a:t>
            </a:r>
          </a:p>
        </p:txBody>
      </p:sp>
      <p:sp>
        <p:nvSpPr>
          <p:cNvPr id="4" name="Title 1"/>
          <p:cNvSpPr txBox="1">
            <a:spLocks/>
          </p:cNvSpPr>
          <p:nvPr/>
        </p:nvSpPr>
        <p:spPr>
          <a:xfrm>
            <a:off x="113696" y="0"/>
            <a:ext cx="9000445" cy="757120"/>
          </a:xfrm>
          <a:prstGeom prst="rect">
            <a:avLst/>
          </a:prstGeom>
          <a:solidFill>
            <a:schemeClr val="bg2"/>
          </a:solidFill>
        </p:spPr>
        <p:txBody>
          <a:bodyPr vert="horz" lIns="91440" tIns="45720" rIns="91440" bIns="45720" rtlCol="0" anchor="ctr">
            <a:normAutofit/>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US" altLang="en-US" b="1" dirty="0" smtClean="0">
                <a:solidFill>
                  <a:srgbClr val="C00000"/>
                </a:solidFill>
              </a:rPr>
              <a:t>Effect of glucagon – on liver cells</a:t>
            </a:r>
            <a:endParaRPr lang="en-US" altLang="en-US" b="1" dirty="0">
              <a:solidFill>
                <a:srgbClr val="C00000"/>
              </a:solidFill>
            </a:endParaRPr>
          </a:p>
        </p:txBody>
      </p:sp>
    </p:spTree>
    <p:extLst>
      <p:ext uri="{BB962C8B-B14F-4D97-AF65-F5344CB8AC3E}">
        <p14:creationId xmlns:p14="http://schemas.microsoft.com/office/powerpoint/2010/main" val="32788963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E69280B-2094-4641-8F65-0C54040A7194}" type="slidenum">
              <a:rPr lang="en-US"/>
              <a:pPr/>
              <a:t>41</a:t>
            </a:fld>
            <a:endParaRPr lang="en-US"/>
          </a:p>
        </p:txBody>
      </p:sp>
      <p:pic>
        <p:nvPicPr>
          <p:cNvPr id="531458" name="Picture 2" descr="M30128-20-f06"/>
          <p:cNvPicPr preferRelativeResize="0">
            <a:picLocks noChangeAspect="1" noChangeArrowheads="1"/>
          </p:cNvPicPr>
          <p:nvPr/>
        </p:nvPicPr>
        <p:blipFill>
          <a:blip r:embed="rId2"/>
          <a:srcRect l="10646" t="17081" r="10475" b="18098"/>
          <a:stretch>
            <a:fillRect/>
          </a:stretch>
        </p:blipFill>
        <p:spPr bwMode="auto">
          <a:xfrm>
            <a:off x="143555" y="680310"/>
            <a:ext cx="8856889" cy="6177690"/>
          </a:xfrm>
          <a:prstGeom prst="rect">
            <a:avLst/>
          </a:prstGeom>
          <a:noFill/>
          <a:ln w="28575" algn="ctr">
            <a:solidFill>
              <a:srgbClr val="EEAA00"/>
            </a:solidFill>
            <a:miter lim="800000"/>
            <a:headEnd/>
            <a:tailEnd/>
          </a:ln>
          <a:effectLst/>
        </p:spPr>
      </p:pic>
      <p:sp>
        <p:nvSpPr>
          <p:cNvPr id="531459" name="Rectangle 3"/>
          <p:cNvSpPr>
            <a:spLocks noChangeArrowheads="1"/>
          </p:cNvSpPr>
          <p:nvPr/>
        </p:nvSpPr>
        <p:spPr bwMode="auto">
          <a:xfrm>
            <a:off x="2128720" y="5932"/>
            <a:ext cx="4428445" cy="458115"/>
          </a:xfrm>
          <a:prstGeom prst="rect">
            <a:avLst/>
          </a:prstGeom>
          <a:noFill/>
          <a:ln w="9525" algn="ctr">
            <a:noFill/>
            <a:miter lim="800000"/>
            <a:headEnd/>
            <a:tailEnd/>
          </a:ln>
          <a:effectLst/>
        </p:spPr>
        <p:txBody>
          <a:bodyPr lIns="0" tIns="0" rIns="0" bIns="0" anchor="b"/>
          <a:lstStyle/>
          <a:p>
            <a:pPr algn="l">
              <a:lnSpc>
                <a:spcPct val="90000"/>
              </a:lnSpc>
            </a:pPr>
            <a:r>
              <a:rPr lang="en-US" sz="2800" b="1" dirty="0">
                <a:solidFill>
                  <a:srgbClr val="FF0000"/>
                </a:solidFill>
                <a:latin typeface="Calibri" panose="020F0502020204030204" pitchFamily="34" charset="0"/>
              </a:rPr>
              <a:t>Metabolic Effects of Glucagon </a:t>
            </a:r>
          </a:p>
        </p:txBody>
      </p:sp>
    </p:spTree>
    <p:extLst>
      <p:ext uri="{BB962C8B-B14F-4D97-AF65-F5344CB8AC3E}">
        <p14:creationId xmlns:p14="http://schemas.microsoft.com/office/powerpoint/2010/main" val="2805221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457200" y="274638"/>
            <a:ext cx="8229600" cy="868362"/>
          </a:xfrm>
        </p:spPr>
        <p:txBody>
          <a:bodyPr>
            <a:normAutofit/>
          </a:bodyPr>
          <a:lstStyle/>
          <a:p>
            <a:r>
              <a:rPr lang="en-US" sz="3600" dirty="0">
                <a:solidFill>
                  <a:srgbClr val="C00000"/>
                </a:solidFill>
              </a:rPr>
              <a:t>Insulin – Anabolic and Glucagon - Catabolic </a:t>
            </a:r>
          </a:p>
        </p:txBody>
      </p:sp>
      <p:graphicFrame>
        <p:nvGraphicFramePr>
          <p:cNvPr id="533551" name="Group 47"/>
          <p:cNvGraphicFramePr>
            <a:graphicFrameLocks noGrp="1"/>
          </p:cNvGraphicFramePr>
          <p:nvPr/>
        </p:nvGraphicFramePr>
        <p:xfrm>
          <a:off x="914400" y="1371600"/>
          <a:ext cx="7239000" cy="4876797"/>
        </p:xfrm>
        <a:graphic>
          <a:graphicData uri="http://schemas.openxmlformats.org/drawingml/2006/table">
            <a:tbl>
              <a:tblPr/>
              <a:tblGrid>
                <a:gridCol w="3657600"/>
                <a:gridCol w="1828800"/>
                <a:gridCol w="1752600"/>
              </a:tblGrid>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Book Antiqua" pitchFamily="18" charset="0"/>
                        </a:rPr>
                        <a:t>Metabolic Action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A8FFF"/>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Book Antiqua" pitchFamily="18" charset="0"/>
                        </a:rPr>
                        <a:t>Insulin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A8FFF"/>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Book Antiqua" pitchFamily="18" charset="0"/>
                        </a:rPr>
                        <a:t>Glucagon</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A8FFF"/>
                    </a:solidFill>
                  </a:tcPr>
                </a:tc>
              </a:tr>
              <a:tr h="540389">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bg1"/>
                          </a:solidFill>
                          <a:effectLst/>
                          <a:latin typeface="Book Antiqua" pitchFamily="18" charset="0"/>
                        </a:rPr>
                        <a:t>Glycogen synthesis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err="1" smtClean="0">
                          <a:ln>
                            <a:noFill/>
                          </a:ln>
                          <a:solidFill>
                            <a:schemeClr val="bg1"/>
                          </a:solidFill>
                          <a:effectLst/>
                          <a:latin typeface="Book Antiqua" pitchFamily="18" charset="0"/>
                        </a:rPr>
                        <a:t>Glycolysis</a:t>
                      </a:r>
                      <a:r>
                        <a:rPr kumimoji="0" lang="en-US" sz="2200" b="0" i="0" u="none" strike="noStrike" cap="none" normalizeH="0" baseline="0" dirty="0" smtClean="0">
                          <a:ln>
                            <a:noFill/>
                          </a:ln>
                          <a:solidFill>
                            <a:schemeClr val="bg1"/>
                          </a:solidFill>
                          <a:effectLst/>
                          <a:latin typeface="Book Antiqua" pitchFamily="18" charset="0"/>
                        </a:rPr>
                        <a:t> (energy release)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err="1" smtClean="0">
                          <a:ln>
                            <a:noFill/>
                          </a:ln>
                          <a:solidFill>
                            <a:schemeClr val="bg1"/>
                          </a:solidFill>
                          <a:effectLst/>
                          <a:latin typeface="Book Antiqua" pitchFamily="18" charset="0"/>
                        </a:rPr>
                        <a:t>Lipogenesis</a:t>
                      </a:r>
                      <a:endParaRPr kumimoji="0" lang="en-US" sz="2200" b="0" i="0" u="none" strike="noStrike" cap="none" normalizeH="0" baseline="0" dirty="0" smtClean="0">
                        <a:ln>
                          <a:noFill/>
                        </a:ln>
                        <a:solidFill>
                          <a:schemeClr val="bg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bg1"/>
                          </a:solidFill>
                          <a:effectLst/>
                          <a:latin typeface="Book Antiqua" pitchFamily="18" charset="0"/>
                        </a:rPr>
                        <a:t>Protein synthesis</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CC"/>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err="1" smtClean="0">
                          <a:ln>
                            <a:noFill/>
                          </a:ln>
                          <a:solidFill>
                            <a:srgbClr val="FFFF00"/>
                          </a:solidFill>
                          <a:effectLst/>
                          <a:latin typeface="Book Antiqua" pitchFamily="18" charset="0"/>
                        </a:rPr>
                        <a:t>Glycogenolysis</a:t>
                      </a:r>
                      <a:endParaRPr kumimoji="0" lang="en-US" sz="2200" b="0" i="0" u="none" strike="noStrike" cap="none" normalizeH="0" baseline="0" dirty="0" smtClean="0">
                        <a:ln>
                          <a:noFill/>
                        </a:ln>
                        <a:solidFill>
                          <a:srgbClr val="FFFF00"/>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err="1" smtClean="0">
                          <a:ln>
                            <a:noFill/>
                          </a:ln>
                          <a:solidFill>
                            <a:srgbClr val="FFFF00"/>
                          </a:solidFill>
                          <a:effectLst/>
                          <a:latin typeface="Book Antiqua" pitchFamily="18" charset="0"/>
                        </a:rPr>
                        <a:t>Gluconeogenesis</a:t>
                      </a:r>
                      <a:r>
                        <a:rPr kumimoji="0" lang="en-US" sz="2200" b="0" i="0" u="none" strike="noStrike" cap="none" normalizeH="0" baseline="0" dirty="0" smtClean="0">
                          <a:ln>
                            <a:noFill/>
                          </a:ln>
                          <a:solidFill>
                            <a:srgbClr val="FFFF00"/>
                          </a:solidFill>
                          <a:effectLst/>
                          <a:latin typeface="Book Antiqua" pitchFamily="18" charset="0"/>
                        </a:rPr>
                        <a:t> </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err="1" smtClean="0">
                          <a:ln>
                            <a:noFill/>
                          </a:ln>
                          <a:solidFill>
                            <a:srgbClr val="FFFF00"/>
                          </a:solidFill>
                          <a:effectLst/>
                          <a:latin typeface="Book Antiqua" pitchFamily="18" charset="0"/>
                        </a:rPr>
                        <a:t>Lipolysis</a:t>
                      </a:r>
                      <a:endParaRPr kumimoji="0" lang="en-US" sz="2200" b="0" i="0" u="none" strike="noStrike" cap="none" normalizeH="0" baseline="0" dirty="0" smtClean="0">
                        <a:ln>
                          <a:noFill/>
                        </a:ln>
                        <a:solidFill>
                          <a:srgbClr val="FFFF00"/>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r h="542051">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err="1" smtClean="0">
                          <a:ln>
                            <a:noFill/>
                          </a:ln>
                          <a:solidFill>
                            <a:srgbClr val="FFFF00"/>
                          </a:solidFill>
                          <a:effectLst/>
                          <a:latin typeface="Book Antiqua" pitchFamily="18" charset="0"/>
                        </a:rPr>
                        <a:t>Ketogenesis</a:t>
                      </a:r>
                      <a:endParaRPr kumimoji="0" lang="en-US" sz="2200" b="0" i="0" u="none" strike="noStrike" cap="none" normalizeH="0" baseline="0" dirty="0" smtClean="0">
                        <a:ln>
                          <a:noFill/>
                        </a:ln>
                        <a:solidFill>
                          <a:srgbClr val="FFFF00"/>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accent5">
                              <a:lumMod val="20000"/>
                              <a:lumOff val="80000"/>
                            </a:schemeClr>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accent5">
                            <a:lumMod val="20000"/>
                            <a:lumOff val="80000"/>
                          </a:schemeClr>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a:t>
                      </a:r>
                      <a:endParaRPr kumimoji="0" lang="en-US" sz="2200" b="0" i="0" u="none" strike="noStrike" cap="none" normalizeH="0" baseline="0" dirty="0" smtClean="0">
                        <a:ln>
                          <a:noFill/>
                        </a:ln>
                        <a:solidFill>
                          <a:schemeClr val="tx1"/>
                        </a:solidFill>
                        <a:effectLst/>
                        <a:latin typeface="Book Antiqua" pitchFamily="18"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7C80"/>
                    </a:solidFill>
                  </a:tcPr>
                </a:tc>
              </a:tr>
            </a:tbl>
          </a:graphicData>
        </a:graphic>
      </p:graphicFrame>
    </p:spTree>
    <p:extLst>
      <p:ext uri="{BB962C8B-B14F-4D97-AF65-F5344CB8AC3E}">
        <p14:creationId xmlns:p14="http://schemas.microsoft.com/office/powerpoint/2010/main" val="2803808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60" r="13064"/>
          <a:stretch/>
        </p:blipFill>
        <p:spPr>
          <a:xfrm>
            <a:off x="296261" y="222195"/>
            <a:ext cx="8704184" cy="6413610"/>
          </a:xfrm>
          <a:prstGeom prst="rect">
            <a:avLst/>
          </a:prstGeom>
        </p:spPr>
      </p:pic>
    </p:spTree>
    <p:extLst>
      <p:ext uri="{BB962C8B-B14F-4D97-AF65-F5344CB8AC3E}">
        <p14:creationId xmlns:p14="http://schemas.microsoft.com/office/powerpoint/2010/main" val="3098928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idx="1"/>
          </p:nvPr>
        </p:nvSpPr>
        <p:spPr>
          <a:xfrm>
            <a:off x="0" y="777478"/>
            <a:ext cx="9000445" cy="4876800"/>
          </a:xfrm>
          <a:solidFill>
            <a:schemeClr val="bg1"/>
          </a:solidFill>
        </p:spPr>
        <p:txBody>
          <a:bodyPr>
            <a:normAutofit/>
          </a:bodyPr>
          <a:lstStyle/>
          <a:p>
            <a:pPr lvl="1">
              <a:lnSpc>
                <a:spcPct val="90000"/>
              </a:lnSpc>
              <a:spcBef>
                <a:spcPct val="50000"/>
              </a:spcBef>
            </a:pPr>
            <a:r>
              <a:rPr lang="en-US" sz="3000" dirty="0" smtClean="0">
                <a:solidFill>
                  <a:schemeClr val="tx1"/>
                </a:solidFill>
              </a:rPr>
              <a:t>The </a:t>
            </a:r>
            <a:r>
              <a:rPr lang="en-US" sz="3000" dirty="0">
                <a:solidFill>
                  <a:schemeClr val="tx1"/>
                </a:solidFill>
              </a:rPr>
              <a:t>second early response hyperglycemic hormone.</a:t>
            </a:r>
          </a:p>
          <a:p>
            <a:pPr lvl="1">
              <a:lnSpc>
                <a:spcPct val="90000"/>
              </a:lnSpc>
              <a:spcBef>
                <a:spcPct val="50000"/>
              </a:spcBef>
            </a:pPr>
            <a:r>
              <a:rPr lang="en-US" sz="3000" dirty="0">
                <a:solidFill>
                  <a:schemeClr val="tx1"/>
                </a:solidFill>
              </a:rPr>
              <a:t>This </a:t>
            </a:r>
            <a:r>
              <a:rPr lang="en-US" sz="3000" dirty="0" smtClean="0">
                <a:solidFill>
                  <a:schemeClr val="tx1"/>
                </a:solidFill>
              </a:rPr>
              <a:t>effect- mediated through </a:t>
            </a:r>
            <a:r>
              <a:rPr lang="en-US" sz="3000" dirty="0">
                <a:solidFill>
                  <a:schemeClr val="tx1"/>
                </a:solidFill>
              </a:rPr>
              <a:t>hypothalamus in response to </a:t>
            </a:r>
            <a:r>
              <a:rPr lang="en-US" sz="3000" dirty="0" smtClean="0">
                <a:solidFill>
                  <a:schemeClr val="tx1"/>
                </a:solidFill>
                <a:cs typeface="Arial" panose="020B0604020202020204" pitchFamily="34" charset="0"/>
              </a:rPr>
              <a:t>low </a:t>
            </a:r>
            <a:r>
              <a:rPr lang="en-US" sz="3000" dirty="0" smtClean="0">
                <a:solidFill>
                  <a:schemeClr val="tx1"/>
                </a:solidFill>
              </a:rPr>
              <a:t>blood </a:t>
            </a:r>
            <a:r>
              <a:rPr lang="en-US" sz="3000" dirty="0">
                <a:solidFill>
                  <a:schemeClr val="tx1"/>
                </a:solidFill>
              </a:rPr>
              <a:t>glucose</a:t>
            </a:r>
          </a:p>
          <a:p>
            <a:pPr lvl="1">
              <a:lnSpc>
                <a:spcPct val="90000"/>
              </a:lnSpc>
              <a:spcBef>
                <a:spcPct val="50000"/>
              </a:spcBef>
            </a:pPr>
            <a:r>
              <a:rPr lang="en-US" sz="3000" dirty="0">
                <a:solidFill>
                  <a:schemeClr val="tx1"/>
                </a:solidFill>
              </a:rPr>
              <a:t>Stimulation of sympathetic neurons </a:t>
            </a:r>
            <a:r>
              <a:rPr lang="en-US" sz="3000" dirty="0" smtClean="0">
                <a:solidFill>
                  <a:schemeClr val="tx1"/>
                </a:solidFill>
              </a:rPr>
              <a:t>- release </a:t>
            </a:r>
            <a:r>
              <a:rPr lang="en-US" sz="3000" dirty="0">
                <a:solidFill>
                  <a:schemeClr val="tx1"/>
                </a:solidFill>
              </a:rPr>
              <a:t>of </a:t>
            </a:r>
            <a:r>
              <a:rPr lang="en-US" sz="3000" b="1" dirty="0">
                <a:solidFill>
                  <a:srgbClr val="FF0000"/>
                </a:solidFill>
              </a:rPr>
              <a:t>epinephrine from adrenal medulla </a:t>
            </a:r>
            <a:r>
              <a:rPr lang="en-US" sz="3000" b="1" dirty="0" smtClean="0">
                <a:solidFill>
                  <a:srgbClr val="FF0000"/>
                </a:solidFill>
              </a:rPr>
              <a:t>.</a:t>
            </a:r>
            <a:endParaRPr lang="en-US" sz="3000" b="1" dirty="0">
              <a:solidFill>
                <a:srgbClr val="FF0000"/>
              </a:solidFill>
            </a:endParaRPr>
          </a:p>
        </p:txBody>
      </p:sp>
      <p:sp>
        <p:nvSpPr>
          <p:cNvPr id="421895" name="Rectangle 7"/>
          <p:cNvSpPr>
            <a:spLocks noChangeArrowheads="1"/>
          </p:cNvSpPr>
          <p:nvPr/>
        </p:nvSpPr>
        <p:spPr bwMode="auto">
          <a:xfrm>
            <a:off x="0" y="0"/>
            <a:ext cx="9143999"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Role of Epinephrine</a:t>
            </a:r>
          </a:p>
        </p:txBody>
      </p:sp>
    </p:spTree>
    <p:extLst>
      <p:ext uri="{BB962C8B-B14F-4D97-AF65-F5344CB8AC3E}">
        <p14:creationId xmlns:p14="http://schemas.microsoft.com/office/powerpoint/2010/main" val="308205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Rectangle 3"/>
          <p:cNvSpPr>
            <a:spLocks noGrp="1" noChangeArrowheads="1"/>
          </p:cNvSpPr>
          <p:nvPr>
            <p:ph idx="1"/>
          </p:nvPr>
        </p:nvSpPr>
        <p:spPr>
          <a:xfrm>
            <a:off x="0" y="777478"/>
            <a:ext cx="9000445" cy="4876800"/>
          </a:xfrm>
          <a:solidFill>
            <a:schemeClr val="bg1"/>
          </a:solidFill>
        </p:spPr>
        <p:txBody>
          <a:bodyPr>
            <a:normAutofit/>
          </a:bodyPr>
          <a:lstStyle/>
          <a:p>
            <a:pPr lvl="1">
              <a:lnSpc>
                <a:spcPct val="90000"/>
              </a:lnSpc>
              <a:spcBef>
                <a:spcPct val="50000"/>
              </a:spcBef>
            </a:pPr>
            <a:r>
              <a:rPr lang="en-US" sz="3000" dirty="0" smtClean="0">
                <a:solidFill>
                  <a:schemeClr val="tx1"/>
                </a:solidFill>
              </a:rPr>
              <a:t>Glycogen </a:t>
            </a:r>
            <a:r>
              <a:rPr lang="en-US" sz="3000" dirty="0">
                <a:solidFill>
                  <a:schemeClr val="tx1"/>
                </a:solidFill>
              </a:rPr>
              <a:t>breakdown,  gluconeogenesis, and glucose release from the liver.</a:t>
            </a:r>
          </a:p>
          <a:p>
            <a:pPr lvl="1">
              <a:spcBef>
                <a:spcPct val="50000"/>
              </a:spcBef>
            </a:pPr>
            <a:r>
              <a:rPr lang="en-US" sz="3000" dirty="0" smtClean="0">
                <a:solidFill>
                  <a:schemeClr val="tx1"/>
                </a:solidFill>
                <a:latin typeface="Arial Black" panose="020B0A04020102020204" pitchFamily="34" charset="0"/>
              </a:rPr>
              <a:t>↑ </a:t>
            </a:r>
            <a:r>
              <a:rPr lang="en-US" sz="3000" dirty="0"/>
              <a:t>blood glucose</a:t>
            </a:r>
          </a:p>
          <a:p>
            <a:pPr lvl="1">
              <a:spcBef>
                <a:spcPct val="50000"/>
              </a:spcBef>
            </a:pPr>
            <a:r>
              <a:rPr lang="en-US" sz="3000" dirty="0"/>
              <a:t>↑ </a:t>
            </a:r>
            <a:r>
              <a:rPr lang="en-US" sz="3000" dirty="0" err="1"/>
              <a:t>glycogenolysis</a:t>
            </a:r>
            <a:endParaRPr lang="en-US" sz="3000" dirty="0"/>
          </a:p>
          <a:p>
            <a:pPr lvl="1">
              <a:spcBef>
                <a:spcPct val="50000"/>
              </a:spcBef>
            </a:pPr>
            <a:r>
              <a:rPr lang="en-US" sz="3000" dirty="0"/>
              <a:t>↑ gluconeogenesis</a:t>
            </a:r>
          </a:p>
          <a:p>
            <a:pPr lvl="1">
              <a:spcBef>
                <a:spcPct val="50000"/>
              </a:spcBef>
            </a:pPr>
            <a:r>
              <a:rPr lang="en-US" sz="3000" dirty="0"/>
              <a:t>↑ uptake of amino acids</a:t>
            </a:r>
          </a:p>
          <a:p>
            <a:pPr lvl="1">
              <a:spcBef>
                <a:spcPct val="50000"/>
              </a:spcBef>
            </a:pPr>
            <a:endParaRPr lang="en-US" sz="3000" dirty="0"/>
          </a:p>
          <a:p>
            <a:pPr lvl="1">
              <a:spcBef>
                <a:spcPct val="50000"/>
              </a:spcBef>
            </a:pPr>
            <a:endParaRPr lang="en-US" sz="3000" dirty="0">
              <a:solidFill>
                <a:schemeClr val="tx1"/>
              </a:solidFill>
            </a:endParaRPr>
          </a:p>
        </p:txBody>
      </p:sp>
      <p:sp>
        <p:nvSpPr>
          <p:cNvPr id="421895" name="Rectangle 7"/>
          <p:cNvSpPr>
            <a:spLocks noChangeArrowheads="1"/>
          </p:cNvSpPr>
          <p:nvPr/>
        </p:nvSpPr>
        <p:spPr bwMode="auto">
          <a:xfrm>
            <a:off x="0" y="0"/>
            <a:ext cx="9143999"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smtClean="0">
                <a:solidFill>
                  <a:srgbClr val="C00000"/>
                </a:solidFill>
                <a:latin typeface="Comic Sans MS" panose="030F0702030302020204" pitchFamily="66" charset="0"/>
                <a:ea typeface="+mj-ea"/>
                <a:cs typeface="+mj-cs"/>
              </a:rPr>
              <a:t>Functions of </a:t>
            </a:r>
            <a:r>
              <a:rPr lang="en-US" sz="3200" b="1" dirty="0">
                <a:solidFill>
                  <a:srgbClr val="C00000"/>
                </a:solidFill>
                <a:latin typeface="Comic Sans MS" panose="030F0702030302020204" pitchFamily="66" charset="0"/>
                <a:ea typeface="+mj-ea"/>
                <a:cs typeface="+mj-cs"/>
              </a:rPr>
              <a:t>Epinephrine</a:t>
            </a:r>
          </a:p>
        </p:txBody>
      </p:sp>
    </p:spTree>
    <p:extLst>
      <p:ext uri="{BB962C8B-B14F-4D97-AF65-F5344CB8AC3E}">
        <p14:creationId xmlns:p14="http://schemas.microsoft.com/office/powerpoint/2010/main" val="3903667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idx="1"/>
          </p:nvPr>
        </p:nvSpPr>
        <p:spPr>
          <a:xfrm>
            <a:off x="677863" y="1600200"/>
            <a:ext cx="8169878" cy="4272080"/>
          </a:xfrm>
          <a:solidFill>
            <a:schemeClr val="bg1"/>
          </a:solidFill>
        </p:spPr>
        <p:txBody>
          <a:bodyPr>
            <a:normAutofit/>
          </a:bodyPr>
          <a:lstStyle/>
          <a:p>
            <a:r>
              <a:rPr lang="en-US" sz="2800" b="1" dirty="0" err="1">
                <a:solidFill>
                  <a:schemeClr val="tx1"/>
                </a:solidFill>
              </a:rPr>
              <a:t>Cortisol</a:t>
            </a:r>
            <a:r>
              <a:rPr lang="en-US" sz="2800" b="1" dirty="0">
                <a:solidFill>
                  <a:schemeClr val="tx1"/>
                </a:solidFill>
              </a:rPr>
              <a:t> is a steroid hormone</a:t>
            </a:r>
          </a:p>
          <a:p>
            <a:pPr lvl="1">
              <a:spcBef>
                <a:spcPct val="50000"/>
              </a:spcBef>
            </a:pPr>
            <a:r>
              <a:rPr lang="en-US" sz="2800" dirty="0">
                <a:solidFill>
                  <a:schemeClr val="tx1"/>
                </a:solidFill>
              </a:rPr>
              <a:t>It is synthesized in the adrenal cortex.</a:t>
            </a:r>
          </a:p>
          <a:p>
            <a:pPr lvl="1">
              <a:spcBef>
                <a:spcPct val="50000"/>
              </a:spcBef>
            </a:pPr>
            <a:r>
              <a:rPr lang="en-US" sz="2800" dirty="0">
                <a:solidFill>
                  <a:schemeClr val="tx1"/>
                </a:solidFill>
              </a:rPr>
              <a:t>Synthesis is regulated via the hypothalamus (CRF) and anterior pituitary (ACTH</a:t>
            </a:r>
            <a:r>
              <a:rPr lang="en-US" sz="2800" dirty="0" smtClean="0">
                <a:solidFill>
                  <a:schemeClr val="tx1"/>
                </a:solidFill>
              </a:rPr>
              <a:t>).</a:t>
            </a:r>
          </a:p>
          <a:p>
            <a:pPr lvl="1">
              <a:spcBef>
                <a:spcPct val="50000"/>
              </a:spcBef>
            </a:pPr>
            <a:r>
              <a:rPr lang="en-IN" sz="2800" dirty="0" smtClean="0">
                <a:solidFill>
                  <a:schemeClr val="tx1"/>
                </a:solidFill>
              </a:rPr>
              <a:t>Catabolic hormone</a:t>
            </a:r>
          </a:p>
          <a:p>
            <a:pPr lvl="1">
              <a:spcBef>
                <a:spcPct val="50000"/>
              </a:spcBef>
            </a:pPr>
            <a:r>
              <a:rPr lang="en-IN" sz="2800" b="1" i="1" dirty="0" smtClean="0">
                <a:solidFill>
                  <a:srgbClr val="FF0000"/>
                </a:solidFill>
              </a:rPr>
              <a:t>↑ fasting </a:t>
            </a:r>
            <a:r>
              <a:rPr lang="en-IN" sz="2800" b="1" i="1" dirty="0" err="1" smtClean="0">
                <a:solidFill>
                  <a:srgbClr val="FF0000"/>
                </a:solidFill>
              </a:rPr>
              <a:t>hyperglycemia</a:t>
            </a:r>
            <a:r>
              <a:rPr lang="en-IN" sz="2800" b="1" i="1" dirty="0" smtClean="0">
                <a:solidFill>
                  <a:srgbClr val="FF0000"/>
                </a:solidFill>
              </a:rPr>
              <a:t>, ↑ liver glycogen</a:t>
            </a:r>
            <a:r>
              <a:rPr lang="en-IN" sz="2800" dirty="0" smtClean="0">
                <a:solidFill>
                  <a:schemeClr val="tx1"/>
                </a:solidFill>
              </a:rPr>
              <a:t>, </a:t>
            </a:r>
          </a:p>
          <a:p>
            <a:pPr lvl="1">
              <a:spcBef>
                <a:spcPct val="50000"/>
              </a:spcBef>
            </a:pPr>
            <a:r>
              <a:rPr lang="en-IN" sz="2800" i="1" dirty="0" smtClean="0">
                <a:solidFill>
                  <a:srgbClr val="FF0000"/>
                </a:solidFill>
              </a:rPr>
              <a:t>decreases lean body mass </a:t>
            </a:r>
            <a:r>
              <a:rPr lang="en-IN" sz="2800" dirty="0" smtClean="0">
                <a:solidFill>
                  <a:schemeClr val="tx1"/>
                </a:solidFill>
              </a:rPr>
              <a:t>and muscle mass and may increase energy expenditure.</a:t>
            </a:r>
          </a:p>
          <a:p>
            <a:pPr lvl="1">
              <a:spcBef>
                <a:spcPct val="50000"/>
              </a:spcBef>
            </a:pPr>
            <a:endParaRPr lang="en-US" sz="2800" dirty="0" smtClean="0">
              <a:solidFill>
                <a:schemeClr val="tx1"/>
              </a:solidFill>
            </a:endParaRPr>
          </a:p>
          <a:p>
            <a:pPr lvl="1">
              <a:spcBef>
                <a:spcPct val="50000"/>
              </a:spcBef>
            </a:pPr>
            <a:endParaRPr lang="en-US" sz="2800" dirty="0">
              <a:solidFill>
                <a:schemeClr val="tx1"/>
              </a:solidFill>
            </a:endParaRPr>
          </a:p>
          <a:p>
            <a:endParaRPr lang="en-US" sz="2800" b="1" dirty="0"/>
          </a:p>
        </p:txBody>
      </p:sp>
      <p:sp>
        <p:nvSpPr>
          <p:cNvPr id="423941" name="Rectangle 5"/>
          <p:cNvSpPr>
            <a:spLocks noChangeArrowheads="1"/>
          </p:cNvSpPr>
          <p:nvPr/>
        </p:nvSpPr>
        <p:spPr bwMode="auto">
          <a:xfrm>
            <a:off x="677863" y="228600"/>
            <a:ext cx="7780337"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smtClean="0">
                <a:solidFill>
                  <a:srgbClr val="C00000"/>
                </a:solidFill>
                <a:latin typeface="Comic Sans MS" panose="030F0702030302020204" pitchFamily="66" charset="0"/>
                <a:ea typeface="+mj-ea"/>
                <a:cs typeface="+mj-cs"/>
              </a:rPr>
              <a:t>Glucocorticoids- Cortisol </a:t>
            </a:r>
            <a:endParaRPr lang="en-US" sz="3200" b="1" dirty="0">
              <a:solidFill>
                <a:srgbClr val="C00000"/>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42875197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idx="1"/>
          </p:nvPr>
        </p:nvSpPr>
        <p:spPr>
          <a:xfrm>
            <a:off x="143555" y="985720"/>
            <a:ext cx="8551480" cy="3664920"/>
          </a:xfrm>
          <a:solidFill>
            <a:schemeClr val="bg1"/>
          </a:solidFill>
        </p:spPr>
        <p:txBody>
          <a:bodyPr>
            <a:normAutofit/>
          </a:bodyPr>
          <a:lstStyle/>
          <a:p>
            <a:pPr marL="0" indent="0">
              <a:buNone/>
            </a:pPr>
            <a:r>
              <a:rPr lang="en-US" sz="2800" b="1" dirty="0" smtClean="0"/>
              <a:t>Secreted by adrenal cortex</a:t>
            </a:r>
          </a:p>
          <a:p>
            <a:pPr lvl="1">
              <a:spcBef>
                <a:spcPct val="50000"/>
              </a:spcBef>
            </a:pPr>
            <a:r>
              <a:rPr lang="en-US" sz="3000" dirty="0" smtClean="0">
                <a:solidFill>
                  <a:schemeClr val="tx1"/>
                </a:solidFill>
                <a:latin typeface="Arial Black" panose="020B0A04020102020204" pitchFamily="34" charset="0"/>
              </a:rPr>
              <a:t>↑ </a:t>
            </a:r>
            <a:r>
              <a:rPr lang="en-US" sz="3000" dirty="0" smtClean="0"/>
              <a:t>blood glucose</a:t>
            </a:r>
          </a:p>
          <a:p>
            <a:pPr lvl="1">
              <a:spcBef>
                <a:spcPct val="50000"/>
              </a:spcBef>
            </a:pPr>
            <a:r>
              <a:rPr lang="en-US" sz="3000" dirty="0" smtClean="0"/>
              <a:t>↑ gluconeogenesis</a:t>
            </a:r>
          </a:p>
          <a:p>
            <a:pPr lvl="1">
              <a:spcBef>
                <a:spcPct val="50000"/>
              </a:spcBef>
            </a:pPr>
            <a:r>
              <a:rPr lang="en-US" sz="3000" dirty="0" smtClean="0"/>
              <a:t>↑ release of amino acids from muscle</a:t>
            </a:r>
          </a:p>
          <a:p>
            <a:endParaRPr lang="en-US" sz="2800" b="1" dirty="0" smtClean="0"/>
          </a:p>
          <a:p>
            <a:endParaRPr lang="en-US" sz="2800" b="1" dirty="0"/>
          </a:p>
        </p:txBody>
      </p:sp>
      <p:sp>
        <p:nvSpPr>
          <p:cNvPr id="422917" name="Rectangle 5"/>
          <p:cNvSpPr>
            <a:spLocks noChangeArrowheads="1"/>
          </p:cNvSpPr>
          <p:nvPr/>
        </p:nvSpPr>
        <p:spPr bwMode="auto">
          <a:xfrm>
            <a:off x="-22538" y="0"/>
            <a:ext cx="9144000"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Role of </a:t>
            </a:r>
            <a:r>
              <a:rPr lang="en-US" sz="3200" b="1" dirty="0" smtClean="0">
                <a:solidFill>
                  <a:srgbClr val="C00000"/>
                </a:solidFill>
                <a:latin typeface="Comic Sans MS" panose="030F0702030302020204" pitchFamily="66" charset="0"/>
                <a:ea typeface="+mj-ea"/>
                <a:cs typeface="+mj-cs"/>
              </a:rPr>
              <a:t>glucocorticoids</a:t>
            </a:r>
            <a:endParaRPr lang="en-US" sz="3200" b="1" dirty="0">
              <a:solidFill>
                <a:srgbClr val="C00000"/>
              </a:solidFill>
              <a:latin typeface="Comic Sans MS" panose="030F0702030302020204" pitchFamily="66" charset="0"/>
              <a:ea typeface="+mj-ea"/>
              <a:cs typeface="+mj-cs"/>
            </a:endParaRPr>
          </a:p>
        </p:txBody>
      </p:sp>
    </p:spTree>
    <p:extLst>
      <p:ext uri="{BB962C8B-B14F-4D97-AF65-F5344CB8AC3E}">
        <p14:creationId xmlns:p14="http://schemas.microsoft.com/office/powerpoint/2010/main" val="12929380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idx="1"/>
          </p:nvPr>
        </p:nvSpPr>
        <p:spPr>
          <a:xfrm>
            <a:off x="143555" y="985720"/>
            <a:ext cx="8551480" cy="3664920"/>
          </a:xfrm>
          <a:solidFill>
            <a:schemeClr val="bg1"/>
          </a:solidFill>
        </p:spPr>
        <p:txBody>
          <a:bodyPr>
            <a:normAutofit/>
          </a:bodyPr>
          <a:lstStyle/>
          <a:p>
            <a:r>
              <a:rPr lang="en-US" sz="2800" b="1" dirty="0">
                <a:solidFill>
                  <a:schemeClr val="tx2">
                    <a:lumMod val="60000"/>
                    <a:lumOff val="40000"/>
                  </a:schemeClr>
                </a:solidFill>
              </a:rPr>
              <a:t>These are </a:t>
            </a:r>
            <a:r>
              <a:rPr lang="en-US" sz="3600" b="1" i="1" dirty="0">
                <a:solidFill>
                  <a:srgbClr val="FF0000"/>
                </a:solidFill>
              </a:rPr>
              <a:t>long term hyperglycemic </a:t>
            </a:r>
            <a:r>
              <a:rPr lang="en-US" sz="3600" b="1" i="1" dirty="0" smtClean="0">
                <a:solidFill>
                  <a:srgbClr val="FF0000"/>
                </a:solidFill>
              </a:rPr>
              <a:t>hormones</a:t>
            </a:r>
          </a:p>
          <a:p>
            <a:endParaRPr lang="en-US" sz="2800" b="1" dirty="0">
              <a:solidFill>
                <a:schemeClr val="tx2">
                  <a:lumMod val="60000"/>
                  <a:lumOff val="40000"/>
                </a:schemeClr>
              </a:solidFill>
            </a:endParaRPr>
          </a:p>
          <a:p>
            <a:r>
              <a:rPr lang="en-US" sz="2800" dirty="0">
                <a:solidFill>
                  <a:schemeClr val="tx1"/>
                </a:solidFill>
              </a:rPr>
              <a:t>Activation takes hours to days.</a:t>
            </a:r>
          </a:p>
          <a:p>
            <a:pPr lvl="1"/>
            <a:r>
              <a:rPr lang="en-US" sz="2800" dirty="0">
                <a:solidFill>
                  <a:srgbClr val="FF0000"/>
                </a:solidFill>
              </a:rPr>
              <a:t>Cortisol and GH </a:t>
            </a:r>
            <a:r>
              <a:rPr lang="en-US" sz="2800" dirty="0">
                <a:solidFill>
                  <a:schemeClr val="tx1"/>
                </a:solidFill>
              </a:rPr>
              <a:t>act to decrease glucose utilization in most cells of the </a:t>
            </a:r>
            <a:r>
              <a:rPr lang="en-US" sz="2800" dirty="0" smtClean="0">
                <a:solidFill>
                  <a:schemeClr val="tx1"/>
                </a:solidFill>
              </a:rPr>
              <a:t>body.</a:t>
            </a:r>
          </a:p>
          <a:p>
            <a:pPr lvl="1"/>
            <a:endParaRPr lang="en-US" sz="2800" dirty="0">
              <a:solidFill>
                <a:schemeClr val="tx1"/>
              </a:solidFill>
            </a:endParaRPr>
          </a:p>
          <a:p>
            <a:pPr lvl="1"/>
            <a:r>
              <a:rPr lang="en-US" sz="2800" dirty="0">
                <a:solidFill>
                  <a:schemeClr val="tx1"/>
                </a:solidFill>
              </a:rPr>
              <a:t>Effects of these hormones are mediated through the CNS.</a:t>
            </a:r>
          </a:p>
          <a:p>
            <a:endParaRPr lang="en-US" sz="2800" b="1" dirty="0"/>
          </a:p>
        </p:txBody>
      </p:sp>
      <p:sp>
        <p:nvSpPr>
          <p:cNvPr id="422917" name="Rectangle 5"/>
          <p:cNvSpPr>
            <a:spLocks noChangeArrowheads="1"/>
          </p:cNvSpPr>
          <p:nvPr/>
        </p:nvSpPr>
        <p:spPr bwMode="auto">
          <a:xfrm>
            <a:off x="-22538" y="0"/>
            <a:ext cx="9144000"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Role of </a:t>
            </a:r>
            <a:r>
              <a:rPr lang="en-US" sz="3200" b="1" dirty="0" err="1">
                <a:solidFill>
                  <a:srgbClr val="C00000"/>
                </a:solidFill>
                <a:latin typeface="Comic Sans MS" panose="030F0702030302020204" pitchFamily="66" charset="0"/>
                <a:ea typeface="+mj-ea"/>
                <a:cs typeface="+mj-cs"/>
              </a:rPr>
              <a:t>Cortisol</a:t>
            </a:r>
            <a:r>
              <a:rPr lang="en-US" sz="3200" b="1" dirty="0">
                <a:solidFill>
                  <a:srgbClr val="C00000"/>
                </a:solidFill>
                <a:latin typeface="Comic Sans MS" panose="030F0702030302020204" pitchFamily="66" charset="0"/>
                <a:ea typeface="+mj-ea"/>
                <a:cs typeface="+mj-cs"/>
              </a:rPr>
              <a:t> and GH</a:t>
            </a:r>
          </a:p>
        </p:txBody>
      </p:sp>
    </p:spTree>
    <p:extLst>
      <p:ext uri="{BB962C8B-B14F-4D97-AF65-F5344CB8AC3E}">
        <p14:creationId xmlns:p14="http://schemas.microsoft.com/office/powerpoint/2010/main" val="4247320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idx="1"/>
          </p:nvPr>
        </p:nvSpPr>
        <p:spPr>
          <a:xfrm>
            <a:off x="448965" y="990600"/>
            <a:ext cx="8551480" cy="5105400"/>
          </a:xfrm>
          <a:solidFill>
            <a:schemeClr val="bg1"/>
          </a:solidFill>
        </p:spPr>
        <p:txBody>
          <a:bodyPr>
            <a:noAutofit/>
          </a:bodyPr>
          <a:lstStyle/>
          <a:p>
            <a:r>
              <a:rPr lang="en-IN" sz="2800" b="1" dirty="0">
                <a:solidFill>
                  <a:srgbClr val="00B050"/>
                </a:solidFill>
              </a:rPr>
              <a:t>GH is the major anabolic hormone during famine and stress, </a:t>
            </a:r>
            <a:r>
              <a:rPr lang="en-IN" sz="2800" b="1" i="1" dirty="0">
                <a:solidFill>
                  <a:srgbClr val="FF0000"/>
                </a:solidFill>
              </a:rPr>
              <a:t>sparing glucose and </a:t>
            </a:r>
            <a:r>
              <a:rPr lang="en-IN" sz="2800" b="1" i="1" dirty="0" smtClean="0">
                <a:solidFill>
                  <a:srgbClr val="FF0000"/>
                </a:solidFill>
              </a:rPr>
              <a:t>protein </a:t>
            </a:r>
            <a:r>
              <a:rPr lang="en-IN" sz="2800" b="1" dirty="0">
                <a:solidFill>
                  <a:srgbClr val="00B050"/>
                </a:solidFill>
              </a:rPr>
              <a:t>at the expense of lipids.</a:t>
            </a:r>
          </a:p>
          <a:p>
            <a:endParaRPr lang="en-US" sz="2800" dirty="0" smtClean="0">
              <a:solidFill>
                <a:schemeClr val="tx1"/>
              </a:solidFill>
            </a:endParaRPr>
          </a:p>
          <a:p>
            <a:r>
              <a:rPr lang="en-US" sz="2800" dirty="0" smtClean="0">
                <a:solidFill>
                  <a:schemeClr val="tx1"/>
                </a:solidFill>
              </a:rPr>
              <a:t>GH </a:t>
            </a:r>
            <a:r>
              <a:rPr lang="en-US" sz="2800" dirty="0">
                <a:solidFill>
                  <a:schemeClr val="tx1"/>
                </a:solidFill>
              </a:rPr>
              <a:t>is a single chain polypeptide hormone.</a:t>
            </a:r>
          </a:p>
          <a:p>
            <a:r>
              <a:rPr lang="en-US" sz="2800" dirty="0">
                <a:solidFill>
                  <a:schemeClr val="tx1"/>
                </a:solidFill>
              </a:rPr>
              <a:t>Source is the anterior pituitary </a:t>
            </a:r>
            <a:r>
              <a:rPr lang="en-US" sz="2800" dirty="0" err="1">
                <a:solidFill>
                  <a:schemeClr val="tx1"/>
                </a:solidFill>
              </a:rPr>
              <a:t>somatotrophs</a:t>
            </a:r>
            <a:r>
              <a:rPr lang="en-US" sz="2800" dirty="0">
                <a:solidFill>
                  <a:schemeClr val="tx1"/>
                </a:solidFill>
              </a:rPr>
              <a:t>.</a:t>
            </a:r>
          </a:p>
          <a:p>
            <a:r>
              <a:rPr lang="en-US" sz="2800" dirty="0">
                <a:solidFill>
                  <a:schemeClr val="tx1"/>
                </a:solidFill>
              </a:rPr>
              <a:t>It is regulated by the hypothalamus.</a:t>
            </a:r>
          </a:p>
          <a:p>
            <a:r>
              <a:rPr lang="en-US" sz="2800" dirty="0">
                <a:solidFill>
                  <a:schemeClr val="tx1"/>
                </a:solidFill>
              </a:rPr>
              <a:t>GHRH has a stimulatory effect.</a:t>
            </a:r>
          </a:p>
          <a:p>
            <a:r>
              <a:rPr lang="en-US" sz="2800" dirty="0">
                <a:solidFill>
                  <a:schemeClr val="tx1"/>
                </a:solidFill>
              </a:rPr>
              <a:t>Somatostatin (GHIF) has an inhibitory effect</a:t>
            </a:r>
            <a:r>
              <a:rPr lang="en-US" sz="2800" dirty="0" smtClean="0">
                <a:solidFill>
                  <a:schemeClr val="tx1"/>
                </a:solidFill>
              </a:rPr>
              <a:t>.</a:t>
            </a:r>
          </a:p>
          <a:p>
            <a:endParaRPr lang="en-US" sz="2800" dirty="0">
              <a:solidFill>
                <a:schemeClr val="tx1"/>
              </a:solidFill>
            </a:endParaRPr>
          </a:p>
          <a:p>
            <a:r>
              <a:rPr lang="en-US" sz="2800" dirty="0">
                <a:solidFill>
                  <a:schemeClr val="tx1"/>
                </a:solidFill>
              </a:rPr>
              <a:t>Clinical correlation: Gigantism and </a:t>
            </a:r>
            <a:r>
              <a:rPr lang="en-US" sz="2800" dirty="0" err="1">
                <a:solidFill>
                  <a:schemeClr val="tx1"/>
                </a:solidFill>
              </a:rPr>
              <a:t>Acromegaly</a:t>
            </a:r>
            <a:r>
              <a:rPr lang="en-US" sz="2800" dirty="0">
                <a:solidFill>
                  <a:schemeClr val="tx1"/>
                </a:solidFill>
              </a:rPr>
              <a:t> </a:t>
            </a:r>
            <a:r>
              <a:rPr lang="en-US" sz="2800" dirty="0" smtClean="0">
                <a:solidFill>
                  <a:schemeClr val="tx1"/>
                </a:solidFill>
              </a:rPr>
              <a:t>cause </a:t>
            </a:r>
            <a:r>
              <a:rPr lang="en-US" sz="2800" dirty="0">
                <a:solidFill>
                  <a:schemeClr val="tx1"/>
                </a:solidFill>
              </a:rPr>
              <a:t>insulin resistance</a:t>
            </a:r>
            <a:r>
              <a:rPr lang="en-US" sz="2800" i="1" dirty="0" smtClean="0">
                <a:solidFill>
                  <a:schemeClr val="tx1"/>
                </a:solidFill>
              </a:rPr>
              <a:t>.</a:t>
            </a:r>
            <a:endParaRPr lang="en-US" sz="2800" i="1" dirty="0">
              <a:solidFill>
                <a:schemeClr val="tx1"/>
              </a:solidFill>
            </a:endParaRPr>
          </a:p>
        </p:txBody>
      </p:sp>
      <p:sp>
        <p:nvSpPr>
          <p:cNvPr id="424965" name="Rectangle 5"/>
          <p:cNvSpPr>
            <a:spLocks noChangeArrowheads="1"/>
          </p:cNvSpPr>
          <p:nvPr/>
        </p:nvSpPr>
        <p:spPr bwMode="auto">
          <a:xfrm>
            <a:off x="677863" y="228600"/>
            <a:ext cx="7780337"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Growth Hormone (GH)</a:t>
            </a:r>
          </a:p>
        </p:txBody>
      </p:sp>
    </p:spTree>
    <p:extLst>
      <p:ext uri="{BB962C8B-B14F-4D97-AF65-F5344CB8AC3E}">
        <p14:creationId xmlns:p14="http://schemas.microsoft.com/office/powerpoint/2010/main" val="94162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20594"/>
          </a:xfrm>
        </p:spPr>
        <p:txBody>
          <a:bodyPr>
            <a:normAutofit/>
          </a:bodyPr>
          <a:lstStyle/>
          <a:p>
            <a:pPr algn="ctr"/>
            <a:r>
              <a:rPr lang="en-IN" sz="3600" b="1" dirty="0" smtClean="0">
                <a:solidFill>
                  <a:srgbClr val="FF0000"/>
                </a:solidFill>
                <a:latin typeface="Comic Sans MS" panose="030F0702030302020204" pitchFamily="66" charset="0"/>
              </a:rPr>
              <a:t>Glucose homeostasis</a:t>
            </a:r>
            <a:endParaRPr lang="en-IN" sz="3600" b="1" dirty="0">
              <a:solidFill>
                <a:srgbClr val="FF0000"/>
              </a:solidFill>
              <a:latin typeface="Comic Sans MS" panose="030F0702030302020204" pitchFamily="66" charset="0"/>
            </a:endParaRPr>
          </a:p>
        </p:txBody>
      </p:sp>
      <p:sp>
        <p:nvSpPr>
          <p:cNvPr id="4" name="Rectangle 1"/>
          <p:cNvSpPr>
            <a:spLocks noGrp="1" noChangeArrowheads="1"/>
          </p:cNvSpPr>
          <p:nvPr>
            <p:ph idx="1"/>
          </p:nvPr>
        </p:nvSpPr>
        <p:spPr bwMode="auto">
          <a:xfrm>
            <a:off x="148130" y="1291130"/>
            <a:ext cx="884774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800" b="0" i="0" u="none" strike="noStrike" cap="none" normalizeH="0" baseline="0" dirty="0" smtClean="0">
                <a:ln>
                  <a:noFill/>
                </a:ln>
                <a:solidFill>
                  <a:schemeClr val="tx1"/>
                </a:solidFill>
                <a:effectLst/>
              </a:rPr>
              <a:t>It is the maintenance of blood glucose level within the normal range. </a:t>
            </a:r>
          </a:p>
          <a:p>
            <a:pPr defTabSz="914400" eaLnBrk="0" fontAlgn="base" hangingPunct="0">
              <a:lnSpc>
                <a:spcPct val="100000"/>
              </a:lnSpc>
              <a:spcBef>
                <a:spcPct val="0"/>
              </a:spcBef>
              <a:spcAft>
                <a:spcPct val="0"/>
              </a:spcAft>
            </a:pPr>
            <a:endParaRPr kumimoji="0" lang="en-US" altLang="en-US" sz="2800" b="0" i="0" u="none" strike="noStrike" cap="none" normalizeH="0" baseline="0" dirty="0" smtClean="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800" b="0" i="0" u="none" strike="noStrike" cap="none" normalizeH="0" baseline="0" dirty="0" smtClean="0">
                <a:ln>
                  <a:noFill/>
                </a:ln>
                <a:solidFill>
                  <a:schemeClr val="tx1"/>
                </a:solidFill>
                <a:effectLst/>
              </a:rPr>
              <a:t>Normal blood glucose level (</a:t>
            </a:r>
            <a:r>
              <a:rPr kumimoji="0" lang="en-US" altLang="en-US" sz="2800" b="0" i="1" u="none" strike="noStrike" cap="none" normalizeH="0" baseline="0" dirty="0" smtClean="0">
                <a:ln>
                  <a:noFill/>
                </a:ln>
                <a:solidFill>
                  <a:srgbClr val="FF0000"/>
                </a:solidFill>
                <a:effectLst/>
              </a:rPr>
              <a:t>fasting</a:t>
            </a:r>
            <a:r>
              <a:rPr kumimoji="0" lang="en-US" altLang="en-US" sz="2800" b="0" i="0" u="none" strike="noStrike" cap="none" normalizeH="0" baseline="0" dirty="0" smtClean="0">
                <a:ln>
                  <a:noFill/>
                </a:ln>
                <a:solidFill>
                  <a:schemeClr val="tx1"/>
                </a:solidFill>
                <a:effectLst/>
              </a:rPr>
              <a:t>) is </a:t>
            </a:r>
            <a:r>
              <a:rPr kumimoji="0" lang="en-US" altLang="en-US" sz="2800" b="1" i="0" u="none" strike="noStrike" cap="none" normalizeH="0" baseline="0" dirty="0" smtClean="0">
                <a:ln>
                  <a:noFill/>
                </a:ln>
                <a:solidFill>
                  <a:srgbClr val="FF0000"/>
                </a:solidFill>
                <a:effectLst/>
              </a:rPr>
              <a:t>70-110mg/dl</a:t>
            </a:r>
          </a:p>
          <a:p>
            <a:pPr marL="0" indent="0" defTabSz="914400" eaLnBrk="0" fontAlgn="base" hangingPunct="0">
              <a:lnSpc>
                <a:spcPct val="100000"/>
              </a:lnSpc>
              <a:spcBef>
                <a:spcPct val="0"/>
              </a:spcBef>
              <a:spcAft>
                <a:spcPct val="0"/>
              </a:spcAft>
              <a:buNone/>
            </a:pPr>
            <a:r>
              <a:rPr kumimoji="0" lang="en-US" altLang="en-US" sz="2800" b="0" i="0" u="none" strike="noStrike" cap="none" normalizeH="0" baseline="0" dirty="0" smtClean="0">
                <a:ln>
                  <a:noFill/>
                </a:ln>
                <a:solidFill>
                  <a:schemeClr val="tx1"/>
                </a:solidFill>
                <a:effectLst/>
              </a:rPr>
              <a:t> </a:t>
            </a:r>
          </a:p>
          <a:p>
            <a:pPr defTabSz="914400" eaLnBrk="0" fontAlgn="base" hangingPunct="0">
              <a:lnSpc>
                <a:spcPct val="100000"/>
              </a:lnSpc>
              <a:spcBef>
                <a:spcPct val="0"/>
              </a:spcBef>
              <a:spcAft>
                <a:spcPct val="0"/>
              </a:spcAft>
            </a:pPr>
            <a:r>
              <a:rPr kumimoji="0" lang="en-US" altLang="en-US" sz="2800" b="0" i="1" u="none" strike="noStrike" cap="none" normalizeH="0" baseline="0" dirty="0" smtClean="0">
                <a:ln>
                  <a:noFill/>
                </a:ln>
                <a:solidFill>
                  <a:srgbClr val="FF0000"/>
                </a:solidFill>
                <a:effectLst/>
              </a:rPr>
              <a:t>Post-prandial blood </a:t>
            </a:r>
            <a:r>
              <a:rPr kumimoji="0" lang="en-US" altLang="en-US" sz="2800" b="0" i="0" u="none" strike="noStrike" cap="none" normalizeH="0" baseline="0" dirty="0" smtClean="0">
                <a:ln>
                  <a:noFill/>
                </a:ln>
                <a:solidFill>
                  <a:schemeClr val="tx1"/>
                </a:solidFill>
                <a:effectLst/>
              </a:rPr>
              <a:t>glucose level is </a:t>
            </a:r>
            <a:r>
              <a:rPr kumimoji="0" lang="en-US" altLang="en-US" sz="2800" b="1" i="0" u="none" strike="noStrike" cap="none" normalizeH="0" baseline="0" dirty="0" err="1" smtClean="0">
                <a:ln>
                  <a:noFill/>
                </a:ln>
                <a:solidFill>
                  <a:srgbClr val="FF0000"/>
                </a:solidFill>
                <a:effectLst/>
              </a:rPr>
              <a:t>upto</a:t>
            </a:r>
            <a:r>
              <a:rPr kumimoji="0" lang="en-US" altLang="en-US" sz="2800" b="1" i="0" u="none" strike="noStrike" cap="none" normalizeH="0" dirty="0" smtClean="0">
                <a:ln>
                  <a:noFill/>
                </a:ln>
                <a:solidFill>
                  <a:srgbClr val="FF0000"/>
                </a:solidFill>
                <a:effectLst/>
              </a:rPr>
              <a:t> </a:t>
            </a:r>
            <a:r>
              <a:rPr kumimoji="0" lang="en-US" altLang="en-US" sz="2800" b="1" i="0" u="none" strike="noStrike" cap="none" normalizeH="0" baseline="0" dirty="0" smtClean="0">
                <a:ln>
                  <a:noFill/>
                </a:ln>
                <a:solidFill>
                  <a:srgbClr val="FF0000"/>
                </a:solidFill>
                <a:effectLst/>
              </a:rPr>
              <a:t>140mg/dl.</a:t>
            </a:r>
          </a:p>
          <a:p>
            <a:pPr defTabSz="914400" eaLnBrk="0" fontAlgn="base" hangingPunct="0">
              <a:lnSpc>
                <a:spcPct val="100000"/>
              </a:lnSpc>
              <a:spcBef>
                <a:spcPct val="0"/>
              </a:spcBef>
              <a:spcAft>
                <a:spcPct val="0"/>
              </a:spcAft>
            </a:pPr>
            <a:endParaRPr kumimoji="0" lang="en-US" altLang="en-US" sz="2800" b="0" i="0" u="none" strike="noStrike" cap="none" normalizeH="0" baseline="0" dirty="0" smtClean="0">
              <a:ln>
                <a:noFill/>
              </a:ln>
              <a:solidFill>
                <a:schemeClr val="tx1"/>
              </a:solidFill>
              <a:effectLst/>
            </a:endParaRPr>
          </a:p>
          <a:p>
            <a:pPr marL="0" indent="0" defTabSz="914400" eaLnBrk="0" fontAlgn="base" hangingPunct="0">
              <a:lnSpc>
                <a:spcPct val="100000"/>
              </a:lnSpc>
              <a:spcBef>
                <a:spcPct val="0"/>
              </a:spcBef>
              <a:spcAft>
                <a:spcPct val="0"/>
              </a:spcAft>
              <a:buNone/>
            </a:pPr>
            <a:r>
              <a:rPr kumimoji="0" lang="en-US" altLang="en-US" sz="2800" b="0" i="0" u="none" strike="noStrike" cap="none" normalizeH="0" baseline="0" dirty="0" smtClean="0">
                <a:ln>
                  <a:noFill/>
                </a:ln>
                <a:solidFill>
                  <a:schemeClr val="tx1"/>
                </a:solidFill>
                <a:effectLst/>
              </a:rPr>
              <a:t>Above and below the above level is considered abnormal. </a:t>
            </a:r>
          </a:p>
          <a:p>
            <a:pPr defTabSz="914400" eaLnBrk="0" fontAlgn="base" hangingPunct="0">
              <a:lnSpc>
                <a:spcPct val="100000"/>
              </a:lnSpc>
              <a:spcBef>
                <a:spcPct val="0"/>
              </a:spcBef>
              <a:spcAft>
                <a:spcPct val="0"/>
              </a:spcAft>
            </a:pPr>
            <a:endParaRPr kumimoji="0" lang="en-US" altLang="en-US" sz="2800" b="0" i="0" u="none" strike="noStrike" cap="none" normalizeH="0" baseline="0" dirty="0" smtClean="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800" b="0" i="0" u="none" strike="noStrike" cap="none" normalizeH="0" baseline="0" dirty="0" smtClean="0">
                <a:ln>
                  <a:noFill/>
                </a:ln>
                <a:solidFill>
                  <a:schemeClr val="tx1"/>
                </a:solidFill>
                <a:effectLst/>
              </a:rPr>
              <a:t>Hyperglycemia - Levels above the normal range </a:t>
            </a:r>
          </a:p>
          <a:p>
            <a:pPr defTabSz="914400" eaLnBrk="0" fontAlgn="base" hangingPunct="0">
              <a:lnSpc>
                <a:spcPct val="100000"/>
              </a:lnSpc>
              <a:spcBef>
                <a:spcPct val="0"/>
              </a:spcBef>
              <a:spcAft>
                <a:spcPct val="0"/>
              </a:spcAft>
            </a:pPr>
            <a:r>
              <a:rPr kumimoji="0" lang="en-US" altLang="en-US" sz="2800" b="0" i="0" u="none" strike="noStrike" cap="none" normalizeH="0" baseline="0" dirty="0" smtClean="0">
                <a:ln>
                  <a:noFill/>
                </a:ln>
                <a:solidFill>
                  <a:schemeClr val="tx1"/>
                </a:solidFill>
                <a:effectLst/>
              </a:rPr>
              <a:t>Hypoglycemia - Levels below the normal range </a:t>
            </a:r>
          </a:p>
        </p:txBody>
      </p:sp>
    </p:spTree>
    <p:extLst>
      <p:ext uri="{BB962C8B-B14F-4D97-AF65-F5344CB8AC3E}">
        <p14:creationId xmlns:p14="http://schemas.microsoft.com/office/powerpoint/2010/main" val="549253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Rectangle 5"/>
          <p:cNvSpPr>
            <a:spLocks noChangeArrowheads="1"/>
          </p:cNvSpPr>
          <p:nvPr/>
        </p:nvSpPr>
        <p:spPr bwMode="auto">
          <a:xfrm>
            <a:off x="721829" y="0"/>
            <a:ext cx="7780337"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Growth Hormone (GH)</a:t>
            </a:r>
          </a:p>
        </p:txBody>
      </p:sp>
      <p:sp>
        <p:nvSpPr>
          <p:cNvPr id="2" name="Content Placeholder 1"/>
          <p:cNvSpPr>
            <a:spLocks noGrp="1"/>
          </p:cNvSpPr>
          <p:nvPr>
            <p:ph idx="1"/>
          </p:nvPr>
        </p:nvSpPr>
        <p:spPr>
          <a:xfrm>
            <a:off x="628650" y="1138425"/>
            <a:ext cx="7886700" cy="3054100"/>
          </a:xfrm>
        </p:spPr>
        <p:txBody>
          <a:bodyPr>
            <a:normAutofit/>
          </a:bodyPr>
          <a:lstStyle/>
          <a:p>
            <a:r>
              <a:rPr lang="en-IN" sz="3200" dirty="0" smtClean="0">
                <a:latin typeface="Calibri" panose="020F0502020204030204" pitchFamily="34" charset="0"/>
              </a:rPr>
              <a:t>↓ glucose uptake</a:t>
            </a:r>
          </a:p>
          <a:p>
            <a:r>
              <a:rPr lang="en-IN" sz="3200" dirty="0" smtClean="0">
                <a:latin typeface="Calibri" panose="020F0502020204030204" pitchFamily="34" charset="0"/>
              </a:rPr>
              <a:t>↑ liver gluconeogenesis</a:t>
            </a:r>
          </a:p>
          <a:p>
            <a:r>
              <a:rPr lang="en-IN" sz="3200" dirty="0" smtClean="0">
                <a:latin typeface="Calibri" panose="020F0502020204030204" pitchFamily="34" charset="0"/>
              </a:rPr>
              <a:t>↑ fatty  acid mobilization fro adipose tissue</a:t>
            </a:r>
          </a:p>
          <a:p>
            <a:r>
              <a:rPr lang="en-IN" sz="3200" dirty="0" smtClean="0">
                <a:latin typeface="Calibri" panose="020F0502020204030204" pitchFamily="34" charset="0"/>
              </a:rPr>
              <a:t>↑ ATP &amp; NADP - ↓ glycolysis</a:t>
            </a:r>
            <a:endParaRPr lang="en-IN" sz="3200" dirty="0"/>
          </a:p>
        </p:txBody>
      </p:sp>
    </p:spTree>
    <p:extLst>
      <p:ext uri="{BB962C8B-B14F-4D97-AF65-F5344CB8AC3E}">
        <p14:creationId xmlns:p14="http://schemas.microsoft.com/office/powerpoint/2010/main" val="2710170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idx="1"/>
          </p:nvPr>
        </p:nvSpPr>
        <p:spPr>
          <a:xfrm>
            <a:off x="143555" y="1037552"/>
            <a:ext cx="8936887" cy="4529318"/>
          </a:xfrm>
          <a:solidFill>
            <a:schemeClr val="bg1"/>
          </a:solidFill>
        </p:spPr>
        <p:txBody>
          <a:bodyPr>
            <a:normAutofit/>
          </a:bodyPr>
          <a:lstStyle/>
          <a:p>
            <a:pPr marL="0" indent="0">
              <a:buNone/>
            </a:pPr>
            <a:r>
              <a:rPr lang="en-US" sz="2800" b="1" u="sng" dirty="0" smtClean="0">
                <a:solidFill>
                  <a:srgbClr val="006600"/>
                </a:solidFill>
              </a:rPr>
              <a:t>DIRECT EFFECTS:</a:t>
            </a:r>
          </a:p>
          <a:p>
            <a:r>
              <a:rPr lang="en-US" sz="2800" dirty="0" smtClean="0">
                <a:solidFill>
                  <a:schemeClr val="tx1"/>
                </a:solidFill>
              </a:rPr>
              <a:t>↑ TGL breakdown in adipose tissue and </a:t>
            </a:r>
            <a:r>
              <a:rPr lang="en-US" sz="2800" dirty="0">
                <a:solidFill>
                  <a:schemeClr val="tx1"/>
                </a:solidFill>
              </a:rPr>
              <a:t>↑ </a:t>
            </a:r>
            <a:r>
              <a:rPr lang="en-US" sz="2800" dirty="0" smtClean="0">
                <a:solidFill>
                  <a:schemeClr val="tx1"/>
                </a:solidFill>
              </a:rPr>
              <a:t>oxidation of fatty acids</a:t>
            </a:r>
          </a:p>
          <a:p>
            <a:r>
              <a:rPr lang="en-US" sz="2800" dirty="0" smtClean="0">
                <a:solidFill>
                  <a:schemeClr val="tx1"/>
                </a:solidFill>
              </a:rPr>
              <a:t>Increases protein anabolism </a:t>
            </a:r>
            <a:r>
              <a:rPr lang="en-IN" sz="2800" dirty="0" smtClean="0"/>
              <a:t>in </a:t>
            </a:r>
            <a:r>
              <a:rPr lang="en-IN" sz="2800" dirty="0"/>
              <a:t>many tissues. This means increased amino acid uptake, increased protein synthesis and decreased oxidation of proteins.</a:t>
            </a:r>
            <a:endParaRPr lang="en-US" sz="2800" dirty="0" smtClean="0">
              <a:solidFill>
                <a:schemeClr val="tx1"/>
              </a:solidFill>
            </a:endParaRPr>
          </a:p>
          <a:p>
            <a:r>
              <a:rPr lang="en-US" sz="2800" dirty="0">
                <a:solidFill>
                  <a:schemeClr val="tx1"/>
                </a:solidFill>
              </a:rPr>
              <a:t>Suppresses the glucose uptake in peripheral tissues</a:t>
            </a:r>
          </a:p>
          <a:p>
            <a:r>
              <a:rPr lang="en-US" sz="2800" dirty="0">
                <a:solidFill>
                  <a:schemeClr val="tx1"/>
                </a:solidFill>
              </a:rPr>
              <a:t>↑ glucose synthesis </a:t>
            </a:r>
            <a:r>
              <a:rPr lang="en-US" sz="2800" dirty="0" smtClean="0">
                <a:solidFill>
                  <a:schemeClr val="tx1"/>
                </a:solidFill>
              </a:rPr>
              <a:t>in liver</a:t>
            </a:r>
          </a:p>
          <a:p>
            <a:r>
              <a:rPr lang="en-US" sz="2800" dirty="0" smtClean="0">
                <a:solidFill>
                  <a:schemeClr val="tx1"/>
                </a:solidFill>
              </a:rPr>
              <a:t>↑ insulin synthesis- hyperinsulinemia</a:t>
            </a:r>
          </a:p>
          <a:p>
            <a:endParaRPr lang="en-US" sz="2800" dirty="0" smtClean="0">
              <a:solidFill>
                <a:schemeClr val="tx1"/>
              </a:solidFill>
            </a:endParaRPr>
          </a:p>
          <a:p>
            <a:endParaRPr lang="en-US" sz="2800" dirty="0">
              <a:solidFill>
                <a:schemeClr val="tx1"/>
              </a:solidFill>
            </a:endParaRPr>
          </a:p>
        </p:txBody>
      </p:sp>
      <p:sp>
        <p:nvSpPr>
          <p:cNvPr id="424965" name="Rectangle 5"/>
          <p:cNvSpPr>
            <a:spLocks noChangeArrowheads="1"/>
          </p:cNvSpPr>
          <p:nvPr/>
        </p:nvSpPr>
        <p:spPr bwMode="auto">
          <a:xfrm>
            <a:off x="721829" y="0"/>
            <a:ext cx="7780337"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Growth Hormone (GH)</a:t>
            </a:r>
          </a:p>
        </p:txBody>
      </p:sp>
    </p:spTree>
    <p:extLst>
      <p:ext uri="{BB962C8B-B14F-4D97-AF65-F5344CB8AC3E}">
        <p14:creationId xmlns:p14="http://schemas.microsoft.com/office/powerpoint/2010/main" val="2281014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idx="1"/>
          </p:nvPr>
        </p:nvSpPr>
        <p:spPr>
          <a:xfrm>
            <a:off x="143555" y="1037552"/>
            <a:ext cx="8936887" cy="3307678"/>
          </a:xfrm>
          <a:solidFill>
            <a:schemeClr val="bg1"/>
          </a:solidFill>
        </p:spPr>
        <p:txBody>
          <a:bodyPr>
            <a:noAutofit/>
          </a:bodyPr>
          <a:lstStyle/>
          <a:p>
            <a:pPr marL="0" indent="0">
              <a:buNone/>
            </a:pPr>
            <a:endParaRPr lang="en-US" sz="2800" dirty="0" smtClean="0">
              <a:solidFill>
                <a:schemeClr val="tx1"/>
              </a:solidFill>
            </a:endParaRPr>
          </a:p>
          <a:p>
            <a:pPr marL="0" indent="0">
              <a:buNone/>
            </a:pPr>
            <a:r>
              <a:rPr lang="en-US" sz="2800" b="1" u="sng" dirty="0" smtClean="0">
                <a:solidFill>
                  <a:srgbClr val="006600"/>
                </a:solidFill>
              </a:rPr>
              <a:t>INDIRECT EFFECTS:</a:t>
            </a:r>
          </a:p>
          <a:p>
            <a:r>
              <a:rPr lang="en-US" sz="2800" dirty="0" smtClean="0">
                <a:solidFill>
                  <a:schemeClr val="tx1"/>
                </a:solidFill>
              </a:rPr>
              <a:t>Causes the release of IGF-1 – Insulin like growth factor-1 hormone.</a:t>
            </a:r>
          </a:p>
          <a:p>
            <a:endParaRPr lang="en-US" sz="2800" dirty="0" smtClean="0">
              <a:solidFill>
                <a:schemeClr val="tx1"/>
              </a:solidFill>
            </a:endParaRPr>
          </a:p>
          <a:p>
            <a:r>
              <a:rPr lang="en-IN" sz="2800" dirty="0">
                <a:solidFill>
                  <a:schemeClr val="tx1"/>
                </a:solidFill>
              </a:rPr>
              <a:t>Growth effects of the growth hormone are mostly related to the action of IGF-I.</a:t>
            </a:r>
            <a:endParaRPr lang="en-US" sz="2800" dirty="0" smtClean="0">
              <a:solidFill>
                <a:schemeClr val="tx1"/>
              </a:solidFill>
            </a:endParaRPr>
          </a:p>
          <a:p>
            <a:endParaRPr lang="en-US" sz="2800" dirty="0">
              <a:solidFill>
                <a:schemeClr val="tx1"/>
              </a:solidFill>
            </a:endParaRPr>
          </a:p>
        </p:txBody>
      </p:sp>
      <p:sp>
        <p:nvSpPr>
          <p:cNvPr id="424965" name="Rectangle 5"/>
          <p:cNvSpPr>
            <a:spLocks noChangeArrowheads="1"/>
          </p:cNvSpPr>
          <p:nvPr/>
        </p:nvSpPr>
        <p:spPr bwMode="auto">
          <a:xfrm>
            <a:off x="721829" y="0"/>
            <a:ext cx="7780337" cy="762000"/>
          </a:xfrm>
          <a:prstGeom prst="rect">
            <a:avLst/>
          </a:prstGeom>
          <a:solidFill>
            <a:schemeClr val="bg2"/>
          </a:solidFill>
        </p:spPr>
        <p:txBody>
          <a:bodyPr vert="horz" lIns="91440" tIns="45720" rIns="91440" bIns="45720" rtlCol="0" anchor="ctr">
            <a:noAutofit/>
          </a:bodyPr>
          <a:lstStyle/>
          <a:p>
            <a:pPr algn="ctr">
              <a:spcBef>
                <a:spcPct val="0"/>
              </a:spcBef>
            </a:pPr>
            <a:r>
              <a:rPr lang="en-US" sz="3200" b="1" dirty="0">
                <a:solidFill>
                  <a:srgbClr val="C00000"/>
                </a:solidFill>
                <a:latin typeface="Comic Sans MS" panose="030F0702030302020204" pitchFamily="66" charset="0"/>
                <a:ea typeface="+mj-ea"/>
                <a:cs typeface="+mj-cs"/>
              </a:rPr>
              <a:t>Growth Hormone (GH)</a:t>
            </a:r>
          </a:p>
        </p:txBody>
      </p:sp>
    </p:spTree>
    <p:extLst>
      <p:ext uri="{BB962C8B-B14F-4D97-AF65-F5344CB8AC3E}">
        <p14:creationId xmlns:p14="http://schemas.microsoft.com/office/powerpoint/2010/main" val="639581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457200" y="0"/>
            <a:ext cx="8001000" cy="6629400"/>
          </a:xfrm>
        </p:spPr>
        <p:txBody>
          <a:bodyPr>
            <a:normAutofit/>
          </a:bodyPr>
          <a:lstStyle/>
          <a:p>
            <a:pPr marL="448056" indent="-384048" eaLnBrk="1" fontAlgn="auto" hangingPunct="1">
              <a:spcAft>
                <a:spcPts val="0"/>
              </a:spcAft>
              <a:buFontTx/>
              <a:buNone/>
              <a:defRPr/>
            </a:pPr>
            <a:r>
              <a:rPr lang="en-US" b="1" u="sng" dirty="0">
                <a:solidFill>
                  <a:srgbClr val="C00000"/>
                </a:solidFill>
              </a:rPr>
              <a:t>EFFECT OF HORMONES</a:t>
            </a:r>
          </a:p>
          <a:p>
            <a:pPr marL="448056" indent="-384048" eaLnBrk="1" fontAlgn="auto" hangingPunct="1">
              <a:spcAft>
                <a:spcPts val="0"/>
              </a:spcAft>
              <a:buFont typeface="Wingdings 2"/>
              <a:buChar char=""/>
              <a:defRPr/>
            </a:pPr>
            <a:endParaRPr lang="en-US" u="sng" dirty="0">
              <a:solidFill>
                <a:schemeClr val="bg1"/>
              </a:solidFill>
            </a:endParaRPr>
          </a:p>
        </p:txBody>
      </p:sp>
      <p:graphicFrame>
        <p:nvGraphicFramePr>
          <p:cNvPr id="8211" name="Group 19"/>
          <p:cNvGraphicFramePr>
            <a:graphicFrameLocks noGrp="1"/>
          </p:cNvGraphicFramePr>
          <p:nvPr>
            <p:extLst/>
          </p:nvPr>
        </p:nvGraphicFramePr>
        <p:xfrm>
          <a:off x="720969" y="838200"/>
          <a:ext cx="7508630" cy="5867401"/>
        </p:xfrm>
        <a:graphic>
          <a:graphicData uri="http://schemas.openxmlformats.org/drawingml/2006/table">
            <a:tbl>
              <a:tblPr/>
              <a:tblGrid>
                <a:gridCol w="3591566"/>
                <a:gridCol w="3917064"/>
              </a:tblGrid>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Arial" charset="0"/>
                        </a:rPr>
                        <a:t>HORMONES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Arial" charset="0"/>
                        </a:rPr>
                        <a:t>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2490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Arial" charset="0"/>
                        </a:rPr>
                        <a:t>Insulin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blood glucose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a:t>
                      </a:r>
                      <a:r>
                        <a:rPr kumimoji="0" lang="en-US" sz="2800" b="0" i="0" u="none" strike="noStrike" cap="none" normalizeH="0" baseline="0" dirty="0" err="1" smtClean="0">
                          <a:ln>
                            <a:noFill/>
                          </a:ln>
                          <a:solidFill>
                            <a:srgbClr val="003300"/>
                          </a:solidFill>
                          <a:effectLst/>
                          <a:latin typeface="Arial" charset="0"/>
                          <a:cs typeface="Times New Roman" pitchFamily="18" charset="0"/>
                        </a:rPr>
                        <a:t>gluconeogenesis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a:t>
                      </a:r>
                      <a:r>
                        <a:rPr kumimoji="0" lang="en-US" sz="2800" b="0" i="0" u="none" strike="noStrike" cap="none" normalizeH="0" baseline="0" dirty="0" err="1" smtClean="0">
                          <a:ln>
                            <a:noFill/>
                          </a:ln>
                          <a:solidFill>
                            <a:srgbClr val="003300"/>
                          </a:solidFill>
                          <a:effectLst/>
                          <a:latin typeface="Arial" charset="0"/>
                          <a:cs typeface="Times New Roman" pitchFamily="18" charset="0"/>
                        </a:rPr>
                        <a:t>glycolysis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↑glycogen synthesis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2459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Arial" charset="0"/>
                        </a:rPr>
                        <a:t>Glucagon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glycogenolysis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gluconeogenesis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glycogen synthesis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glycolysis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extLst>
      <p:ext uri="{BB962C8B-B14F-4D97-AF65-F5344CB8AC3E}">
        <p14:creationId xmlns:p14="http://schemas.microsoft.com/office/powerpoint/2010/main" val="2945620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45" name="Group 29"/>
          <p:cNvGraphicFramePr>
            <a:graphicFrameLocks noGrp="1"/>
          </p:cNvGraphicFramePr>
          <p:nvPr/>
        </p:nvGraphicFramePr>
        <p:xfrm>
          <a:off x="228600" y="0"/>
          <a:ext cx="7696200" cy="6669088"/>
        </p:xfrm>
        <a:graphic>
          <a:graphicData uri="http://schemas.openxmlformats.org/drawingml/2006/table">
            <a:tbl>
              <a:tblPr/>
              <a:tblGrid>
                <a:gridCol w="2406650"/>
                <a:gridCol w="5289550"/>
              </a:tblGrid>
              <a:tr h="4102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3300"/>
                          </a:solidFill>
                          <a:effectLst/>
                          <a:latin typeface="Arial" charset="0"/>
                        </a:rPr>
                        <a:t>Cortisol</a:t>
                      </a:r>
                      <a:endParaRPr kumimoji="0" lang="en-US" sz="2800" b="1" i="0" u="none" strike="noStrike" cap="none" normalizeH="0" baseline="0" dirty="0" smtClean="0">
                        <a:ln>
                          <a:noFill/>
                        </a:ln>
                        <a:solidFill>
                          <a:srgbClr val="003300"/>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rgbClr val="00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gluconeogenesis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release of amino acids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by muscle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003300"/>
                          </a:solidFill>
                          <a:effectLst/>
                          <a:latin typeface="Arial" charset="0"/>
                          <a:cs typeface="Times New Roman" pitchFamily="18" charset="0"/>
                        </a:rPr>
                        <a:t> Induces PEPCK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fructose 1,6 </a:t>
                      </a:r>
                      <a:r>
                        <a:rPr kumimoji="0" lang="en-US" sz="2800" b="0" i="0" u="none" strike="noStrike" cap="none" normalizeH="0" baseline="0" dirty="0" err="1" smtClean="0">
                          <a:ln>
                            <a:noFill/>
                          </a:ln>
                          <a:solidFill>
                            <a:srgbClr val="003300"/>
                          </a:solidFill>
                          <a:effectLst/>
                          <a:latin typeface="Arial" charset="0"/>
                          <a:cs typeface="Times New Roman" pitchFamily="18" charset="0"/>
                        </a:rPr>
                        <a:t>bisphosphatase</a:t>
                      </a:r>
                      <a:r>
                        <a:rPr kumimoji="0" lang="en-US" sz="2800" b="0" i="0" u="none" strike="noStrike" cap="none" normalizeH="0" baseline="0" dirty="0" smtClean="0">
                          <a:ln>
                            <a:noFill/>
                          </a:ln>
                          <a:solidFill>
                            <a:srgbClr val="003300"/>
                          </a:solidFill>
                          <a:effectLst/>
                          <a:latin typeface="Arial"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glucose -6- PO</a:t>
                      </a:r>
                      <a:r>
                        <a:rPr kumimoji="0" lang="en-US" sz="2800" b="0" i="0" u="none" strike="noStrike" cap="none" normalizeH="0" baseline="-25000" dirty="0" smtClean="0">
                          <a:ln>
                            <a:noFill/>
                          </a:ln>
                          <a:solidFill>
                            <a:srgbClr val="003300"/>
                          </a:solidFill>
                          <a:effectLst/>
                          <a:latin typeface="Arial" charset="0"/>
                          <a:cs typeface="Times New Roman" pitchFamily="18" charset="0"/>
                        </a:rPr>
                        <a:t>4   </a:t>
                      </a:r>
                      <a:r>
                        <a:rPr kumimoji="0" lang="en-US" sz="2800" b="0" i="0" u="none" strike="noStrike" cap="none" normalizeH="0" baseline="0" dirty="0" err="1" smtClean="0">
                          <a:ln>
                            <a:noFill/>
                          </a:ln>
                          <a:solidFill>
                            <a:srgbClr val="003300"/>
                          </a:solidFill>
                          <a:effectLst/>
                          <a:latin typeface="Arial" charset="0"/>
                          <a:cs typeface="Times New Roman" pitchFamily="18" charset="0"/>
                        </a:rPr>
                        <a:t>ase</a:t>
                      </a:r>
                      <a:r>
                        <a:rPr kumimoji="0" lang="en-US" sz="2800" b="0" i="0" u="none" strike="noStrike" cap="none" normalizeH="0" baseline="0" dirty="0" smtClean="0">
                          <a:ln>
                            <a:noFill/>
                          </a:ln>
                          <a:solidFill>
                            <a:srgbClr val="003300"/>
                          </a:solidFill>
                          <a:effectLst/>
                          <a:latin typeface="Arial" charset="0"/>
                          <a:cs typeface="Times New Roman" pitchFamily="18" charset="0"/>
                        </a:rPr>
                        <a:t> &amp;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amino </a:t>
                      </a:r>
                      <a:r>
                        <a:rPr kumimoji="0" lang="en-US" sz="2800" b="0" i="0" u="none" strike="noStrike" kern="1200" cap="none" normalizeH="0" baseline="0" dirty="0" err="1" smtClean="0">
                          <a:ln>
                            <a:noFill/>
                          </a:ln>
                          <a:solidFill>
                            <a:srgbClr val="003300"/>
                          </a:solidFill>
                          <a:effectLst/>
                          <a:latin typeface="Arial" charset="0"/>
                          <a:ea typeface="+mn-ea"/>
                          <a:cs typeface="Times New Roman" pitchFamily="18" charset="0"/>
                        </a:rPr>
                        <a:t>transferases</a:t>
                      </a:r>
                      <a:r>
                        <a:rPr kumimoji="0" lang="en-US" sz="2800" b="0" i="0" u="none" strike="noStrike" cap="none" normalizeH="0" baseline="0" dirty="0" smtClean="0">
                          <a:ln>
                            <a:noFill/>
                          </a:ln>
                          <a:solidFill>
                            <a:srgbClr val="003300"/>
                          </a:solidFill>
                          <a:effectLst/>
                          <a:latin typeface="Arial"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3300"/>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2566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Arial" charset="0"/>
                        </a:rPr>
                        <a:t>Epinephrine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glycogenolysis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gluconeogenesis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favours</a:t>
                      </a:r>
                      <a:r>
                        <a:rPr kumimoji="0" lang="en-US" sz="2800" b="0" i="0" u="none" strike="noStrike" cap="none" normalizeH="0" baseline="0" dirty="0" smtClean="0">
                          <a:ln>
                            <a:noFill/>
                          </a:ln>
                          <a:solidFill>
                            <a:srgbClr val="003300"/>
                          </a:solidFill>
                          <a:effectLst/>
                          <a:latin typeface="Arial" charset="0"/>
                          <a:cs typeface="Times New Roman" pitchFamily="18" charset="0"/>
                        </a:rPr>
                        <a:t> uptake of amino acids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003300"/>
                          </a:solidFill>
                          <a:effectLst/>
                          <a:latin typeface="Arial" charset="0"/>
                          <a:cs typeface="Times New Roman" pitchFamily="18" charset="0"/>
                        </a:rPr>
                        <a:t> enhances release of glycerol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by </a:t>
                      </a:r>
                      <a:r>
                        <a:rPr kumimoji="0" lang="en-US" sz="2800" b="0" i="0" u="none" strike="noStrike" cap="none" normalizeH="0" baseline="0" dirty="0" err="1" smtClean="0">
                          <a:ln>
                            <a:noFill/>
                          </a:ln>
                          <a:solidFill>
                            <a:srgbClr val="003300"/>
                          </a:solidFill>
                          <a:effectLst/>
                          <a:latin typeface="Arial" charset="0"/>
                          <a:cs typeface="Times New Roman" pitchFamily="18" charset="0"/>
                        </a:rPr>
                        <a:t>lipolysis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extLst>
      <p:ext uri="{BB962C8B-B14F-4D97-AF65-F5344CB8AC3E}">
        <p14:creationId xmlns:p14="http://schemas.microsoft.com/office/powerpoint/2010/main" val="1020378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609600" y="457200"/>
            <a:ext cx="8153400" cy="5867400"/>
          </a:xfrm>
        </p:spPr>
        <p:txBody>
          <a:bodyPr/>
          <a:lstStyle/>
          <a:p>
            <a:pPr lvl="4" eaLnBrk="1" hangingPunct="1">
              <a:buFontTx/>
              <a:buNone/>
            </a:pPr>
            <a:endParaRPr lang="en-US" altLang="en-US" smtClean="0"/>
          </a:p>
        </p:txBody>
      </p:sp>
      <p:graphicFrame>
        <p:nvGraphicFramePr>
          <p:cNvPr id="10243" name="Group 3"/>
          <p:cNvGraphicFramePr>
            <a:graphicFrameLocks noGrp="1"/>
          </p:cNvGraphicFramePr>
          <p:nvPr/>
        </p:nvGraphicFramePr>
        <p:xfrm>
          <a:off x="762000" y="457200"/>
          <a:ext cx="7772400" cy="5562600"/>
        </p:xfrm>
        <a:graphic>
          <a:graphicData uri="http://schemas.openxmlformats.org/drawingml/2006/table">
            <a:tbl>
              <a:tblPr/>
              <a:tblGrid>
                <a:gridCol w="3573463"/>
                <a:gridCol w="4198937"/>
              </a:tblGrid>
              <a:tr h="556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Arial" charset="0"/>
                        </a:rPr>
                        <a:t>Growth hormone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a:t>
                      </a:r>
                      <a:r>
                        <a:rPr kumimoji="0" lang="en-US" sz="2800" b="0" i="0" u="none" strike="noStrike" cap="none" normalizeH="0" baseline="0" dirty="0" err="1" smtClean="0">
                          <a:ln>
                            <a:noFill/>
                          </a:ln>
                          <a:solidFill>
                            <a:srgbClr val="003300"/>
                          </a:solidFill>
                          <a:effectLst/>
                          <a:latin typeface="Arial" charset="0"/>
                          <a:cs typeface="Times New Roman" pitchFamily="18" charset="0"/>
                        </a:rPr>
                        <a:t>glycolysis</a:t>
                      </a: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3300"/>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rgbClr val="003300"/>
                          </a:solidFill>
                          <a:effectLst/>
                          <a:latin typeface="Arial" charset="0"/>
                          <a:cs typeface="Times New Roman" pitchFamily="18" charset="0"/>
                        </a:rPr>
                        <a:t> </a:t>
                      </a:r>
                      <a:r>
                        <a:rPr kumimoji="0" lang="en-US" sz="2800" b="0" i="0" u="none" strike="noStrike" cap="none" normalizeH="0" baseline="0" dirty="0" err="1" smtClean="0">
                          <a:ln>
                            <a:noFill/>
                          </a:ln>
                          <a:solidFill>
                            <a:srgbClr val="003300"/>
                          </a:solidFill>
                          <a:effectLst/>
                          <a:latin typeface="Arial" charset="0"/>
                          <a:cs typeface="Times New Roman" pitchFamily="18" charset="0"/>
                        </a:rPr>
                        <a:t>Mobilises</a:t>
                      </a:r>
                      <a:r>
                        <a:rPr kumimoji="0" lang="en-US" sz="2800" b="0" i="0" u="none" strike="noStrike" cap="none" normalizeH="0" baseline="0" dirty="0" smtClean="0">
                          <a:ln>
                            <a:noFill/>
                          </a:ln>
                          <a:solidFill>
                            <a:srgbClr val="003300"/>
                          </a:solidFill>
                          <a:effectLst/>
                          <a:latin typeface="Arial" charset="0"/>
                          <a:cs typeface="Times New Roman" pitchFamily="18" charset="0"/>
                        </a:rPr>
                        <a:t> fatty acids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003300"/>
                          </a:solidFill>
                          <a:effectLst/>
                          <a:latin typeface="Arial" charset="0"/>
                          <a:cs typeface="Times New Roman" pitchFamily="18" charset="0"/>
                        </a:rPr>
                        <a:t>  from adipose tissue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bl>
          </a:graphicData>
        </a:graphic>
      </p:graphicFrame>
    </p:spTree>
    <p:extLst>
      <p:ext uri="{BB962C8B-B14F-4D97-AF65-F5344CB8AC3E}">
        <p14:creationId xmlns:p14="http://schemas.microsoft.com/office/powerpoint/2010/main" val="6570470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9" name="Rectangle 3"/>
          <p:cNvSpPr>
            <a:spLocks noChangeArrowheads="1"/>
          </p:cNvSpPr>
          <p:nvPr/>
        </p:nvSpPr>
        <p:spPr bwMode="auto">
          <a:xfrm>
            <a:off x="677863" y="228600"/>
            <a:ext cx="7780337" cy="762000"/>
          </a:xfrm>
          <a:prstGeom prst="rect">
            <a:avLst/>
          </a:prstGeom>
          <a:noFill/>
          <a:ln w="9525">
            <a:noFill/>
            <a:miter lim="800000"/>
            <a:headEnd/>
            <a:tailEnd/>
          </a:ln>
          <a:effectLst/>
        </p:spPr>
        <p:txBody>
          <a:bodyPr lIns="0" tIns="0" rIns="0" bIns="0" anchor="b"/>
          <a:lstStyle/>
          <a:p>
            <a:pPr algn="l">
              <a:lnSpc>
                <a:spcPct val="90000"/>
              </a:lnSpc>
            </a:pPr>
            <a:r>
              <a:rPr lang="en-US" sz="2800" dirty="0">
                <a:solidFill>
                  <a:srgbClr val="C00000"/>
                </a:solidFill>
                <a:latin typeface="Book Antiqua" pitchFamily="18" charset="0"/>
              </a:rPr>
              <a:t>Responses to decreasing Glucose levels</a:t>
            </a:r>
          </a:p>
        </p:txBody>
      </p:sp>
      <p:graphicFrame>
        <p:nvGraphicFramePr>
          <p:cNvPr id="506251" name="Group 395"/>
          <p:cNvGraphicFramePr>
            <a:graphicFrameLocks noGrp="1"/>
          </p:cNvGraphicFramePr>
          <p:nvPr/>
        </p:nvGraphicFramePr>
        <p:xfrm>
          <a:off x="685800" y="1447800"/>
          <a:ext cx="7696200" cy="4394201"/>
        </p:xfrm>
        <a:graphic>
          <a:graphicData uri="http://schemas.openxmlformats.org/drawingml/2006/table">
            <a:tbl>
              <a:tblPr/>
              <a:tblGrid>
                <a:gridCol w="2133600"/>
                <a:gridCol w="1562100"/>
                <a:gridCol w="1847850"/>
                <a:gridCol w="2152650"/>
              </a:tblGrid>
              <a:tr h="752475">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chemeClr val="bg2"/>
                          </a:solidFill>
                          <a:effectLst/>
                          <a:latin typeface="Book Antiqua" pitchFamily="18" charset="0"/>
                        </a:rPr>
                        <a:t>Response</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2"/>
                          </a:solidFill>
                          <a:effectLst/>
                          <a:latin typeface="Book Antiqua" pitchFamily="18" charset="0"/>
                        </a:rPr>
                        <a:t>Glycemic theshhold</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2"/>
                          </a:solidFill>
                          <a:effectLst/>
                          <a:latin typeface="Book Antiqua" pitchFamily="18" charset="0"/>
                        </a:rPr>
                        <a:t>Physiological effects</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2"/>
                          </a:solidFill>
                          <a:effectLst/>
                          <a:latin typeface="Book Antiqua" pitchFamily="18" charset="0"/>
                        </a:rPr>
                        <a:t>Role in counter regulation</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tx2"/>
                    </a:solidFill>
                  </a:tcPr>
                </a:tc>
              </a:tr>
              <a:tr h="727075">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400" b="0" i="0" u="none" strike="noStrike" cap="none" normalizeH="0" baseline="0" dirty="0" smtClean="0">
                          <a:ln>
                            <a:noFill/>
                          </a:ln>
                          <a:solidFill>
                            <a:srgbClr val="FFFF00"/>
                          </a:solidFill>
                          <a:effectLst/>
                          <a:latin typeface="Book Antiqua" pitchFamily="18" charset="0"/>
                        </a:rPr>
                        <a:t>↓</a:t>
                      </a:r>
                      <a:r>
                        <a:rPr kumimoji="0" lang="en-US" sz="2000" b="0" i="0" u="none" strike="noStrike" cap="none" normalizeH="0" baseline="0" dirty="0" smtClean="0">
                          <a:ln>
                            <a:noFill/>
                          </a:ln>
                          <a:solidFill>
                            <a:srgbClr val="FFFF00"/>
                          </a:solidFill>
                          <a:effectLst/>
                          <a:latin typeface="Book Antiqua" pitchFamily="18" charset="0"/>
                        </a:rPr>
                        <a:t> Insulin</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008000"/>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rgbClr val="FFFF00"/>
                          </a:solidFill>
                          <a:effectLst/>
                          <a:latin typeface="Book Antiqua" pitchFamily="18" charset="0"/>
                        </a:rPr>
                        <a:t>80 - 85 mg%</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rgbClr val="FFFF00"/>
                          </a:solidFill>
                          <a:effectLst/>
                          <a:latin typeface="Book Antiqua" pitchFamily="18" charset="0"/>
                        </a:rPr>
                        <a:t>↑  R</a:t>
                      </a:r>
                      <a:r>
                        <a:rPr kumimoji="0" lang="en-US" sz="2800" b="0" i="0" u="none" strike="noStrike" cap="none" normalizeH="0" baseline="-25000" smtClean="0">
                          <a:ln>
                            <a:noFill/>
                          </a:ln>
                          <a:solidFill>
                            <a:srgbClr val="FFFF00"/>
                          </a:solidFill>
                          <a:effectLst/>
                          <a:latin typeface="Book Antiqua" pitchFamily="18" charset="0"/>
                        </a:rPr>
                        <a:t>a</a:t>
                      </a:r>
                      <a:r>
                        <a:rPr kumimoji="0" lang="en-US" sz="2000" b="0" i="0" u="none" strike="noStrike" cap="none" normalizeH="0" baseline="0" smtClean="0">
                          <a:ln>
                            <a:noFill/>
                          </a:ln>
                          <a:solidFill>
                            <a:srgbClr val="FFFF00"/>
                          </a:solidFill>
                          <a:effectLst/>
                          <a:latin typeface="Book Antiqua" pitchFamily="18" charset="0"/>
                        </a:rPr>
                        <a:t>  (↓ R</a:t>
                      </a:r>
                      <a:r>
                        <a:rPr kumimoji="0" lang="en-US" sz="2800" b="0" i="0" u="none" strike="noStrike" cap="none" normalizeH="0" baseline="-25000" smtClean="0">
                          <a:ln>
                            <a:noFill/>
                          </a:ln>
                          <a:solidFill>
                            <a:srgbClr val="FFFF00"/>
                          </a:solidFill>
                          <a:effectLst/>
                          <a:latin typeface="Book Antiqua" pitchFamily="18" charset="0"/>
                        </a:rPr>
                        <a:t>d</a:t>
                      </a:r>
                      <a:r>
                        <a:rPr kumimoji="0" lang="en-US" sz="2000" b="0" i="0" u="none" strike="noStrike" cap="none" normalizeH="0" baseline="0" smtClean="0">
                          <a:ln>
                            <a:noFill/>
                          </a:ln>
                          <a:solidFill>
                            <a:srgbClr val="FFFF00"/>
                          </a:solidFill>
                          <a:effectLst/>
                          <a:latin typeface="Book Antiqua" pitchFamily="18" charset="0"/>
                        </a:rPr>
                        <a:t>)</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rgbClr val="FFFF00"/>
                          </a:solidFill>
                          <a:effectLst/>
                          <a:latin typeface="Book Antiqua" pitchFamily="18" charset="0"/>
                        </a:rPr>
                        <a:t>Primary         First Defense </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008000"/>
                    </a:solidFill>
                  </a:tcPr>
                </a:tc>
              </a:tr>
              <a:tr h="730250">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400" b="0" i="0" u="none" strike="noStrike" cap="none" normalizeH="0" baseline="0" dirty="0" smtClean="0">
                          <a:ln>
                            <a:noFill/>
                          </a:ln>
                          <a:solidFill>
                            <a:srgbClr val="FFFF00"/>
                          </a:solidFill>
                          <a:effectLst/>
                          <a:latin typeface="Book Antiqua" pitchFamily="18" charset="0"/>
                        </a:rPr>
                        <a:t>↑ </a:t>
                      </a:r>
                      <a:r>
                        <a:rPr kumimoji="0" lang="en-US" sz="2000" b="0" i="0" u="none" strike="noStrike" cap="none" normalizeH="0" baseline="0" dirty="0" smtClean="0">
                          <a:ln>
                            <a:noFill/>
                          </a:ln>
                          <a:solidFill>
                            <a:srgbClr val="FFFF00"/>
                          </a:solidFill>
                          <a:effectLst/>
                          <a:latin typeface="Book Antiqua" pitchFamily="18" charset="0"/>
                        </a:rPr>
                        <a:t>Glucagon</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rgbClr val="FFFF00"/>
                          </a:solidFill>
                          <a:effectLst/>
                          <a:latin typeface="Book Antiqua" pitchFamily="18" charset="0"/>
                        </a:rPr>
                        <a:t>65 - 70 mg%</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rgbClr val="FFFF00"/>
                          </a:solidFill>
                          <a:effectLst/>
                          <a:latin typeface="Book Antiqua" pitchFamily="18" charset="0"/>
                        </a:rPr>
                        <a:t>   ↑  R</a:t>
                      </a:r>
                      <a:r>
                        <a:rPr kumimoji="0" lang="en-US" sz="2800" b="0" i="0" u="none" strike="noStrike" cap="none" normalizeH="0" baseline="-25000" dirty="0" smtClean="0">
                          <a:ln>
                            <a:noFill/>
                          </a:ln>
                          <a:solidFill>
                            <a:srgbClr val="FFFF00"/>
                          </a:solidFill>
                          <a:effectLst/>
                          <a:latin typeface="Book Antiqua" pitchFamily="18" charset="0"/>
                        </a:rPr>
                        <a:t>a</a:t>
                      </a:r>
                      <a:endParaRPr kumimoji="0" lang="en-US" sz="2000" b="0" i="0" u="none" strike="noStrike" cap="none" normalizeH="0" baseline="0" dirty="0" smtClean="0">
                        <a:ln>
                          <a:noFill/>
                        </a:ln>
                        <a:solidFill>
                          <a:srgbClr val="FFFF00"/>
                        </a:solidFill>
                        <a:effectLst/>
                        <a:latin typeface="Book Antiqua" pitchFamily="18" charset="0"/>
                      </a:endParaRP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800080"/>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rgbClr val="FFFF00"/>
                          </a:solidFill>
                          <a:effectLst/>
                          <a:latin typeface="Book Antiqua" pitchFamily="18" charset="0"/>
                        </a:rPr>
                        <a:t>Primary       Second Defense</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rgbClr val="800080"/>
                    </a:solidFill>
                  </a:tcPr>
                </a:tc>
              </a:tr>
              <a:tr h="728663">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400" b="0" i="0" u="none" strike="noStrike" cap="none" normalizeH="0" baseline="0" smtClean="0">
                          <a:ln>
                            <a:noFill/>
                          </a:ln>
                          <a:solidFill>
                            <a:schemeClr val="bg1"/>
                          </a:solidFill>
                          <a:effectLst/>
                          <a:latin typeface="Book Antiqua" pitchFamily="18" charset="0"/>
                        </a:rPr>
                        <a:t>↑ </a:t>
                      </a:r>
                      <a:r>
                        <a:rPr kumimoji="0" lang="en-US" sz="2000" b="0" i="0" u="none" strike="noStrike" cap="none" normalizeH="0" baseline="0" smtClean="0">
                          <a:ln>
                            <a:noFill/>
                          </a:ln>
                          <a:solidFill>
                            <a:schemeClr val="bg1"/>
                          </a:solidFill>
                          <a:effectLst/>
                          <a:latin typeface="Book Antiqua" pitchFamily="18" charset="0"/>
                        </a:rPr>
                        <a:t>Epinephrine</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1"/>
                          </a:solidFill>
                          <a:effectLst/>
                          <a:latin typeface="Book Antiqua" pitchFamily="18" charset="0"/>
                        </a:rPr>
                        <a:t>65 - 70 mg%</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1"/>
                          </a:solidFill>
                          <a:effectLst/>
                          <a:latin typeface="Book Antiqua" pitchFamily="18" charset="0"/>
                        </a:rPr>
                        <a:t>   ↑  R</a:t>
                      </a:r>
                      <a:r>
                        <a:rPr kumimoji="0" lang="en-US" sz="2800" b="0" i="0" u="none" strike="noStrike" cap="none" normalizeH="0" baseline="-25000" smtClean="0">
                          <a:ln>
                            <a:noFill/>
                          </a:ln>
                          <a:solidFill>
                            <a:schemeClr val="bg1"/>
                          </a:solidFill>
                          <a:effectLst/>
                          <a:latin typeface="Book Antiqua" pitchFamily="18" charset="0"/>
                        </a:rPr>
                        <a:t>a</a:t>
                      </a:r>
                      <a:r>
                        <a:rPr kumimoji="0" lang="en-US" sz="2000" b="0" i="0" u="none" strike="noStrike" cap="none" normalizeH="0" baseline="0" smtClean="0">
                          <a:ln>
                            <a:noFill/>
                          </a:ln>
                          <a:solidFill>
                            <a:schemeClr val="bg1"/>
                          </a:solidFill>
                          <a:effectLst/>
                          <a:latin typeface="Book Antiqua" pitchFamily="18" charset="0"/>
                        </a:rPr>
                        <a:t>  ↓ R</a:t>
                      </a:r>
                      <a:r>
                        <a:rPr kumimoji="0" lang="en-US" sz="2800" b="0" i="0" u="none" strike="noStrike" cap="none" normalizeH="0" baseline="-25000" smtClean="0">
                          <a:ln>
                            <a:noFill/>
                          </a:ln>
                          <a:solidFill>
                            <a:schemeClr val="bg1"/>
                          </a:solidFill>
                          <a:effectLst/>
                          <a:latin typeface="Book Antiqua" pitchFamily="18" charset="0"/>
                        </a:rPr>
                        <a:t>d</a:t>
                      </a:r>
                      <a:endParaRPr kumimoji="0" lang="en-US" sz="2000" b="0" i="0" u="none" strike="noStrike" cap="none" normalizeH="0" baseline="0" smtClean="0">
                        <a:ln>
                          <a:noFill/>
                        </a:ln>
                        <a:solidFill>
                          <a:schemeClr val="bg1"/>
                        </a:solidFill>
                        <a:effectLst/>
                        <a:latin typeface="Book Antiqua" pitchFamily="18" charset="0"/>
                      </a:endParaRP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1"/>
                          </a:solidFill>
                          <a:effectLst/>
                          <a:latin typeface="Book Antiqua" pitchFamily="18" charset="0"/>
                        </a:rPr>
                        <a:t>Critical         Third Defense</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1"/>
                    </a:solidFill>
                  </a:tcPr>
                </a:tc>
              </a:tr>
              <a:tr h="727075">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400" b="0" i="0" u="none" strike="noStrike" cap="none" normalizeH="0" baseline="0" smtClean="0">
                          <a:ln>
                            <a:noFill/>
                          </a:ln>
                          <a:solidFill>
                            <a:schemeClr val="bg2"/>
                          </a:solidFill>
                          <a:effectLst/>
                          <a:latin typeface="Book Antiqua" pitchFamily="18" charset="0"/>
                        </a:rPr>
                        <a:t>↑ </a:t>
                      </a:r>
                      <a:r>
                        <a:rPr kumimoji="0" lang="en-US" sz="2000" b="0" i="0" u="none" strike="noStrike" cap="none" normalizeH="0" baseline="0" smtClean="0">
                          <a:ln>
                            <a:noFill/>
                          </a:ln>
                          <a:solidFill>
                            <a:schemeClr val="bg2"/>
                          </a:solidFill>
                          <a:effectLst/>
                          <a:latin typeface="Book Antiqua" pitchFamily="18" charset="0"/>
                        </a:rPr>
                        <a:t>Cortisol, GH</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2"/>
                          </a:solidFill>
                          <a:effectLst/>
                          <a:latin typeface="Book Antiqua" pitchFamily="18" charset="0"/>
                        </a:rPr>
                        <a:t>65 - 70 mg%</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2"/>
                          </a:solidFill>
                          <a:effectLst/>
                          <a:latin typeface="Book Antiqua" pitchFamily="18" charset="0"/>
                        </a:rPr>
                        <a:t>   ↑  R</a:t>
                      </a:r>
                      <a:r>
                        <a:rPr kumimoji="0" lang="en-US" sz="2800" b="0" i="0" u="none" strike="noStrike" cap="none" normalizeH="0" baseline="-25000" smtClean="0">
                          <a:ln>
                            <a:noFill/>
                          </a:ln>
                          <a:solidFill>
                            <a:schemeClr val="bg2"/>
                          </a:solidFill>
                          <a:effectLst/>
                          <a:latin typeface="Book Antiqua" pitchFamily="18" charset="0"/>
                        </a:rPr>
                        <a:t>a</a:t>
                      </a:r>
                      <a:r>
                        <a:rPr kumimoji="0" lang="en-US" sz="2000" b="0" i="0" u="none" strike="noStrike" cap="none" normalizeH="0" baseline="0" smtClean="0">
                          <a:ln>
                            <a:noFill/>
                          </a:ln>
                          <a:solidFill>
                            <a:schemeClr val="bg2"/>
                          </a:solidFill>
                          <a:effectLst/>
                          <a:latin typeface="Book Antiqua" pitchFamily="18" charset="0"/>
                        </a:rPr>
                        <a:t>  ↓ R</a:t>
                      </a:r>
                      <a:r>
                        <a:rPr kumimoji="0" lang="en-US" sz="2800" b="0" i="0" u="none" strike="noStrike" cap="none" normalizeH="0" baseline="-25000" smtClean="0">
                          <a:ln>
                            <a:noFill/>
                          </a:ln>
                          <a:solidFill>
                            <a:schemeClr val="bg2"/>
                          </a:solidFill>
                          <a:effectLst/>
                          <a:latin typeface="Book Antiqua" pitchFamily="18" charset="0"/>
                        </a:rPr>
                        <a:t>d</a:t>
                      </a:r>
                      <a:endParaRPr kumimoji="0" lang="en-US" sz="2000" b="0" i="0" u="none" strike="noStrike" cap="none" normalizeH="0" baseline="0" smtClean="0">
                        <a:ln>
                          <a:noFill/>
                        </a:ln>
                        <a:solidFill>
                          <a:schemeClr val="bg2"/>
                        </a:solidFill>
                        <a:effectLst/>
                        <a:latin typeface="Book Antiqua" pitchFamily="18" charset="0"/>
                      </a:endParaRP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smtClean="0">
                          <a:ln>
                            <a:noFill/>
                          </a:ln>
                          <a:solidFill>
                            <a:schemeClr val="bg2"/>
                          </a:solidFill>
                          <a:effectLst/>
                          <a:latin typeface="Book Antiqua" pitchFamily="18" charset="0"/>
                        </a:rPr>
                        <a:t>Not Critical</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accent2"/>
                    </a:solidFill>
                  </a:tcPr>
                </a:tc>
              </a:tr>
              <a:tr h="728663">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400" b="0" i="0" u="none" strike="noStrike" cap="none" normalizeH="0" baseline="0" dirty="0" smtClean="0">
                          <a:ln>
                            <a:noFill/>
                          </a:ln>
                          <a:solidFill>
                            <a:schemeClr val="bg1"/>
                          </a:solidFill>
                          <a:effectLst/>
                          <a:latin typeface="Book Antiqua" pitchFamily="18" charset="0"/>
                        </a:rPr>
                        <a:t>↑ </a:t>
                      </a:r>
                      <a:r>
                        <a:rPr kumimoji="0" lang="en-US" sz="2000" b="0" i="0" u="none" strike="noStrike" cap="none" normalizeH="0" baseline="0" dirty="0" smtClean="0">
                          <a:ln>
                            <a:noFill/>
                          </a:ln>
                          <a:solidFill>
                            <a:schemeClr val="bg1"/>
                          </a:solidFill>
                          <a:effectLst/>
                          <a:latin typeface="Book Antiqua" pitchFamily="18" charset="0"/>
                        </a:rPr>
                        <a:t>Food ingestion</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rPr>
                        <a:t>50 - 55 mg%</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rPr>
                        <a:t>  ↑  Exogenous  Glucose</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50000"/>
                        </a:spcBef>
                        <a:spcAft>
                          <a:spcPct val="0"/>
                        </a:spcAft>
                        <a:buClr>
                          <a:srgbClr val="D7A415"/>
                        </a:buClr>
                        <a:buSzPct val="60000"/>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rPr>
                        <a:t>&lt; 50mg% no cognitive change</a:t>
                      </a:r>
                    </a:p>
                  </a:txBody>
                  <a:tcPr horzOverflow="overflow">
                    <a:lnL w="28575" cap="flat" cmpd="sng" algn="ctr">
                      <a:solidFill>
                        <a:srgbClr val="A50021"/>
                      </a:solidFill>
                      <a:prstDash val="solid"/>
                      <a:round/>
                      <a:headEnd type="none" w="med" len="med"/>
                      <a:tailEnd type="none" w="med" len="med"/>
                    </a:lnL>
                    <a:lnR w="28575" cap="flat" cmpd="sng" algn="ctr">
                      <a:solidFill>
                        <a:srgbClr val="A50021"/>
                      </a:solidFill>
                      <a:prstDash val="solid"/>
                      <a:round/>
                      <a:headEnd type="none" w="med" len="med"/>
                      <a:tailEnd type="none" w="med" len="med"/>
                    </a:lnR>
                    <a:lnT w="28575" cap="flat" cmpd="sng" algn="ctr">
                      <a:solidFill>
                        <a:srgbClr val="A50021"/>
                      </a:solidFill>
                      <a:prstDash val="solid"/>
                      <a:round/>
                      <a:headEnd type="none" w="med" len="med"/>
                      <a:tailEnd type="none" w="med" len="med"/>
                    </a:lnT>
                    <a:lnB w="28575" cap="flat" cmpd="sng" algn="ctr">
                      <a:solidFill>
                        <a:srgbClr val="A50021"/>
                      </a:solidFill>
                      <a:prstDash val="solid"/>
                      <a:round/>
                      <a:headEnd type="none" w="med" len="med"/>
                      <a:tailEnd type="none" w="med" len="med"/>
                    </a:lnB>
                    <a:lnTlToBr>
                      <a:noFill/>
                    </a:lnTlToBr>
                    <a:lnBlToTr>
                      <a:noFill/>
                    </a:lnBlToTr>
                    <a:solidFill>
                      <a:schemeClr val="hlink"/>
                    </a:solidFill>
                  </a:tcPr>
                </a:tc>
              </a:tr>
            </a:tbl>
          </a:graphicData>
        </a:graphic>
      </p:graphicFrame>
    </p:spTree>
    <p:extLst>
      <p:ext uri="{BB962C8B-B14F-4D97-AF65-F5344CB8AC3E}">
        <p14:creationId xmlns:p14="http://schemas.microsoft.com/office/powerpoint/2010/main" val="17270502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63500"/>
            <a:ext cx="5999163"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443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60" t="17326" r="33301" b="11385"/>
          <a:stretch/>
        </p:blipFill>
        <p:spPr>
          <a:xfrm>
            <a:off x="296260" y="283920"/>
            <a:ext cx="8847740" cy="6199179"/>
          </a:xfrm>
          <a:prstGeom prst="rect">
            <a:avLst/>
          </a:prstGeom>
        </p:spPr>
      </p:pic>
    </p:spTree>
    <p:extLst>
      <p:ext uri="{BB962C8B-B14F-4D97-AF65-F5344CB8AC3E}">
        <p14:creationId xmlns:p14="http://schemas.microsoft.com/office/powerpoint/2010/main" val="3594412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7080" y="0"/>
            <a:ext cx="6566315" cy="6858000"/>
          </a:xfrm>
          <a:prstGeom prst="rect">
            <a:avLst/>
          </a:prstGeom>
        </p:spPr>
      </p:pic>
    </p:spTree>
    <p:extLst>
      <p:ext uri="{BB962C8B-B14F-4D97-AF65-F5344CB8AC3E}">
        <p14:creationId xmlns:p14="http://schemas.microsoft.com/office/powerpoint/2010/main" val="3590034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261" t="17326" r="33299" b="11385"/>
          <a:stretch/>
        </p:blipFill>
        <p:spPr>
          <a:xfrm>
            <a:off x="448964" y="83215"/>
            <a:ext cx="8695035" cy="6858000"/>
          </a:xfrm>
          <a:prstGeom prst="rect">
            <a:avLst/>
          </a:prstGeom>
        </p:spPr>
      </p:pic>
    </p:spTree>
    <p:extLst>
      <p:ext uri="{BB962C8B-B14F-4D97-AF65-F5344CB8AC3E}">
        <p14:creationId xmlns:p14="http://schemas.microsoft.com/office/powerpoint/2010/main" val="1338270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85130" cy="405672"/>
          </a:xfrm>
        </p:spPr>
        <p:txBody>
          <a:bodyPr>
            <a:normAutofit fontScale="90000"/>
          </a:bodyPr>
          <a:lstStyle/>
          <a:p>
            <a:r>
              <a:rPr lang="en-IN" b="1" dirty="0" smtClean="0">
                <a:solidFill>
                  <a:srgbClr val="C00000"/>
                </a:solidFill>
              </a:rPr>
              <a:t>Metabolism of individual organs</a:t>
            </a:r>
            <a:endParaRPr lang="en-IN" b="1" dirty="0">
              <a:solidFill>
                <a:srgbClr val="C00000"/>
              </a:solidFill>
            </a:endParaRPr>
          </a:p>
        </p:txBody>
      </p:sp>
      <p:pic>
        <p:nvPicPr>
          <p:cNvPr id="5" name="Content Placeholder 4"/>
          <p:cNvPicPr>
            <a:picLocks noGrp="1" noChangeAspect="1"/>
          </p:cNvPicPr>
          <p:nvPr>
            <p:ph idx="1"/>
          </p:nvPr>
        </p:nvPicPr>
        <p:blipFill>
          <a:blip r:embed="rId2"/>
          <a:stretch>
            <a:fillRect/>
          </a:stretch>
        </p:blipFill>
        <p:spPr>
          <a:xfrm>
            <a:off x="5079977" y="985720"/>
            <a:ext cx="3588110" cy="5142319"/>
          </a:xfrm>
          <a:prstGeom prst="rect">
            <a:avLst/>
          </a:prstGeom>
        </p:spPr>
      </p:pic>
      <p:pic>
        <p:nvPicPr>
          <p:cNvPr id="4" name="Picture 3"/>
          <p:cNvPicPr>
            <a:picLocks noChangeAspect="1"/>
          </p:cNvPicPr>
          <p:nvPr/>
        </p:nvPicPr>
        <p:blipFill>
          <a:blip r:embed="rId3"/>
          <a:stretch>
            <a:fillRect/>
          </a:stretch>
        </p:blipFill>
        <p:spPr>
          <a:xfrm>
            <a:off x="143555" y="936914"/>
            <a:ext cx="5038725" cy="5191125"/>
          </a:xfrm>
          <a:prstGeom prst="rect">
            <a:avLst/>
          </a:prstGeom>
        </p:spPr>
      </p:pic>
    </p:spTree>
    <p:extLst>
      <p:ext uri="{BB962C8B-B14F-4D97-AF65-F5344CB8AC3E}">
        <p14:creationId xmlns:p14="http://schemas.microsoft.com/office/powerpoint/2010/main" val="37766862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1443835"/>
            <a:ext cx="8515350" cy="992555"/>
          </a:xfrm>
        </p:spPr>
        <p:txBody>
          <a:bodyPr>
            <a:noAutofit/>
          </a:bodyPr>
          <a:lstStyle/>
          <a:p>
            <a:pPr marL="0" indent="0">
              <a:buNone/>
            </a:pPr>
            <a:r>
              <a:rPr lang="en-IN" sz="3600" dirty="0" smtClean="0">
                <a:solidFill>
                  <a:srgbClr val="FF0000"/>
                </a:solidFill>
              </a:rPr>
              <a:t>What happens in starvation &amp; well fed state?</a:t>
            </a:r>
            <a:endParaRPr lang="en-IN" sz="3600" dirty="0">
              <a:solidFill>
                <a:srgbClr val="FF0000"/>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pPr/>
              <a:t>61</a:t>
            </a:fld>
            <a:endParaRPr lang="en-US"/>
          </a:p>
        </p:txBody>
      </p:sp>
    </p:spTree>
    <p:extLst>
      <p:ext uri="{BB962C8B-B14F-4D97-AF65-F5344CB8AC3E}">
        <p14:creationId xmlns:p14="http://schemas.microsoft.com/office/powerpoint/2010/main" val="4270690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457200"/>
            <a:ext cx="8229600" cy="5997575"/>
          </a:xfrm>
        </p:spPr>
        <p:txBody>
          <a:bodyPr/>
          <a:lstStyle/>
          <a:p>
            <a:pPr eaLnBrk="1" hangingPunct="1"/>
            <a:r>
              <a:rPr lang="en-US" altLang="en-US" dirty="0" smtClean="0">
                <a:solidFill>
                  <a:srgbClr val="C00000"/>
                </a:solidFill>
              </a:rPr>
              <a:t>FASTING STATE-       </a:t>
            </a:r>
            <a:r>
              <a:rPr lang="en-US" altLang="en-US" b="1" dirty="0" smtClean="0">
                <a:solidFill>
                  <a:schemeClr val="tx1"/>
                </a:solidFill>
              </a:rPr>
              <a:t>EARLY FASTING</a:t>
            </a:r>
          </a:p>
          <a:p>
            <a:pPr eaLnBrk="1" hangingPunct="1"/>
            <a:endParaRPr lang="en-US" altLang="en-US" b="1" dirty="0" smtClean="0">
              <a:solidFill>
                <a:schemeClr val="tx1"/>
              </a:solidFill>
            </a:endParaRPr>
          </a:p>
          <a:p>
            <a:pPr eaLnBrk="1" hangingPunct="1">
              <a:buFont typeface="Wingdings 2" panose="05020102010507070707" pitchFamily="18" charset="2"/>
              <a:buNone/>
            </a:pPr>
            <a:r>
              <a:rPr lang="en-US" altLang="en-US" b="1" dirty="0" smtClean="0">
                <a:solidFill>
                  <a:schemeClr val="tx1"/>
                </a:solidFill>
              </a:rPr>
              <a:t>				      FASTING</a:t>
            </a:r>
            <a:endParaRPr lang="en-IN" altLang="en-US" b="1" dirty="0" smtClean="0">
              <a:solidFill>
                <a:schemeClr val="tx1"/>
              </a:solidFill>
            </a:endParaRPr>
          </a:p>
        </p:txBody>
      </p:sp>
    </p:spTree>
    <p:extLst>
      <p:ext uri="{BB962C8B-B14F-4D97-AF65-F5344CB8AC3E}">
        <p14:creationId xmlns:p14="http://schemas.microsoft.com/office/powerpoint/2010/main" val="22864444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9490"/>
            <a:ext cx="9143999" cy="641592"/>
          </a:xfrm>
          <a:solidFill>
            <a:schemeClr val="bg2"/>
          </a:solidFill>
        </p:spPr>
        <p:txBody>
          <a:bodyPr vert="horz" lIns="91440" tIns="45720" rIns="91440" bIns="45720" rtlCol="0" anchor="ctr">
            <a:normAutofit/>
          </a:bodyPr>
          <a:lstStyle/>
          <a:p>
            <a:pPr algn="ctr"/>
            <a:r>
              <a:rPr lang="en-IN" b="1" dirty="0" smtClean="0">
                <a:solidFill>
                  <a:srgbClr val="C00000"/>
                </a:solidFill>
              </a:rPr>
              <a:t>FASTING STATE</a:t>
            </a:r>
            <a:endParaRPr lang="en-IN" b="1" dirty="0">
              <a:solidFill>
                <a:srgbClr val="C00000"/>
              </a:solidFill>
            </a:endParaRPr>
          </a:p>
        </p:txBody>
      </p:sp>
      <p:sp>
        <p:nvSpPr>
          <p:cNvPr id="3" name="Content Placeholder 2"/>
          <p:cNvSpPr>
            <a:spLocks noGrp="1"/>
          </p:cNvSpPr>
          <p:nvPr>
            <p:ph idx="1"/>
          </p:nvPr>
        </p:nvSpPr>
        <p:spPr>
          <a:xfrm>
            <a:off x="0" y="711082"/>
            <a:ext cx="9144000" cy="5415081"/>
          </a:xfrm>
          <a:solidFill>
            <a:schemeClr val="bg1"/>
          </a:solidFill>
        </p:spPr>
        <p:txBody>
          <a:bodyPr>
            <a:normAutofit/>
          </a:bodyPr>
          <a:lstStyle/>
          <a:p>
            <a:endParaRPr lang="en-US" sz="3200" dirty="0" smtClean="0">
              <a:solidFill>
                <a:schemeClr val="tx1"/>
              </a:solidFill>
            </a:endParaRPr>
          </a:p>
          <a:p>
            <a:r>
              <a:rPr lang="en-US" sz="3200" dirty="0" smtClean="0">
                <a:solidFill>
                  <a:schemeClr val="tx1"/>
                </a:solidFill>
              </a:rPr>
              <a:t>Also </a:t>
            </a:r>
            <a:r>
              <a:rPr lang="en-US" sz="3200" dirty="0">
                <a:solidFill>
                  <a:schemeClr val="tx1"/>
                </a:solidFill>
              </a:rPr>
              <a:t>called as </a:t>
            </a:r>
            <a:r>
              <a:rPr lang="en-US" sz="3200" b="1" i="1" dirty="0">
                <a:solidFill>
                  <a:srgbClr val="C00000"/>
                </a:solidFill>
              </a:rPr>
              <a:t>post absorptive state.</a:t>
            </a:r>
          </a:p>
          <a:p>
            <a:r>
              <a:rPr lang="en-US" sz="3200" dirty="0" err="1">
                <a:solidFill>
                  <a:schemeClr val="tx1"/>
                </a:solidFill>
              </a:rPr>
              <a:t>Aprrox</a:t>
            </a:r>
            <a:r>
              <a:rPr lang="en-US" sz="3200" dirty="0">
                <a:solidFill>
                  <a:schemeClr val="tx1"/>
                </a:solidFill>
              </a:rPr>
              <a:t> 12-14 </a:t>
            </a:r>
            <a:r>
              <a:rPr lang="en-US" sz="3200" dirty="0" err="1">
                <a:solidFill>
                  <a:schemeClr val="tx1"/>
                </a:solidFill>
              </a:rPr>
              <a:t>hrs</a:t>
            </a:r>
            <a:r>
              <a:rPr lang="en-US" sz="3200" dirty="0">
                <a:solidFill>
                  <a:schemeClr val="tx1"/>
                </a:solidFill>
              </a:rPr>
              <a:t> after the meal.</a:t>
            </a:r>
          </a:p>
          <a:p>
            <a:r>
              <a:rPr lang="en-US" sz="3200" dirty="0">
                <a:solidFill>
                  <a:schemeClr val="tx1"/>
                </a:solidFill>
              </a:rPr>
              <a:t>Only source of glucose – Liver glycogen</a:t>
            </a:r>
          </a:p>
          <a:p>
            <a:r>
              <a:rPr lang="en-US" sz="3200" dirty="0">
                <a:solidFill>
                  <a:schemeClr val="tx1"/>
                </a:solidFill>
              </a:rPr>
              <a:t>Muscle glycogen ??</a:t>
            </a:r>
          </a:p>
          <a:p>
            <a:pPr>
              <a:buNone/>
            </a:pPr>
            <a:endParaRPr lang="en-US" sz="3000" dirty="0">
              <a:solidFill>
                <a:schemeClr val="tx1"/>
              </a:solidFill>
            </a:endParaRPr>
          </a:p>
        </p:txBody>
      </p:sp>
    </p:spTree>
    <p:extLst>
      <p:ext uri="{BB962C8B-B14F-4D97-AF65-F5344CB8AC3E}">
        <p14:creationId xmlns:p14="http://schemas.microsoft.com/office/powerpoint/2010/main" val="3905112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457200"/>
            <a:ext cx="8229600" cy="5997575"/>
          </a:xfrm>
        </p:spPr>
        <p:txBody>
          <a:bodyPr>
            <a:normAutofit/>
          </a:bodyPr>
          <a:lstStyle/>
          <a:p>
            <a:pPr eaLnBrk="1" hangingPunct="1"/>
            <a:r>
              <a:rPr lang="en-US" altLang="en-US" sz="2800" dirty="0" smtClean="0">
                <a:solidFill>
                  <a:schemeClr val="tx1"/>
                </a:solidFill>
              </a:rPr>
              <a:t>NO FUEL ENTERS THE GUT &amp; little glycogen is left in the liver</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Hence  major source of energy is GLUCONEOGENSIS.</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Cori &amp; alanine cycles also play an important role</a:t>
            </a:r>
            <a:endParaRPr lang="en-IN" altLang="en-US" sz="2800" dirty="0" smtClean="0">
              <a:solidFill>
                <a:schemeClr val="tx1"/>
              </a:solidFill>
            </a:endParaRPr>
          </a:p>
        </p:txBody>
      </p:sp>
    </p:spTree>
    <p:extLst>
      <p:ext uri="{BB962C8B-B14F-4D97-AF65-F5344CB8AC3E}">
        <p14:creationId xmlns:p14="http://schemas.microsoft.com/office/powerpoint/2010/main" val="3841796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228600" y="685800"/>
            <a:ext cx="8686800" cy="5440363"/>
          </a:xfrm>
        </p:spPr>
        <p:txBody>
          <a:bodyPr>
            <a:normAutofit/>
          </a:bodyPr>
          <a:lstStyle/>
          <a:p>
            <a:pPr eaLnBrk="1" hangingPunct="1"/>
            <a:r>
              <a:rPr lang="en-US" altLang="en-US" sz="2800" dirty="0" smtClean="0">
                <a:solidFill>
                  <a:schemeClr val="tx1"/>
                </a:solidFill>
              </a:rPr>
              <a:t>Alanine &amp; glutamine are the amino acids released from the muscle in large amounts.</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Branched chain </a:t>
            </a:r>
            <a:r>
              <a:rPr lang="el-GR" altLang="en-US" sz="2800" dirty="0" smtClean="0">
                <a:solidFill>
                  <a:schemeClr val="tx1"/>
                </a:solidFill>
              </a:rPr>
              <a:t>α</a:t>
            </a:r>
            <a:r>
              <a:rPr lang="en-US" altLang="en-US" sz="2800" dirty="0" smtClean="0">
                <a:solidFill>
                  <a:schemeClr val="tx1"/>
                </a:solidFill>
              </a:rPr>
              <a:t>- keto acids are released from the branched chain amino acids – TRANSAMINATION.</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These </a:t>
            </a:r>
            <a:r>
              <a:rPr lang="en-US" altLang="en-US" sz="2800" dirty="0" err="1" smtClean="0">
                <a:solidFill>
                  <a:schemeClr val="tx1"/>
                </a:solidFill>
              </a:rPr>
              <a:t>ketoacids</a:t>
            </a:r>
            <a:r>
              <a:rPr lang="en-US" altLang="en-US" sz="2800" dirty="0" smtClean="0">
                <a:solidFill>
                  <a:schemeClr val="tx1"/>
                </a:solidFill>
              </a:rPr>
              <a:t> are released into blood- uptake by the liver – synthesis of glucose</a:t>
            </a:r>
          </a:p>
          <a:p>
            <a:pPr eaLnBrk="1" hangingPunct="1"/>
            <a:endParaRPr lang="en-IN" altLang="en-US" sz="2800" dirty="0" smtClean="0">
              <a:solidFill>
                <a:schemeClr val="tx1"/>
              </a:solidFill>
            </a:endParaRPr>
          </a:p>
        </p:txBody>
      </p:sp>
    </p:spTree>
    <p:extLst>
      <p:ext uri="{BB962C8B-B14F-4D97-AF65-F5344CB8AC3E}">
        <p14:creationId xmlns:p14="http://schemas.microsoft.com/office/powerpoint/2010/main" val="792381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0"/>
            <a:ext cx="8458200" cy="5414165"/>
          </a:xfrm>
        </p:spPr>
        <p:txBody>
          <a:bodyPr>
            <a:noAutofit/>
          </a:bodyPr>
          <a:lstStyle/>
          <a:p>
            <a:pPr eaLnBrk="1" hangingPunct="1">
              <a:buFont typeface="Wingdings 2" panose="05020102010507070707" pitchFamily="18" charset="2"/>
              <a:buNone/>
            </a:pPr>
            <a:r>
              <a:rPr lang="en-US" altLang="en-US" sz="2800" b="1" dirty="0" smtClean="0">
                <a:solidFill>
                  <a:srgbClr val="FF0000"/>
                </a:solidFill>
              </a:rPr>
              <a:t>Adipose tissue- </a:t>
            </a:r>
          </a:p>
          <a:p>
            <a:pPr eaLnBrk="1" hangingPunct="1"/>
            <a:r>
              <a:rPr lang="en-US" altLang="en-US" sz="2800" dirty="0" smtClean="0">
                <a:solidFill>
                  <a:schemeClr val="tx1"/>
                </a:solidFill>
              </a:rPr>
              <a:t>It is important in fasting state- ↑lipolysis due to ↓ insulin levels</a:t>
            </a:r>
          </a:p>
          <a:p>
            <a:pPr eaLnBrk="1" hangingPunct="1"/>
            <a:r>
              <a:rPr lang="en-US" altLang="en-US" sz="2800" dirty="0" smtClean="0">
                <a:solidFill>
                  <a:schemeClr val="tx1"/>
                </a:solidFill>
              </a:rPr>
              <a:t>Glycerol, byproduct of lipolysis in adipose tissue is an important substrate for glucose synthesis</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Acetyl CoA produced by fatty acid oxidation can’t be converted into glucose, hence converted to ketone bodies- </a:t>
            </a:r>
            <a:r>
              <a:rPr lang="en-US" altLang="en-US" sz="2800" dirty="0" err="1" smtClean="0">
                <a:solidFill>
                  <a:schemeClr val="tx1"/>
                </a:solidFill>
              </a:rPr>
              <a:t>acteoacetate</a:t>
            </a:r>
            <a:r>
              <a:rPr lang="en-US" altLang="en-US" sz="2800" dirty="0" smtClean="0">
                <a:solidFill>
                  <a:schemeClr val="tx1"/>
                </a:solidFill>
              </a:rPr>
              <a:t> &amp; </a:t>
            </a:r>
            <a:r>
              <a:rPr lang="el-GR" altLang="en-US" sz="2800" dirty="0" smtClean="0">
                <a:solidFill>
                  <a:schemeClr val="tx1"/>
                </a:solidFill>
              </a:rPr>
              <a:t>β</a:t>
            </a:r>
            <a:r>
              <a:rPr lang="en-US" altLang="en-US" sz="2800" dirty="0" smtClean="0">
                <a:solidFill>
                  <a:schemeClr val="tx1"/>
                </a:solidFill>
              </a:rPr>
              <a:t>- </a:t>
            </a:r>
            <a:r>
              <a:rPr lang="en-US" altLang="en-US" sz="2800" dirty="0" err="1" smtClean="0">
                <a:solidFill>
                  <a:schemeClr val="tx1"/>
                </a:solidFill>
              </a:rPr>
              <a:t>hydroxy</a:t>
            </a:r>
            <a:r>
              <a:rPr lang="en-US" altLang="en-US" sz="2800" dirty="0" smtClean="0">
                <a:solidFill>
                  <a:schemeClr val="tx1"/>
                </a:solidFill>
              </a:rPr>
              <a:t> butyrate.</a:t>
            </a:r>
          </a:p>
          <a:p>
            <a:pPr eaLnBrk="1" hangingPunct="1"/>
            <a:endParaRPr lang="en-US" altLang="en-US" sz="2800" dirty="0" smtClean="0">
              <a:solidFill>
                <a:schemeClr val="tx1"/>
              </a:solidFill>
            </a:endParaRPr>
          </a:p>
          <a:p>
            <a:pPr eaLnBrk="1" hangingPunct="1"/>
            <a:r>
              <a:rPr lang="en-US" altLang="en-US" sz="2800" dirty="0" smtClean="0">
                <a:solidFill>
                  <a:schemeClr val="tx1"/>
                </a:solidFill>
              </a:rPr>
              <a:t>These ketones are </a:t>
            </a:r>
            <a:r>
              <a:rPr lang="en-US" altLang="en-US" sz="2800" dirty="0" err="1" smtClean="0">
                <a:solidFill>
                  <a:schemeClr val="tx1"/>
                </a:solidFill>
              </a:rPr>
              <a:t>utilised</a:t>
            </a:r>
            <a:r>
              <a:rPr lang="en-US" altLang="en-US" sz="2800" dirty="0" smtClean="0">
                <a:solidFill>
                  <a:schemeClr val="tx1"/>
                </a:solidFill>
              </a:rPr>
              <a:t> for energy by many tissues like brain.</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IN" altLang="en-US" sz="2800" dirty="0" smtClean="0"/>
          </a:p>
        </p:txBody>
      </p:sp>
    </p:spTree>
    <p:extLst>
      <p:ext uri="{BB962C8B-B14F-4D97-AF65-F5344CB8AC3E}">
        <p14:creationId xmlns:p14="http://schemas.microsoft.com/office/powerpoint/2010/main" val="21620630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rgbClr val="0070C0"/>
                </a:solidFill>
              </a:rPr>
              <a:t>WELL FED STATE</a:t>
            </a:r>
            <a:endParaRPr lang="en-IN" b="1" dirty="0">
              <a:solidFill>
                <a:srgbClr val="0070C0"/>
              </a:solidFill>
            </a:endParaRPr>
          </a:p>
        </p:txBody>
      </p:sp>
      <p:sp>
        <p:nvSpPr>
          <p:cNvPr id="26627" name="Content Placeholder 2"/>
          <p:cNvSpPr>
            <a:spLocks noGrp="1"/>
          </p:cNvSpPr>
          <p:nvPr>
            <p:ph idx="1"/>
          </p:nvPr>
        </p:nvSpPr>
        <p:spPr>
          <a:xfrm>
            <a:off x="457200" y="1882775"/>
            <a:ext cx="8229600" cy="4572000"/>
          </a:xfrm>
        </p:spPr>
        <p:txBody>
          <a:bodyPr/>
          <a:lstStyle/>
          <a:p>
            <a:pPr eaLnBrk="1" hangingPunct="1"/>
            <a:r>
              <a:rPr lang="en-US" altLang="en-US" b="1" dirty="0" smtClean="0">
                <a:solidFill>
                  <a:schemeClr val="tx1"/>
                </a:solidFill>
              </a:rPr>
              <a:t>EARLY WELL FED STATE</a:t>
            </a:r>
          </a:p>
          <a:p>
            <a:pPr eaLnBrk="1" hangingPunct="1"/>
            <a:endParaRPr lang="en-US" altLang="en-US" b="1" dirty="0" smtClean="0">
              <a:solidFill>
                <a:schemeClr val="tx1"/>
              </a:solidFill>
            </a:endParaRPr>
          </a:p>
          <a:p>
            <a:pPr eaLnBrk="1" hangingPunct="1"/>
            <a:r>
              <a:rPr lang="en-US" altLang="en-US" b="1" dirty="0" smtClean="0">
                <a:solidFill>
                  <a:schemeClr val="tx1"/>
                </a:solidFill>
              </a:rPr>
              <a:t>WELL FED STATE</a:t>
            </a:r>
            <a:endParaRPr lang="en-IN" altLang="en-US" b="1" dirty="0" smtClean="0">
              <a:solidFill>
                <a:schemeClr val="tx1"/>
              </a:solidFill>
            </a:endParaRPr>
          </a:p>
        </p:txBody>
      </p:sp>
    </p:spTree>
    <p:extLst>
      <p:ext uri="{BB962C8B-B14F-4D97-AF65-F5344CB8AC3E}">
        <p14:creationId xmlns:p14="http://schemas.microsoft.com/office/powerpoint/2010/main" val="2720479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b="1" dirty="0" smtClean="0">
                <a:solidFill>
                  <a:srgbClr val="002060"/>
                </a:solidFill>
              </a:rPr>
              <a:t>WELL FED STATE</a:t>
            </a:r>
            <a:endParaRPr lang="en-IN" b="1" dirty="0">
              <a:solidFill>
                <a:srgbClr val="002060"/>
              </a:solidFill>
            </a:endParaRPr>
          </a:p>
        </p:txBody>
      </p:sp>
      <p:sp>
        <p:nvSpPr>
          <p:cNvPr id="27651" name="Content Placeholder 2"/>
          <p:cNvSpPr>
            <a:spLocks noGrp="1"/>
          </p:cNvSpPr>
          <p:nvPr>
            <p:ph idx="1"/>
          </p:nvPr>
        </p:nvSpPr>
        <p:spPr>
          <a:xfrm>
            <a:off x="395163" y="1355668"/>
            <a:ext cx="8229600" cy="4572000"/>
          </a:xfrm>
        </p:spPr>
        <p:txBody>
          <a:bodyPr/>
          <a:lstStyle/>
          <a:p>
            <a:pPr eaLnBrk="1" hangingPunct="1"/>
            <a:r>
              <a:rPr lang="en-US" altLang="en-US" b="1" dirty="0" smtClean="0">
                <a:solidFill>
                  <a:srgbClr val="006600"/>
                </a:solidFill>
              </a:rPr>
              <a:t>GLUCONEOGENESIS provides glucose for </a:t>
            </a:r>
            <a:r>
              <a:rPr lang="en-IN" altLang="en-US" b="1" dirty="0" smtClean="0">
                <a:solidFill>
                  <a:srgbClr val="006600"/>
                </a:solidFill>
              </a:rPr>
              <a:t>GLYCOGENESIS</a:t>
            </a:r>
          </a:p>
          <a:p>
            <a:pPr eaLnBrk="1" hangingPunct="1"/>
            <a:endParaRPr lang="en-IN" altLang="en-US" b="1" dirty="0" smtClean="0">
              <a:solidFill>
                <a:srgbClr val="006600"/>
              </a:solidFill>
            </a:endParaRPr>
          </a:p>
          <a:p>
            <a:pPr eaLnBrk="1" hangingPunct="1"/>
            <a:r>
              <a:rPr lang="en-US" altLang="en-US" b="1" dirty="0" smtClean="0">
                <a:solidFill>
                  <a:srgbClr val="006600"/>
                </a:solidFill>
              </a:rPr>
              <a:t>After </a:t>
            </a:r>
            <a:r>
              <a:rPr lang="en-US" altLang="en-US" sz="2800" b="1" dirty="0" smtClean="0">
                <a:solidFill>
                  <a:srgbClr val="006600"/>
                </a:solidFill>
              </a:rPr>
              <a:t>gluconeogenesis</a:t>
            </a:r>
            <a:r>
              <a:rPr lang="en-US" altLang="en-US" b="1" dirty="0" smtClean="0">
                <a:solidFill>
                  <a:srgbClr val="006600"/>
                </a:solidFill>
              </a:rPr>
              <a:t> declines GLYCOLYSIS predominates.</a:t>
            </a:r>
          </a:p>
          <a:p>
            <a:pPr eaLnBrk="1" hangingPunct="1"/>
            <a:endParaRPr lang="en-IN" altLang="en-US" b="1" dirty="0" smtClean="0">
              <a:solidFill>
                <a:srgbClr val="006600"/>
              </a:solidFill>
            </a:endParaRPr>
          </a:p>
        </p:txBody>
      </p:sp>
    </p:spTree>
    <p:extLst>
      <p:ext uri="{BB962C8B-B14F-4D97-AF65-F5344CB8AC3E}">
        <p14:creationId xmlns:p14="http://schemas.microsoft.com/office/powerpoint/2010/main" val="13424183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1145260"/>
          </a:xfrm>
        </p:spPr>
        <p:txBody>
          <a:bodyPr>
            <a:normAutofit/>
          </a:bodyPr>
          <a:lstStyle/>
          <a:p>
            <a:pPr marL="0" indent="0" algn="ctr">
              <a:buNone/>
            </a:pPr>
            <a:r>
              <a:rPr lang="en-IN" sz="3600" dirty="0" smtClean="0">
                <a:solidFill>
                  <a:srgbClr val="FF0000"/>
                </a:solidFill>
              </a:rPr>
              <a:t>Thank you!</a:t>
            </a:r>
            <a:endParaRPr lang="en-IN" sz="3600" dirty="0">
              <a:solidFill>
                <a:srgbClr val="FF0000"/>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pPr/>
              <a:t>69</a:t>
            </a:fld>
            <a:endParaRPr lang="en-US"/>
          </a:p>
        </p:txBody>
      </p:sp>
    </p:spTree>
    <p:extLst>
      <p:ext uri="{BB962C8B-B14F-4D97-AF65-F5344CB8AC3E}">
        <p14:creationId xmlns:p14="http://schemas.microsoft.com/office/powerpoint/2010/main" val="369776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195"/>
            <a:ext cx="7886700" cy="620594"/>
          </a:xfrm>
        </p:spPr>
        <p:txBody>
          <a:bodyPr>
            <a:normAutofit fontScale="90000"/>
          </a:bodyPr>
          <a:lstStyle/>
          <a:p>
            <a:r>
              <a:rPr lang="en-IN" b="1" dirty="0" smtClean="0">
                <a:solidFill>
                  <a:srgbClr val="FF0000"/>
                </a:solidFill>
                <a:latin typeface="Comic Sans MS" panose="030F0702030302020204" pitchFamily="66" charset="0"/>
              </a:rPr>
              <a:t/>
            </a:r>
            <a:br>
              <a:rPr lang="en-IN" b="1" dirty="0" smtClean="0">
                <a:solidFill>
                  <a:srgbClr val="FF0000"/>
                </a:solidFill>
                <a:latin typeface="Comic Sans MS" panose="030F0702030302020204" pitchFamily="66" charset="0"/>
              </a:rPr>
            </a:br>
            <a:r>
              <a:rPr lang="en-IN" b="1" dirty="0" smtClean="0">
                <a:solidFill>
                  <a:srgbClr val="FF0000"/>
                </a:solidFill>
                <a:latin typeface="Comic Sans MS" panose="030F0702030302020204" pitchFamily="66" charset="0"/>
              </a:rPr>
              <a:t>Why should blood glucose be regulated?</a:t>
            </a:r>
            <a:br>
              <a:rPr lang="en-IN" b="1" dirty="0" smtClean="0">
                <a:solidFill>
                  <a:srgbClr val="FF0000"/>
                </a:solidFill>
                <a:latin typeface="Comic Sans MS" panose="030F0702030302020204" pitchFamily="66" charset="0"/>
              </a:rPr>
            </a:br>
            <a:endParaRPr lang="en-IN"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296260" y="985720"/>
            <a:ext cx="7886700" cy="4351338"/>
          </a:xfrm>
        </p:spPr>
        <p:txBody>
          <a:bodyPr>
            <a:normAutofit/>
          </a:bodyPr>
          <a:lstStyle/>
          <a:p>
            <a:pPr marL="0" indent="0">
              <a:lnSpc>
                <a:spcPct val="100000"/>
              </a:lnSpc>
              <a:buNone/>
            </a:pPr>
            <a:r>
              <a:rPr lang="en-IN" sz="2800" dirty="0" smtClean="0"/>
              <a:t>Regulation of blood glucose level is very essential because glucose is the only nutrient that is utilized  for energy by many tissues like</a:t>
            </a:r>
          </a:p>
          <a:p>
            <a:pPr marL="0" indent="0">
              <a:lnSpc>
                <a:spcPct val="100000"/>
              </a:lnSpc>
              <a:buNone/>
            </a:pPr>
            <a:endParaRPr lang="en-IN" sz="2800" dirty="0" smtClean="0"/>
          </a:p>
          <a:p>
            <a:pPr marL="514350" indent="-514350">
              <a:lnSpc>
                <a:spcPct val="100000"/>
              </a:lnSpc>
              <a:buFont typeface="+mj-lt"/>
              <a:buAutoNum type="arabicPeriod"/>
            </a:pPr>
            <a:r>
              <a:rPr lang="en-IN" sz="2800" dirty="0" smtClean="0"/>
              <a:t>Brain tissues</a:t>
            </a:r>
          </a:p>
          <a:p>
            <a:pPr marL="514350" indent="-514350">
              <a:lnSpc>
                <a:spcPct val="100000"/>
              </a:lnSpc>
              <a:buFont typeface="+mj-lt"/>
              <a:buAutoNum type="arabicPeriod"/>
            </a:pPr>
            <a:r>
              <a:rPr lang="en-IN" sz="2800" dirty="0" smtClean="0"/>
              <a:t>Retina</a:t>
            </a:r>
          </a:p>
          <a:p>
            <a:pPr marL="514350" indent="-514350">
              <a:lnSpc>
                <a:spcPct val="100000"/>
              </a:lnSpc>
              <a:buFont typeface="+mj-lt"/>
              <a:buAutoNum type="arabicPeriod"/>
            </a:pPr>
            <a:r>
              <a:rPr lang="en-IN" sz="2800" dirty="0" smtClean="0"/>
              <a:t>Germinal epithelium of gonads </a:t>
            </a:r>
            <a:endParaRPr lang="en-IN" sz="2800" dirty="0"/>
          </a:p>
        </p:txBody>
      </p:sp>
    </p:spTree>
    <p:extLst>
      <p:ext uri="{BB962C8B-B14F-4D97-AF65-F5344CB8AC3E}">
        <p14:creationId xmlns:p14="http://schemas.microsoft.com/office/powerpoint/2010/main" val="1727028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altLang="en-US"/>
              <a:t>Glucose Equilibrium – A Wonder !!</a:t>
            </a:r>
          </a:p>
        </p:txBody>
      </p:sp>
      <p:sp>
        <p:nvSpPr>
          <p:cNvPr id="687107" name="Rectangle 3"/>
          <p:cNvSpPr>
            <a:spLocks noGrp="1" noChangeArrowheads="1"/>
          </p:cNvSpPr>
          <p:nvPr>
            <p:ph idx="1"/>
          </p:nvPr>
        </p:nvSpPr>
        <p:spPr>
          <a:xfrm>
            <a:off x="296260" y="1371600"/>
            <a:ext cx="8847739" cy="4724400"/>
          </a:xfrm>
        </p:spPr>
        <p:txBody>
          <a:bodyPr>
            <a:noAutofit/>
          </a:bodyPr>
          <a:lstStyle/>
          <a:p>
            <a:r>
              <a:rPr lang="en-US" altLang="en-US" b="1" dirty="0">
                <a:solidFill>
                  <a:schemeClr val="tx1"/>
                </a:solidFill>
              </a:rPr>
              <a:t>Normal Blood Glucose</a:t>
            </a:r>
          </a:p>
          <a:p>
            <a:pPr lvl="1"/>
            <a:r>
              <a:rPr lang="en-US" altLang="en-US" b="1" dirty="0">
                <a:solidFill>
                  <a:schemeClr val="tx1"/>
                </a:solidFill>
              </a:rPr>
              <a:t>Fasting state : 60 to 100 mg%</a:t>
            </a:r>
          </a:p>
          <a:p>
            <a:pPr lvl="1"/>
            <a:r>
              <a:rPr lang="en-US" altLang="en-US" b="1" dirty="0">
                <a:solidFill>
                  <a:schemeClr val="tx1"/>
                </a:solidFill>
              </a:rPr>
              <a:t>Postprandial : 100 to 140 mg %</a:t>
            </a:r>
          </a:p>
          <a:p>
            <a:r>
              <a:rPr lang="en-US" altLang="en-US" b="1" dirty="0">
                <a:solidFill>
                  <a:schemeClr val="tx1"/>
                </a:solidFill>
              </a:rPr>
              <a:t>What keeps the blood glucose in such a narrow range?</a:t>
            </a:r>
          </a:p>
          <a:p>
            <a:r>
              <a:rPr lang="en-US" altLang="en-US" b="1" dirty="0">
                <a:solidFill>
                  <a:schemeClr val="tx1"/>
                </a:solidFill>
              </a:rPr>
              <a:t>Why are we not becoming hypoglycemic when we fast?</a:t>
            </a:r>
          </a:p>
          <a:p>
            <a:r>
              <a:rPr lang="en-US" altLang="en-US" b="1" dirty="0">
                <a:solidFill>
                  <a:schemeClr val="tx1"/>
                </a:solidFill>
              </a:rPr>
              <a:t>Why is our blood sugar not shooting up to very high levels after a rich meal ?</a:t>
            </a:r>
          </a:p>
          <a:p>
            <a:r>
              <a:rPr lang="en-US" altLang="en-US" b="1" dirty="0">
                <a:solidFill>
                  <a:schemeClr val="tx1"/>
                </a:solidFill>
              </a:rPr>
              <a:t>What are the regulatory and counter regulatory hormones ?</a:t>
            </a:r>
          </a:p>
        </p:txBody>
      </p:sp>
      <p:sp>
        <p:nvSpPr>
          <p:cNvPr id="5" name="Slide Number Placeholder 3"/>
          <p:cNvSpPr>
            <a:spLocks noGrp="1"/>
          </p:cNvSpPr>
          <p:nvPr>
            <p:ph type="sldNum" sz="quarter" idx="12"/>
          </p:nvPr>
        </p:nvSpPr>
        <p:spPr/>
        <p:txBody>
          <a:bodyPr/>
          <a:lstStyle/>
          <a:p>
            <a:fld id="{28E3DDD3-3107-4DE0-A86F-CB508BE35A8B}" type="slidenum">
              <a:rPr lang="en-US" altLang="en-US"/>
              <a:pPr/>
              <a:t>70</a:t>
            </a:fld>
            <a:endParaRPr lang="en-US" altLang="en-US"/>
          </a:p>
        </p:txBody>
      </p:sp>
      <p:sp>
        <p:nvSpPr>
          <p:cNvPr id="687108" name="Text Box 4"/>
          <p:cNvSpPr txBox="1">
            <a:spLocks noChangeArrowheads="1"/>
          </p:cNvSpPr>
          <p:nvPr/>
        </p:nvSpPr>
        <p:spPr bwMode="auto">
          <a:xfrm>
            <a:off x="381000" y="2406650"/>
            <a:ext cx="8382000" cy="1923604"/>
          </a:xfrm>
          <a:prstGeom prst="rect">
            <a:avLst/>
          </a:prstGeom>
          <a:solidFill>
            <a:srgbClr val="9900CC"/>
          </a:solidFill>
          <a:ln>
            <a:noFill/>
          </a:ln>
          <a:effectLst/>
          <a:scene3d>
            <a:camera prst="legacyPerspectiveBottom"/>
            <a:lightRig rig="legacyFlat3" dir="t"/>
          </a:scene3d>
          <a:sp3d extrusionH="121893000" prstMaterial="legacyMatte">
            <a:bevelT w="13500" h="13500" prst="angle"/>
            <a:bevelB w="13500" h="13500" prst="angle"/>
            <a:extrusionClr>
              <a:srgbClr val="9900CC"/>
            </a:extrusionClr>
            <a:contourClr>
              <a:srgbClr val="9900CC"/>
            </a:contourClr>
          </a:sp3d>
          <a:extLst>
            <a:ext uri="{91240B29-F687-4F45-9708-019B960494DF}">
              <a14:hiddenLine xmlns:a14="http://schemas.microsoft.com/office/drawing/2010/main" w="28575" algn="ctr">
                <a:noFill/>
                <a:miter lim="800000"/>
                <a:headEnd/>
                <a:tailEnd/>
              </a14:hiddenLine>
            </a:ext>
            <a:ext uri="{AF507438-7753-43E0-B8FC-AC1667EBCBE1}">
              <a14:hiddenEffects xmlns:a14="http://schemas.microsoft.com/office/drawing/2010/main">
                <a:effectLst>
                  <a:outerShdw dist="107763" dir="13500000" sx="125000" sy="125000" algn="br" rotWithShape="0">
                    <a:schemeClr val="bg2">
                      <a:alpha val="50000"/>
                    </a:schemeClr>
                  </a:outerShdw>
                </a:effectLst>
              </a14:hiddenEffects>
            </a:ext>
          </a:extLst>
        </p:spPr>
        <p:txBody>
          <a:bodyPr>
            <a:spAutoFit/>
            <a:flatTx/>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400" dirty="0">
                <a:solidFill>
                  <a:srgbClr val="FFFF05"/>
                </a:solidFill>
                <a:latin typeface="Univers Condensed" pitchFamily="34" charset="0"/>
              </a:rPr>
              <a:t>Let us grasp some of the </a:t>
            </a:r>
            <a:r>
              <a:rPr lang="en-US" altLang="en-US" sz="3400" dirty="0" smtClean="0">
                <a:solidFill>
                  <a:srgbClr val="FFFF05"/>
                </a:solidFill>
                <a:latin typeface="Univers Condensed" pitchFamily="34" charset="0"/>
              </a:rPr>
              <a:t>fascinating </a:t>
            </a:r>
            <a:r>
              <a:rPr lang="en-US" altLang="en-US" sz="3400" dirty="0">
                <a:solidFill>
                  <a:srgbClr val="FFFF05"/>
                </a:solidFill>
                <a:latin typeface="Univers Condensed" pitchFamily="34" charset="0"/>
              </a:rPr>
              <a:t>answers !!</a:t>
            </a:r>
          </a:p>
          <a:p>
            <a:pPr algn="ctr">
              <a:spcBef>
                <a:spcPct val="50000"/>
              </a:spcBef>
            </a:pPr>
            <a:endParaRPr lang="en-US" altLang="en-US" sz="3400" dirty="0">
              <a:solidFill>
                <a:srgbClr val="FFFF05"/>
              </a:solidFill>
              <a:latin typeface="Univers Condensed" pitchFamily="34" charset="0"/>
            </a:endParaRPr>
          </a:p>
        </p:txBody>
      </p:sp>
    </p:spTree>
    <p:extLst>
      <p:ext uri="{BB962C8B-B14F-4D97-AF65-F5344CB8AC3E}">
        <p14:creationId xmlns:p14="http://schemas.microsoft.com/office/powerpoint/2010/main" val="203897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7108"/>
                                        </p:tgtEl>
                                        <p:attrNameLst>
                                          <p:attrName>style.visibility</p:attrName>
                                        </p:attrNameLst>
                                      </p:cBhvr>
                                      <p:to>
                                        <p:strVal val="visible"/>
                                      </p:to>
                                    </p:set>
                                    <p:anim calcmode="lin" valueType="num">
                                      <p:cBhvr additive="base">
                                        <p:cTn id="7" dur="500" fill="hold"/>
                                        <p:tgtEl>
                                          <p:spTgt spid="687108"/>
                                        </p:tgtEl>
                                        <p:attrNameLst>
                                          <p:attrName>ppt_x</p:attrName>
                                        </p:attrNameLst>
                                      </p:cBhvr>
                                      <p:tavLst>
                                        <p:tav tm="0">
                                          <p:val>
                                            <p:strVal val="#ppt_x"/>
                                          </p:val>
                                        </p:tav>
                                        <p:tav tm="100000">
                                          <p:val>
                                            <p:strVal val="#ppt_x"/>
                                          </p:val>
                                        </p:tav>
                                      </p:tavLst>
                                    </p:anim>
                                    <p:anim calcmode="lin" valueType="num">
                                      <p:cBhvr additive="base">
                                        <p:cTn id="8" dur="500" fill="hold"/>
                                        <p:tgtEl>
                                          <p:spTgt spid="68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57200" y="304800"/>
            <a:ext cx="8534400" cy="5791200"/>
          </a:xfrm>
        </p:spPr>
        <p:txBody>
          <a:bodyPr>
            <a:normAutofit/>
          </a:bodyPr>
          <a:lstStyle/>
          <a:p>
            <a:pPr marL="448056" indent="-384048" eaLnBrk="1" fontAlgn="auto" hangingPunct="1">
              <a:lnSpc>
                <a:spcPct val="90000"/>
              </a:lnSpc>
              <a:spcAft>
                <a:spcPts val="0"/>
              </a:spcAft>
              <a:buFont typeface="Wingdings 2"/>
              <a:buChar char=""/>
              <a:defRPr/>
            </a:pPr>
            <a:r>
              <a:rPr lang="en-US" b="1" dirty="0">
                <a:solidFill>
                  <a:srgbClr val="006600"/>
                </a:solidFill>
              </a:rPr>
              <a:t>HYPERGLYCEMIA</a:t>
            </a:r>
          </a:p>
          <a:p>
            <a:pPr marL="448056" indent="-384048" eaLnBrk="1" fontAlgn="auto" hangingPunct="1">
              <a:lnSpc>
                <a:spcPct val="90000"/>
              </a:lnSpc>
              <a:spcAft>
                <a:spcPts val="0"/>
              </a:spcAft>
              <a:buFont typeface="Wingdings 2"/>
              <a:buChar char=""/>
              <a:defRPr/>
            </a:pPr>
            <a:endParaRPr lang="en-US" b="1" dirty="0">
              <a:solidFill>
                <a:srgbClr val="006600"/>
              </a:solidFill>
            </a:endParaRPr>
          </a:p>
          <a:p>
            <a:pPr marL="448056" indent="-384048" eaLnBrk="1" fontAlgn="auto" hangingPunct="1">
              <a:lnSpc>
                <a:spcPct val="90000"/>
              </a:lnSpc>
              <a:spcAft>
                <a:spcPts val="0"/>
              </a:spcAft>
              <a:buFontTx/>
              <a:buNone/>
              <a:defRPr/>
            </a:pPr>
            <a:r>
              <a:rPr lang="en-US" b="1" dirty="0"/>
              <a:t>		 </a:t>
            </a:r>
            <a:r>
              <a:rPr lang="en-US" b="1" dirty="0">
                <a:solidFill>
                  <a:srgbClr val="006600"/>
                </a:solidFill>
              </a:rPr>
              <a:t>Blood glucose levels </a:t>
            </a:r>
            <a:r>
              <a:rPr lang="en-US" b="1" dirty="0"/>
              <a:t>&gt; </a:t>
            </a:r>
            <a:r>
              <a:rPr lang="en-US" b="1" dirty="0">
                <a:solidFill>
                  <a:srgbClr val="002060"/>
                </a:solidFill>
              </a:rPr>
              <a:t>140 </a:t>
            </a:r>
            <a:r>
              <a:rPr lang="en-US" sz="4000" b="1" dirty="0" smtClean="0">
                <a:solidFill>
                  <a:srgbClr val="002060"/>
                </a:solidFill>
              </a:rPr>
              <a:t>mg/dl</a:t>
            </a:r>
          </a:p>
          <a:p>
            <a:pPr marL="448056" indent="-384048" eaLnBrk="1" fontAlgn="auto" hangingPunct="1">
              <a:lnSpc>
                <a:spcPct val="90000"/>
              </a:lnSpc>
              <a:spcAft>
                <a:spcPts val="0"/>
              </a:spcAft>
              <a:buFontTx/>
              <a:buNone/>
              <a:defRPr/>
            </a:pPr>
            <a:endParaRPr lang="en-US" sz="4000" b="1" dirty="0">
              <a:solidFill>
                <a:schemeClr val="accent1">
                  <a:lumMod val="60000"/>
                  <a:lumOff val="40000"/>
                </a:schemeClr>
              </a:solidFill>
            </a:endParaRPr>
          </a:p>
          <a:p>
            <a:pPr marL="448056" indent="-384048" eaLnBrk="1" fontAlgn="auto" hangingPunct="1">
              <a:lnSpc>
                <a:spcPct val="90000"/>
              </a:lnSpc>
              <a:spcAft>
                <a:spcPts val="0"/>
              </a:spcAft>
              <a:buFont typeface="Wingdings 2"/>
              <a:buChar char=""/>
              <a:defRPr/>
            </a:pPr>
            <a:r>
              <a:rPr lang="en-US" b="1" dirty="0" smtClean="0">
                <a:solidFill>
                  <a:srgbClr val="006600"/>
                </a:solidFill>
              </a:rPr>
              <a:t>HYPOGLYCEMIA </a:t>
            </a:r>
          </a:p>
          <a:p>
            <a:pPr marL="448056" indent="-384048" eaLnBrk="1" fontAlgn="auto" hangingPunct="1">
              <a:lnSpc>
                <a:spcPct val="90000"/>
              </a:lnSpc>
              <a:spcAft>
                <a:spcPts val="0"/>
              </a:spcAft>
              <a:buFontTx/>
              <a:buNone/>
              <a:defRPr/>
            </a:pPr>
            <a:endParaRPr lang="en-US" b="1" dirty="0" smtClean="0">
              <a:solidFill>
                <a:srgbClr val="002060"/>
              </a:solidFill>
            </a:endParaRPr>
          </a:p>
          <a:p>
            <a:pPr marL="448056" indent="-384048" eaLnBrk="1" fontAlgn="auto" hangingPunct="1">
              <a:lnSpc>
                <a:spcPct val="90000"/>
              </a:lnSpc>
              <a:spcAft>
                <a:spcPts val="0"/>
              </a:spcAft>
              <a:buFontTx/>
              <a:buNone/>
              <a:defRPr/>
            </a:pPr>
            <a:r>
              <a:rPr lang="en-US" b="1" dirty="0" smtClean="0"/>
              <a:t>		</a:t>
            </a:r>
            <a:r>
              <a:rPr lang="en-US" b="1" dirty="0" smtClean="0">
                <a:solidFill>
                  <a:srgbClr val="006600"/>
                </a:solidFill>
              </a:rPr>
              <a:t>Blood glucose levels </a:t>
            </a:r>
            <a:r>
              <a:rPr lang="en-US" b="1" dirty="0" smtClean="0">
                <a:solidFill>
                  <a:srgbClr val="002060"/>
                </a:solidFill>
              </a:rPr>
              <a:t>&lt; 50 </a:t>
            </a:r>
            <a:r>
              <a:rPr lang="en-US" sz="4000" b="1" dirty="0" smtClean="0">
                <a:solidFill>
                  <a:srgbClr val="002060"/>
                </a:solidFill>
              </a:rPr>
              <a:t>mg/dl</a:t>
            </a:r>
          </a:p>
          <a:p>
            <a:pPr marL="1106424" lvl="2" eaLnBrk="1" fontAlgn="auto" hangingPunct="1">
              <a:lnSpc>
                <a:spcPct val="90000"/>
              </a:lnSpc>
              <a:spcAft>
                <a:spcPts val="0"/>
              </a:spcAft>
              <a:buFontTx/>
              <a:buNone/>
              <a:defRPr/>
            </a:pPr>
            <a:endParaRPr lang="en-US" sz="3200" dirty="0" smtClean="0">
              <a:solidFill>
                <a:schemeClr val="bg1"/>
              </a:solidFill>
            </a:endParaRPr>
          </a:p>
          <a:p>
            <a:pPr marL="1106424" lvl="2" eaLnBrk="1" fontAlgn="auto" hangingPunct="1">
              <a:lnSpc>
                <a:spcPct val="90000"/>
              </a:lnSpc>
              <a:spcAft>
                <a:spcPts val="0"/>
              </a:spcAft>
              <a:buFontTx/>
              <a:buNone/>
              <a:defRPr/>
            </a:pP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9740714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90"/>
            <a:ext cx="9143999" cy="641592"/>
          </a:xfrm>
          <a:solidFill>
            <a:schemeClr val="bg2"/>
          </a:solidFill>
        </p:spPr>
        <p:txBody>
          <a:bodyPr vert="horz" lIns="91440" tIns="45720" rIns="91440" bIns="45720" rtlCol="0" anchor="ctr">
            <a:normAutofit/>
          </a:bodyPr>
          <a:lstStyle/>
          <a:p>
            <a:pPr algn="ctr"/>
            <a:r>
              <a:rPr lang="en-IN" b="1" dirty="0">
                <a:solidFill>
                  <a:srgbClr val="C00000"/>
                </a:solidFill>
              </a:rPr>
              <a:t>GLUCOSE ENTRY INTO BLOOD</a:t>
            </a:r>
          </a:p>
        </p:txBody>
      </p:sp>
      <p:sp>
        <p:nvSpPr>
          <p:cNvPr id="3" name="Content Placeholder 2"/>
          <p:cNvSpPr>
            <a:spLocks noGrp="1"/>
          </p:cNvSpPr>
          <p:nvPr>
            <p:ph idx="1"/>
          </p:nvPr>
        </p:nvSpPr>
        <p:spPr>
          <a:xfrm>
            <a:off x="457200" y="711082"/>
            <a:ext cx="8229600" cy="5415081"/>
          </a:xfrm>
        </p:spPr>
        <p:txBody>
          <a:bodyPr>
            <a:noAutofit/>
          </a:bodyPr>
          <a:lstStyle/>
          <a:p>
            <a:pPr>
              <a:buNone/>
            </a:pPr>
            <a:r>
              <a:rPr lang="en-US" sz="3000" b="1" dirty="0" smtClean="0">
                <a:solidFill>
                  <a:srgbClr val="0070C0"/>
                </a:solidFill>
              </a:rPr>
              <a:t>Rate of glucose entrance in to the blood by:</a:t>
            </a:r>
          </a:p>
          <a:p>
            <a:pPr marL="514350" indent="-514350">
              <a:buAutoNum type="arabicPeriod"/>
            </a:pPr>
            <a:r>
              <a:rPr lang="en-US" sz="3000" dirty="0" smtClean="0">
                <a:solidFill>
                  <a:schemeClr val="tx1"/>
                </a:solidFill>
              </a:rPr>
              <a:t>Absorption from intestine</a:t>
            </a:r>
          </a:p>
          <a:p>
            <a:pPr marL="514350" indent="-514350">
              <a:buAutoNum type="arabicPeriod"/>
            </a:pPr>
            <a:r>
              <a:rPr lang="en-US" sz="3000" dirty="0" smtClean="0">
                <a:solidFill>
                  <a:schemeClr val="tx1"/>
                </a:solidFill>
              </a:rPr>
              <a:t>Hepatic </a:t>
            </a:r>
            <a:r>
              <a:rPr lang="en-US" sz="3000" dirty="0" err="1" smtClean="0">
                <a:solidFill>
                  <a:schemeClr val="tx1"/>
                </a:solidFill>
              </a:rPr>
              <a:t>glycogenolysis</a:t>
            </a:r>
            <a:endParaRPr lang="en-US" sz="3000" dirty="0" smtClean="0">
              <a:solidFill>
                <a:schemeClr val="tx1"/>
              </a:solidFill>
            </a:endParaRPr>
          </a:p>
          <a:p>
            <a:pPr marL="514350" indent="-514350">
              <a:buAutoNum type="arabicPeriod"/>
            </a:pPr>
            <a:r>
              <a:rPr lang="en-US" sz="3000" dirty="0" err="1" smtClean="0">
                <a:solidFill>
                  <a:schemeClr val="tx1"/>
                </a:solidFill>
              </a:rPr>
              <a:t>Gluconeogenesis</a:t>
            </a:r>
            <a:endParaRPr lang="en-US" sz="3000" dirty="0" smtClean="0">
              <a:solidFill>
                <a:schemeClr val="tx1"/>
              </a:solidFill>
            </a:endParaRPr>
          </a:p>
          <a:p>
            <a:pPr marL="514350" indent="-514350">
              <a:buAutoNum type="arabicPeriod"/>
            </a:pPr>
            <a:r>
              <a:rPr lang="en-US" sz="3000" dirty="0" smtClean="0">
                <a:solidFill>
                  <a:schemeClr val="tx1"/>
                </a:solidFill>
              </a:rPr>
              <a:t>Glucose obtained from other carbohydrates, </a:t>
            </a:r>
            <a:r>
              <a:rPr lang="en-US" sz="3000" dirty="0" err="1" smtClean="0">
                <a:solidFill>
                  <a:schemeClr val="tx1"/>
                </a:solidFill>
              </a:rPr>
              <a:t>eg</a:t>
            </a:r>
            <a:r>
              <a:rPr lang="en-US" sz="3000" dirty="0" smtClean="0">
                <a:solidFill>
                  <a:schemeClr val="tx1"/>
                </a:solidFill>
              </a:rPr>
              <a:t>: fructose, </a:t>
            </a:r>
            <a:r>
              <a:rPr lang="en-US" sz="3000" dirty="0" err="1" smtClean="0">
                <a:solidFill>
                  <a:schemeClr val="tx1"/>
                </a:solidFill>
              </a:rPr>
              <a:t>galactose</a:t>
            </a:r>
            <a:r>
              <a:rPr lang="en-US" sz="3000" dirty="0" smtClean="0">
                <a:solidFill>
                  <a:schemeClr val="tx1"/>
                </a:solidFill>
              </a:rPr>
              <a:t> etc</a:t>
            </a:r>
            <a:endParaRPr lang="en-US" sz="3000" dirty="0">
              <a:solidFill>
                <a:schemeClr val="tx1"/>
              </a:solidFill>
            </a:endParaRPr>
          </a:p>
        </p:txBody>
      </p:sp>
    </p:spTree>
    <p:extLst>
      <p:ext uri="{BB962C8B-B14F-4D97-AF65-F5344CB8AC3E}">
        <p14:creationId xmlns:p14="http://schemas.microsoft.com/office/powerpoint/2010/main" val="38903877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title"/>
          </p:nvPr>
        </p:nvSpPr>
        <p:spPr>
          <a:xfrm>
            <a:off x="0" y="0"/>
            <a:ext cx="9144000" cy="680310"/>
          </a:xfrm>
          <a:solidFill>
            <a:schemeClr val="bg2"/>
          </a:solidFill>
          <a:ln/>
        </p:spPr>
        <p:txBody>
          <a:bodyPr/>
          <a:lstStyle/>
          <a:p>
            <a:pPr algn="ctr"/>
            <a:r>
              <a:rPr lang="en-US" b="1" dirty="0">
                <a:solidFill>
                  <a:srgbClr val="C00000"/>
                </a:solidFill>
              </a:rPr>
              <a:t>Glucose Entry in to the Cell</a:t>
            </a:r>
          </a:p>
        </p:txBody>
      </p:sp>
      <p:sp>
        <p:nvSpPr>
          <p:cNvPr id="648194" name="Rectangle 2"/>
          <p:cNvSpPr>
            <a:spLocks noGrp="1" noChangeArrowheads="1"/>
          </p:cNvSpPr>
          <p:nvPr>
            <p:ph idx="1"/>
          </p:nvPr>
        </p:nvSpPr>
        <p:spPr>
          <a:xfrm>
            <a:off x="0" y="680310"/>
            <a:ext cx="9143999" cy="4733855"/>
          </a:xfrm>
          <a:solidFill>
            <a:schemeClr val="bg1"/>
          </a:solidFill>
        </p:spPr>
        <p:txBody>
          <a:bodyPr>
            <a:normAutofit/>
          </a:bodyPr>
          <a:lstStyle/>
          <a:p>
            <a:endParaRPr lang="en-US" b="1" dirty="0" smtClean="0">
              <a:solidFill>
                <a:srgbClr val="A50021"/>
              </a:solidFill>
              <a:latin typeface="Comic Sans MS" panose="030F0702030302020204" pitchFamily="66" charset="0"/>
            </a:endParaRPr>
          </a:p>
          <a:p>
            <a:pPr marL="0" indent="0">
              <a:buNone/>
            </a:pPr>
            <a:r>
              <a:rPr lang="en-US" b="1" dirty="0" smtClean="0">
                <a:solidFill>
                  <a:srgbClr val="A50021"/>
                </a:solidFill>
                <a:latin typeface="Comic Sans MS" panose="030F0702030302020204" pitchFamily="66" charset="0"/>
              </a:rPr>
              <a:t>1. Insulin-dependent</a:t>
            </a:r>
            <a:r>
              <a:rPr lang="en-US" b="1" dirty="0">
                <a:solidFill>
                  <a:srgbClr val="A50021"/>
                </a:solidFill>
                <a:latin typeface="Comic Sans MS" panose="030F0702030302020204" pitchFamily="66" charset="0"/>
              </a:rPr>
              <a:t>, GLUT 4 </a:t>
            </a:r>
            <a:r>
              <a:rPr lang="en-US" b="1" dirty="0" smtClean="0">
                <a:solidFill>
                  <a:srgbClr val="A50021"/>
                </a:solidFill>
                <a:latin typeface="Comic Sans MS" panose="030F0702030302020204" pitchFamily="66" charset="0"/>
              </a:rPr>
              <a:t>– mediated (40%)</a:t>
            </a:r>
            <a:r>
              <a:rPr lang="en-US" b="1" dirty="0" smtClean="0">
                <a:latin typeface="Comic Sans MS" panose="030F0702030302020204" pitchFamily="66" charset="0"/>
              </a:rPr>
              <a:t> </a:t>
            </a:r>
            <a:endParaRPr lang="en-US" b="1" dirty="0">
              <a:latin typeface="Comic Sans MS" panose="030F0702030302020204" pitchFamily="66" charset="0"/>
            </a:endParaRPr>
          </a:p>
          <a:p>
            <a:pPr marL="457200" lvl="1" indent="0">
              <a:buNone/>
            </a:pPr>
            <a:r>
              <a:rPr lang="en-US" dirty="0">
                <a:solidFill>
                  <a:schemeClr val="tx1"/>
                </a:solidFill>
              </a:rPr>
              <a:t>Cellular uptake of glucose into muscle </a:t>
            </a:r>
            <a:r>
              <a:rPr lang="en-US" dirty="0" smtClean="0">
                <a:solidFill>
                  <a:schemeClr val="tx1"/>
                </a:solidFill>
              </a:rPr>
              <a:t>&amp; adipose tissue</a:t>
            </a:r>
          </a:p>
          <a:p>
            <a:pPr marL="457200" lvl="1" indent="0">
              <a:buNone/>
            </a:pPr>
            <a:r>
              <a:rPr lang="en-US" b="1" dirty="0" smtClean="0">
                <a:solidFill>
                  <a:schemeClr val="tx1"/>
                </a:solidFill>
              </a:rPr>
              <a:t> </a:t>
            </a:r>
          </a:p>
          <a:p>
            <a:pPr marL="0" lvl="0" indent="0" fontAlgn="base">
              <a:spcAft>
                <a:spcPct val="0"/>
              </a:spcAft>
              <a:buClr>
                <a:srgbClr val="D7A415"/>
              </a:buClr>
              <a:buSzPct val="60000"/>
              <a:buNone/>
            </a:pPr>
            <a:r>
              <a:rPr lang="en-US" b="1" dirty="0" smtClean="0">
                <a:solidFill>
                  <a:srgbClr val="A50021"/>
                </a:solidFill>
                <a:latin typeface="Comic Sans MS" panose="030F0702030302020204" pitchFamily="66" charset="0"/>
              </a:rPr>
              <a:t>2. Insulin-independent glucose disposal (60%)</a:t>
            </a:r>
          </a:p>
          <a:p>
            <a:pPr marL="0" indent="0">
              <a:buNone/>
            </a:pPr>
            <a:r>
              <a:rPr lang="en-US" b="1" dirty="0" smtClean="0"/>
              <a:t>     </a:t>
            </a:r>
            <a:r>
              <a:rPr lang="en-US" b="1" dirty="0" smtClean="0">
                <a:solidFill>
                  <a:srgbClr val="006600"/>
                </a:solidFill>
              </a:rPr>
              <a:t>GLUT </a:t>
            </a:r>
            <a:r>
              <a:rPr lang="en-US" b="1" dirty="0">
                <a:solidFill>
                  <a:srgbClr val="006600"/>
                </a:solidFill>
              </a:rPr>
              <a:t>1 – 3 </a:t>
            </a:r>
            <a:r>
              <a:rPr lang="en-US" b="1" dirty="0" smtClean="0">
                <a:solidFill>
                  <a:srgbClr val="006600"/>
                </a:solidFill>
              </a:rPr>
              <a:t>    - </a:t>
            </a:r>
            <a:r>
              <a:rPr lang="en-US" dirty="0" smtClean="0">
                <a:solidFill>
                  <a:schemeClr val="tx1"/>
                </a:solidFill>
              </a:rPr>
              <a:t>in </a:t>
            </a:r>
            <a:r>
              <a:rPr lang="en-US" dirty="0">
                <a:solidFill>
                  <a:schemeClr val="tx1"/>
                </a:solidFill>
              </a:rPr>
              <a:t>Brain, Placenta, Kidney</a:t>
            </a:r>
          </a:p>
          <a:p>
            <a:pPr marL="457200" lvl="1" indent="0">
              <a:buNone/>
            </a:pPr>
            <a:r>
              <a:rPr lang="en-US" b="1" dirty="0">
                <a:solidFill>
                  <a:srgbClr val="006600"/>
                </a:solidFill>
              </a:rPr>
              <a:t>SGLT 1 and 2 </a:t>
            </a:r>
            <a:r>
              <a:rPr lang="en-US" dirty="0">
                <a:solidFill>
                  <a:schemeClr val="tx1"/>
                </a:solidFill>
              </a:rPr>
              <a:t>(sodium glucose symporter) </a:t>
            </a:r>
            <a:endParaRPr lang="en-US" dirty="0" smtClean="0">
              <a:solidFill>
                <a:schemeClr val="tx1"/>
              </a:solidFill>
            </a:endParaRPr>
          </a:p>
          <a:p>
            <a:pPr marL="457200" lvl="1" indent="0">
              <a:buNone/>
            </a:pPr>
            <a:r>
              <a:rPr lang="en-US" dirty="0">
                <a:solidFill>
                  <a:schemeClr val="tx1"/>
                </a:solidFill>
              </a:rPr>
              <a:t>	</a:t>
            </a:r>
            <a:r>
              <a:rPr lang="en-US" dirty="0" smtClean="0">
                <a:solidFill>
                  <a:schemeClr val="tx1"/>
                </a:solidFill>
              </a:rPr>
              <a:t>	        - in Intestinal </a:t>
            </a:r>
            <a:r>
              <a:rPr lang="en-US" dirty="0">
                <a:solidFill>
                  <a:schemeClr val="tx1"/>
                </a:solidFill>
              </a:rPr>
              <a:t>epithelium, Kidney</a:t>
            </a:r>
          </a:p>
        </p:txBody>
      </p:sp>
    </p:spTree>
    <p:extLst>
      <p:ext uri="{BB962C8B-B14F-4D97-AF65-F5344CB8AC3E}">
        <p14:creationId xmlns:p14="http://schemas.microsoft.com/office/powerpoint/2010/main" val="38936418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9490"/>
            <a:ext cx="9143999" cy="641592"/>
          </a:xfrm>
          <a:solidFill>
            <a:schemeClr val="bg2"/>
          </a:solidFill>
        </p:spPr>
        <p:txBody>
          <a:bodyPr vert="horz" lIns="91440" tIns="45720" rIns="91440" bIns="45720" rtlCol="0" anchor="ctr">
            <a:normAutofit/>
          </a:bodyPr>
          <a:lstStyle/>
          <a:p>
            <a:pPr algn="ctr"/>
            <a:r>
              <a:rPr lang="en-IN" b="1" dirty="0">
                <a:solidFill>
                  <a:srgbClr val="C00000"/>
                </a:solidFill>
              </a:rPr>
              <a:t>GLUCOSE </a:t>
            </a:r>
            <a:r>
              <a:rPr lang="en-IN" b="1" dirty="0" smtClean="0">
                <a:solidFill>
                  <a:srgbClr val="C00000"/>
                </a:solidFill>
              </a:rPr>
              <a:t>REMOVAL FROM BLOOD</a:t>
            </a:r>
            <a:endParaRPr lang="en-IN" b="1" dirty="0">
              <a:solidFill>
                <a:srgbClr val="C00000"/>
              </a:solidFill>
            </a:endParaRPr>
          </a:p>
        </p:txBody>
      </p:sp>
      <p:sp>
        <p:nvSpPr>
          <p:cNvPr id="3" name="Content Placeholder 2"/>
          <p:cNvSpPr>
            <a:spLocks noGrp="1"/>
          </p:cNvSpPr>
          <p:nvPr>
            <p:ph idx="1"/>
          </p:nvPr>
        </p:nvSpPr>
        <p:spPr>
          <a:xfrm>
            <a:off x="0" y="711082"/>
            <a:ext cx="9144000" cy="5415081"/>
          </a:xfrm>
          <a:solidFill>
            <a:schemeClr val="bg1"/>
          </a:solidFill>
        </p:spPr>
        <p:txBody>
          <a:bodyPr>
            <a:normAutofit/>
          </a:bodyPr>
          <a:lstStyle/>
          <a:p>
            <a:pPr>
              <a:buNone/>
            </a:pPr>
            <a:r>
              <a:rPr lang="en-US" sz="3000" dirty="0" smtClean="0">
                <a:solidFill>
                  <a:srgbClr val="C00000"/>
                </a:solidFill>
              </a:rPr>
              <a:t>Rate of Removal of Glucose from blood depends on:</a:t>
            </a:r>
          </a:p>
          <a:p>
            <a:pPr marL="514350" indent="-514350">
              <a:buAutoNum type="arabicPeriod"/>
            </a:pPr>
            <a:r>
              <a:rPr lang="en-US" sz="3000" dirty="0" smtClean="0">
                <a:solidFill>
                  <a:schemeClr val="tx1"/>
                </a:solidFill>
              </a:rPr>
              <a:t>Oxidation of glucose by tissue to supply energy</a:t>
            </a:r>
          </a:p>
          <a:p>
            <a:pPr marL="514350" indent="-514350">
              <a:buAutoNum type="arabicPeriod"/>
            </a:pPr>
            <a:r>
              <a:rPr lang="en-US" sz="3000" dirty="0" smtClean="0">
                <a:solidFill>
                  <a:schemeClr val="tx1"/>
                </a:solidFill>
              </a:rPr>
              <a:t>Hepatic </a:t>
            </a:r>
            <a:r>
              <a:rPr lang="en-US" sz="3000" dirty="0" err="1" smtClean="0">
                <a:solidFill>
                  <a:schemeClr val="tx1"/>
                </a:solidFill>
              </a:rPr>
              <a:t>glycogenesis</a:t>
            </a:r>
            <a:endParaRPr lang="en-US" sz="3000" dirty="0" smtClean="0">
              <a:solidFill>
                <a:schemeClr val="tx1"/>
              </a:solidFill>
            </a:endParaRPr>
          </a:p>
          <a:p>
            <a:pPr marL="514350" indent="-514350">
              <a:buAutoNum type="arabicPeriod"/>
            </a:pPr>
            <a:r>
              <a:rPr lang="en-US" sz="3000" dirty="0" smtClean="0">
                <a:solidFill>
                  <a:schemeClr val="tx1"/>
                </a:solidFill>
              </a:rPr>
              <a:t>Glycogen formation in muscles</a:t>
            </a:r>
          </a:p>
          <a:p>
            <a:pPr marL="514350" indent="-514350">
              <a:buAutoNum type="arabicPeriod"/>
            </a:pPr>
            <a:r>
              <a:rPr lang="en-US" sz="3000" dirty="0" smtClean="0">
                <a:solidFill>
                  <a:schemeClr val="tx1"/>
                </a:solidFill>
              </a:rPr>
              <a:t>Conversion of glucose to fats in adipose tissues</a:t>
            </a:r>
          </a:p>
          <a:p>
            <a:pPr marL="514350" indent="-514350">
              <a:buAutoNum type="arabicPeriod"/>
            </a:pPr>
            <a:r>
              <a:rPr lang="en-US" sz="3000" dirty="0" smtClean="0">
                <a:solidFill>
                  <a:schemeClr val="tx1"/>
                </a:solidFill>
              </a:rPr>
              <a:t>Synthesis/formation of  fructose in seminal fluid, lactose in mammary gland, synthesis of </a:t>
            </a:r>
            <a:r>
              <a:rPr lang="en-US" sz="3000" dirty="0" err="1" smtClean="0">
                <a:solidFill>
                  <a:schemeClr val="tx1"/>
                </a:solidFill>
              </a:rPr>
              <a:t>glycoproteins</a:t>
            </a:r>
            <a:r>
              <a:rPr lang="en-US" sz="3000" dirty="0" smtClean="0">
                <a:solidFill>
                  <a:schemeClr val="tx1"/>
                </a:solidFill>
              </a:rPr>
              <a:t>.</a:t>
            </a:r>
          </a:p>
          <a:p>
            <a:pPr marL="514350" indent="-514350">
              <a:buAutoNum type="arabicPeriod"/>
            </a:pPr>
            <a:r>
              <a:rPr lang="en-US" sz="3000" dirty="0" smtClean="0">
                <a:solidFill>
                  <a:schemeClr val="tx1"/>
                </a:solidFill>
              </a:rPr>
              <a:t>Formation of ribose sugars and nucleic acid synthesis.</a:t>
            </a:r>
            <a:endParaRPr lang="en-US" sz="3000" dirty="0">
              <a:solidFill>
                <a:schemeClr val="tx1"/>
              </a:solidFill>
            </a:endParaRPr>
          </a:p>
        </p:txBody>
      </p:sp>
    </p:spTree>
    <p:extLst>
      <p:ext uri="{BB962C8B-B14F-4D97-AF65-F5344CB8AC3E}">
        <p14:creationId xmlns:p14="http://schemas.microsoft.com/office/powerpoint/2010/main" val="41758811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9490"/>
            <a:ext cx="9143999" cy="641592"/>
          </a:xfrm>
          <a:solidFill>
            <a:schemeClr val="bg2"/>
          </a:solidFill>
        </p:spPr>
        <p:txBody>
          <a:bodyPr vert="horz" lIns="91440" tIns="45720" rIns="91440" bIns="45720" rtlCol="0" anchor="ctr">
            <a:normAutofit/>
          </a:bodyPr>
          <a:lstStyle/>
          <a:p>
            <a:pPr algn="ctr"/>
            <a:r>
              <a:rPr lang="en-IN" b="1" dirty="0" smtClean="0">
                <a:solidFill>
                  <a:srgbClr val="C00000"/>
                </a:solidFill>
              </a:rPr>
              <a:t>POSTPRANDIAL STATE </a:t>
            </a:r>
            <a:endParaRPr lang="en-IN" b="1" dirty="0">
              <a:solidFill>
                <a:srgbClr val="C00000"/>
              </a:solidFill>
            </a:endParaRPr>
          </a:p>
        </p:txBody>
      </p:sp>
      <p:sp>
        <p:nvSpPr>
          <p:cNvPr id="3" name="Content Placeholder 2"/>
          <p:cNvSpPr>
            <a:spLocks noGrp="1"/>
          </p:cNvSpPr>
          <p:nvPr>
            <p:ph idx="1"/>
          </p:nvPr>
        </p:nvSpPr>
        <p:spPr>
          <a:xfrm>
            <a:off x="0" y="711082"/>
            <a:ext cx="9144000" cy="5415081"/>
          </a:xfrm>
          <a:solidFill>
            <a:schemeClr val="bg1"/>
          </a:solidFill>
        </p:spPr>
        <p:txBody>
          <a:bodyPr>
            <a:normAutofit/>
          </a:bodyPr>
          <a:lstStyle/>
          <a:p>
            <a:r>
              <a:rPr lang="en-US" sz="3200" dirty="0">
                <a:solidFill>
                  <a:schemeClr val="tx1"/>
                </a:solidFill>
              </a:rPr>
              <a:t>Condition following ingestion of food.</a:t>
            </a:r>
          </a:p>
          <a:p>
            <a:r>
              <a:rPr lang="en-US" sz="3200" dirty="0">
                <a:solidFill>
                  <a:schemeClr val="tx1"/>
                </a:solidFill>
              </a:rPr>
              <a:t>Absorbed monosaccharides are </a:t>
            </a:r>
            <a:r>
              <a:rPr lang="en-US" sz="3200" dirty="0" err="1">
                <a:solidFill>
                  <a:schemeClr val="tx1"/>
                </a:solidFill>
              </a:rPr>
              <a:t>utilised</a:t>
            </a:r>
            <a:r>
              <a:rPr lang="en-US" sz="3200" dirty="0">
                <a:solidFill>
                  <a:schemeClr val="tx1"/>
                </a:solidFill>
              </a:rPr>
              <a:t> for oxidation to provide energy.</a:t>
            </a:r>
          </a:p>
          <a:p>
            <a:r>
              <a:rPr lang="en-US" sz="3200" dirty="0" smtClean="0">
                <a:solidFill>
                  <a:schemeClr val="tx1"/>
                </a:solidFill>
              </a:rPr>
              <a:t>Excess </a:t>
            </a:r>
            <a:r>
              <a:rPr lang="en-US" sz="3200" dirty="0">
                <a:solidFill>
                  <a:schemeClr val="tx1"/>
                </a:solidFill>
              </a:rPr>
              <a:t>stored as glycogen in </a:t>
            </a:r>
            <a:r>
              <a:rPr lang="en-US" sz="3200" dirty="0" smtClean="0">
                <a:solidFill>
                  <a:schemeClr val="tx1"/>
                </a:solidFill>
              </a:rPr>
              <a:t>Liver </a:t>
            </a:r>
            <a:r>
              <a:rPr lang="en-US" sz="3200" dirty="0">
                <a:solidFill>
                  <a:schemeClr val="tx1"/>
                </a:solidFill>
              </a:rPr>
              <a:t>and Muscle.</a:t>
            </a:r>
          </a:p>
          <a:p>
            <a:r>
              <a:rPr lang="en-US" sz="3200" dirty="0">
                <a:solidFill>
                  <a:schemeClr val="tx1"/>
                </a:solidFill>
              </a:rPr>
              <a:t>40% of the glucose absorbed is used for </a:t>
            </a:r>
            <a:r>
              <a:rPr lang="en-US" sz="3200" dirty="0" smtClean="0">
                <a:solidFill>
                  <a:schemeClr val="tx1"/>
                </a:solidFill>
              </a:rPr>
              <a:t>lipogenesis</a:t>
            </a:r>
          </a:p>
          <a:p>
            <a:r>
              <a:rPr lang="en-US" sz="3200" dirty="0" smtClean="0">
                <a:solidFill>
                  <a:schemeClr val="tx1"/>
                </a:solidFill>
              </a:rPr>
              <a:t>Remaining glucose-  for </a:t>
            </a:r>
            <a:r>
              <a:rPr lang="en-US" sz="3200" dirty="0">
                <a:solidFill>
                  <a:schemeClr val="tx1"/>
                </a:solidFill>
              </a:rPr>
              <a:t>synthesis of glycoproteins </a:t>
            </a:r>
            <a:r>
              <a:rPr lang="en-US" sz="3200" dirty="0" smtClean="0">
                <a:solidFill>
                  <a:schemeClr val="tx1"/>
                </a:solidFill>
              </a:rPr>
              <a:t>&amp; </a:t>
            </a:r>
            <a:r>
              <a:rPr lang="en-US" sz="3200" dirty="0">
                <a:solidFill>
                  <a:schemeClr val="tx1"/>
                </a:solidFill>
              </a:rPr>
              <a:t>glycolipids.</a:t>
            </a:r>
          </a:p>
        </p:txBody>
      </p:sp>
    </p:spTree>
    <p:extLst>
      <p:ext uri="{BB962C8B-B14F-4D97-AF65-F5344CB8AC3E}">
        <p14:creationId xmlns:p14="http://schemas.microsoft.com/office/powerpoint/2010/main" val="29100791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9490"/>
            <a:ext cx="9143999" cy="763525"/>
          </a:xfrm>
          <a:solidFill>
            <a:schemeClr val="bg2"/>
          </a:solidFill>
        </p:spPr>
        <p:txBody>
          <a:bodyPr vert="horz" lIns="91440" tIns="45720" rIns="91440" bIns="45720" rtlCol="0" anchor="ctr">
            <a:normAutofit fontScale="90000"/>
          </a:bodyPr>
          <a:lstStyle/>
          <a:p>
            <a:pPr algn="ctr"/>
            <a:r>
              <a:rPr lang="en-US" dirty="0" smtClean="0">
                <a:solidFill>
                  <a:srgbClr val="C00000"/>
                </a:solidFill>
              </a:rPr>
              <a:t/>
            </a:r>
            <a:br>
              <a:rPr lang="en-US" dirty="0" smtClean="0">
                <a:solidFill>
                  <a:srgbClr val="C00000"/>
                </a:solidFill>
              </a:rPr>
            </a:br>
            <a:r>
              <a:rPr lang="en-US" b="1" dirty="0" smtClean="0">
                <a:solidFill>
                  <a:srgbClr val="C00000"/>
                </a:solidFill>
              </a:rPr>
              <a:t>Body Response </a:t>
            </a:r>
            <a:r>
              <a:rPr lang="en-US" b="1" dirty="0">
                <a:solidFill>
                  <a:srgbClr val="C00000"/>
                </a:solidFill>
              </a:rPr>
              <a:t>to low Blood Glucose</a:t>
            </a:r>
            <a:br>
              <a:rPr lang="en-US" b="1" dirty="0">
                <a:solidFill>
                  <a:srgbClr val="C00000"/>
                </a:solidFill>
              </a:rPr>
            </a:br>
            <a:r>
              <a:rPr lang="en-US" b="1" dirty="0" smtClean="0">
                <a:solidFill>
                  <a:srgbClr val="C00000"/>
                </a:solidFill>
              </a:rPr>
              <a:t>                  </a:t>
            </a:r>
            <a:endParaRPr lang="en-IN" b="1" dirty="0">
              <a:solidFill>
                <a:srgbClr val="C00000"/>
              </a:solidFill>
            </a:endParaRPr>
          </a:p>
        </p:txBody>
      </p:sp>
      <p:sp>
        <p:nvSpPr>
          <p:cNvPr id="3" name="Content Placeholder 2"/>
          <p:cNvSpPr>
            <a:spLocks noGrp="1"/>
          </p:cNvSpPr>
          <p:nvPr>
            <p:ph idx="1"/>
          </p:nvPr>
        </p:nvSpPr>
        <p:spPr>
          <a:xfrm>
            <a:off x="0" y="985720"/>
            <a:ext cx="9144000" cy="5140443"/>
          </a:xfrm>
          <a:solidFill>
            <a:schemeClr val="bg1"/>
          </a:solidFill>
        </p:spPr>
        <p:txBody>
          <a:bodyPr>
            <a:normAutofit/>
          </a:bodyPr>
          <a:lstStyle/>
          <a:p>
            <a:r>
              <a:rPr lang="en-US" sz="3200" dirty="0" smtClean="0">
                <a:solidFill>
                  <a:schemeClr val="tx1"/>
                </a:solidFill>
              </a:rPr>
              <a:t>Fasting </a:t>
            </a:r>
            <a:r>
              <a:rPr lang="en-US" sz="3200" dirty="0">
                <a:solidFill>
                  <a:schemeClr val="tx1"/>
                </a:solidFill>
              </a:rPr>
              <a:t>state </a:t>
            </a:r>
            <a:r>
              <a:rPr lang="en-US" sz="3200" dirty="0" smtClean="0">
                <a:solidFill>
                  <a:schemeClr val="tx1"/>
                </a:solidFill>
              </a:rPr>
              <a:t>- Blood </a:t>
            </a:r>
            <a:r>
              <a:rPr lang="en-US" sz="3200" dirty="0">
                <a:solidFill>
                  <a:schemeClr val="tx1"/>
                </a:solidFill>
              </a:rPr>
              <a:t>glucose </a:t>
            </a:r>
            <a:r>
              <a:rPr lang="en-US" sz="3200" dirty="0" smtClean="0">
                <a:solidFill>
                  <a:schemeClr val="tx1"/>
                </a:solidFill>
              </a:rPr>
              <a:t>levels </a:t>
            </a:r>
            <a:r>
              <a:rPr lang="en-US" sz="3200" dirty="0" smtClean="0">
                <a:solidFill>
                  <a:schemeClr val="tx1"/>
                </a:solidFill>
                <a:latin typeface="Arial" panose="020B0604020202020204" pitchFamily="34" charset="0"/>
                <a:cs typeface="Arial" panose="020B0604020202020204" pitchFamily="34" charset="0"/>
              </a:rPr>
              <a:t>↓</a:t>
            </a:r>
            <a:endParaRPr lang="en-US" sz="3200" dirty="0">
              <a:solidFill>
                <a:schemeClr val="tx1"/>
              </a:solidFill>
            </a:endParaRPr>
          </a:p>
          <a:p>
            <a:r>
              <a:rPr lang="en-US" sz="3200" dirty="0" smtClean="0">
                <a:solidFill>
                  <a:schemeClr val="tx1"/>
                </a:solidFill>
              </a:rPr>
              <a:t>Stimulates </a:t>
            </a:r>
            <a:r>
              <a:rPr lang="en-US" sz="3200" dirty="0">
                <a:solidFill>
                  <a:schemeClr val="tx1"/>
                </a:solidFill>
              </a:rPr>
              <a:t>the secretion of Glucagon from pancreas.</a:t>
            </a:r>
          </a:p>
          <a:p>
            <a:r>
              <a:rPr lang="en-US" sz="3200" dirty="0" smtClean="0">
                <a:solidFill>
                  <a:schemeClr val="tx1"/>
                </a:solidFill>
              </a:rPr>
              <a:t>Glucagon – will stimulate </a:t>
            </a:r>
            <a:r>
              <a:rPr lang="en-US" sz="3200" dirty="0">
                <a:solidFill>
                  <a:schemeClr val="tx1"/>
                </a:solidFill>
              </a:rPr>
              <a:t>hepatic </a:t>
            </a:r>
            <a:r>
              <a:rPr lang="en-US" sz="3200" dirty="0" err="1">
                <a:solidFill>
                  <a:schemeClr val="tx1"/>
                </a:solidFill>
              </a:rPr>
              <a:t>glycogenolysis</a:t>
            </a:r>
            <a:r>
              <a:rPr lang="en-US" sz="3200" dirty="0">
                <a:solidFill>
                  <a:schemeClr val="tx1"/>
                </a:solidFill>
              </a:rPr>
              <a:t> and gluconeogenesis, </a:t>
            </a:r>
            <a:r>
              <a:rPr lang="en-US" sz="3200" dirty="0" smtClean="0">
                <a:solidFill>
                  <a:schemeClr val="tx1"/>
                </a:solidFill>
              </a:rPr>
              <a:t>hence</a:t>
            </a:r>
            <a:r>
              <a:rPr lang="en-US" sz="3200" dirty="0" smtClean="0">
                <a:solidFill>
                  <a:schemeClr val="tx1"/>
                </a:solidFill>
                <a:latin typeface="Arial Black" panose="020B0A04020102020204" pitchFamily="34" charset="0"/>
              </a:rPr>
              <a:t>↑</a:t>
            </a:r>
            <a:r>
              <a:rPr lang="en-US" sz="3200" dirty="0" smtClean="0">
                <a:solidFill>
                  <a:schemeClr val="tx1"/>
                </a:solidFill>
              </a:rPr>
              <a:t> </a:t>
            </a:r>
            <a:r>
              <a:rPr lang="en-US" sz="3200" dirty="0">
                <a:solidFill>
                  <a:schemeClr val="tx1"/>
                </a:solidFill>
              </a:rPr>
              <a:t>blood glucose levels.</a:t>
            </a:r>
          </a:p>
          <a:p>
            <a:r>
              <a:rPr lang="en-US" sz="3200" dirty="0" smtClean="0">
                <a:solidFill>
                  <a:schemeClr val="tx1"/>
                </a:solidFill>
              </a:rPr>
              <a:t>When blood </a:t>
            </a:r>
            <a:r>
              <a:rPr lang="en-US" sz="3200" dirty="0">
                <a:solidFill>
                  <a:schemeClr val="tx1"/>
                </a:solidFill>
              </a:rPr>
              <a:t>glucose levels </a:t>
            </a:r>
            <a:r>
              <a:rPr lang="en-US" sz="3200" dirty="0" smtClean="0">
                <a:solidFill>
                  <a:schemeClr val="tx1"/>
                </a:solidFill>
              </a:rPr>
              <a:t>becomes normal, </a:t>
            </a:r>
            <a:r>
              <a:rPr lang="en-US" sz="3200" dirty="0">
                <a:solidFill>
                  <a:schemeClr val="tx1"/>
                </a:solidFill>
              </a:rPr>
              <a:t>the stimulus for the release of Glucagon will diminish.</a:t>
            </a:r>
          </a:p>
          <a:p>
            <a:endParaRPr lang="en-US" sz="3200" dirty="0">
              <a:solidFill>
                <a:schemeClr val="tx1"/>
              </a:solidFill>
            </a:endParaRPr>
          </a:p>
        </p:txBody>
      </p:sp>
    </p:spTree>
    <p:extLst>
      <p:ext uri="{BB962C8B-B14F-4D97-AF65-F5344CB8AC3E}">
        <p14:creationId xmlns:p14="http://schemas.microsoft.com/office/powerpoint/2010/main" val="25191399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143555" y="680309"/>
            <a:ext cx="8856889" cy="5955495"/>
          </a:xfrm>
          <a:prstGeom prst="rect">
            <a:avLst/>
          </a:prstGeom>
          <a:solidFill>
            <a:schemeClr val="bg1"/>
          </a:solidFill>
          <a:ln w="9525">
            <a:noFill/>
            <a:miter lim="800000"/>
            <a:headEnd/>
            <a:tailEnd/>
          </a:ln>
          <a:effectLst/>
        </p:spPr>
        <p:txBody>
          <a:bodyPr lIns="0" tIns="0" rIns="0" bIns="0"/>
          <a:lstStyle/>
          <a:p>
            <a:pPr marL="228600" indent="-228600" algn="l">
              <a:spcBef>
                <a:spcPct val="50000"/>
              </a:spcBef>
              <a:buClr>
                <a:srgbClr val="D7A415"/>
              </a:buClr>
              <a:buSzPct val="60000"/>
              <a:buFont typeface="Wingdings" pitchFamily="2" charset="2"/>
              <a:buNone/>
            </a:pPr>
            <a:r>
              <a:rPr lang="en-US" sz="2800" dirty="0"/>
              <a:t>In the post prandial state (after a meal</a:t>
            </a:r>
            <a:r>
              <a:rPr lang="en-US" sz="2800" dirty="0" smtClean="0"/>
              <a:t>), there </a:t>
            </a:r>
            <a:r>
              <a:rPr lang="en-US" sz="2800" dirty="0"/>
              <a:t>are two </a:t>
            </a:r>
            <a:endParaRPr lang="en-US" sz="2800" dirty="0" smtClean="0"/>
          </a:p>
          <a:p>
            <a:pPr marL="228600" indent="-228600" algn="l">
              <a:spcBef>
                <a:spcPct val="50000"/>
              </a:spcBef>
              <a:buClr>
                <a:srgbClr val="D7A415"/>
              </a:buClr>
              <a:buSzPct val="60000"/>
              <a:buFont typeface="Wingdings" pitchFamily="2" charset="2"/>
              <a:buNone/>
            </a:pPr>
            <a:r>
              <a:rPr lang="en-US" sz="2800" dirty="0" smtClean="0"/>
              <a:t>separate </a:t>
            </a:r>
            <a:r>
              <a:rPr lang="en-US" sz="2800" dirty="0"/>
              <a:t>signaling events</a:t>
            </a:r>
          </a:p>
          <a:p>
            <a:pPr marL="228600" lvl="0" indent="-228600" fontAlgn="base">
              <a:spcBef>
                <a:spcPct val="50000"/>
              </a:spcBef>
              <a:spcAft>
                <a:spcPct val="0"/>
              </a:spcAft>
              <a:buClr>
                <a:srgbClr val="D7A415"/>
              </a:buClr>
              <a:buSzPct val="60000"/>
              <a:buFont typeface="Wingdings" pitchFamily="2" charset="2"/>
              <a:buChar char="n"/>
            </a:pPr>
            <a:r>
              <a:rPr lang="en-US" sz="2800" b="1" dirty="0" smtClean="0">
                <a:solidFill>
                  <a:srgbClr val="0000FF"/>
                </a:solidFill>
              </a:rPr>
              <a:t>First signal is from ↑ Blood Glucose to pancreas</a:t>
            </a:r>
          </a:p>
          <a:p>
            <a:pPr marL="228600" indent="-228600" algn="l">
              <a:spcBef>
                <a:spcPct val="50000"/>
              </a:spcBef>
              <a:buClr>
                <a:srgbClr val="D7A415"/>
              </a:buClr>
              <a:buSzPct val="60000"/>
              <a:buFont typeface="Wingdings" pitchFamily="2" charset="2"/>
              <a:buChar char="n"/>
            </a:pPr>
            <a:r>
              <a:rPr lang="en-US" sz="2800" dirty="0" smtClean="0"/>
              <a:t>To </a:t>
            </a:r>
            <a:r>
              <a:rPr lang="en-US" sz="2800" dirty="0"/>
              <a:t>stimulates insulin secretion in to the blood stream</a:t>
            </a:r>
          </a:p>
          <a:p>
            <a:pPr marL="228600" indent="-228600" algn="l">
              <a:spcBef>
                <a:spcPct val="50000"/>
              </a:spcBef>
              <a:buClr>
                <a:srgbClr val="D7A415"/>
              </a:buClr>
              <a:buSzPct val="60000"/>
              <a:buFont typeface="Wingdings" pitchFamily="2" charset="2"/>
              <a:buChar char="n"/>
            </a:pPr>
            <a:r>
              <a:rPr lang="en-US" sz="2800" b="1" dirty="0">
                <a:solidFill>
                  <a:schemeClr val="hlink"/>
                </a:solidFill>
              </a:rPr>
              <a:t>The second signal from insulin to the target cells</a:t>
            </a:r>
          </a:p>
          <a:p>
            <a:pPr marL="228600" indent="-228600" algn="l">
              <a:spcBef>
                <a:spcPct val="50000"/>
              </a:spcBef>
              <a:buClr>
                <a:srgbClr val="D7A415"/>
              </a:buClr>
              <a:buSzPct val="60000"/>
              <a:buFont typeface="Wingdings" pitchFamily="2" charset="2"/>
              <a:buChar char="n"/>
            </a:pPr>
            <a:r>
              <a:rPr lang="en-US" sz="2800" dirty="0"/>
              <a:t>Insulin signals to the muscle, adipose tissue and liver to permit to glucose in and to utilize glucose</a:t>
            </a:r>
          </a:p>
          <a:p>
            <a:pPr marL="228600" indent="-228600" algn="l">
              <a:spcBef>
                <a:spcPct val="50000"/>
              </a:spcBef>
              <a:buClr>
                <a:srgbClr val="D7A415"/>
              </a:buClr>
              <a:buSzPct val="60000"/>
              <a:buFont typeface="Wingdings" pitchFamily="2" charset="2"/>
              <a:buChar char="n"/>
            </a:pPr>
            <a:r>
              <a:rPr lang="en-US" sz="2800" dirty="0"/>
              <a:t>This effectively lowers Blood Glucose</a:t>
            </a:r>
          </a:p>
        </p:txBody>
      </p:sp>
      <p:sp>
        <p:nvSpPr>
          <p:cNvPr id="541699" name="Rectangle 3"/>
          <p:cNvSpPr>
            <a:spLocks noChangeArrowheads="1"/>
          </p:cNvSpPr>
          <p:nvPr/>
        </p:nvSpPr>
        <p:spPr bwMode="auto">
          <a:xfrm>
            <a:off x="0" y="0"/>
            <a:ext cx="9000445" cy="680309"/>
          </a:xfrm>
          <a:prstGeom prst="rect">
            <a:avLst/>
          </a:prstGeom>
          <a:solidFill>
            <a:schemeClr val="bg2"/>
          </a:solidFill>
        </p:spPr>
        <p:txBody>
          <a:bodyPr vert="horz" lIns="91440" tIns="45720" rIns="91440" bIns="45720" rtlCol="0" anchor="ctr">
            <a:normAutofit fontScale="97500"/>
          </a:bodyPr>
          <a:lstStyle/>
          <a:p>
            <a:pPr algn="ctr">
              <a:spcBef>
                <a:spcPct val="0"/>
              </a:spcBef>
            </a:pPr>
            <a:r>
              <a:rPr lang="en-US" sz="3600" b="1" dirty="0" smtClean="0">
                <a:solidFill>
                  <a:srgbClr val="C00000"/>
                </a:solidFill>
                <a:latin typeface="+mj-lt"/>
                <a:ea typeface="+mj-ea"/>
                <a:cs typeface="+mj-cs"/>
              </a:rPr>
              <a:t>Body Response </a:t>
            </a:r>
            <a:r>
              <a:rPr lang="en-US" sz="3600" b="1" dirty="0">
                <a:solidFill>
                  <a:srgbClr val="C00000"/>
                </a:solidFill>
                <a:latin typeface="+mj-lt"/>
                <a:ea typeface="+mj-ea"/>
                <a:cs typeface="+mj-cs"/>
              </a:rPr>
              <a:t>to Elevated Blood Glucose</a:t>
            </a:r>
          </a:p>
        </p:txBody>
      </p:sp>
    </p:spTree>
    <p:extLst>
      <p:ext uri="{BB962C8B-B14F-4D97-AF65-F5344CB8AC3E}">
        <p14:creationId xmlns:p14="http://schemas.microsoft.com/office/powerpoint/2010/main" val="20715198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0"/>
            <a:ext cx="9144000" cy="2406650"/>
          </a:xfrm>
          <a:prstGeom prst="rect">
            <a:avLst/>
          </a:prstGeom>
          <a:solidFill>
            <a:schemeClr val="accent2"/>
          </a:solidFill>
          <a:ln w="9525">
            <a:solidFill>
              <a:schemeClr val="accent2"/>
            </a:solidFill>
            <a:miter lim="800000"/>
            <a:headEnd/>
            <a:tailEnd/>
          </a:ln>
        </p:spPr>
        <p:txBody>
          <a:bodyPr wrap="none" anchor="ct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algn="ctr" eaLnBrk="1" hangingPunct="1"/>
            <a:endParaRPr lang="en-US" altLang="en-US" sz="3200">
              <a:solidFill>
                <a:prstClr val="black"/>
              </a:solidFill>
            </a:endParaRPr>
          </a:p>
        </p:txBody>
      </p:sp>
      <p:pic>
        <p:nvPicPr>
          <p:cNvPr id="10243" name="Picture 6" descr="G:\My Pictures\Teaching Picture Resources\Pancreas\pancrea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6650"/>
            <a:ext cx="91313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7"/>
          <p:cNvSpPr txBox="1">
            <a:spLocks noChangeArrowheads="1"/>
          </p:cNvSpPr>
          <p:nvPr/>
        </p:nvSpPr>
        <p:spPr bwMode="auto">
          <a:xfrm>
            <a:off x="0" y="212725"/>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Times New Roman" panose="02020603050405020304" pitchFamily="18" charset="0"/>
              </a:defRPr>
            </a:lvl1pPr>
            <a:lvl2pPr marL="742950" indent="-285750" eaLnBrk="0" hangingPunct="0">
              <a:defRPr sz="2400" i="1">
                <a:solidFill>
                  <a:schemeClr val="tx1"/>
                </a:solidFill>
                <a:latin typeface="Times New Roman" panose="02020603050405020304" pitchFamily="18" charset="0"/>
              </a:defRPr>
            </a:lvl2pPr>
            <a:lvl3pPr marL="1143000" indent="-228600" eaLnBrk="0" hangingPunct="0">
              <a:defRPr sz="2400" i="1">
                <a:solidFill>
                  <a:schemeClr val="tx1"/>
                </a:solidFill>
                <a:latin typeface="Times New Roman" panose="02020603050405020304" pitchFamily="18" charset="0"/>
              </a:defRPr>
            </a:lvl3pPr>
            <a:lvl4pPr marL="1600200" indent="-228600" eaLnBrk="0" hangingPunct="0">
              <a:defRPr sz="2400" i="1">
                <a:solidFill>
                  <a:schemeClr val="tx1"/>
                </a:solidFill>
                <a:latin typeface="Times New Roman" panose="02020603050405020304" pitchFamily="18" charset="0"/>
              </a:defRPr>
            </a:lvl4pPr>
            <a:lvl5pPr marL="2057400" indent="-228600" eaLnBrk="0" hangingPunct="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GB" altLang="en-US" sz="3600" b="1" i="0" dirty="0">
                <a:solidFill>
                  <a:srgbClr val="FFFF00"/>
                </a:solidFill>
                <a:latin typeface="Comic Sans MS" panose="030F0702030302020204" pitchFamily="66" charset="0"/>
              </a:rPr>
              <a:t>The pancreas detects the change in blood glucose concentration and releases the appropriate hormone</a:t>
            </a:r>
          </a:p>
        </p:txBody>
      </p:sp>
    </p:spTree>
    <p:extLst>
      <p:ext uri="{BB962C8B-B14F-4D97-AF65-F5344CB8AC3E}">
        <p14:creationId xmlns:p14="http://schemas.microsoft.com/office/powerpoint/2010/main" val="332285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5CEB3EAD-4364-4AB4-AFF2-DAA97714F280}" type="slidenum">
              <a:rPr lang="en-US" altLang="en-US">
                <a:solidFill>
                  <a:srgbClr val="FFFF00"/>
                </a:solidFill>
              </a:rPr>
              <a:pPr/>
              <a:t>79</a:t>
            </a:fld>
            <a:endParaRPr lang="en-US" altLang="en-US">
              <a:solidFill>
                <a:srgbClr val="FFFF00"/>
              </a:solidFill>
            </a:endParaRPr>
          </a:p>
        </p:txBody>
      </p:sp>
      <p:sp>
        <p:nvSpPr>
          <p:cNvPr id="240644" name="Rectangle 4"/>
          <p:cNvSpPr>
            <a:spLocks noGrp="1" noChangeArrowheads="1"/>
          </p:cNvSpPr>
          <p:nvPr>
            <p:ph type="title"/>
          </p:nvPr>
        </p:nvSpPr>
        <p:spPr/>
        <p:txBody>
          <a:bodyPr/>
          <a:lstStyle/>
          <a:p>
            <a:r>
              <a:rPr lang="en-US" altLang="en-US"/>
              <a:t>Glucose Homeostasis</a:t>
            </a:r>
          </a:p>
        </p:txBody>
      </p:sp>
      <p:grpSp>
        <p:nvGrpSpPr>
          <p:cNvPr id="240663" name="Group 23"/>
          <p:cNvGrpSpPr>
            <a:grpSpLocks/>
          </p:cNvGrpSpPr>
          <p:nvPr/>
        </p:nvGrpSpPr>
        <p:grpSpPr bwMode="auto">
          <a:xfrm>
            <a:off x="609600" y="1262063"/>
            <a:ext cx="8305800" cy="4757737"/>
            <a:chOff x="288" y="736"/>
            <a:chExt cx="5232" cy="2997"/>
          </a:xfrm>
        </p:grpSpPr>
        <p:sp>
          <p:nvSpPr>
            <p:cNvPr id="240642" name="Text Box 2"/>
            <p:cNvSpPr txBox="1">
              <a:spLocks noChangeArrowheads="1"/>
            </p:cNvSpPr>
            <p:nvPr/>
          </p:nvSpPr>
          <p:spPr bwMode="auto">
            <a:xfrm>
              <a:off x="288" y="1680"/>
              <a:ext cx="1776" cy="1220"/>
            </a:xfrm>
            <a:prstGeom prst="rect">
              <a:avLst/>
            </a:prstGeom>
            <a:solidFill>
              <a:srgbClr val="F4D79C"/>
            </a:solidFill>
            <a:ln w="19050">
              <a:solidFill>
                <a:srgbClr val="EEAA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smtClean="0">
                  <a:solidFill>
                    <a:srgbClr val="000000"/>
                  </a:solidFill>
                  <a:latin typeface="Symbol" panose="05050102010706020507" pitchFamily="18" charset="2"/>
                  <a:sym typeface="Symbol" panose="05050102010706020507" pitchFamily="18" charset="2"/>
                </a:rPr>
                <a:t></a:t>
              </a:r>
              <a:r>
                <a:rPr lang="en-US" altLang="en-US" sz="2400" smtClean="0">
                  <a:solidFill>
                    <a:srgbClr val="000000"/>
                  </a:solidFill>
                  <a:latin typeface="Helvetica" panose="020B0604020202020204" pitchFamily="34" charset="0"/>
                </a:rPr>
                <a:t>-</a:t>
              </a:r>
              <a:r>
                <a:rPr lang="en-US" altLang="en-US" sz="2400" smtClean="0">
                  <a:solidFill>
                    <a:srgbClr val="000000"/>
                  </a:solidFill>
                </a:rPr>
                <a:t>cells release Glucagon  </a:t>
              </a:r>
              <a:br>
                <a:rPr lang="en-US" altLang="en-US" sz="2400" smtClean="0">
                  <a:solidFill>
                    <a:srgbClr val="000000"/>
                  </a:solidFill>
                </a:rPr>
              </a:br>
              <a:r>
                <a:rPr lang="en-US" altLang="en-US" sz="2400" smtClean="0">
                  <a:solidFill>
                    <a:srgbClr val="000000"/>
                  </a:solidFill>
                </a:rPr>
                <a:t>stimulate glycogen breakdown and gluconeogenesis</a:t>
              </a:r>
            </a:p>
          </p:txBody>
        </p:sp>
        <p:sp>
          <p:nvSpPr>
            <p:cNvPr id="240643" name="Text Box 3"/>
            <p:cNvSpPr txBox="1">
              <a:spLocks noChangeArrowheads="1"/>
            </p:cNvSpPr>
            <p:nvPr/>
          </p:nvSpPr>
          <p:spPr bwMode="auto">
            <a:xfrm>
              <a:off x="3744" y="1708"/>
              <a:ext cx="1632" cy="1220"/>
            </a:xfrm>
            <a:prstGeom prst="rect">
              <a:avLst/>
            </a:prstGeom>
            <a:solidFill>
              <a:srgbClr val="F4D79C"/>
            </a:solidFill>
            <a:ln w="19050" algn="ctr">
              <a:solidFill>
                <a:srgbClr val="EEAA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smtClean="0">
                  <a:solidFill>
                    <a:srgbClr val="000000"/>
                  </a:solidFill>
                  <a:sym typeface="Symbol" panose="05050102010706020507" pitchFamily="18" charset="2"/>
                </a:rPr>
                <a:t></a:t>
              </a:r>
              <a:r>
                <a:rPr lang="en-US" altLang="en-US" sz="2400" smtClean="0">
                  <a:solidFill>
                    <a:srgbClr val="000000"/>
                  </a:solidFill>
                </a:rPr>
                <a:t>-cells release  insulin </a:t>
              </a:r>
              <a:br>
                <a:rPr lang="en-US" altLang="en-US" sz="2400" smtClean="0">
                  <a:solidFill>
                    <a:srgbClr val="000000"/>
                  </a:solidFill>
                </a:rPr>
              </a:br>
              <a:r>
                <a:rPr lang="en-US" altLang="en-US" sz="2400" smtClean="0">
                  <a:solidFill>
                    <a:srgbClr val="000000"/>
                  </a:solidFill>
                </a:rPr>
                <a:t>stimulate glucose uptake by peripheral tissues</a:t>
              </a:r>
            </a:p>
          </p:txBody>
        </p:sp>
        <p:sp>
          <p:nvSpPr>
            <p:cNvPr id="240645" name="Text Box 5"/>
            <p:cNvSpPr txBox="1">
              <a:spLocks noChangeArrowheads="1"/>
            </p:cNvSpPr>
            <p:nvPr/>
          </p:nvSpPr>
          <p:spPr bwMode="auto">
            <a:xfrm>
              <a:off x="1968" y="736"/>
              <a:ext cx="1776" cy="492"/>
            </a:xfrm>
            <a:prstGeom prst="rect">
              <a:avLst/>
            </a:prstGeom>
            <a:solidFill>
              <a:srgbClr val="DA8FFF"/>
            </a:solidFill>
            <a:ln w="19050">
              <a:solidFill>
                <a:srgbClr val="99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200" b="1" smtClean="0">
                  <a:solidFill>
                    <a:srgbClr val="000000"/>
                  </a:solidFill>
                </a:rPr>
                <a:t>Lower Blood Glucose</a:t>
              </a:r>
            </a:p>
          </p:txBody>
        </p:sp>
        <p:sp>
          <p:nvSpPr>
            <p:cNvPr id="240646" name="Text Box 6"/>
            <p:cNvSpPr txBox="1">
              <a:spLocks noChangeArrowheads="1"/>
            </p:cNvSpPr>
            <p:nvPr/>
          </p:nvSpPr>
          <p:spPr bwMode="auto">
            <a:xfrm>
              <a:off x="1968" y="3184"/>
              <a:ext cx="1776" cy="492"/>
            </a:xfrm>
            <a:prstGeom prst="rect">
              <a:avLst/>
            </a:prstGeom>
            <a:solidFill>
              <a:srgbClr val="FE877E"/>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200" b="1" smtClean="0">
                  <a:solidFill>
                    <a:srgbClr val="000000"/>
                  </a:solidFill>
                </a:rPr>
                <a:t>Higher Blood Glucose</a:t>
              </a:r>
            </a:p>
          </p:txBody>
        </p:sp>
        <p:sp>
          <p:nvSpPr>
            <p:cNvPr id="240647" name="Text Box 7"/>
            <p:cNvSpPr txBox="1">
              <a:spLocks noChangeArrowheads="1"/>
            </p:cNvSpPr>
            <p:nvPr/>
          </p:nvSpPr>
          <p:spPr bwMode="auto">
            <a:xfrm>
              <a:off x="432" y="3445"/>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400" b="1" smtClean="0">
                  <a:solidFill>
                    <a:srgbClr val="000000"/>
                  </a:solidFill>
                </a:rPr>
                <a:t>Food</a:t>
              </a:r>
            </a:p>
          </p:txBody>
        </p:sp>
        <p:sp>
          <p:nvSpPr>
            <p:cNvPr id="240648" name="Text Box 8"/>
            <p:cNvSpPr txBox="1">
              <a:spLocks noChangeArrowheads="1"/>
            </p:cNvSpPr>
            <p:nvPr/>
          </p:nvSpPr>
          <p:spPr bwMode="auto">
            <a:xfrm>
              <a:off x="4128" y="768"/>
              <a:ext cx="1392"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altLang="en-US" sz="2200" b="1" smtClean="0">
                  <a:solidFill>
                    <a:srgbClr val="000000"/>
                  </a:solidFill>
                </a:rPr>
                <a:t>Between meals</a:t>
              </a:r>
              <a:endParaRPr lang="en-US" altLang="en-US" sz="2200" b="1" smtClean="0">
                <a:solidFill>
                  <a:srgbClr val="000000"/>
                </a:solidFill>
                <a:latin typeface="Helvetica" panose="020B0604020202020204" pitchFamily="34" charset="0"/>
              </a:endParaRPr>
            </a:p>
          </p:txBody>
        </p:sp>
        <p:sp>
          <p:nvSpPr>
            <p:cNvPr id="240649" name="Line 9"/>
            <p:cNvSpPr>
              <a:spLocks noChangeShapeType="1"/>
            </p:cNvSpPr>
            <p:nvPr/>
          </p:nvSpPr>
          <p:spPr bwMode="auto">
            <a:xfrm>
              <a:off x="4752" y="144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IN" sz="2200" b="1" smtClean="0">
                <a:solidFill>
                  <a:srgbClr val="000000"/>
                </a:solidFill>
                <a:latin typeface="Univers Condensed" pitchFamily="34" charset="0"/>
              </a:endParaRPr>
            </a:p>
          </p:txBody>
        </p:sp>
        <p:sp>
          <p:nvSpPr>
            <p:cNvPr id="240650" name="Line 10"/>
            <p:cNvSpPr>
              <a:spLocks noChangeShapeType="1"/>
            </p:cNvSpPr>
            <p:nvPr/>
          </p:nvSpPr>
          <p:spPr bwMode="auto">
            <a:xfrm>
              <a:off x="1296" y="2064"/>
              <a:ext cx="624"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N" sz="2200" b="1" smtClean="0">
                <a:solidFill>
                  <a:srgbClr val="000000"/>
                </a:solidFill>
                <a:latin typeface="Univers Condensed" pitchFamily="34" charset="0"/>
              </a:endParaRPr>
            </a:p>
          </p:txBody>
        </p:sp>
        <p:sp>
          <p:nvSpPr>
            <p:cNvPr id="240656" name="Freeform 16"/>
            <p:cNvSpPr>
              <a:spLocks/>
            </p:cNvSpPr>
            <p:nvPr/>
          </p:nvSpPr>
          <p:spPr bwMode="auto">
            <a:xfrm>
              <a:off x="4608" y="1056"/>
              <a:ext cx="456" cy="240"/>
            </a:xfrm>
            <a:custGeom>
              <a:avLst/>
              <a:gdLst>
                <a:gd name="T0" fmla="*/ 432 w 456"/>
                <a:gd name="T1" fmla="*/ 0 h 240"/>
                <a:gd name="T2" fmla="*/ 384 w 456"/>
                <a:gd name="T3" fmla="*/ 96 h 240"/>
                <a:gd name="T4" fmla="*/ 0 w 456"/>
                <a:gd name="T5" fmla="*/ 240 h 240"/>
              </a:gdLst>
              <a:ahLst/>
              <a:cxnLst>
                <a:cxn ang="0">
                  <a:pos x="T0" y="T1"/>
                </a:cxn>
                <a:cxn ang="0">
                  <a:pos x="T2" y="T3"/>
                </a:cxn>
                <a:cxn ang="0">
                  <a:pos x="T4" y="T5"/>
                </a:cxn>
              </a:cxnLst>
              <a:rect l="0" t="0" r="r" b="b"/>
              <a:pathLst>
                <a:path w="456" h="240">
                  <a:moveTo>
                    <a:pt x="432" y="0"/>
                  </a:moveTo>
                  <a:cubicBezTo>
                    <a:pt x="444" y="28"/>
                    <a:pt x="456" y="56"/>
                    <a:pt x="384" y="96"/>
                  </a:cubicBezTo>
                  <a:cubicBezTo>
                    <a:pt x="312" y="136"/>
                    <a:pt x="64" y="216"/>
                    <a:pt x="0" y="240"/>
                  </a:cubicBezTo>
                </a:path>
              </a:pathLst>
            </a:custGeom>
            <a:noFill/>
            <a:ln w="19050" cmpd="sng">
              <a:solidFill>
                <a:schemeClr val="bg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IN" sz="2200" b="1" smtClean="0">
                <a:solidFill>
                  <a:srgbClr val="000000"/>
                </a:solidFill>
                <a:latin typeface="Univers Condensed" pitchFamily="34" charset="0"/>
              </a:endParaRPr>
            </a:p>
          </p:txBody>
        </p:sp>
        <p:sp>
          <p:nvSpPr>
            <p:cNvPr id="240657" name="Freeform 17"/>
            <p:cNvSpPr>
              <a:spLocks/>
            </p:cNvSpPr>
            <p:nvPr/>
          </p:nvSpPr>
          <p:spPr bwMode="auto">
            <a:xfrm flipH="1" flipV="1">
              <a:off x="744" y="3168"/>
              <a:ext cx="360" cy="288"/>
            </a:xfrm>
            <a:custGeom>
              <a:avLst/>
              <a:gdLst>
                <a:gd name="T0" fmla="*/ 432 w 456"/>
                <a:gd name="T1" fmla="*/ 0 h 240"/>
                <a:gd name="T2" fmla="*/ 384 w 456"/>
                <a:gd name="T3" fmla="*/ 96 h 240"/>
                <a:gd name="T4" fmla="*/ 0 w 456"/>
                <a:gd name="T5" fmla="*/ 240 h 240"/>
              </a:gdLst>
              <a:ahLst/>
              <a:cxnLst>
                <a:cxn ang="0">
                  <a:pos x="T0" y="T1"/>
                </a:cxn>
                <a:cxn ang="0">
                  <a:pos x="T2" y="T3"/>
                </a:cxn>
                <a:cxn ang="0">
                  <a:pos x="T4" y="T5"/>
                </a:cxn>
              </a:cxnLst>
              <a:rect l="0" t="0" r="r" b="b"/>
              <a:pathLst>
                <a:path w="456" h="240">
                  <a:moveTo>
                    <a:pt x="432" y="0"/>
                  </a:moveTo>
                  <a:cubicBezTo>
                    <a:pt x="444" y="28"/>
                    <a:pt x="456" y="56"/>
                    <a:pt x="384" y="96"/>
                  </a:cubicBezTo>
                  <a:cubicBezTo>
                    <a:pt x="312" y="136"/>
                    <a:pt x="64" y="216"/>
                    <a:pt x="0" y="240"/>
                  </a:cubicBezTo>
                </a:path>
              </a:pathLst>
            </a:custGeom>
            <a:noFill/>
            <a:ln w="19050" cap="flat" cmpd="sng">
              <a:solidFill>
                <a:schemeClr val="bg2"/>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nchor="ctr">
              <a:spAutoFit/>
            </a:bodyPr>
            <a:lstStyle/>
            <a:p>
              <a:pPr algn="ctr" fontAlgn="base">
                <a:spcBef>
                  <a:spcPct val="0"/>
                </a:spcBef>
                <a:spcAft>
                  <a:spcPct val="0"/>
                </a:spcAft>
              </a:pPr>
              <a:endParaRPr lang="en-IN" sz="2200" b="1" smtClean="0">
                <a:solidFill>
                  <a:srgbClr val="000000"/>
                </a:solidFill>
                <a:latin typeface="Univers Condensed" pitchFamily="34" charset="0"/>
              </a:endParaRPr>
            </a:p>
          </p:txBody>
        </p:sp>
        <p:sp>
          <p:nvSpPr>
            <p:cNvPr id="240658" name="Line 18"/>
            <p:cNvSpPr>
              <a:spLocks noChangeShapeType="1"/>
            </p:cNvSpPr>
            <p:nvPr/>
          </p:nvSpPr>
          <p:spPr bwMode="auto">
            <a:xfrm>
              <a:off x="4512" y="2112"/>
              <a:ext cx="624" cy="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IN" sz="2200" b="1" smtClean="0">
                <a:solidFill>
                  <a:srgbClr val="000000"/>
                </a:solidFill>
                <a:latin typeface="Univers Condensed" pitchFamily="34" charset="0"/>
              </a:endParaRPr>
            </a:p>
          </p:txBody>
        </p:sp>
        <p:cxnSp>
          <p:nvCxnSpPr>
            <p:cNvPr id="240659" name="AutoShape 19"/>
            <p:cNvCxnSpPr>
              <a:cxnSpLocks noChangeShapeType="1"/>
              <a:stCxn id="240642" idx="2"/>
              <a:endCxn id="240646" idx="1"/>
            </p:cNvCxnSpPr>
            <p:nvPr/>
          </p:nvCxnSpPr>
          <p:spPr bwMode="auto">
            <a:xfrm rot="16200000" flipH="1">
              <a:off x="1297" y="2785"/>
              <a:ext cx="543" cy="786"/>
            </a:xfrm>
            <a:prstGeom prst="curvedConnector2">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660" name="AutoShape 20"/>
            <p:cNvCxnSpPr>
              <a:cxnSpLocks noChangeShapeType="1"/>
              <a:stCxn id="240646" idx="3"/>
              <a:endCxn id="240643" idx="2"/>
            </p:cNvCxnSpPr>
            <p:nvPr/>
          </p:nvCxnSpPr>
          <p:spPr bwMode="auto">
            <a:xfrm flipV="1">
              <a:off x="3750" y="2934"/>
              <a:ext cx="810" cy="515"/>
            </a:xfrm>
            <a:prstGeom prst="curvedConnector2">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661" name="AutoShape 21"/>
            <p:cNvCxnSpPr>
              <a:cxnSpLocks noChangeShapeType="1"/>
              <a:stCxn id="240645" idx="1"/>
              <a:endCxn id="240642" idx="0"/>
            </p:cNvCxnSpPr>
            <p:nvPr/>
          </p:nvCxnSpPr>
          <p:spPr bwMode="auto">
            <a:xfrm rot="10800000" flipV="1">
              <a:off x="1176" y="1001"/>
              <a:ext cx="786" cy="673"/>
            </a:xfrm>
            <a:prstGeom prst="curvedConnector2">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0662" name="AutoShape 22"/>
            <p:cNvCxnSpPr>
              <a:cxnSpLocks noChangeShapeType="1"/>
              <a:stCxn id="240643" idx="0"/>
              <a:endCxn id="240645" idx="3"/>
            </p:cNvCxnSpPr>
            <p:nvPr/>
          </p:nvCxnSpPr>
          <p:spPr bwMode="auto">
            <a:xfrm rot="5400000" flipH="1">
              <a:off x="3804" y="947"/>
              <a:ext cx="701" cy="810"/>
            </a:xfrm>
            <a:prstGeom prst="curvedConnector2">
              <a:avLst/>
            </a:prstGeom>
            <a:noFill/>
            <a:ln w="1905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val="365605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260" t="17326" r="33301" b="11385"/>
          <a:stretch/>
        </p:blipFill>
        <p:spPr>
          <a:xfrm>
            <a:off x="448965" y="298548"/>
            <a:ext cx="8398775" cy="5650084"/>
          </a:xfrm>
          <a:prstGeom prst="rect">
            <a:avLst/>
          </a:prstGeom>
        </p:spPr>
      </p:pic>
      <p:sp>
        <p:nvSpPr>
          <p:cNvPr id="6" name="Content Placeholder 2"/>
          <p:cNvSpPr>
            <a:spLocks noGrp="1"/>
          </p:cNvSpPr>
          <p:nvPr>
            <p:ph idx="1"/>
          </p:nvPr>
        </p:nvSpPr>
        <p:spPr>
          <a:xfrm>
            <a:off x="808335" y="3123590"/>
            <a:ext cx="2847435" cy="687172"/>
          </a:xfrm>
          <a:solidFill>
            <a:srgbClr val="FFFF99"/>
          </a:solidFill>
        </p:spPr>
        <p:txBody>
          <a:bodyPr/>
          <a:lstStyle/>
          <a:p>
            <a:pPr marL="0" indent="0" algn="ctr">
              <a:buNone/>
            </a:pPr>
            <a:r>
              <a:rPr lang="en-IN" dirty="0" smtClean="0"/>
              <a:t>If there is no glucose regulation</a:t>
            </a:r>
            <a:endParaRPr lang="en-IN" dirty="0"/>
          </a:p>
        </p:txBody>
      </p:sp>
      <p:sp>
        <p:nvSpPr>
          <p:cNvPr id="8" name="Content Placeholder 2"/>
          <p:cNvSpPr txBox="1">
            <a:spLocks/>
          </p:cNvSpPr>
          <p:nvPr/>
        </p:nvSpPr>
        <p:spPr>
          <a:xfrm>
            <a:off x="5793640" y="2759341"/>
            <a:ext cx="2847435" cy="687172"/>
          </a:xfrm>
          <a:prstGeom prst="rect">
            <a:avLst/>
          </a:prstGeom>
          <a:solidFill>
            <a:srgbClr val="FFFF99"/>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IN" smtClean="0"/>
              <a:t>If there is no glucose regulation</a:t>
            </a:r>
            <a:endParaRPr lang="en-IN" dirty="0" smtClean="0"/>
          </a:p>
        </p:txBody>
      </p:sp>
      <p:sp>
        <p:nvSpPr>
          <p:cNvPr id="9" name="Rectangle 8"/>
          <p:cNvSpPr/>
          <p:nvPr/>
        </p:nvSpPr>
        <p:spPr>
          <a:xfrm>
            <a:off x="7047630" y="721917"/>
            <a:ext cx="1068936" cy="52760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rPr>
              <a:t>FBS</a:t>
            </a:r>
            <a:endParaRPr lang="en-IN" sz="3200" b="1" dirty="0">
              <a:solidFill>
                <a:srgbClr val="FF0000"/>
              </a:solidFill>
            </a:endParaRPr>
          </a:p>
        </p:txBody>
      </p:sp>
    </p:spTree>
    <p:extLst>
      <p:ext uri="{BB962C8B-B14F-4D97-AF65-F5344CB8AC3E}">
        <p14:creationId xmlns:p14="http://schemas.microsoft.com/office/powerpoint/2010/main" val="4111444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0" y="152400"/>
            <a:ext cx="91440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ctr"/>
            <a:r>
              <a:rPr lang="en-US" altLang="en-US" b="1" dirty="0">
                <a:solidFill>
                  <a:srgbClr val="C00000"/>
                </a:solidFill>
                <a:latin typeface="Comic Sans MS" panose="030F0702030302020204" pitchFamily="66" charset="0"/>
              </a:rPr>
              <a:t>High blood glucose affects </a:t>
            </a:r>
            <a:r>
              <a:rPr lang="en-US" altLang="en-US" b="1" dirty="0" smtClean="0">
                <a:solidFill>
                  <a:srgbClr val="C00000"/>
                </a:solidFill>
                <a:latin typeface="Comic Sans MS" panose="030F0702030302020204" pitchFamily="66" charset="0"/>
              </a:rPr>
              <a:t>size </a:t>
            </a:r>
            <a:r>
              <a:rPr lang="en-US" altLang="en-US" b="1" dirty="0">
                <a:solidFill>
                  <a:srgbClr val="C00000"/>
                </a:solidFill>
                <a:latin typeface="Comic Sans MS" panose="030F0702030302020204" pitchFamily="66" charset="0"/>
              </a:rPr>
              <a:t>of beta cells</a:t>
            </a:r>
          </a:p>
        </p:txBody>
      </p:sp>
      <p:sp>
        <p:nvSpPr>
          <p:cNvPr id="4" name="Slide Number Placeholder 3"/>
          <p:cNvSpPr>
            <a:spLocks noGrp="1"/>
          </p:cNvSpPr>
          <p:nvPr>
            <p:ph type="sldNum" sz="quarter" idx="12"/>
          </p:nvPr>
        </p:nvSpPr>
        <p:spPr/>
        <p:txBody>
          <a:bodyPr/>
          <a:lstStyle/>
          <a:p>
            <a:fld id="{6B22F9E4-1B38-4124-84B4-C6C99C7BEEAA}" type="slidenum">
              <a:rPr lang="en-US" altLang="en-US">
                <a:solidFill>
                  <a:prstClr val="black">
                    <a:tint val="75000"/>
                  </a:prstClr>
                </a:solidFill>
              </a:rPr>
              <a:pPr/>
              <a:t>80</a:t>
            </a:fld>
            <a:endParaRPr lang="en-US" altLang="en-US">
              <a:solidFill>
                <a:prstClr val="black">
                  <a:tint val="75000"/>
                </a:prstClr>
              </a:solidFill>
            </a:endParaRPr>
          </a:p>
        </p:txBody>
      </p:sp>
      <p:pic>
        <p:nvPicPr>
          <p:cNvPr id="309251" name="Picture 3"/>
          <p:cNvPicPr>
            <a:picLocks noChangeAspect="1" noChangeArrowheads="1"/>
          </p:cNvPicPr>
          <p:nvPr/>
        </p:nvPicPr>
        <p:blipFill>
          <a:blip r:embed="rId2">
            <a:extLst>
              <a:ext uri="{28A0092B-C50C-407E-A947-70E740481C1C}">
                <a14:useLocalDpi xmlns:a14="http://schemas.microsoft.com/office/drawing/2010/main" val="0"/>
              </a:ext>
            </a:extLst>
          </a:blip>
          <a:srcRect t="946" r="1241" b="2202"/>
          <a:stretch>
            <a:fillRect/>
          </a:stretch>
        </p:blipFill>
        <p:spPr bwMode="auto">
          <a:xfrm>
            <a:off x="457200" y="1173163"/>
            <a:ext cx="8390540" cy="5548312"/>
          </a:xfrm>
          <a:prstGeom prst="rect">
            <a:avLst/>
          </a:prstGeom>
          <a:solidFill>
            <a:srgbClr val="B64848"/>
          </a:solidFill>
          <a:ln w="28575" algn="ctr">
            <a:solidFill>
              <a:srgbClr val="EEAA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25613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pPr marL="484632" indent="0" eaLnBrk="1" fontAlgn="auto" hangingPunct="1">
              <a:spcAft>
                <a:spcPts val="0"/>
              </a:spcAft>
              <a:defRPr/>
            </a:pPr>
            <a:r>
              <a:rPr lang="en-US" b="1" dirty="0" smtClean="0">
                <a:solidFill>
                  <a:srgbClr val="C00000"/>
                </a:solidFill>
              </a:rPr>
              <a:t>Handling of glucose by liver</a:t>
            </a:r>
            <a:endParaRPr lang="en-IN" b="1" dirty="0">
              <a:solidFill>
                <a:srgbClr val="C00000"/>
              </a:solidFill>
            </a:endParaRPr>
          </a:p>
        </p:txBody>
      </p:sp>
      <p:sp>
        <p:nvSpPr>
          <p:cNvPr id="21507" name="Content Placeholder 2"/>
          <p:cNvSpPr>
            <a:spLocks noGrp="1"/>
          </p:cNvSpPr>
          <p:nvPr>
            <p:ph idx="1"/>
          </p:nvPr>
        </p:nvSpPr>
        <p:spPr>
          <a:xfrm>
            <a:off x="457200" y="1371600"/>
            <a:ext cx="8229600" cy="5083175"/>
          </a:xfrm>
        </p:spPr>
        <p:txBody>
          <a:bodyPr/>
          <a:lstStyle/>
          <a:p>
            <a:pPr eaLnBrk="1" hangingPunct="1"/>
            <a:r>
              <a:rPr lang="en-US" altLang="en-US" smtClean="0"/>
              <a:t>GLYCOGENESIS – glycogen synthesis</a:t>
            </a:r>
          </a:p>
          <a:p>
            <a:pPr eaLnBrk="1" hangingPunct="1"/>
            <a:endParaRPr lang="en-US" altLang="en-US" smtClean="0"/>
          </a:p>
          <a:p>
            <a:pPr eaLnBrk="1" hangingPunct="1"/>
            <a:r>
              <a:rPr lang="en-US" altLang="en-US" smtClean="0"/>
              <a:t>GLYCOLYSIS- pyruvate &amp; lactate production</a:t>
            </a:r>
          </a:p>
          <a:p>
            <a:pPr eaLnBrk="1" hangingPunct="1"/>
            <a:endParaRPr lang="en-US" altLang="en-US" smtClean="0"/>
          </a:p>
          <a:p>
            <a:pPr eaLnBrk="1" hangingPunct="1"/>
            <a:r>
              <a:rPr lang="en-US" altLang="en-US" smtClean="0"/>
              <a:t>PENTOSE PO4 PATHWAY</a:t>
            </a:r>
            <a:r>
              <a:rPr lang="en-IN" altLang="en-US" smtClean="0"/>
              <a:t> – NADPH production</a:t>
            </a:r>
            <a:endParaRPr lang="en-US" altLang="en-US" smtClean="0"/>
          </a:p>
        </p:txBody>
      </p:sp>
    </p:spTree>
    <p:extLst>
      <p:ext uri="{BB962C8B-B14F-4D97-AF65-F5344CB8AC3E}">
        <p14:creationId xmlns:p14="http://schemas.microsoft.com/office/powerpoint/2010/main" val="16538756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43554" y="69490"/>
            <a:ext cx="9000445" cy="757120"/>
          </a:xfrm>
          <a:solidFill>
            <a:schemeClr val="bg2"/>
          </a:solidFill>
        </p:spPr>
        <p:txBody>
          <a:bodyPr vert="horz" lIns="91440" tIns="45720" rIns="91440" bIns="45720" rtlCol="0" anchor="ctr">
            <a:normAutofit/>
          </a:bodyPr>
          <a:lstStyle/>
          <a:p>
            <a:pPr algn="ctr"/>
            <a:r>
              <a:rPr lang="en-US" altLang="en-US" b="1" dirty="0">
                <a:solidFill>
                  <a:srgbClr val="C00000"/>
                </a:solidFill>
              </a:rPr>
              <a:t>The control of blood glucose</a:t>
            </a:r>
          </a:p>
        </p:txBody>
      </p:sp>
      <p:sp>
        <p:nvSpPr>
          <p:cNvPr id="12291" name="Content Placeholder 2"/>
          <p:cNvSpPr>
            <a:spLocks noGrp="1"/>
          </p:cNvSpPr>
          <p:nvPr>
            <p:ph idx="1"/>
          </p:nvPr>
        </p:nvSpPr>
        <p:spPr>
          <a:xfrm>
            <a:off x="143554" y="826610"/>
            <a:ext cx="8937894" cy="4659790"/>
          </a:xfrm>
        </p:spPr>
        <p:txBody>
          <a:bodyPr/>
          <a:lstStyle/>
          <a:p>
            <a:r>
              <a:rPr lang="en-US" altLang="en-US" dirty="0" smtClean="0">
                <a:solidFill>
                  <a:schemeClr val="tx1"/>
                </a:solidFill>
                <a:latin typeface="Comic Sans MS" panose="030F0702030302020204" pitchFamily="66" charset="0"/>
              </a:rPr>
              <a:t>Glucose  in blood</a:t>
            </a:r>
          </a:p>
          <a:p>
            <a:r>
              <a:rPr lang="en-US" altLang="en-US" dirty="0" smtClean="0">
                <a:solidFill>
                  <a:schemeClr val="tx1"/>
                </a:solidFill>
                <a:latin typeface="Comic Sans MS" panose="030F0702030302020204" pitchFamily="66" charset="0"/>
              </a:rPr>
              <a:t>Stored  in liver and muscles as glycogen </a:t>
            </a:r>
          </a:p>
          <a:p>
            <a:r>
              <a:rPr lang="en-US" altLang="en-US" dirty="0" smtClean="0">
                <a:solidFill>
                  <a:schemeClr val="tx1"/>
                </a:solidFill>
                <a:latin typeface="Comic Sans MS" panose="030F0702030302020204" pitchFamily="66" charset="0"/>
              </a:rPr>
              <a:t>Normal  blood glucose level 80-120 mg/ml</a:t>
            </a:r>
          </a:p>
          <a:p>
            <a:endParaRPr lang="en-US" altLang="en-US" b="1" dirty="0" smtClean="0">
              <a:solidFill>
                <a:srgbClr val="0070C0"/>
              </a:solidFill>
              <a:latin typeface="Comic Sans MS" panose="030F0702030302020204" pitchFamily="66" charset="0"/>
            </a:endParaRPr>
          </a:p>
          <a:p>
            <a:r>
              <a:rPr lang="en-US" altLang="en-US" b="1" dirty="0" smtClean="0">
                <a:solidFill>
                  <a:srgbClr val="0070C0"/>
                </a:solidFill>
                <a:latin typeface="Comic Sans MS" panose="030F0702030302020204" pitchFamily="66" charset="0"/>
              </a:rPr>
              <a:t>Increase in blood glucose</a:t>
            </a:r>
          </a:p>
          <a:p>
            <a:pPr lvl="1">
              <a:buFont typeface="Wingdings" panose="05000000000000000000" pitchFamily="2" charset="2"/>
              <a:buChar char="Ø"/>
            </a:pPr>
            <a:r>
              <a:rPr lang="en-US" altLang="en-US" b="1" dirty="0" smtClean="0">
                <a:solidFill>
                  <a:srgbClr val="0070C0"/>
                </a:solidFill>
                <a:latin typeface="Comic Sans MS" panose="030F0702030302020204" pitchFamily="66" charset="0"/>
              </a:rPr>
              <a:t>Alpha - cells stop secreting glucagon</a:t>
            </a:r>
          </a:p>
          <a:p>
            <a:pPr lvl="1">
              <a:buFont typeface="Wingdings" panose="05000000000000000000" pitchFamily="2" charset="2"/>
              <a:buChar char="Ø"/>
            </a:pPr>
            <a:r>
              <a:rPr lang="en-US" altLang="en-US" b="1" dirty="0" smtClean="0">
                <a:solidFill>
                  <a:srgbClr val="0070C0"/>
                </a:solidFill>
                <a:latin typeface="Comic Sans MS" panose="030F0702030302020204" pitchFamily="66" charset="0"/>
              </a:rPr>
              <a:t>Beta - cells secrete insulin</a:t>
            </a:r>
          </a:p>
        </p:txBody>
      </p:sp>
    </p:spTree>
    <p:extLst>
      <p:ext uri="{BB962C8B-B14F-4D97-AF65-F5344CB8AC3E}">
        <p14:creationId xmlns:p14="http://schemas.microsoft.com/office/powerpoint/2010/main" val="9684111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68036" y="882498"/>
            <a:ext cx="8551480" cy="5039265"/>
          </a:xfrm>
          <a:solidFill>
            <a:schemeClr val="bg1"/>
          </a:solidFill>
        </p:spPr>
        <p:txBody>
          <a:bodyPr>
            <a:normAutofit/>
          </a:bodyPr>
          <a:lstStyle/>
          <a:p>
            <a:pPr lvl="1"/>
            <a:r>
              <a:rPr lang="en-US" altLang="en-US" sz="3200" dirty="0" smtClean="0">
                <a:solidFill>
                  <a:schemeClr val="tx1"/>
                </a:solidFill>
                <a:latin typeface="Comic Sans MS" panose="030F0702030302020204" pitchFamily="66" charset="0"/>
              </a:rPr>
              <a:t>increases absorption of glucose from blood into cells</a:t>
            </a:r>
          </a:p>
          <a:p>
            <a:pPr lvl="1"/>
            <a:r>
              <a:rPr lang="en-US" altLang="en-US" sz="3200" dirty="0" smtClean="0">
                <a:solidFill>
                  <a:schemeClr val="tx1"/>
                </a:solidFill>
                <a:latin typeface="Comic Sans MS" panose="030F0702030302020204" pitchFamily="66" charset="0"/>
              </a:rPr>
              <a:t>increase rate use of glucose in cellular respiration</a:t>
            </a:r>
          </a:p>
          <a:p>
            <a:pPr lvl="1"/>
            <a:r>
              <a:rPr lang="en-US" altLang="en-US" sz="3200" dirty="0" smtClean="0">
                <a:solidFill>
                  <a:schemeClr val="tx1"/>
                </a:solidFill>
                <a:latin typeface="Comic Sans MS" panose="030F0702030302020204" pitchFamily="66" charset="0"/>
              </a:rPr>
              <a:t>increase rate of conversion to glycogen</a:t>
            </a:r>
          </a:p>
        </p:txBody>
      </p:sp>
      <p:sp>
        <p:nvSpPr>
          <p:cNvPr id="4" name="Title 1"/>
          <p:cNvSpPr txBox="1">
            <a:spLocks/>
          </p:cNvSpPr>
          <p:nvPr/>
        </p:nvSpPr>
        <p:spPr>
          <a:xfrm>
            <a:off x="143554" y="69490"/>
            <a:ext cx="9000445" cy="757120"/>
          </a:xfrm>
          <a:prstGeom prst="rect">
            <a:avLst/>
          </a:prstGeom>
          <a:solidFill>
            <a:schemeClr val="bg2"/>
          </a:solidFill>
        </p:spPr>
        <p:txBody>
          <a:bodyPr vert="horz" lIns="91440" tIns="45720" rIns="91440" bIns="45720" rtlCol="0" anchor="ctr">
            <a:normAutofit/>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US" altLang="en-US" b="1" dirty="0" smtClean="0">
                <a:solidFill>
                  <a:srgbClr val="C00000"/>
                </a:solidFill>
              </a:rPr>
              <a:t>Effect of insulin – on liver &amp; muscles</a:t>
            </a:r>
            <a:endParaRPr lang="en-US" altLang="en-US" b="1" dirty="0">
              <a:solidFill>
                <a:srgbClr val="C00000"/>
              </a:solidFill>
            </a:endParaRPr>
          </a:p>
        </p:txBody>
      </p:sp>
    </p:spTree>
    <p:extLst>
      <p:ext uri="{BB962C8B-B14F-4D97-AF65-F5344CB8AC3E}">
        <p14:creationId xmlns:p14="http://schemas.microsoft.com/office/powerpoint/2010/main" val="28533382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143555" y="985720"/>
            <a:ext cx="9000444" cy="5140443"/>
          </a:xfrm>
          <a:solidFill>
            <a:schemeClr val="bg1"/>
          </a:solidFill>
        </p:spPr>
        <p:txBody>
          <a:bodyPr>
            <a:normAutofit/>
          </a:bodyPr>
          <a:lstStyle/>
          <a:p>
            <a:pPr lvl="1"/>
            <a:r>
              <a:rPr lang="en-US" altLang="en-US" sz="3000" dirty="0" smtClean="0">
                <a:solidFill>
                  <a:schemeClr val="tx1"/>
                </a:solidFill>
                <a:latin typeface="Comic Sans MS" panose="030F0702030302020204" pitchFamily="66" charset="0"/>
              </a:rPr>
              <a:t>stimulates break down of </a:t>
            </a:r>
            <a:r>
              <a:rPr lang="en-US" altLang="en-US" sz="3000" b="1" dirty="0" smtClean="0">
                <a:solidFill>
                  <a:srgbClr val="FF0000"/>
                </a:solidFill>
                <a:latin typeface="Comic Sans MS" panose="030F0702030302020204" pitchFamily="66" charset="0"/>
              </a:rPr>
              <a:t>glycogen to glucose</a:t>
            </a:r>
          </a:p>
          <a:p>
            <a:pPr lvl="1"/>
            <a:r>
              <a:rPr lang="en-US" altLang="en-US" sz="3000" dirty="0" smtClean="0">
                <a:solidFill>
                  <a:schemeClr val="tx1"/>
                </a:solidFill>
                <a:latin typeface="Comic Sans MS" panose="030F0702030302020204" pitchFamily="66" charset="0"/>
              </a:rPr>
              <a:t>use </a:t>
            </a:r>
            <a:r>
              <a:rPr lang="en-US" altLang="en-US" sz="3000" b="1" dirty="0" smtClean="0">
                <a:solidFill>
                  <a:srgbClr val="FF0000"/>
                </a:solidFill>
                <a:latin typeface="Comic Sans MS" panose="030F0702030302020204" pitchFamily="66" charset="0"/>
              </a:rPr>
              <a:t>of fatty acids as fuel </a:t>
            </a:r>
            <a:r>
              <a:rPr lang="en-US" altLang="en-US" sz="3000" dirty="0" smtClean="0">
                <a:solidFill>
                  <a:schemeClr val="tx1"/>
                </a:solidFill>
                <a:latin typeface="Comic Sans MS" panose="030F0702030302020204" pitchFamily="66" charset="0"/>
              </a:rPr>
              <a:t>for cellular respiration </a:t>
            </a:r>
            <a:r>
              <a:rPr lang="en-US" altLang="en-US" sz="3000" b="1" dirty="0" smtClean="0">
                <a:solidFill>
                  <a:srgbClr val="FF0000"/>
                </a:solidFill>
                <a:latin typeface="Comic Sans MS" panose="030F0702030302020204" pitchFamily="66" charset="0"/>
              </a:rPr>
              <a:t>instead of glucose</a:t>
            </a:r>
          </a:p>
          <a:p>
            <a:pPr lvl="1"/>
            <a:r>
              <a:rPr lang="en-US" altLang="en-US" sz="3000" dirty="0" smtClean="0">
                <a:solidFill>
                  <a:schemeClr val="tx1"/>
                </a:solidFill>
                <a:latin typeface="Comic Sans MS" panose="030F0702030302020204" pitchFamily="66" charset="0"/>
              </a:rPr>
              <a:t>production of </a:t>
            </a:r>
            <a:r>
              <a:rPr lang="en-US" altLang="en-US" sz="3000" b="1" dirty="0" smtClean="0">
                <a:solidFill>
                  <a:srgbClr val="FF0000"/>
                </a:solidFill>
                <a:latin typeface="Comic Sans MS" panose="030F0702030302020204" pitchFamily="66" charset="0"/>
              </a:rPr>
              <a:t>glucose from fats </a:t>
            </a:r>
          </a:p>
          <a:p>
            <a:pPr lvl="1"/>
            <a:r>
              <a:rPr lang="en-US" altLang="en-US" sz="3000" b="1" dirty="0" smtClean="0">
                <a:solidFill>
                  <a:srgbClr val="FF0000"/>
                </a:solidFill>
                <a:latin typeface="Comic Sans MS" panose="030F0702030302020204" pitchFamily="66" charset="0"/>
              </a:rPr>
              <a:t>release glucose into blood</a:t>
            </a:r>
          </a:p>
        </p:txBody>
      </p:sp>
      <p:sp>
        <p:nvSpPr>
          <p:cNvPr id="4" name="Title 1"/>
          <p:cNvSpPr txBox="1">
            <a:spLocks/>
          </p:cNvSpPr>
          <p:nvPr/>
        </p:nvSpPr>
        <p:spPr>
          <a:xfrm>
            <a:off x="143554" y="69490"/>
            <a:ext cx="9000445" cy="757120"/>
          </a:xfrm>
          <a:prstGeom prst="rect">
            <a:avLst/>
          </a:prstGeom>
          <a:solidFill>
            <a:schemeClr val="bg2"/>
          </a:solidFill>
        </p:spPr>
        <p:txBody>
          <a:bodyPr vert="horz" lIns="91440" tIns="45720" rIns="91440" bIns="45720" rtlCol="0" anchor="ctr">
            <a:normAutofit/>
          </a:bodyPr>
          <a:lstStyle>
            <a:lvl1pPr algn="l" defTabSz="914400" rtl="0" eaLnBrk="1" latinLnBrk="0" hangingPunct="1">
              <a:spcBef>
                <a:spcPct val="0"/>
              </a:spcBef>
              <a:buNone/>
              <a:defRPr sz="3600" kern="1200">
                <a:solidFill>
                  <a:srgbClr val="C000C0"/>
                </a:solidFill>
                <a:latin typeface="+mj-lt"/>
                <a:ea typeface="+mj-ea"/>
                <a:cs typeface="+mj-cs"/>
              </a:defRPr>
            </a:lvl1pPr>
          </a:lstStyle>
          <a:p>
            <a:pPr algn="ctr"/>
            <a:r>
              <a:rPr lang="en-US" altLang="en-US" b="1" dirty="0" smtClean="0">
                <a:solidFill>
                  <a:srgbClr val="C00000"/>
                </a:solidFill>
              </a:rPr>
              <a:t>Effect of glucagon – on liver cells</a:t>
            </a:r>
            <a:endParaRPr lang="en-US" altLang="en-US" b="1" dirty="0">
              <a:solidFill>
                <a:srgbClr val="C00000"/>
              </a:solidFill>
            </a:endParaRPr>
          </a:p>
        </p:txBody>
      </p:sp>
    </p:spTree>
    <p:extLst>
      <p:ext uri="{BB962C8B-B14F-4D97-AF65-F5344CB8AC3E}">
        <p14:creationId xmlns:p14="http://schemas.microsoft.com/office/powerpoint/2010/main" val="12576837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19"/>
          <p:cNvPicPr>
            <a:picLocks noChangeAspect="1" noChangeArrowheads="1"/>
          </p:cNvPicPr>
          <p:nvPr/>
        </p:nvPicPr>
        <p:blipFill>
          <a:blip r:embed="rId2">
            <a:extLst>
              <a:ext uri="{28A0092B-C50C-407E-A947-70E740481C1C}">
                <a14:useLocalDpi xmlns:a14="http://schemas.microsoft.com/office/drawing/2010/main" val="0"/>
              </a:ext>
            </a:extLst>
          </a:blip>
          <a:srcRect l="3000" t="6000" r="3999" b="10001"/>
          <a:stretch>
            <a:fillRect/>
          </a:stretch>
        </p:blipFill>
        <p:spPr bwMode="auto">
          <a:xfrm>
            <a:off x="0" y="-83214"/>
            <a:ext cx="9144000" cy="687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1724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0556" y="0"/>
            <a:ext cx="1527050" cy="1143000"/>
          </a:xfrm>
          <a:solidFill>
            <a:schemeClr val="bg1"/>
          </a:solidFill>
        </p:spPr>
        <p:txBody>
          <a:bodyPr>
            <a:noAutofit/>
          </a:bodyPr>
          <a:lstStyle/>
          <a:p>
            <a:r>
              <a:rPr lang="en-IN" sz="2400" b="1" dirty="0" smtClean="0">
                <a:solidFill>
                  <a:srgbClr val="C00000"/>
                </a:solidFill>
              </a:rPr>
              <a:t>Blood glucose regulation</a:t>
            </a:r>
            <a:endParaRPr lang="en-IN" sz="2400" b="1" dirty="0">
              <a:solidFill>
                <a:srgbClr val="C00000"/>
              </a:solidFill>
            </a:endParaRPr>
          </a:p>
        </p:txBody>
      </p:sp>
      <p:pic>
        <p:nvPicPr>
          <p:cNvPr id="1026" name="Picture 2" descr="I:\111111.png"/>
          <p:cNvPicPr>
            <a:picLocks noGrp="1" noChangeAspect="1" noChangeArrowheads="1"/>
          </p:cNvPicPr>
          <p:nvPr>
            <p:ph idx="1"/>
          </p:nvPr>
        </p:nvPicPr>
        <p:blipFill>
          <a:blip r:embed="rId2"/>
          <a:srcRect/>
          <a:stretch>
            <a:fillRect/>
          </a:stretch>
        </p:blipFill>
        <p:spPr bwMode="auto">
          <a:xfrm>
            <a:off x="0" y="-235920"/>
            <a:ext cx="8236919" cy="7093920"/>
          </a:xfrm>
          <a:prstGeom prst="rect">
            <a:avLst/>
          </a:prstGeom>
          <a:noFill/>
        </p:spPr>
      </p:pic>
    </p:spTree>
    <p:extLst>
      <p:ext uri="{BB962C8B-B14F-4D97-AF65-F5344CB8AC3E}">
        <p14:creationId xmlns:p14="http://schemas.microsoft.com/office/powerpoint/2010/main" val="30306438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IN" sz="4800" dirty="0" smtClean="0">
              <a:solidFill>
                <a:srgbClr val="FF0000"/>
              </a:solidFill>
            </a:endParaRPr>
          </a:p>
          <a:p>
            <a:pPr marL="0" indent="0" algn="ctr">
              <a:buNone/>
            </a:pPr>
            <a:r>
              <a:rPr lang="en-IN" sz="4800" dirty="0" smtClean="0">
                <a:solidFill>
                  <a:srgbClr val="FF0000"/>
                </a:solidFill>
              </a:rPr>
              <a:t>Thank you!</a:t>
            </a:r>
            <a:endParaRPr lang="en-IN" sz="4800" dirty="0">
              <a:solidFill>
                <a:srgbClr val="FF0000"/>
              </a:solidFill>
            </a:endParaRPr>
          </a:p>
        </p:txBody>
      </p:sp>
    </p:spTree>
    <p:extLst>
      <p:ext uri="{BB962C8B-B14F-4D97-AF65-F5344CB8AC3E}">
        <p14:creationId xmlns:p14="http://schemas.microsoft.com/office/powerpoint/2010/main" val="3195870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61" t="17326" r="33299" b="11385"/>
          <a:stretch/>
        </p:blipFill>
        <p:spPr>
          <a:xfrm>
            <a:off x="143555" y="67593"/>
            <a:ext cx="9000445" cy="6568212"/>
          </a:xfrm>
          <a:prstGeom prst="rect">
            <a:avLst/>
          </a:prstGeom>
        </p:spPr>
      </p:pic>
    </p:spTree>
    <p:extLst>
      <p:ext uri="{BB962C8B-B14F-4D97-AF65-F5344CB8AC3E}">
        <p14:creationId xmlns:p14="http://schemas.microsoft.com/office/powerpoint/2010/main" val="873031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ioed_031129">
  <a:themeElements>
    <a:clrScheme name="bioed_03112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ioed_031129">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200" b="1" i="0" u="none" strike="noStrike" cap="none" normalizeH="0" baseline="0" smtClean="0">
            <a:ln>
              <a:noFill/>
            </a:ln>
            <a:solidFill>
              <a:schemeClr val="bg2"/>
            </a:solidFill>
            <a:effectLst/>
            <a:latin typeface="Univers Condensed"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200" b="1" i="0" u="none" strike="noStrike" cap="none" normalizeH="0" baseline="0" smtClean="0">
            <a:ln>
              <a:noFill/>
            </a:ln>
            <a:solidFill>
              <a:schemeClr val="bg2"/>
            </a:solidFill>
            <a:effectLst/>
            <a:latin typeface="Univers Condensed" pitchFamily="34" charset="0"/>
          </a:defRPr>
        </a:defPPr>
      </a:lstStyle>
    </a:lnDef>
  </a:objectDefaults>
  <a:extraClrSchemeLst>
    <a:extraClrScheme>
      <a:clrScheme name="bioed_03112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ioed_03112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ioed_03112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ioed_03112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ioed_03112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ioed_03112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ioed_03112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2699</Words>
  <Application>Microsoft Office PowerPoint</Application>
  <PresentationFormat>On-screen Show (4:3)</PresentationFormat>
  <Paragraphs>512</Paragraphs>
  <Slides>87</Slides>
  <Notes>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87</vt:i4>
      </vt:variant>
    </vt:vector>
  </HeadingPairs>
  <TitlesOfParts>
    <vt:vector size="103" baseType="lpstr">
      <vt:lpstr>Arial Unicode MS</vt:lpstr>
      <vt:lpstr>Arial</vt:lpstr>
      <vt:lpstr>Arial Black</vt:lpstr>
      <vt:lpstr>Book Antiqua</vt:lpstr>
      <vt:lpstr>Calibri</vt:lpstr>
      <vt:lpstr>Calibri Light</vt:lpstr>
      <vt:lpstr>Comic Sans MS</vt:lpstr>
      <vt:lpstr>Helvetica</vt:lpstr>
      <vt:lpstr>Symbol</vt:lpstr>
      <vt:lpstr>Tahoma</vt:lpstr>
      <vt:lpstr>Times New Roman</vt:lpstr>
      <vt:lpstr>Univers Condensed</vt:lpstr>
      <vt:lpstr>Wingdings</vt:lpstr>
      <vt:lpstr>Wingdings 2</vt:lpstr>
      <vt:lpstr>bioed_031129</vt:lpstr>
      <vt:lpstr>Office Theme</vt:lpstr>
      <vt:lpstr>BLOOD GLUCOSE REGUALTION</vt:lpstr>
      <vt:lpstr>PowerPoint Presentation</vt:lpstr>
      <vt:lpstr>The carbohydrates are fully digested  to glucose which is absorbed- in small intestine- duodenum, jejunum, ileum</vt:lpstr>
      <vt:lpstr>PowerPoint Presentation</vt:lpstr>
      <vt:lpstr>Glucose homeostasis</vt:lpstr>
      <vt:lpstr>PowerPoint Presentation</vt:lpstr>
      <vt:lpstr> Why should blood glucose be regulated? </vt:lpstr>
      <vt:lpstr>PowerPoint Presentation</vt:lpstr>
      <vt:lpstr>PowerPoint Presentation</vt:lpstr>
      <vt:lpstr>PowerPoint Presentation</vt:lpstr>
      <vt:lpstr>What goes wrong when the concentration increases too far? - Hyperglycaemia</vt:lpstr>
      <vt:lpstr>PowerPoint Presentation</vt:lpstr>
      <vt:lpstr>PowerPoint Presentation</vt:lpstr>
      <vt:lpstr>PowerPoint Presentation</vt:lpstr>
      <vt:lpstr>PowerPoint Presentation</vt:lpstr>
      <vt:lpstr> Rate of glucose entrance into the blood by: </vt:lpstr>
      <vt:lpstr> Rate of Removal of Glucose from blood depends on: </vt:lpstr>
      <vt:lpstr> Absorptive stage (starts from feeding and lasts up to 3-4 hours after meal)   </vt:lpstr>
      <vt:lpstr>Post -Absorptive phase Lasts for for 16-18 hrs after the absorption (3-4hours after meal) is completed.  </vt:lpstr>
      <vt:lpstr>Starvation </vt:lpstr>
      <vt:lpstr>Prolonged Starvation </vt:lpstr>
      <vt:lpstr>PowerPoint Presentation</vt:lpstr>
      <vt:lpstr>PowerPoint Presentation</vt:lpstr>
      <vt:lpstr>PowerPoint Presentation</vt:lpstr>
      <vt:lpstr>PowerPoint Presentation</vt:lpstr>
      <vt:lpstr>PowerPoint Presentation</vt:lpstr>
      <vt:lpstr>PowerPoint Presentation</vt:lpstr>
      <vt:lpstr>Insulin in Carbohydrate metabolism</vt:lpstr>
      <vt:lpstr>Insulin in Carbohydrate metabolism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Insulin – Anabolic and Glucagon - Catabolic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Metabolism of individual organs</vt:lpstr>
      <vt:lpstr>PowerPoint Presentation</vt:lpstr>
      <vt:lpstr>PowerPoint Presentation</vt:lpstr>
      <vt:lpstr>FASTING STATE</vt:lpstr>
      <vt:lpstr>PowerPoint Presentation</vt:lpstr>
      <vt:lpstr>PowerPoint Presentation</vt:lpstr>
      <vt:lpstr>PowerPoint Presentation</vt:lpstr>
      <vt:lpstr>WELL FED STATE</vt:lpstr>
      <vt:lpstr>WELL FED STATE</vt:lpstr>
      <vt:lpstr>PowerPoint Presentation</vt:lpstr>
      <vt:lpstr>Glucose Equilibrium – A Wonder !!</vt:lpstr>
      <vt:lpstr>PowerPoint Presentation</vt:lpstr>
      <vt:lpstr>GLUCOSE ENTRY INTO BLOOD</vt:lpstr>
      <vt:lpstr>Glucose Entry in to the Cell</vt:lpstr>
      <vt:lpstr>GLUCOSE REMOVAL FROM BLOOD</vt:lpstr>
      <vt:lpstr>POSTPRANDIAL STATE </vt:lpstr>
      <vt:lpstr> Body Response to low Blood Glucose                   </vt:lpstr>
      <vt:lpstr>PowerPoint Presentation</vt:lpstr>
      <vt:lpstr>PowerPoint Presentation</vt:lpstr>
      <vt:lpstr>Glucose Homeostasis</vt:lpstr>
      <vt:lpstr>High blood glucose affects size of beta cells</vt:lpstr>
      <vt:lpstr>Handling of glucose by liver</vt:lpstr>
      <vt:lpstr>The control of blood glucose</vt:lpstr>
      <vt:lpstr>PowerPoint Presentation</vt:lpstr>
      <vt:lpstr>PowerPoint Presentation</vt:lpstr>
      <vt:lpstr>PowerPoint Presentation</vt:lpstr>
      <vt:lpstr>Blood glucose regulation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Windows User</cp:lastModifiedBy>
  <cp:revision>78</cp:revision>
  <dcterms:created xsi:type="dcterms:W3CDTF">2013-08-21T19:17:07Z</dcterms:created>
  <dcterms:modified xsi:type="dcterms:W3CDTF">2020-01-22T03:00:16Z</dcterms:modified>
</cp:coreProperties>
</file>