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5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0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7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9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0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4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7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437A2-C555-4F97-A23A-FB4FF0EA997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6C1DB-1C2A-4A9C-A60F-CE6A14135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TRANSLATION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DR.N.E.NANDHINI M.D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7"/>
    </mc:Choice>
    <mc:Fallback>
      <p:transition spd="slow" advTm="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16" y="201541"/>
            <a:ext cx="12063484" cy="60491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Ribosomes are not one solid piece; they are made of two pieces or subunits.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To make the protein, the two subunits of ribosome join together and combine with mRNA.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The completed ribosome locks onto the mRNA and begins the process of protein biosynthesis.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6"/>
    </mc:Choice>
    <mc:Fallback xmlns="">
      <p:transition spd="slow" advTm="1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The smaller subunit is the one that initially binds with </a:t>
            </a:r>
            <a:r>
              <a:rPr lang="en-US" sz="3200" dirty="0" smtClean="0"/>
              <a:t>the mRNA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The </a:t>
            </a:r>
            <a:r>
              <a:rPr lang="en-US" sz="3200" dirty="0"/>
              <a:t>larger subunit provides the enzyme activity: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 </a:t>
            </a:r>
            <a:r>
              <a:rPr lang="en-US" sz="3200" dirty="0" err="1"/>
              <a:t>Peptidyl</a:t>
            </a:r>
            <a:r>
              <a:rPr lang="en-US" sz="3200" dirty="0"/>
              <a:t> </a:t>
            </a:r>
            <a:r>
              <a:rPr lang="en-US" sz="3200" dirty="0" err="1"/>
              <a:t>transferase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 </a:t>
            </a:r>
            <a:r>
              <a:rPr lang="en-US" sz="3200" dirty="0"/>
              <a:t>Catalyzes the formation of peptide bonds joining amino acids.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The </a:t>
            </a:r>
            <a:r>
              <a:rPr lang="en-US" sz="3200" dirty="0"/>
              <a:t>assembled structure of ribosome creates three pockets </a:t>
            </a:r>
            <a:r>
              <a:rPr lang="en-US" sz="3200" dirty="0" smtClean="0"/>
              <a:t>for the </a:t>
            </a:r>
            <a:r>
              <a:rPr lang="en-US" sz="3200" dirty="0"/>
              <a:t>binding of two molecules of </a:t>
            </a:r>
            <a:r>
              <a:rPr lang="en-US" sz="3200" dirty="0" err="1"/>
              <a:t>tRNA</a:t>
            </a:r>
            <a:r>
              <a:rPr lang="en-US" sz="32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 </a:t>
            </a:r>
            <a:r>
              <a:rPr lang="en-US" sz="3200" dirty="0"/>
              <a:t>A site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 </a:t>
            </a:r>
            <a:r>
              <a:rPr lang="en-US" sz="3200" dirty="0"/>
              <a:t>P site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 </a:t>
            </a:r>
            <a:r>
              <a:rPr lang="en-US" sz="3200" dirty="0"/>
              <a:t>E site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9"/>
    </mc:Choice>
    <mc:Fallback xmlns="">
      <p:transition spd="slow" advTm="1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7490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8"/>
    </mc:Choice>
    <mc:Fallback xmlns="">
      <p:transition spd="slow" advTm="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8"/>
    </mc:Choice>
    <mc:Fallback xmlns="">
      <p:transition spd="slow" advTm="4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/>
              <a:t>ATP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Adenosine-5-triphosphate </a:t>
            </a:r>
            <a:r>
              <a:rPr lang="en-US" sz="3200" dirty="0"/>
              <a:t>is a </a:t>
            </a:r>
            <a:r>
              <a:rPr lang="en-US" sz="3200" dirty="0" smtClean="0"/>
              <a:t>multifunctional nucleotide </a:t>
            </a:r>
            <a:r>
              <a:rPr lang="en-US" sz="3200" dirty="0"/>
              <a:t>used in cells as a coenzyme.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ATP </a:t>
            </a:r>
            <a:r>
              <a:rPr lang="en-US" sz="3200" dirty="0"/>
              <a:t>transports chemical energy within cells </a:t>
            </a:r>
            <a:r>
              <a:rPr lang="en-US" sz="3200" dirty="0" smtClean="0"/>
              <a:t>for metabolism</a:t>
            </a:r>
            <a:r>
              <a:rPr lang="en-US" sz="32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Energy </a:t>
            </a:r>
            <a:r>
              <a:rPr lang="en-US" sz="3200" dirty="0"/>
              <a:t>for binding the amino acids to </a:t>
            </a:r>
            <a:r>
              <a:rPr lang="en-US" sz="3200" dirty="0" err="1"/>
              <a:t>tRNA</a:t>
            </a:r>
            <a:r>
              <a:rPr lang="en-US" sz="3200" dirty="0"/>
              <a:t> </a:t>
            </a:r>
            <a:r>
              <a:rPr lang="en-US" sz="3200" dirty="0" smtClean="0"/>
              <a:t>comes from </a:t>
            </a:r>
            <a:r>
              <a:rPr lang="en-US" sz="3200" dirty="0"/>
              <a:t>the conversion of ATP to AMP</a:t>
            </a:r>
            <a:r>
              <a:rPr lang="en-US" sz="32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/>
              <a:t>Mg2+</a:t>
            </a:r>
          </a:p>
          <a:p>
            <a:pPr>
              <a:lnSpc>
                <a:spcPct val="100000"/>
              </a:lnSpc>
            </a:pPr>
            <a:r>
              <a:rPr lang="en-US" sz="3200" dirty="0" err="1" smtClean="0"/>
              <a:t>Verstile</a:t>
            </a:r>
            <a:r>
              <a:rPr lang="en-US" sz="3200" dirty="0" smtClean="0"/>
              <a:t> </a:t>
            </a:r>
            <a:r>
              <a:rPr lang="en-US" sz="3200" dirty="0"/>
              <a:t>mineral having major implications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Involved </a:t>
            </a:r>
            <a:r>
              <a:rPr lang="en-US" sz="3200" dirty="0"/>
              <a:t>in 300 enzymatic reactions like </a:t>
            </a:r>
            <a:r>
              <a:rPr lang="en-US" sz="3200" dirty="0" smtClean="0"/>
              <a:t>glycolysis etc</a:t>
            </a:r>
            <a:r>
              <a:rPr lang="en-US" sz="32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Provides </a:t>
            </a:r>
            <a:r>
              <a:rPr lang="en-US" sz="3200" dirty="0"/>
              <a:t>stability to ATP by forming </a:t>
            </a:r>
            <a:r>
              <a:rPr lang="en-US" sz="3200" dirty="0" err="1" smtClean="0"/>
              <a:t>magnesium:ATP</a:t>
            </a:r>
            <a:r>
              <a:rPr lang="en-US" sz="3200" dirty="0" smtClean="0"/>
              <a:t> complex</a:t>
            </a:r>
            <a:r>
              <a:rPr lang="en-US" sz="3200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9"/>
    </mc:Choice>
    <mc:Fallback xmlns="">
      <p:transition spd="slow" advTm="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68" y="0"/>
            <a:ext cx="12077132" cy="6858000"/>
          </a:xfrm>
        </p:spPr>
        <p:txBody>
          <a:bodyPr>
            <a:normAutofit/>
          </a:bodyPr>
          <a:lstStyle/>
          <a:p>
            <a:r>
              <a:rPr lang="en-US" dirty="0"/>
              <a:t>Mg2+play an important role in protein biosynthesis.</a:t>
            </a:r>
          </a:p>
          <a:p>
            <a:r>
              <a:rPr lang="en-US" dirty="0" smtClean="0"/>
              <a:t>It </a:t>
            </a:r>
            <a:r>
              <a:rPr lang="en-US" dirty="0"/>
              <a:t>is necessary for the activation of amino acid and </a:t>
            </a:r>
            <a:r>
              <a:rPr lang="en-US" dirty="0" smtClean="0"/>
              <a:t>for the </a:t>
            </a:r>
            <a:r>
              <a:rPr lang="en-US" dirty="0"/>
              <a:t>attachment of mRNA to ribosome.</a:t>
            </a:r>
          </a:p>
          <a:p>
            <a:r>
              <a:rPr lang="en-US" dirty="0" smtClean="0"/>
              <a:t>Protein </a:t>
            </a:r>
            <a:r>
              <a:rPr lang="en-US" dirty="0"/>
              <a:t>synthesis depend on the optimal </a:t>
            </a:r>
            <a:r>
              <a:rPr lang="en-US" dirty="0" smtClean="0"/>
              <a:t>concentration of </a:t>
            </a:r>
            <a:r>
              <a:rPr lang="en-US" dirty="0"/>
              <a:t>Mg2+.</a:t>
            </a:r>
          </a:p>
          <a:p>
            <a:pPr marL="0" indent="0">
              <a:buNone/>
            </a:pPr>
            <a:r>
              <a:rPr lang="en-US" b="1" dirty="0"/>
              <a:t>Initiation Factor</a:t>
            </a:r>
          </a:p>
          <a:p>
            <a:r>
              <a:rPr lang="en-US" dirty="0" smtClean="0"/>
              <a:t>These </a:t>
            </a:r>
            <a:r>
              <a:rPr lang="en-US" dirty="0"/>
              <a:t>are the proteins that bind to the small subunit </a:t>
            </a:r>
            <a:r>
              <a:rPr lang="en-US" dirty="0" smtClean="0"/>
              <a:t>of ribosome </a:t>
            </a:r>
            <a:r>
              <a:rPr lang="en-US" dirty="0"/>
              <a:t>during the initiation of translation</a:t>
            </a:r>
          </a:p>
          <a:p>
            <a:pPr marL="0" indent="0">
              <a:buNone/>
            </a:pPr>
            <a:r>
              <a:rPr lang="en-US" b="1" dirty="0"/>
              <a:t>GTP</a:t>
            </a:r>
          </a:p>
          <a:p>
            <a:r>
              <a:rPr lang="en-US" dirty="0" smtClean="0"/>
              <a:t> </a:t>
            </a:r>
            <a:r>
              <a:rPr lang="en-US" dirty="0"/>
              <a:t>Source of energy for protein synthesis.</a:t>
            </a:r>
          </a:p>
          <a:p>
            <a:r>
              <a:rPr lang="en-US" dirty="0" smtClean="0"/>
              <a:t>Used </a:t>
            </a:r>
            <a:r>
              <a:rPr lang="en-US" dirty="0"/>
              <a:t>as energy source for</a:t>
            </a:r>
          </a:p>
          <a:p>
            <a:pPr marL="0" indent="0">
              <a:buNone/>
            </a:pPr>
            <a:r>
              <a:rPr lang="en-US" dirty="0" smtClean="0"/>
              <a:t>	1</a:t>
            </a:r>
            <a:r>
              <a:rPr lang="en-US" dirty="0"/>
              <a:t>. binding the </a:t>
            </a:r>
            <a:r>
              <a:rPr lang="en-US" dirty="0" err="1"/>
              <a:t>tRNA</a:t>
            </a:r>
            <a:r>
              <a:rPr lang="en-US" dirty="0"/>
              <a:t> to A site of ribosome.</a:t>
            </a:r>
          </a:p>
          <a:p>
            <a:pPr marL="0" indent="0">
              <a:buNone/>
            </a:pPr>
            <a:r>
              <a:rPr lang="en-US" dirty="0" smtClean="0"/>
              <a:t>	2</a:t>
            </a:r>
            <a:r>
              <a:rPr lang="en-US" dirty="0"/>
              <a:t>. Translocation of </a:t>
            </a:r>
            <a:r>
              <a:rPr lang="en-US" dirty="0" err="1"/>
              <a:t>ribosme</a:t>
            </a:r>
            <a:r>
              <a:rPr lang="en-US" dirty="0"/>
              <a:t> toward the mRNA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3"/>
    </mc:Choice>
    <mc:Fallback xmlns="">
      <p:transition spd="slow" advTm="2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Elongation factors</a:t>
            </a:r>
          </a:p>
          <a:p>
            <a:r>
              <a:rPr lang="en-US" sz="3200" dirty="0" smtClean="0"/>
              <a:t>Set </a:t>
            </a:r>
            <a:r>
              <a:rPr lang="en-US" sz="3200" dirty="0"/>
              <a:t>of proteins that facilitates the events </a:t>
            </a:r>
            <a:r>
              <a:rPr lang="en-US" sz="3200" dirty="0" smtClean="0"/>
              <a:t>of translational </a:t>
            </a:r>
            <a:r>
              <a:rPr lang="en-US" sz="3200" dirty="0"/>
              <a:t>elongation; the steps in protein </a:t>
            </a:r>
            <a:r>
              <a:rPr lang="en-US" sz="3200" dirty="0" smtClean="0"/>
              <a:t>synthesis from </a:t>
            </a:r>
            <a:r>
              <a:rPr lang="en-US" sz="3200" dirty="0"/>
              <a:t>the formation of 1st peptide bond to the last.</a:t>
            </a:r>
          </a:p>
          <a:p>
            <a:pPr marL="0" indent="0">
              <a:buNone/>
            </a:pPr>
            <a:r>
              <a:rPr lang="en-US" sz="3200" b="1" dirty="0" smtClean="0"/>
              <a:t>Stop </a:t>
            </a:r>
            <a:r>
              <a:rPr lang="en-US" sz="3200" b="1" dirty="0"/>
              <a:t>codon</a:t>
            </a:r>
          </a:p>
          <a:p>
            <a:r>
              <a:rPr lang="en-US" sz="3200" dirty="0" smtClean="0"/>
              <a:t>Stop </a:t>
            </a:r>
            <a:r>
              <a:rPr lang="en-US" sz="3200" dirty="0"/>
              <a:t>codon or termination codon is a nucleotide </a:t>
            </a:r>
            <a:r>
              <a:rPr lang="en-US" sz="3200" dirty="0" smtClean="0"/>
              <a:t>triplet within </a:t>
            </a:r>
            <a:r>
              <a:rPr lang="en-US" sz="3200" dirty="0"/>
              <a:t>mRNA that signals a termination of translation</a:t>
            </a:r>
          </a:p>
          <a:p>
            <a:r>
              <a:rPr lang="en-US" sz="3200" dirty="0" smtClean="0"/>
              <a:t>UAG</a:t>
            </a:r>
            <a:r>
              <a:rPr lang="en-US" sz="3200" dirty="0"/>
              <a:t>; UAA; UGA.</a:t>
            </a:r>
          </a:p>
          <a:p>
            <a:pPr marL="0" indent="0">
              <a:buNone/>
            </a:pPr>
            <a:r>
              <a:rPr lang="en-US" sz="3200" b="1" dirty="0" smtClean="0"/>
              <a:t>Release </a:t>
            </a:r>
            <a:r>
              <a:rPr lang="en-US" sz="3200" b="1" dirty="0"/>
              <a:t>factors</a:t>
            </a:r>
          </a:p>
          <a:p>
            <a:r>
              <a:rPr lang="en-US" sz="3200" dirty="0" smtClean="0"/>
              <a:t>A </a:t>
            </a:r>
            <a:r>
              <a:rPr lang="en-US" sz="3200" dirty="0"/>
              <a:t>protein that allows the termination by recognizing </a:t>
            </a:r>
            <a:r>
              <a:rPr lang="en-US" sz="3200" dirty="0" smtClean="0"/>
              <a:t>the termination </a:t>
            </a:r>
            <a:r>
              <a:rPr lang="en-US" sz="3200" dirty="0"/>
              <a:t>codon in a mRNA sequence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0"/>
    </mc:Choice>
    <mc:Fallback xmlns="">
      <p:transition spd="slow" advTm="1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2" y="1583140"/>
            <a:ext cx="11121788" cy="52748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1. Activation of </a:t>
            </a:r>
            <a:r>
              <a:rPr lang="en-US" sz="3600" dirty="0" err="1" smtClean="0"/>
              <a:t>aminoacids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2.Initiation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3.Elongation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4.Termination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5.Post translational processing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0"/>
    </mc:Choice>
    <mc:Fallback xmlns="">
      <p:transition spd="slow" advTm="3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of Amino acids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AMINOACYL t-RNA SYNTHETASE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/>
              <a:t>Aminoacid</a:t>
            </a:r>
            <a:r>
              <a:rPr lang="en-US" sz="3200" dirty="0" smtClean="0"/>
              <a:t> </a:t>
            </a:r>
            <a:r>
              <a:rPr lang="en-US" sz="3200" dirty="0"/>
              <a:t>+ t-RNA + ATP  </a:t>
            </a:r>
            <a:r>
              <a:rPr lang="en-US" sz="3200" dirty="0" smtClean="0"/>
              <a:t>          </a:t>
            </a:r>
            <a:r>
              <a:rPr lang="en-US" sz="3200" dirty="0" err="1" smtClean="0"/>
              <a:t>Aminoacyl</a:t>
            </a:r>
            <a:r>
              <a:rPr lang="en-US" sz="3200" dirty="0" smtClean="0"/>
              <a:t> </a:t>
            </a:r>
            <a:r>
              <a:rPr lang="en-US" sz="3200" dirty="0"/>
              <a:t>t-RNA + AMP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854889" y="2997731"/>
            <a:ext cx="818866" cy="373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5"/>
    </mc:Choice>
    <mc:Fallback xmlns="">
      <p:transition spd="slow" advTm="2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24657" y="0"/>
            <a:ext cx="1231665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7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4"/>
    </mc:Choice>
    <mc:Fallback xmlns="">
      <p:transition spd="slow" advTm="2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TRANSLATION??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1825625"/>
            <a:ext cx="1180531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Translation is the process by which protein is synthesized from the information contained in a molecule of messenger RNA (mRNA).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7"/>
    </mc:Choice>
    <mc:Fallback xmlns="">
      <p:transition spd="slow" advTm="4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523"/>
          <a:stretch/>
        </p:blipFill>
        <p:spPr>
          <a:xfrm>
            <a:off x="838200" y="0"/>
            <a:ext cx="950680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1"/>
    </mc:Choice>
    <mc:Fallback xmlns="">
      <p:transition spd="slow" advTm="1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Ribosomal dissociation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 </a:t>
            </a:r>
            <a:r>
              <a:rPr lang="en-US" sz="3200" dirty="0"/>
              <a:t>Formation of 43S pre-initiation complex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Formation </a:t>
            </a:r>
            <a:r>
              <a:rPr lang="en-US" sz="3200" dirty="0"/>
              <a:t>of 48S initiation complex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Formation </a:t>
            </a:r>
            <a:r>
              <a:rPr lang="en-US" sz="3200" dirty="0"/>
              <a:t>of 80S initiation complex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7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2"/>
    </mc:Choice>
    <mc:Fallback xmlns="">
      <p:transition spd="slow" advTm="3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Ribosomal dissociation</a:t>
            </a:r>
            <a:r>
              <a:rPr lang="en-US" sz="3200" dirty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eIF3 </a:t>
            </a:r>
            <a:r>
              <a:rPr lang="en-US" sz="3200" dirty="0"/>
              <a:t>and eIF1 A binds to 40S subunit </a:t>
            </a:r>
            <a:r>
              <a:rPr lang="en-US" sz="3200" dirty="0" smtClean="0"/>
              <a:t>and prevents </a:t>
            </a:r>
            <a:r>
              <a:rPr lang="en-US" sz="3200" dirty="0"/>
              <a:t>the </a:t>
            </a:r>
            <a:r>
              <a:rPr lang="en-US" sz="3200" dirty="0" err="1"/>
              <a:t>reassociation</a:t>
            </a:r>
            <a:r>
              <a:rPr lang="en-US" sz="3200" dirty="0"/>
              <a:t> with 60S – </a:t>
            </a:r>
            <a:r>
              <a:rPr lang="en-US" sz="3200" dirty="0" smtClean="0"/>
              <a:t>causing ribosomal </a:t>
            </a:r>
            <a:r>
              <a:rPr lang="en-US" sz="3200" dirty="0"/>
              <a:t>subunit </a:t>
            </a:r>
            <a:r>
              <a:rPr lang="en-US" sz="3200" dirty="0" smtClean="0"/>
              <a:t>dissociation.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Formation of 43S pre-initiation complex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GTP </a:t>
            </a:r>
            <a:r>
              <a:rPr lang="en-US" sz="3200" dirty="0"/>
              <a:t>+ eIF2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This </a:t>
            </a:r>
            <a:r>
              <a:rPr lang="en-US" sz="3200" dirty="0"/>
              <a:t>complex binds to met-</a:t>
            </a:r>
            <a:r>
              <a:rPr lang="en-US" sz="3200" dirty="0" err="1"/>
              <a:t>tRNA</a:t>
            </a:r>
            <a:r>
              <a:rPr lang="en-US" sz="3200" dirty="0"/>
              <a:t>-I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This </a:t>
            </a:r>
            <a:r>
              <a:rPr lang="en-US" sz="3200" dirty="0"/>
              <a:t>GTP-eIF2-tRNA-I complex binds to the </a:t>
            </a:r>
            <a:r>
              <a:rPr lang="en-US" sz="3200" dirty="0" smtClean="0"/>
              <a:t>40S ribosomal </a:t>
            </a:r>
            <a:r>
              <a:rPr lang="en-US" sz="3200" dirty="0"/>
              <a:t>subunit to form 43S </a:t>
            </a:r>
            <a:r>
              <a:rPr lang="en-US" sz="3200" dirty="0" smtClean="0"/>
              <a:t>pre-initiation complex</a:t>
            </a:r>
            <a:r>
              <a:rPr lang="en-US" sz="3200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8"/>
    </mc:Choice>
    <mc:Fallback xmlns="">
      <p:transition spd="slow" advTm="8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95534"/>
            <a:ext cx="12028227" cy="6762466"/>
          </a:xfrm>
        </p:spPr>
        <p:txBody>
          <a:bodyPr>
            <a:noAutofit/>
          </a:bodyPr>
          <a:lstStyle/>
          <a:p>
            <a:r>
              <a:rPr lang="en-US" sz="3200" b="1" dirty="0"/>
              <a:t>Formation of 48S initiation complex</a:t>
            </a:r>
          </a:p>
          <a:p>
            <a:pPr marL="0" indent="0">
              <a:buNone/>
            </a:pPr>
            <a:r>
              <a:rPr lang="en-US" sz="3200" dirty="0" smtClean="0"/>
              <a:t>	Binding </a:t>
            </a:r>
            <a:r>
              <a:rPr lang="en-US" sz="3200" dirty="0"/>
              <a:t>of m-RNA to 43S pre-initiation complex forms </a:t>
            </a:r>
            <a:r>
              <a:rPr lang="en-US" sz="3200" dirty="0" smtClean="0"/>
              <a:t>48S initiation </a:t>
            </a:r>
            <a:r>
              <a:rPr lang="en-US" sz="3200" dirty="0"/>
              <a:t>complex.</a:t>
            </a:r>
          </a:p>
          <a:p>
            <a:pPr marL="0" indent="0">
              <a:buNone/>
            </a:pPr>
            <a:r>
              <a:rPr lang="en-US" sz="3200" dirty="0" smtClean="0"/>
              <a:t>	5</a:t>
            </a:r>
            <a:r>
              <a:rPr lang="en-US" sz="3200" dirty="0"/>
              <a:t>’ end of m-RNA contains CAP which helps in binding of </a:t>
            </a:r>
            <a:r>
              <a:rPr lang="en-US" sz="3200" dirty="0" smtClean="0"/>
              <a:t>m-RNA </a:t>
            </a:r>
            <a:r>
              <a:rPr lang="en-US" sz="3200" dirty="0"/>
              <a:t>to 43S pre-initiation complex.</a:t>
            </a:r>
          </a:p>
          <a:p>
            <a:pPr marL="0" indent="0">
              <a:buNone/>
            </a:pPr>
            <a:r>
              <a:rPr lang="en-US" sz="3200" dirty="0" smtClean="0"/>
              <a:t>	The </a:t>
            </a:r>
            <a:r>
              <a:rPr lang="en-US" sz="3200" dirty="0"/>
              <a:t>association of mRNA with 43S initiation </a:t>
            </a:r>
            <a:r>
              <a:rPr lang="en-US" sz="3200" dirty="0" smtClean="0"/>
              <a:t>complex requires</a:t>
            </a:r>
            <a:r>
              <a:rPr lang="en-US" sz="3200" dirty="0"/>
              <a:t>:</a:t>
            </a:r>
          </a:p>
          <a:p>
            <a:pPr marL="0" indent="0">
              <a:buNone/>
            </a:pPr>
            <a:r>
              <a:rPr lang="en-US" sz="3200" dirty="0" smtClean="0"/>
              <a:t>	CAP </a:t>
            </a:r>
            <a:r>
              <a:rPr lang="en-US" sz="3200" dirty="0"/>
              <a:t>binding protein, eIF4, ATP</a:t>
            </a:r>
          </a:p>
          <a:p>
            <a:pPr marL="0" indent="0">
              <a:buNone/>
            </a:pPr>
            <a:r>
              <a:rPr lang="en-US" sz="3200" b="1" dirty="0" smtClean="0"/>
              <a:t>	</a:t>
            </a:r>
            <a:r>
              <a:rPr lang="en-US" sz="3200" b="1" dirty="0" smtClean="0">
                <a:solidFill>
                  <a:srgbClr val="FF0000"/>
                </a:solidFill>
              </a:rPr>
              <a:t>KOZAK </a:t>
            </a:r>
            <a:r>
              <a:rPr lang="en-US" sz="3200" b="1" dirty="0">
                <a:solidFill>
                  <a:srgbClr val="FF0000"/>
                </a:solidFill>
              </a:rPr>
              <a:t>CONSENSUS (EUKARYOTES</a:t>
            </a:r>
            <a:r>
              <a:rPr lang="en-US" sz="3200" dirty="0">
                <a:solidFill>
                  <a:srgbClr val="FF0000"/>
                </a:solidFill>
              </a:rPr>
              <a:t>) </a:t>
            </a:r>
            <a:r>
              <a:rPr lang="en-US" sz="3200" dirty="0"/>
              <a:t>on </a:t>
            </a:r>
            <a:r>
              <a:rPr lang="en-US" sz="3200" dirty="0" smtClean="0"/>
              <a:t>mRNA facilitates </a:t>
            </a:r>
            <a:r>
              <a:rPr lang="en-US" sz="3200" dirty="0"/>
              <a:t>binding of mRNA to pre-initiation complex</a:t>
            </a:r>
          </a:p>
          <a:p>
            <a:pPr marL="0" indent="0">
              <a:buNone/>
            </a:pPr>
            <a:r>
              <a:rPr lang="en-US" sz="3200" b="1" dirty="0" smtClean="0"/>
              <a:t>	</a:t>
            </a:r>
            <a:r>
              <a:rPr lang="en-US" sz="3200" b="1" dirty="0" smtClean="0">
                <a:solidFill>
                  <a:srgbClr val="FF0000"/>
                </a:solidFill>
              </a:rPr>
              <a:t>SHINE </a:t>
            </a:r>
            <a:r>
              <a:rPr lang="en-US" sz="3200" b="1" dirty="0">
                <a:solidFill>
                  <a:srgbClr val="FF0000"/>
                </a:solidFill>
              </a:rPr>
              <a:t>DALGARNO SEQUENCE </a:t>
            </a:r>
            <a:r>
              <a:rPr lang="en-US" sz="3200" dirty="0"/>
              <a:t>on mRNA </a:t>
            </a:r>
            <a:r>
              <a:rPr lang="en-US" sz="3200" dirty="0" smtClean="0"/>
              <a:t>facilitates binding </a:t>
            </a:r>
            <a:r>
              <a:rPr lang="en-US" sz="3200" dirty="0"/>
              <a:t>of mRNA to pre-initiation complex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60"/>
    </mc:Choice>
    <mc:Fallback xmlns="">
      <p:transition spd="slow" advTm="9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09182"/>
            <a:ext cx="12014579" cy="60677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/>
              <a:t>Formation assembly of 80s ribosome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48s initiation complex + 60s ribosome + e-IF2 + e-IF5.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e-IF5 has </a:t>
            </a:r>
            <a:r>
              <a:rPr lang="en-US" sz="3200" dirty="0" err="1" smtClean="0"/>
              <a:t>GTPase</a:t>
            </a:r>
            <a:r>
              <a:rPr lang="en-US" sz="3200" dirty="0" smtClean="0"/>
              <a:t> activity.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GTP bound in step 1 </a:t>
            </a:r>
            <a:r>
              <a:rPr lang="en-US" sz="3200" dirty="0" err="1" smtClean="0"/>
              <a:t>hydrolysed</a:t>
            </a:r>
            <a:r>
              <a:rPr lang="en-US" sz="3200" dirty="0" smtClean="0"/>
              <a:t> for energy.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Next stage is elongation.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7"/>
    </mc:Choice>
    <mc:Fallback xmlns="">
      <p:transition spd="slow" advTm="1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23" r="13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608" r="9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8"/>
    </mc:Choice>
    <mc:Fallback xmlns="">
      <p:transition spd="slow" advTm="48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0"/>
            <a:ext cx="12055522" cy="668740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 &amp; </a:t>
            </a:r>
            <a:r>
              <a:rPr lang="en-US" sz="3200" dirty="0" err="1"/>
              <a:t>A</a:t>
            </a:r>
            <a:r>
              <a:rPr lang="en-US" sz="3200" dirty="0" err="1" smtClean="0"/>
              <a:t>sites</a:t>
            </a:r>
            <a:r>
              <a:rPr lang="en-US" sz="32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Ribosome contains 2 receptor sites for t-RNA molecules.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 P (</a:t>
            </a:r>
            <a:r>
              <a:rPr lang="en-US" sz="3200" dirty="0" err="1" smtClean="0"/>
              <a:t>peptidyl</a:t>
            </a:r>
            <a:r>
              <a:rPr lang="en-US" sz="3200" dirty="0" smtClean="0"/>
              <a:t>) site A(</a:t>
            </a:r>
            <a:r>
              <a:rPr lang="en-US" sz="3200" dirty="0" err="1" smtClean="0"/>
              <a:t>aminoacyl</a:t>
            </a:r>
            <a:r>
              <a:rPr lang="en-US" sz="3200" dirty="0" smtClean="0"/>
              <a:t>) site.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Met-t-RNA occupies P site.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 other t- RNA’s occupy </a:t>
            </a:r>
            <a:r>
              <a:rPr lang="en-US" sz="3200" dirty="0"/>
              <a:t>A</a:t>
            </a:r>
            <a:r>
              <a:rPr lang="en-US" sz="3200" dirty="0" smtClean="0"/>
              <a:t> site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t - RNA binds with ribosome through the </a:t>
            </a:r>
            <a:r>
              <a:rPr lang="en-US" sz="3200" dirty="0" err="1" smtClean="0"/>
              <a:t>pseudouridine</a:t>
            </a:r>
            <a:r>
              <a:rPr lang="en-US" sz="3200" dirty="0" smtClean="0"/>
              <a:t> arm anticodon of t-RNA&amp; codon on m-RNA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Bind A site is free now.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0"/>
    </mc:Choice>
    <mc:Fallback xmlns="">
      <p:transition spd="slow" advTm="3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526" t="1882" r="15101" b="-1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"/>
    </mc:Choice>
    <mc:Fallback xmlns="">
      <p:transition spd="slow" advTm="1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461" t="4464" r="178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2"/>
    </mc:Choice>
    <mc:Fallback xmlns="">
      <p:transition spd="slow" advTm="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 Ribosomes translate the genetic message of mRNA into proteins.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The mRNA is translated from 5’         3’.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smtClean="0"/>
              <a:t>Amino acids bound to </a:t>
            </a:r>
            <a:r>
              <a:rPr lang="en-US" sz="3200" dirty="0" err="1" smtClean="0"/>
              <a:t>tRNAs</a:t>
            </a:r>
            <a:r>
              <a:rPr lang="en-US" sz="3200" dirty="0" smtClean="0"/>
              <a:t> are inserted in a proper sequence due to: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	-Specific binding of each amino acid to its </a:t>
            </a:r>
            <a:r>
              <a:rPr lang="en-US" sz="3200" dirty="0" err="1" smtClean="0"/>
              <a:t>tRNA</a:t>
            </a:r>
            <a:r>
              <a:rPr lang="en-US" sz="3200" dirty="0" smtClean="0"/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	</a:t>
            </a:r>
            <a:r>
              <a:rPr lang="en-US" sz="3200" dirty="0" smtClean="0"/>
              <a:t>- Specific base-pairing between the mRNA codon and </a:t>
            </a:r>
            <a:r>
              <a:rPr lang="en-US" sz="3200" dirty="0" err="1" smtClean="0"/>
              <a:t>tRNA</a:t>
            </a:r>
            <a:r>
              <a:rPr lang="en-US" sz="3200" dirty="0" smtClean="0"/>
              <a:t> anticodon.</a:t>
            </a:r>
            <a:endParaRPr lang="en-US" sz="3200" dirty="0"/>
          </a:p>
        </p:txBody>
      </p:sp>
      <p:sp>
        <p:nvSpPr>
          <p:cNvPr id="4" name="Right Arrow 3"/>
          <p:cNvSpPr/>
          <p:nvPr/>
        </p:nvSpPr>
        <p:spPr>
          <a:xfrm>
            <a:off x="5581934" y="2947917"/>
            <a:ext cx="805218" cy="3684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2"/>
    </mc:Choice>
    <mc:Fallback xmlns="">
      <p:transition spd="slow" advTm="7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208" r="13762"/>
          <a:stretch/>
        </p:blipFill>
        <p:spPr>
          <a:xfrm>
            <a:off x="191069" y="-1"/>
            <a:ext cx="11737074" cy="66874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"/>
    </mc:Choice>
    <mc:Fallback xmlns="">
      <p:transition spd="slow" advTm="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0"/>
            <a:ext cx="12096466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Elongation: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binding of new </a:t>
            </a:r>
            <a:r>
              <a:rPr lang="en-US" sz="3200" dirty="0" err="1" smtClean="0"/>
              <a:t>aminoacyl</a:t>
            </a:r>
            <a:r>
              <a:rPr lang="en-US" sz="3200" dirty="0" smtClean="0"/>
              <a:t> t-RNA 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codon in m- RNA determines the incoming </a:t>
            </a:r>
            <a:r>
              <a:rPr lang="en-US" sz="3200" dirty="0" err="1" smtClean="0"/>
              <a:t>aminoacid</a:t>
            </a:r>
            <a:r>
              <a:rPr lang="en-US" sz="3200" dirty="0" smtClean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 smtClean="0"/>
              <a:t>ef1 &amp; GTP required.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Peptide bond formation: </a:t>
            </a:r>
            <a:r>
              <a:rPr lang="el-GR" sz="3200" dirty="0" smtClean="0"/>
              <a:t>α-</a:t>
            </a:r>
            <a:r>
              <a:rPr lang="en-US" sz="3200" dirty="0" smtClean="0"/>
              <a:t>NH2 group of incoming </a:t>
            </a:r>
            <a:r>
              <a:rPr lang="en-US" sz="3200" dirty="0" err="1" smtClean="0"/>
              <a:t>aminoacid</a:t>
            </a:r>
            <a:r>
              <a:rPr lang="en-US" sz="3200" dirty="0" smtClean="0"/>
              <a:t> in A site forms peptide bond with COOH group of </a:t>
            </a:r>
            <a:r>
              <a:rPr lang="en-US" sz="3200" dirty="0" err="1" smtClean="0"/>
              <a:t>aminoacid</a:t>
            </a:r>
            <a:r>
              <a:rPr lang="en-US" sz="3200" dirty="0" smtClean="0"/>
              <a:t> in P site.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 smtClean="0"/>
              <a:t>Enzyme is </a:t>
            </a:r>
            <a:r>
              <a:rPr lang="en-US" sz="3200" dirty="0" err="1" smtClean="0"/>
              <a:t>peptidyl</a:t>
            </a:r>
            <a:r>
              <a:rPr lang="en-US" sz="3200" dirty="0" smtClean="0"/>
              <a:t> </a:t>
            </a:r>
            <a:r>
              <a:rPr lang="en-US" sz="3200" dirty="0" err="1" smtClean="0"/>
              <a:t>transferase</a:t>
            </a:r>
            <a:r>
              <a:rPr lang="en-US" sz="3200" dirty="0" smtClean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N</a:t>
            </a:r>
            <a:r>
              <a:rPr lang="en-US" sz="3200" dirty="0" smtClean="0"/>
              <a:t>o need for energy as </a:t>
            </a:r>
            <a:r>
              <a:rPr lang="en-US" sz="3200" dirty="0" err="1" smtClean="0"/>
              <a:t>aminoacid</a:t>
            </a:r>
            <a:r>
              <a:rPr lang="en-US" sz="3200" dirty="0" smtClean="0"/>
              <a:t> is activated.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4"/>
    </mc:Choice>
    <mc:Fallback xmlns="">
      <p:transition spd="slow" advTm="5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" y="122830"/>
            <a:ext cx="12082818" cy="6735170"/>
          </a:xfrm>
        </p:spPr>
        <p:txBody>
          <a:bodyPr/>
          <a:lstStyle/>
          <a:p>
            <a:r>
              <a:rPr lang="en-US" sz="3200" b="1" dirty="0" smtClean="0"/>
              <a:t>Translocation: </a:t>
            </a:r>
          </a:p>
          <a:p>
            <a:r>
              <a:rPr lang="en-US" sz="3200" dirty="0" smtClean="0"/>
              <a:t>When peptide bond formed met t-RNA   from P site shifted to A site.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t - RNA is released from P site, now P site free ribosome moves forward by 1 codon </a:t>
            </a:r>
            <a:r>
              <a:rPr lang="en-US" sz="3200" dirty="0" err="1" smtClean="0"/>
              <a:t>peptidyl</a:t>
            </a:r>
            <a:r>
              <a:rPr lang="en-US" sz="3200" dirty="0" smtClean="0"/>
              <a:t> t-RNA </a:t>
            </a:r>
            <a:r>
              <a:rPr lang="en-US" sz="3200" dirty="0" err="1" smtClean="0"/>
              <a:t>translocated</a:t>
            </a:r>
            <a:r>
              <a:rPr lang="en-US" sz="3200" dirty="0" smtClean="0"/>
              <a:t> to P site.</a:t>
            </a:r>
          </a:p>
          <a:p>
            <a:r>
              <a:rPr lang="en-US" sz="3200" dirty="0" smtClean="0"/>
              <a:t>Now a site empty</a:t>
            </a:r>
          </a:p>
          <a:p>
            <a:r>
              <a:rPr lang="en-US" sz="3200" dirty="0" smtClean="0"/>
              <a:t>NEW AMINOACYL t-</a:t>
            </a:r>
            <a:r>
              <a:rPr lang="en-US" sz="3200" dirty="0"/>
              <a:t> </a:t>
            </a:r>
            <a:r>
              <a:rPr lang="en-US" sz="3200" dirty="0" smtClean="0"/>
              <a:t>RNA WILL COME ONLY TO A SITE. </a:t>
            </a:r>
          </a:p>
          <a:p>
            <a:r>
              <a:rPr lang="en-US" sz="3200" dirty="0" smtClean="0"/>
              <a:t>Step requires </a:t>
            </a:r>
            <a:r>
              <a:rPr lang="en-US" sz="3200" dirty="0" err="1" smtClean="0"/>
              <a:t>ef</a:t>
            </a:r>
            <a:r>
              <a:rPr lang="en-US" sz="3200" dirty="0" smtClean="0"/>
              <a:t> 2 and energy from GTP. </a:t>
            </a:r>
          </a:p>
          <a:p>
            <a:r>
              <a:rPr lang="en-US" sz="3200" dirty="0" smtClean="0"/>
              <a:t>New </a:t>
            </a:r>
            <a:r>
              <a:rPr lang="en-US" sz="3200" dirty="0" err="1" smtClean="0"/>
              <a:t>aminoacyl</a:t>
            </a:r>
            <a:r>
              <a:rPr lang="en-US" sz="3200" dirty="0" smtClean="0"/>
              <a:t> t-RNA can come in elongation continues…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1"/>
    </mc:Choice>
    <mc:Fallback xmlns="">
      <p:transition spd="slow" advTm="1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0877" y="119654"/>
            <a:ext cx="11804561" cy="67383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5"/>
    </mc:Choice>
    <mc:Fallback xmlns="">
      <p:transition spd="slow" advTm="5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49"/>
    </mc:Choice>
    <mc:Fallback xmlns="">
      <p:transition spd="slow" advTm="9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49526"/>
          </a:xfrm>
        </p:spPr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2639"/>
            <a:ext cx="12192000" cy="5875361"/>
          </a:xfrm>
        </p:spPr>
        <p:txBody>
          <a:bodyPr>
            <a:normAutofit/>
          </a:bodyPr>
          <a:lstStyle/>
          <a:p>
            <a:r>
              <a:rPr lang="en-US" dirty="0"/>
              <a:t>When the ribosome encounters a stop codon,</a:t>
            </a:r>
          </a:p>
          <a:p>
            <a:r>
              <a:rPr lang="en-US" dirty="0" smtClean="0"/>
              <a:t> </a:t>
            </a:r>
            <a:r>
              <a:rPr lang="en-US" dirty="0"/>
              <a:t>there is no </a:t>
            </a:r>
            <a:r>
              <a:rPr lang="en-US" dirty="0" err="1"/>
              <a:t>tRNA</a:t>
            </a:r>
            <a:r>
              <a:rPr lang="en-US" dirty="0"/>
              <a:t> available to bind to the A site of </a:t>
            </a:r>
            <a:r>
              <a:rPr lang="en-US" dirty="0" smtClean="0"/>
              <a:t>the ribosome</a:t>
            </a:r>
            <a:r>
              <a:rPr lang="en-US" dirty="0"/>
              <a:t>,</a:t>
            </a:r>
          </a:p>
          <a:p>
            <a:r>
              <a:rPr lang="en-US" dirty="0" smtClean="0"/>
              <a:t>instead </a:t>
            </a:r>
            <a:r>
              <a:rPr lang="en-US" dirty="0"/>
              <a:t>a release factor binds to it.</a:t>
            </a:r>
          </a:p>
          <a:p>
            <a:r>
              <a:rPr lang="en-US" dirty="0" smtClean="0"/>
              <a:t>The </a:t>
            </a:r>
            <a:r>
              <a:rPr lang="en-US" dirty="0"/>
              <a:t>details are not very clear, but once the release </a:t>
            </a:r>
            <a:r>
              <a:rPr lang="en-US" dirty="0" smtClean="0"/>
              <a:t>factor binds</a:t>
            </a:r>
            <a:r>
              <a:rPr lang="en-US" dirty="0"/>
              <a:t>, the ribosome unit falls apart,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/>
              <a:t>releasing the large and small subunits,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/>
              <a:t>the </a:t>
            </a:r>
            <a:r>
              <a:rPr lang="en-US" dirty="0" err="1"/>
              <a:t>tRNA</a:t>
            </a:r>
            <a:r>
              <a:rPr lang="en-US" dirty="0"/>
              <a:t> carrying the polypeptide is also </a:t>
            </a:r>
            <a:r>
              <a:rPr lang="en-US" dirty="0" smtClean="0"/>
              <a:t>released, freeing </a:t>
            </a:r>
            <a:r>
              <a:rPr lang="en-US" dirty="0"/>
              <a:t>up the polypeptide product.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1"/>
    </mc:Choice>
    <mc:Fallback xmlns=""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translational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/>
              <a:t>Proteolytic</a:t>
            </a:r>
            <a:r>
              <a:rPr lang="en-US" sz="3200" dirty="0" smtClean="0"/>
              <a:t> cleavage . </a:t>
            </a:r>
            <a:r>
              <a:rPr lang="en-US" sz="3200" dirty="0" err="1" smtClean="0"/>
              <a:t>Eg</a:t>
            </a:r>
            <a:r>
              <a:rPr lang="en-US" sz="3200" dirty="0" smtClean="0"/>
              <a:t> – insulin.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Gamma carboxylation of </a:t>
            </a:r>
            <a:r>
              <a:rPr lang="en-US" sz="3200" dirty="0" err="1" smtClean="0"/>
              <a:t>aminoacids</a:t>
            </a:r>
            <a:r>
              <a:rPr lang="en-US" sz="32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/>
              <a:t>Hydroxlation</a:t>
            </a:r>
            <a:r>
              <a:rPr lang="en-US" sz="3200" dirty="0" smtClean="0"/>
              <a:t> of </a:t>
            </a:r>
            <a:r>
              <a:rPr lang="en-US" sz="3200" dirty="0" err="1" smtClean="0"/>
              <a:t>proline</a:t>
            </a:r>
            <a:r>
              <a:rPr lang="en-US" sz="3200" dirty="0" smtClean="0"/>
              <a:t> and lysine.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Formation of </a:t>
            </a:r>
            <a:r>
              <a:rPr lang="en-US" sz="3200" dirty="0" err="1" smtClean="0"/>
              <a:t>disulphide</a:t>
            </a:r>
            <a:r>
              <a:rPr lang="en-US" sz="3200" dirty="0" smtClean="0"/>
              <a:t> bonds.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06"/>
    </mc:Choice>
    <mc:Fallback xmlns="">
      <p:transition spd="slow" advTm="30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Inhibitors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Antibiotics – </a:t>
            </a:r>
            <a:r>
              <a:rPr lang="en-US" sz="3200" dirty="0" err="1" smtClean="0"/>
              <a:t>tetracyclines</a:t>
            </a:r>
            <a:r>
              <a:rPr lang="en-US" sz="3200" dirty="0" smtClean="0"/>
              <a:t>, chloramphenicol, erythromycin.</a:t>
            </a:r>
          </a:p>
          <a:p>
            <a:r>
              <a:rPr lang="en-US" sz="3200" dirty="0" err="1" smtClean="0"/>
              <a:t>Puromycin</a:t>
            </a:r>
            <a:r>
              <a:rPr lang="en-US" sz="3200" dirty="0" smtClean="0"/>
              <a:t>.</a:t>
            </a:r>
          </a:p>
          <a:p>
            <a:r>
              <a:rPr lang="en-US" sz="3200" dirty="0" err="1" smtClean="0"/>
              <a:t>Cyclohexamide</a:t>
            </a:r>
            <a:r>
              <a:rPr lang="en-US" sz="3200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4"/>
    </mc:Choice>
    <mc:Fallback xmlns="">
      <p:transition spd="slow" advTm="7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/>
              <a:t>     </a:t>
            </a:r>
          </a:p>
          <a:p>
            <a:pPr marL="0" indent="0">
              <a:buNone/>
            </a:pPr>
            <a:r>
              <a:rPr lang="en-US" sz="8000"/>
              <a:t> </a:t>
            </a:r>
            <a:r>
              <a:rPr lang="en-US" sz="8000" smtClean="0"/>
              <a:t>      THANK </a:t>
            </a:r>
            <a:r>
              <a:rPr lang="en-US" sz="8000" dirty="0" smtClean="0"/>
              <a:t>YOU</a:t>
            </a:r>
            <a:endParaRPr lang="en-US" sz="8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"/>
    </mc:Choice>
    <mc:Fallback xmlns="">
      <p:transition spd="slow" advTm="1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825625"/>
            <a:ext cx="11176379" cy="4766244"/>
          </a:xfrm>
        </p:spPr>
        <p:txBody>
          <a:bodyPr>
            <a:noAutofit/>
          </a:bodyPr>
          <a:lstStyle/>
          <a:p>
            <a:r>
              <a:rPr lang="en-US" sz="3200" dirty="0" smtClean="0"/>
              <a:t>Ribosomes.</a:t>
            </a:r>
          </a:p>
          <a:p>
            <a:r>
              <a:rPr lang="en-US" sz="3200" dirty="0" smtClean="0"/>
              <a:t>m-RNA.</a:t>
            </a:r>
          </a:p>
          <a:p>
            <a:r>
              <a:rPr lang="en-US" sz="3200" dirty="0" smtClean="0"/>
              <a:t> t-RNA .</a:t>
            </a:r>
          </a:p>
          <a:p>
            <a:r>
              <a:rPr lang="en-US" sz="3200" dirty="0" err="1" smtClean="0"/>
              <a:t>Aminoacids</a:t>
            </a:r>
            <a:r>
              <a:rPr lang="en-US" sz="3200" dirty="0" smtClean="0"/>
              <a:t> .</a:t>
            </a:r>
          </a:p>
          <a:p>
            <a:r>
              <a:rPr lang="en-US" sz="3200" dirty="0" err="1" smtClean="0"/>
              <a:t>Aminoacyl</a:t>
            </a:r>
            <a:r>
              <a:rPr lang="en-US" sz="3200" dirty="0" smtClean="0"/>
              <a:t> t- RNA </a:t>
            </a:r>
            <a:r>
              <a:rPr lang="en-US" sz="3200" dirty="0" err="1" smtClean="0"/>
              <a:t>synthetases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ATP,GTP.</a:t>
            </a:r>
          </a:p>
          <a:p>
            <a:r>
              <a:rPr lang="en-US" sz="3200" dirty="0" smtClean="0"/>
              <a:t>Enzymes of translation.</a:t>
            </a:r>
          </a:p>
          <a:p>
            <a:r>
              <a:rPr lang="en-US" sz="3200" dirty="0" smtClean="0"/>
              <a:t>Protein factors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87"/>
    </mc:Choice>
    <mc:Fallback xmlns="">
      <p:transition spd="slow" advTm="4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t-RNA ( soluble RNA)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Transfer </a:t>
            </a:r>
            <a:r>
              <a:rPr lang="en-US" sz="3200" dirty="0" err="1" smtClean="0"/>
              <a:t>aminoacids</a:t>
            </a:r>
            <a:r>
              <a:rPr lang="en-US" sz="3200" dirty="0" smtClean="0"/>
              <a:t> from cytosol to the ribosomal protein </a:t>
            </a:r>
            <a:r>
              <a:rPr lang="en-US" sz="3200" dirty="0" err="1" smtClean="0"/>
              <a:t>synthesising</a:t>
            </a:r>
            <a:r>
              <a:rPr lang="en-US" sz="3200" dirty="0" smtClean="0"/>
              <a:t> machinery.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73 – 93 nucleotides in length.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Three letter genetic code and twenty letter code </a:t>
            </a:r>
            <a:r>
              <a:rPr lang="en-US" sz="3200" dirty="0" smtClean="0"/>
              <a:t>for amino </a:t>
            </a:r>
            <a:r>
              <a:rPr lang="en-US" sz="3200" dirty="0"/>
              <a:t>acids.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Covalently </a:t>
            </a:r>
            <a:r>
              <a:rPr lang="en-US" sz="3200" dirty="0"/>
              <a:t>attached to amino acid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Each </a:t>
            </a:r>
            <a:r>
              <a:rPr lang="en-US" sz="3200" dirty="0"/>
              <a:t>type of transfer RNA can be attached to </a:t>
            </a:r>
            <a:r>
              <a:rPr lang="en-US" sz="3200" dirty="0" smtClean="0"/>
              <a:t>only one </a:t>
            </a:r>
            <a:r>
              <a:rPr lang="en-US" sz="3200" dirty="0"/>
              <a:t>type of amino acids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3"/>
    </mc:Choice>
    <mc:Fallback xmlns="">
      <p:transition spd="slow" advTm="5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5343" y="-1"/>
            <a:ext cx="11593617" cy="65509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0"/>
    </mc:Choice>
    <mc:Fallback xmlns="">
      <p:transition spd="slow" advTm="1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14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 RNA (Messenger RNA)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1446"/>
            <a:ext cx="12219296" cy="54113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Molecule of RNA including a chemical “blue </a:t>
            </a:r>
            <a:r>
              <a:rPr lang="en-US" sz="3200" dirty="0" err="1" smtClean="0"/>
              <a:t>print”for</a:t>
            </a:r>
            <a:r>
              <a:rPr lang="en-US" sz="3200" dirty="0" smtClean="0"/>
              <a:t> </a:t>
            </a:r>
            <a:r>
              <a:rPr lang="en-US" sz="3200" dirty="0"/>
              <a:t>a protein product.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mRNA </a:t>
            </a:r>
            <a:r>
              <a:rPr lang="en-US" sz="3200" dirty="0"/>
              <a:t>is transcribed from a DNA template </a:t>
            </a:r>
            <a:r>
              <a:rPr lang="en-US" sz="3200" dirty="0" err="1" smtClean="0"/>
              <a:t>andcarries</a:t>
            </a:r>
            <a:r>
              <a:rPr lang="en-US" sz="3200" dirty="0" smtClean="0"/>
              <a:t> </a:t>
            </a:r>
            <a:r>
              <a:rPr lang="en-US" sz="3200" dirty="0"/>
              <a:t>information to the site of protein </a:t>
            </a:r>
            <a:r>
              <a:rPr lang="en-US" sz="3200" dirty="0" smtClean="0"/>
              <a:t>synthesis, the </a:t>
            </a:r>
            <a:r>
              <a:rPr lang="en-US" sz="3200" dirty="0"/>
              <a:t>ribosome.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Genetic </a:t>
            </a:r>
            <a:r>
              <a:rPr lang="en-US" sz="3200" dirty="0"/>
              <a:t>information is encoded in </a:t>
            </a:r>
            <a:r>
              <a:rPr lang="en-US" sz="3200" dirty="0" smtClean="0"/>
              <a:t>codons consisting </a:t>
            </a:r>
            <a:r>
              <a:rPr lang="en-US" sz="3200" dirty="0"/>
              <a:t>of three bases each.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Each </a:t>
            </a:r>
            <a:r>
              <a:rPr lang="en-US" sz="3200" dirty="0"/>
              <a:t>codon encodes for a specific amino </a:t>
            </a:r>
            <a:r>
              <a:rPr lang="en-US" sz="3200" dirty="0" smtClean="0"/>
              <a:t>acid except </a:t>
            </a:r>
            <a:r>
              <a:rPr lang="en-US" sz="3200" dirty="0"/>
              <a:t>the stop codon that terminates the </a:t>
            </a:r>
            <a:r>
              <a:rPr lang="en-US" sz="3200" dirty="0" smtClean="0"/>
              <a:t>protein synthesis</a:t>
            </a:r>
            <a:r>
              <a:rPr lang="en-US" sz="3200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8"/>
    </mc:Choice>
    <mc:Fallback xmlns="">
      <p:transition spd="slow" advTm="3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60766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"/>
    </mc:Choice>
    <mc:Fallback xmlns="">
      <p:transition spd="slow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The ribosomes provides the structural site where </a:t>
            </a:r>
            <a:r>
              <a:rPr lang="en-US" sz="3200" dirty="0" smtClean="0"/>
              <a:t>the mRNA </a:t>
            </a:r>
            <a:r>
              <a:rPr lang="en-US" sz="3200" dirty="0"/>
              <a:t>sits.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Each </a:t>
            </a:r>
            <a:r>
              <a:rPr lang="en-US" sz="3200" dirty="0" err="1"/>
              <a:t>tRNA</a:t>
            </a:r>
            <a:r>
              <a:rPr lang="en-US" sz="3200" dirty="0"/>
              <a:t> has a nucleotide triplet which bonds to </a:t>
            </a:r>
            <a:r>
              <a:rPr lang="en-US" sz="3200" dirty="0" smtClean="0"/>
              <a:t>the complementary </a:t>
            </a:r>
            <a:r>
              <a:rPr lang="en-US" sz="3200" dirty="0"/>
              <a:t>sequence o the mRNA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Ribosomes </a:t>
            </a:r>
            <a:r>
              <a:rPr lang="en-US" sz="3200" dirty="0"/>
              <a:t>are tiny organelles that functions </a:t>
            </a:r>
            <a:r>
              <a:rPr lang="en-US" sz="3200" dirty="0" smtClean="0"/>
              <a:t>to synthesize </a:t>
            </a:r>
            <a:r>
              <a:rPr lang="en-US" sz="3200" dirty="0"/>
              <a:t>or build proteins, they connect one amino </a:t>
            </a:r>
            <a:r>
              <a:rPr lang="en-US" sz="3200" dirty="0" smtClean="0"/>
              <a:t>acid to </a:t>
            </a:r>
            <a:r>
              <a:rPr lang="en-US" sz="3200" dirty="0"/>
              <a:t>another forming long strings of proteins known </a:t>
            </a:r>
            <a:r>
              <a:rPr lang="en-US" sz="3200" dirty="0" smtClean="0"/>
              <a:t>as peptide chain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9"/>
    </mc:Choice>
    <mc:Fallback xmlns="">
      <p:transition spd="slow" advTm="2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899</Words>
  <Application>Microsoft Office PowerPoint</Application>
  <PresentationFormat>Widescreen</PresentationFormat>
  <Paragraphs>142</Paragraphs>
  <Slides>38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Times New Roman</vt:lpstr>
      <vt:lpstr>Wingdings</vt:lpstr>
      <vt:lpstr>Office Theme</vt:lpstr>
      <vt:lpstr>TRANSLATION</vt:lpstr>
      <vt:lpstr>WHAT IS TRANSLATION??</vt:lpstr>
      <vt:lpstr>OVERVIEW</vt:lpstr>
      <vt:lpstr>Requirements for TRANSLATION</vt:lpstr>
      <vt:lpstr>t-RNA ( soluble RNA)</vt:lpstr>
      <vt:lpstr>PowerPoint Presentation</vt:lpstr>
      <vt:lpstr>m RNA (Messenger RNA)</vt:lpstr>
      <vt:lpstr>PowerPoint Presentation</vt:lpstr>
      <vt:lpstr>RIBOSOMES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of Translation</vt:lpstr>
      <vt:lpstr>Activation of Amino acids</vt:lpstr>
      <vt:lpstr>PowerPoint Presentation</vt:lpstr>
      <vt:lpstr>PowerPoint Presentation</vt:lpstr>
      <vt:lpstr>Steps in Initiation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TERMINATION</vt:lpstr>
      <vt:lpstr>Post translational modifications</vt:lpstr>
      <vt:lpstr>Inhibitors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TRANSLATION</dc:title>
  <dc:creator>Windows User</dc:creator>
  <cp:lastModifiedBy>Windows User</cp:lastModifiedBy>
  <cp:revision>15</cp:revision>
  <dcterms:created xsi:type="dcterms:W3CDTF">2020-03-17T04:56:16Z</dcterms:created>
  <dcterms:modified xsi:type="dcterms:W3CDTF">2020-04-07T22:55:19Z</dcterms:modified>
</cp:coreProperties>
</file>