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B706-92D5-47F0-B5E2-1C7FBC580C8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9E7E-058A-4A83-B7B2-3775F72582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F0075-E02B-4628-894C-8CF580B99540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Phosphodiesterbond binds with 5 prime hydroxyl group of pentose  of one nucleotide to the 3 prime hyroxyl group of pentose of another nucleotide through phsphate group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7EA9D-BF81-4AB0-ADB8-569554BCCEA9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43A7A-27D3-409C-9C79-A5ABC0BF1D23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smtClean="0">
                <a:solidFill>
                  <a:srgbClr val="0070C0"/>
                </a:solidFill>
                <a:ea typeface="ＭＳ Ｐゴシック" pitchFamily="34" charset="-128"/>
              </a:rPr>
              <a:t>Orcinol colour reaction - </a:t>
            </a:r>
            <a:r>
              <a:rPr lang="en-US" i="1" smtClean="0">
                <a:ea typeface="ＭＳ Ｐゴシック" pitchFamily="34" charset="-128"/>
              </a:rPr>
              <a:t>No color</a:t>
            </a:r>
          </a:p>
          <a:p>
            <a:pPr eaLnBrk="1" hangingPunct="1">
              <a:spcBef>
                <a:spcPct val="0"/>
              </a:spcBef>
            </a:pPr>
            <a:endParaRPr lang="en-US" i="1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08A0B-17F7-434C-B6C9-A0F9ABC3E30E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Mainly in the cytoplasm</a:t>
            </a:r>
            <a:endParaRPr lang="en-IN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96491-0153-4281-9221-E8DCF25F489E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48F08-DD41-4C34-9F7F-5354DBABBDDA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 smtClean="0">
                <a:latin typeface="Comic Sans MS" pitchFamily="66" charset="0"/>
                <a:ea typeface="ＭＳ Ｐゴシック" pitchFamily="34" charset="-128"/>
              </a:rPr>
              <a:t>Small RNAs   subtypes are above blue letters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8E71C-5CF2-4D37-8663-26DE9A2ADC57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Protein synthesis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Regulation of gene expression</a:t>
            </a:r>
            <a:endParaRPr lang="en-IN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3D4A5-279A-4729-9534-BA316C2505CD}" type="slidenum">
              <a:rPr lang="en-IN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I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Genetic information present in DNA  is transcribed into mRNA</a:t>
            </a:r>
          </a:p>
          <a:p>
            <a:r>
              <a:rPr lang="en-US" smtClean="0">
                <a:ea typeface="ＭＳ Ｐゴシック" pitchFamily="34" charset="-128"/>
              </a:rPr>
              <a:t>Shorthalflife so degrad quickly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D8E2-881A-446C-A6AC-8F97F1885E7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285750" y="1285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6000" b="1" i="1" smtClean="0">
                <a:latin typeface="Comic Sans MS" pitchFamily="66" charset="0"/>
              </a:rPr>
              <a:t>Ribonucleic acid (RNA)</a:t>
            </a:r>
            <a:br>
              <a:rPr lang="en-US" sz="6000" b="1" i="1" smtClean="0">
                <a:latin typeface="Comic Sans MS" pitchFamily="66" charset="0"/>
              </a:rPr>
            </a:br>
            <a:endParaRPr lang="en-IN" sz="6000" b="1" i="1" smtClean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0" y="36052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Dr </a:t>
            </a:r>
            <a:r>
              <a:rPr lang="en-US" sz="4400" b="1" i="1" dirty="0" err="1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viji</a:t>
            </a:r>
            <a:endParaRPr lang="en-IN" sz="4400" b="1" i="1" dirty="0" smtClean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2052" name="Picture 4" descr="dna-rna-chromosomes-double-helix-rotating-animated-gif-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53578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0825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Small RNAs</a:t>
            </a:r>
            <a:endParaRPr lang="en-IN" b="1" i="1" smtClean="0">
              <a:latin typeface="Comic Sans MS" pitchFamily="66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i="1" smtClean="0">
                <a:solidFill>
                  <a:srgbClr val="0070C0"/>
                </a:solidFill>
                <a:latin typeface="Comic Sans MS" pitchFamily="66" charset="0"/>
              </a:rPr>
              <a:t>Heterogenous nuclear RNA (hnRNA)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smtClean="0">
                <a:solidFill>
                  <a:srgbClr val="0070C0"/>
                </a:solidFill>
                <a:latin typeface="Comic Sans MS" pitchFamily="66" charset="0"/>
              </a:rPr>
              <a:t>Small nuclear RNA (snRNA)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smtClean="0">
                <a:solidFill>
                  <a:srgbClr val="0070C0"/>
                </a:solidFill>
                <a:latin typeface="Comic Sans MS" pitchFamily="66" charset="0"/>
              </a:rPr>
              <a:t>Small nucleolar RNA (snoRNA)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smtClean="0">
                <a:solidFill>
                  <a:srgbClr val="0070C0"/>
                </a:solidFill>
                <a:latin typeface="Comic Sans MS" pitchFamily="66" charset="0"/>
              </a:rPr>
              <a:t>Small cytoplasmic RNA (scRNA)</a:t>
            </a:r>
            <a:endParaRPr lang="en-IN" b="1" i="1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1079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Types of RNA</a:t>
            </a:r>
            <a:endParaRPr lang="en-IN" b="1" i="1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412875"/>
            <a:ext cx="7772401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Messenger RNA (mRNA)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 Ribosomal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3. Transfer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4. Small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SnRNA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5. Micro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n-IN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92" name="Right Brace 3"/>
          <p:cNvSpPr>
            <a:spLocks/>
          </p:cNvSpPr>
          <p:nvPr/>
        </p:nvSpPr>
        <p:spPr bwMode="auto">
          <a:xfrm>
            <a:off x="5148263" y="1484313"/>
            <a:ext cx="1008062" cy="2449512"/>
          </a:xfrm>
          <a:prstGeom prst="rightBrace">
            <a:avLst>
              <a:gd name="adj1" fmla="val 833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ight Brace 4"/>
          <p:cNvSpPr>
            <a:spLocks/>
          </p:cNvSpPr>
          <p:nvPr/>
        </p:nvSpPr>
        <p:spPr bwMode="auto">
          <a:xfrm>
            <a:off x="4427538" y="4724400"/>
            <a:ext cx="865187" cy="1873250"/>
          </a:xfrm>
          <a:prstGeom prst="rightBrace">
            <a:avLst>
              <a:gd name="adj1" fmla="val 833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940425" y="2492375"/>
            <a:ext cx="3254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</a:rPr>
              <a:t>Protein synthesis 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932363" y="4581525"/>
            <a:ext cx="4083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</a:rPr>
              <a:t>mRNA processing &amp;</a:t>
            </a:r>
          </a:p>
          <a:p>
            <a:r>
              <a:rPr lang="en-US" sz="3600" b="1" i="1">
                <a:solidFill>
                  <a:srgbClr val="C00000"/>
                </a:solidFill>
              </a:rPr>
              <a:t>Regulation of </a:t>
            </a:r>
          </a:p>
          <a:p>
            <a:r>
              <a:rPr lang="en-US" sz="3600" b="1" i="1">
                <a:solidFill>
                  <a:srgbClr val="C00000"/>
                </a:solidFill>
              </a:rPr>
              <a:t>gene expression</a:t>
            </a:r>
            <a:endParaRPr lang="en-IN" sz="3600" b="1" i="1">
              <a:solidFill>
                <a:srgbClr val="C0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318" grpId="0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1538" y="21717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5400" b="1" i="1" smtClean="0">
                <a:solidFill>
                  <a:srgbClr val="C00000"/>
                </a:solidFill>
              </a:rPr>
              <a:t>Messenger RNA (mRNA)</a:t>
            </a:r>
            <a:endParaRPr lang="en-IN" sz="5400" b="1" i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C:\Users\ADMIN\Desktop\RNA\RNA\rna-structure-types-and-functions-8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428625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Prok-polycistronic</a:t>
            </a:r>
          </a:p>
          <a:p>
            <a:r>
              <a:rPr lang="en-US" smtClean="0"/>
              <a:t>In prok  mRNA   carries information from  more than one gene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monocistronic</a:t>
            </a:r>
          </a:p>
          <a:p>
            <a:r>
              <a:rPr lang="en-US" smtClean="0"/>
              <a:t>In eukar  mRNA   carries information from   one gene</a:t>
            </a:r>
          </a:p>
          <a:p>
            <a:endParaRPr lang="en-US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Objectives </a:t>
            </a:r>
            <a:endParaRPr lang="en-IN" b="1" i="1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1571625"/>
            <a:ext cx="8101013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6"/>
                </a:solidFill>
                <a:latin typeface="Comic Sans MS" pitchFamily="66" charset="0"/>
              </a:rPr>
              <a:t>To learn</a:t>
            </a:r>
            <a:br>
              <a:rPr lang="en-US" i="1" dirty="0" smtClean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en-US" i="1" dirty="0" smtClean="0">
                <a:solidFill>
                  <a:schemeClr val="accent6"/>
                </a:solidFill>
                <a:latin typeface="Comic Sans MS" pitchFamily="66" charset="0"/>
              </a:rPr>
              <a:t>      - Structure, Functions, &amp; Types of RNA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i="1" dirty="0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omic Sans MS" pitchFamily="66" charset="0"/>
              </a:rPr>
              <a:t>What’s this RNA?</a:t>
            </a:r>
            <a:endParaRPr lang="en-IN" sz="4800" b="1" i="1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268413"/>
            <a:ext cx="8280401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Polymer of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purine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pyrimidine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nucleotides linked by 3’ 5’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phosphodiester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bonds.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i="1" dirty="0" smtClean="0">
                <a:solidFill>
                  <a:srgbClr val="00B050"/>
                </a:solidFill>
              </a:rPr>
              <a:t>Adenine, Guanine,</a:t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en-US" b="1" i="1" dirty="0" smtClean="0">
                <a:solidFill>
                  <a:srgbClr val="00B050"/>
                </a:solidFill>
              </a:rPr>
              <a:t>Cytosine &amp; </a:t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en-US" b="1" i="1" dirty="0" err="1" smtClean="0">
                <a:solidFill>
                  <a:srgbClr val="00B050"/>
                </a:solidFill>
              </a:rPr>
              <a:t>Uracil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IN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3" descr="rn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638425"/>
            <a:ext cx="4581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 descr="primary strucutre of RNA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6988"/>
            <a:ext cx="7812088" cy="6858000"/>
          </a:xfrm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Picture 2" descr="C:\Users\ADMIN\Desktop\RNA\RNA\rna-structure-types-and-functions-3-6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357188"/>
            <a:ext cx="8286750" cy="6221412"/>
          </a:xfr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-26988"/>
            <a:ext cx="7772400" cy="1143001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</a:rPr>
              <a:t>RNA Vs DNA</a:t>
            </a:r>
            <a:endParaRPr lang="en-IN" b="1" i="1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125538"/>
            <a:ext cx="3810000" cy="4114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Single stranded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Ribose Sugar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Pyrimidine – Uracil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No Chargaff’s rule 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Subjected to alkali hydrolysis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>
                <a:solidFill>
                  <a:srgbClr val="0070C0"/>
                </a:solidFill>
              </a:rPr>
              <a:t>100 – 5000 bases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196975"/>
            <a:ext cx="3810000" cy="4114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i="1" smtClean="0"/>
              <a:t>Double stranded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Deoxy ribose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Thymine 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Obey Chargaff’s rule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Cannot  be</a:t>
            </a:r>
          </a:p>
          <a:p>
            <a:pPr eaLnBrk="1" hangingPunct="1">
              <a:lnSpc>
                <a:spcPct val="150000"/>
              </a:lnSpc>
            </a:pPr>
            <a:endParaRPr lang="en-US" i="1" smtClean="0"/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Millions of base pairs</a:t>
            </a:r>
          </a:p>
          <a:p>
            <a:pPr eaLnBrk="1" hangingPunct="1">
              <a:lnSpc>
                <a:spcPct val="150000"/>
              </a:lnSpc>
            </a:pPr>
            <a:endParaRPr lang="en-US" i="1" smtClean="0"/>
          </a:p>
          <a:p>
            <a:pPr eaLnBrk="1" hangingPunct="1">
              <a:lnSpc>
                <a:spcPct val="150000"/>
              </a:lnSpc>
            </a:pPr>
            <a:endParaRPr lang="en-IN" i="1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i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The Location of RNA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338388"/>
            <a:ext cx="7772400" cy="4114800"/>
          </a:xfrm>
        </p:spPr>
        <p:txBody>
          <a:bodyPr/>
          <a:lstStyle/>
          <a:p>
            <a:pPr algn="ctr"/>
            <a:r>
              <a:rPr lang="en-US" sz="3600" b="1" i="1" smtClean="0">
                <a:solidFill>
                  <a:srgbClr val="FF3300"/>
                </a:solidFill>
              </a:rPr>
              <a:t>RNA can be found in the Nucleus and the Cytoplasm.</a:t>
            </a:r>
          </a:p>
          <a:p>
            <a:pPr algn="ctr"/>
            <a:endParaRPr lang="en-US" sz="3600" b="1" i="1" smtClean="0">
              <a:solidFill>
                <a:srgbClr val="FF3300"/>
              </a:solidFill>
            </a:endParaRPr>
          </a:p>
          <a:p>
            <a:pPr algn="ctr"/>
            <a:r>
              <a:rPr lang="en-US" sz="3600" b="1" i="1" smtClean="0">
                <a:solidFill>
                  <a:srgbClr val="3333CC"/>
                </a:solidFill>
              </a:rPr>
              <a:t>RNA is made in the Nucleolus.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Comic Sans MS" pitchFamily="66" charset="0"/>
              </a:rPr>
              <a:t>Distribution </a:t>
            </a:r>
            <a:endParaRPr lang="en-IN" b="1" i="1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7338"/>
            <a:ext cx="7772400" cy="4386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50%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Ribosomes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&amp; Endoplasmic reticulum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25 %  Cytoplasm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15%  Mitochondria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10 %  Nucleus</a:t>
            </a:r>
            <a:endParaRPr lang="en-IN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i="1" smtClean="0">
                <a:latin typeface="Comic Sans MS" pitchFamily="66" charset="0"/>
              </a:rPr>
              <a:t>Types of RNA</a:t>
            </a:r>
            <a:endParaRPr lang="en-IN" sz="4800" b="1" i="1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Messenger RNA (mRNA)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 5 – 10%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 Ribosomal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 50 – 80%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3. Transfer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 10 – 20%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4. Small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SnRNA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5. Micro RNA 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MiRNA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n-IN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(4:3)</PresentationFormat>
  <Paragraphs>76</Paragraphs>
  <Slides>14</Slides>
  <Notes>9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Ribonucleic acid (RNA) </vt:lpstr>
      <vt:lpstr>Objectives </vt:lpstr>
      <vt:lpstr>What’s this RNA?</vt:lpstr>
      <vt:lpstr>Slide 4</vt:lpstr>
      <vt:lpstr>Slide 5</vt:lpstr>
      <vt:lpstr>RNA Vs DNA</vt:lpstr>
      <vt:lpstr>The Location of RNA</vt:lpstr>
      <vt:lpstr>Distribution </vt:lpstr>
      <vt:lpstr>Types of RNA</vt:lpstr>
      <vt:lpstr>Small RNAs</vt:lpstr>
      <vt:lpstr>Types of RNA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Ribonucleic acid (RNA) </dc:title>
  <dc:creator>Dr.VIJIMANI CK</dc:creator>
  <cp:lastModifiedBy>Dr.VIJIMANI CK</cp:lastModifiedBy>
  <cp:revision>1</cp:revision>
  <dcterms:created xsi:type="dcterms:W3CDTF">2006-08-16T00:00:00Z</dcterms:created>
  <dcterms:modified xsi:type="dcterms:W3CDTF">2020-04-01T07:57:42Z</dcterms:modified>
</cp:coreProperties>
</file>