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80" r:id="rId2"/>
    <p:sldMasterId id="2147483692" r:id="rId3"/>
  </p:sldMasterIdLst>
  <p:notesMasterIdLst>
    <p:notesMasterId r:id="rId19"/>
  </p:notesMasterIdLst>
  <p:handoutMasterIdLst>
    <p:handoutMasterId r:id="rId20"/>
  </p:handoutMasterIdLst>
  <p:sldIdLst>
    <p:sldId id="478" r:id="rId4"/>
    <p:sldId id="427" r:id="rId5"/>
    <p:sldId id="337" r:id="rId6"/>
    <p:sldId id="412" r:id="rId7"/>
    <p:sldId id="371" r:id="rId8"/>
    <p:sldId id="382" r:id="rId9"/>
    <p:sldId id="270" r:id="rId10"/>
    <p:sldId id="383" r:id="rId11"/>
    <p:sldId id="403" r:id="rId12"/>
    <p:sldId id="434" r:id="rId13"/>
    <p:sldId id="435" r:id="rId14"/>
    <p:sldId id="447" r:id="rId15"/>
    <p:sldId id="272" r:id="rId16"/>
    <p:sldId id="443" r:id="rId17"/>
    <p:sldId id="273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5" autoAdjust="0"/>
    <p:restoredTop sz="94627" autoAdjust="0"/>
  </p:normalViewPr>
  <p:slideViewPr>
    <p:cSldViewPr>
      <p:cViewPr>
        <p:scale>
          <a:sx n="81" d="100"/>
          <a:sy n="81" d="100"/>
        </p:scale>
        <p:origin x="148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6558CA1D-FBFC-4400-A5F6-0AEBD8B9DDB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DC18E65A-A8FD-4D49-BCBF-8E3699B7762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id="{2615E013-AF57-4730-AC8E-E86CAFA7C0F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id="{A7E630B3-3B2B-4148-AA78-D2D14CA3407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5EB65D6-7185-42A6-9DA0-248A070CAA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B26580B-5860-4F39-B321-EB35CEA424D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3AD25C9C-9395-42ED-8CE7-A3779CBC669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83210EF0-5BDA-415D-81B5-5A82734F7E5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9FD7649D-AD1F-452B-8FDC-9E808BE527C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id="{7592B2AA-9791-47C2-97A6-BD3120E221B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3" name="Rectangle 7">
            <a:extLst>
              <a:ext uri="{FF2B5EF4-FFF2-40B4-BE49-F238E27FC236}">
                <a16:creationId xmlns:a16="http://schemas.microsoft.com/office/drawing/2014/main" id="{B9F638F0-89F5-480F-B28F-33564E494D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21EF683-172D-47E1-85B9-97A494BDEE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F0823F7-8543-4533-A16F-AF8C9AF1B7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D5DF2873-B141-4F72-B329-9B4FE50F6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FontTx/>
              <a:buAutoNum type="arabicPeriod"/>
            </a:pPr>
            <a:endParaRPr lang="en-IN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54C164EB-0754-449B-BF0C-6DF93C27A4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FDAD0C45-343C-4B8A-9C7C-D79945B2D838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B9BF256B-EEBA-4BBF-8815-5817BB3C65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F0F64260-68F8-48A7-967A-4973190B5D5A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5D61C9E6-20D6-43F5-B223-A37425B52F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BC52FB79-C499-4075-8A2A-0C2BAC68BE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sz="900"/>
              <a:t>Enzymes </a:t>
            </a:r>
          </a:p>
          <a:p>
            <a:pPr lvl="1" eaLnBrk="1" hangingPunct="1"/>
            <a:r>
              <a:rPr lang="en-US" altLang="en-US" sz="900"/>
              <a:t>more than a dozen enzymes &amp; other proteins participate in DNA replication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A190B44A-7CE9-48FA-9740-5EF7227D89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3B6C75E6-079E-4304-915C-6B23F0C2B5E8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D7FF42CA-DF48-4D33-8945-ECB5B540D7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B23D0CC8-CA7C-4993-9111-76981B7EBA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>
                <a:latin typeface="Arial Rounded MT Bold" panose="020F0704030504030204" pitchFamily="34" charset="0"/>
              </a:rPr>
              <a:t>Initiator proteins identify specific base sequences on DNA called sites of origin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8F7E1F57-F1E2-4FF3-AB3C-8E30E589EE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0020EF56-DE9D-4ECC-B9D7-9B93F3010899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F7818145-05BC-41AF-8A4F-04EFFDC04F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C580C50C-B2B2-4E6A-ADC6-A6FABAA6FD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AC798CD7-EB3E-4076-86AD-96779212F4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FAE312D6-238C-4D2D-AA29-AD34F6B6D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Others </a:t>
            </a:r>
            <a:br>
              <a:rPr lang="en-US" altLang="en-US"/>
            </a:br>
            <a:endParaRPr lang="en-US" altLang="en-US"/>
          </a:p>
          <a:p>
            <a:endParaRPr lang="en-US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CC396B64-3655-4AEF-BC34-FD3EA5C971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E39A3A7A-B268-4006-9917-4662E654401E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8819953A-2BE2-483E-92EB-C631B9725C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D9F22FC1-4659-4D55-8CD7-C35CA0996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5E2A0B9C-5522-40AF-B81D-9D9F2B64C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32223105-F01D-455E-9986-060191FEB724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D44A71B8-CF44-47A5-8968-DD5FB6CADE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AA1C2394-B573-4253-9C50-CE677D4DCBAF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B4495CEC-72F5-4A6E-B3C1-F5AE903A89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79F25936-24AF-483B-9FE6-D045B25FB4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1A10F095-4C46-4DCF-9595-38BA0294AD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DBB7CDCF-40A1-4A15-8757-136ECDCC6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D0814352-CBB3-4960-AA94-E7229975C5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49391D77-3032-4222-8E53-ADE147F932C0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9BC7A2D7-506C-418C-9E36-B554902D12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FA895ABE-BDD6-480A-8A9F-B76A9D708D7C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64A77264-FE84-4679-956D-E0F8F939C7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ED8633AF-D52C-4C89-B222-8D853FB8AE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2E2F8E"/>
                </a:solidFill>
                <a:latin typeface="Times New Roman" panose="02020603050405020304" pitchFamily="18" charset="0"/>
              </a:rPr>
              <a:t>Growth, Repair, Replacement</a:t>
            </a: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622DAA6B-15FB-438E-989F-DF14CFFEFA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54876CE1-6E48-457B-832B-4B8BCC6EDB87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9D8F32E3-ECBC-4419-A0F6-92C9F378C3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CF419049-8318-42D9-A995-ADE321EF65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en-US" b="1" dirty="0"/>
              <a:t> two strands of the parental molecule separate, and each acts as a </a:t>
            </a:r>
            <a:r>
              <a:rPr lang="en-US" b="1" dirty="0">
                <a:solidFill>
                  <a:srgbClr val="A50021"/>
                </a:solidFill>
              </a:rPr>
              <a:t>template</a:t>
            </a:r>
            <a:r>
              <a:rPr lang="en-US" b="1" dirty="0"/>
              <a:t> for a </a:t>
            </a:r>
            <a:r>
              <a:rPr lang="en-US" b="1" dirty="0">
                <a:solidFill>
                  <a:srgbClr val="000066"/>
                </a:solidFill>
              </a:rPr>
              <a:t>new complementary strand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79130D28-2AC2-4E81-AA3D-E8C59BE395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2B59F92B-0464-4E3D-9856-540B80894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5474CA56-64A8-4D23-B9E4-9689AF3EFC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2D7DC427-3E54-4FCC-B729-BA5B3F369008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17A1D3C2-BC4F-4FDE-9F59-DF55AC35F5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01DD37C2-6BF0-4DF7-A5A6-487FD8A3E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5C8A7667-3626-4059-BDCE-63777C84A6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80E958F3-9221-403C-AE27-99ABA84B1510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5181600" cy="1143000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Double Helix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828800"/>
            <a:ext cx="5181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52F8E3-AB87-4797-8019-521964744C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7C0862-3001-4DF3-B8D7-73F9F13995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C330DD-FEF7-4EC3-A334-6BCC051433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232C0-5880-4AEF-9652-06A06B23C2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6129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157086-5C3B-4824-AB96-4F941DFA11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53070D-6BF9-4E0B-A01E-B5B3CE435A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99A874-7E43-4278-82C4-432CEE8C2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A7B5D-0A08-4105-B7D9-4C574F66B0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4493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609600"/>
            <a:ext cx="161925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609600"/>
            <a:ext cx="470535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840F1D-78AE-4893-AF42-3680FD62EA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6F5D55-2B07-47E4-89F8-0DE4EA66C4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D8E899-BEEC-43B0-AC43-549B1AD550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259A7-1793-491C-AC9E-F443CECE6F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4532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6477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99ED49-854A-42D9-BEE5-9F566AF48A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18B3CC-CFC2-4F7A-B68E-A86E42CC8C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ABF3CA-D1BD-41F4-93BB-E57E0DE1DA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277FD-55A2-412D-9995-077F5909C2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972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6477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E2CE57-2F5E-4DA5-9FF0-85FAB131D0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8F8473-AC19-457F-B38F-F2A6DFDF6C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5F009D-B89A-4A79-A71A-261F22E6BD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883B3-CA62-4F7D-BBDF-A2DF55631E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7416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2C1417-51C7-4793-9892-43B79A64BB7D}"/>
              </a:ext>
            </a:extLst>
          </p:cNvPr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E0E01-A8F8-45B8-914E-A112840E87BB}"/>
              </a:ext>
            </a:extLst>
          </p:cNvPr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6B94B3-8EC4-4280-8C9D-BAFF71D886F0}"/>
              </a:ext>
            </a:extLst>
          </p:cNvPr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9D89F2-DF99-4F98-BE2D-8DD8251FB351}"/>
              </a:ext>
            </a:extLst>
          </p:cNvPr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27">
            <a:extLst>
              <a:ext uri="{FF2B5EF4-FFF2-40B4-BE49-F238E27FC236}">
                <a16:creationId xmlns:a16="http://schemas.microsoft.com/office/drawing/2014/main" id="{2C759CF9-6C01-4DE8-B0AF-8AA0F35C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16">
            <a:extLst>
              <a:ext uri="{FF2B5EF4-FFF2-40B4-BE49-F238E27FC236}">
                <a16:creationId xmlns:a16="http://schemas.microsoft.com/office/drawing/2014/main" id="{FBE9794E-C086-4164-A0F5-E5B3752DF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12" name="Slide Number Placeholder 28">
            <a:extLst>
              <a:ext uri="{FF2B5EF4-FFF2-40B4-BE49-F238E27FC236}">
                <a16:creationId xmlns:a16="http://schemas.microsoft.com/office/drawing/2014/main" id="{CA58EC15-1A51-43C5-9FEA-7C857525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785A4-AEE8-4BB7-B4CA-5E4035F52D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3209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3452F2D4-B4ED-4668-AA4F-C8BD053A3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3868D31-987D-4D26-A212-85B42D191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8895F0E6-2AB6-45EF-AD66-4FB4A9ECE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F15F8-0975-475B-8B42-C617F19254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157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5B8A58-C0C8-4ECE-B895-A9A5FED12D8F}"/>
              </a:ext>
            </a:extLst>
          </p:cNvPr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F5950F-DBEA-4FD0-BC34-5306D61EF3D7}"/>
              </a:ext>
            </a:extLst>
          </p:cNvPr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58D4D88-996D-41EA-AC65-301EAB63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1DDC0C6-F2C5-4A65-871E-E57A82041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433C4A9-1038-4392-A72D-FF3360E5F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A9E9B-565D-4095-9D33-D30B281FB3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9396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5871D3E3-FE94-4038-BD48-E01EDB492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1C45E805-699B-40BC-BCAB-9A45C0D2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B76738F8-DF6E-4F26-B3F3-B6A38BC64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B0583-70E8-4832-B767-6EA647F2B9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428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>
            <a:extLst>
              <a:ext uri="{FF2B5EF4-FFF2-40B4-BE49-F238E27FC236}">
                <a16:creationId xmlns:a16="http://schemas.microsoft.com/office/drawing/2014/main" id="{F9667CA6-387E-4B76-88E1-0B4AFA553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AF9E89C-543B-4ECE-9267-482BB6591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9" name="Slide Number Placeholder 22">
            <a:extLst>
              <a:ext uri="{FF2B5EF4-FFF2-40B4-BE49-F238E27FC236}">
                <a16:creationId xmlns:a16="http://schemas.microsoft.com/office/drawing/2014/main" id="{C79547DB-DF4F-4001-84A8-7C33DA9C8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5732A-19A3-4834-82AE-F2E0D5B206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7143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BDBF725A-C9AD-4F66-A60A-4CEB540462DF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BEF63628-F635-4695-B741-4D3A9575F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42D3630-54BA-42C2-B2A0-A81BF6C9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A30923E-1196-44E6-916C-056B3E0EF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116EA-42A4-4A94-AC35-8DF1CFB899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0840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CD83A2-659E-4126-8DE6-7FD00C7497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810CF1-CB8F-4CAB-BA65-03949152A5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50A1B24-F1CA-4BCA-A9A6-E67E94586D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17F20-CC4C-4431-9B81-F8224AD312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304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0">
            <a:extLst>
              <a:ext uri="{FF2B5EF4-FFF2-40B4-BE49-F238E27FC236}">
                <a16:creationId xmlns:a16="http://schemas.microsoft.com/office/drawing/2014/main" id="{31AAC12F-69DE-4A6C-9D49-A45425DA67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F7AF232-2D70-49BD-9D17-5BE519BCECD2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5CF99C80-AEB3-48A3-9184-F8F858319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3E2EF36-22A4-4FC2-8087-F3333F46D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2B97684-9774-4EC5-BFB0-ACB6C101E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6E35A-3A40-4425-B987-3F960D7E36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437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0">
            <a:extLst>
              <a:ext uri="{FF2B5EF4-FFF2-40B4-BE49-F238E27FC236}">
                <a16:creationId xmlns:a16="http://schemas.microsoft.com/office/drawing/2014/main" id="{D7B8ADD3-B6CB-49B9-8B19-5E878D6BF67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6" name="Straight Connector 11">
            <a:extLst>
              <a:ext uri="{FF2B5EF4-FFF2-40B4-BE49-F238E27FC236}">
                <a16:creationId xmlns:a16="http://schemas.microsoft.com/office/drawing/2014/main" id="{3F787861-E4F2-4761-BDBC-834C2EBFCAF4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F9C436F7-A670-4A07-A512-120C03559775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4FADA292-24F8-41FF-B11C-84EDB37E7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48F4EE39-E26E-4401-ADD7-69DFAEC68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16C35E2-C2B6-4C59-B8B5-8AF6BC881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C3214-1B1C-429C-861B-57E5C90966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621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0">
            <a:extLst>
              <a:ext uri="{FF2B5EF4-FFF2-40B4-BE49-F238E27FC236}">
                <a16:creationId xmlns:a16="http://schemas.microsoft.com/office/drawing/2014/main" id="{96BB8D05-C40E-4E3C-8968-604135F6C9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F7BB6BC-97C7-4000-9668-0FF7CC470EAF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A37684-B96C-4FEE-86BF-49B15E59ED47}"/>
              </a:ext>
            </a:extLst>
          </p:cNvPr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4825260F-C8B9-4DE4-9B94-C915904B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0B7E7053-86C3-4412-8471-2289E5E4F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ADB7A7D7-3A1F-46FF-AD47-C1965DDB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1D441-88FB-49C9-8A49-DB61DFCD7F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922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204837C9-C4B2-4ADD-837E-8C1B252FC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C8B5144-84F7-47C6-8CDD-0BEDD38F7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8260C27B-2910-4C62-BE50-011A9758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85348-24AD-46F7-8E47-3C6E955D5D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777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10">
            <a:extLst>
              <a:ext uri="{FF2B5EF4-FFF2-40B4-BE49-F238E27FC236}">
                <a16:creationId xmlns:a16="http://schemas.microsoft.com/office/drawing/2014/main" id="{EAC024B9-E99C-421F-A489-136F182066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CDA4D12E-54DF-4EF5-BE5A-F58D0FBA95F2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Straight Connector 12">
            <a:extLst>
              <a:ext uri="{FF2B5EF4-FFF2-40B4-BE49-F238E27FC236}">
                <a16:creationId xmlns:a16="http://schemas.microsoft.com/office/drawing/2014/main" id="{16C56B15-07E0-4284-A285-349BC5BD2ADC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FD264CF-AFD2-4CF4-BB5C-38B0D444F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17A8EDD-E3BC-438F-9F52-2FA68BDAF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C61E0FD-0312-4D08-92DB-1C3B6EF4D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3E3B1-A66E-48BC-A72A-FAEF5854D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0106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6477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CC0CC80E-8EFD-40E5-8ED4-42D8ABE7A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6B810DA-F370-4A31-B7ED-F820C9067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D8F6EC12-7DE2-4024-B1EB-3484921E8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02B1F-9F21-45A8-9C92-BDA5914C43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75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31B3C-688D-4898-A60E-B7732DFE3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F79F8-87DF-4281-94EC-B88F35C47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8B039-3094-4F6F-9284-ADE11F6A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7CF56-19E5-4B45-B31C-6B264D9324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572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E3A0C-4319-4AA5-A504-62156D83E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C7412-02A6-49AC-A000-3DC89A503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BDAD8-3639-4190-B5EB-08B06BC2B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084A1-362E-489F-8490-B80E5D67CE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137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57B26-A417-409E-8243-C37B37729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059EC-5287-467B-9CAF-E250CF82C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E1998-E4A7-4866-BDF7-4DBC8F75F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D1FC1-2B18-454F-8B6F-D723E63D6F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8395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932E67-3270-4F9B-84FB-CFF19E1A5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3E601A-9276-49AF-A628-A7C9122A3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616AFC-FAEE-4601-9368-3FAAB5D1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0BB58-1408-4952-95BF-40661285E9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8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0924B1-84A1-4A1A-BA20-F1FB56A1BA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69DA0D-536E-4689-9044-5A2D81BDBE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DEB05B-601E-4835-8832-C1376626A6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27572-7B2C-49A4-AEE0-E64BBEEE8B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9146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021133-9282-413E-9B24-64551300D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DCF5325-A2B6-4E23-94BF-2AF93E46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B00873-827F-4B13-92E7-A459D869D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D85B5-851A-4F3E-9360-AC6E5B613C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3434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0D0C636-ACBC-482E-B946-13CF8DFAD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E454374-BC6D-4FD7-927F-94A9141BF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CD562C-9FA6-49C0-A76A-E980990E0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D6E2D-B6C3-42FB-A5CF-59EFFE9AF5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012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F17AC94-0AA8-4523-8605-29F3CA81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3A485BA-F574-4456-8482-317BBB779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0E0F495-2C53-43A8-9263-46C1ECC2E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EEC0E-C37A-46F1-8335-131EB533DA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182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7A8116-0760-4631-A7F0-2A91AE5E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807616-7427-4C15-BB96-612F834C7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4F503F-AE51-4AB5-A025-FB105FA36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74D70-523A-49A7-AB90-3B8DDAC3DF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428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670FA16-5A1C-42FD-86A3-323B974A8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AFA148-830E-4FA9-BBCD-AD65D5BD7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73EA3F-B988-4FDA-955B-238AF81F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BC64F-65F6-4500-8C1B-A4BD5BF919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1484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78A30-A866-4AF7-BC36-1CBFF2199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FE72E-0630-4546-AB14-9E1F40ED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B455E-287A-4678-8AFF-0109F8A61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80A42-51F3-410D-9910-E09380E123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084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44760-8182-4D56-A6BD-B7C2967AC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7BC00-D113-47B8-B19B-5BD6946F0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C803B-4FE2-466F-BCCB-5A65D9420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EB064-2F90-4CEF-9F74-7547F0A17D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01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6477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B4E710-8D06-4985-892E-32BDF25E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9B7A6C-B4B8-48EA-BA79-2BF0F724D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1B31C7-049F-4C4A-AC4C-641A801C8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0BB9A-90E5-45B1-B0CE-E65E29BF8F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56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7209C4-BAAB-4396-B01E-2DE4CB2401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6D19DE-855D-4D9C-B639-B4BAFB1589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A83EDF-3420-4B8F-8F1C-DDAEBC543D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3374F-628C-46F7-A31A-784146CDBC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7397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AD99AEF-34A6-4DAA-9003-600A8A8A46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2B5303F-4C21-42A7-A8E6-58E70FB9D3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66A4706-A172-4928-B599-476043E150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13994F-AF29-4EC5-B0F5-9BAA98525A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0088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FC436CA-9157-404B-85FB-B719FF169C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A72B1F2-903F-4EF5-A7B7-E7BE8D3278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0BCFE76-85C5-4E52-85B4-13F819C266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735BE-3815-4372-80EC-DA06FEDA7E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280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557CCC-29EA-4EF3-8C13-3B1954521F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29779ED-14B8-4CFA-BBAA-BC5ECB512D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FF170E9-47B7-4DDE-88C7-01F919197C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ACED7-5C55-4B95-9EAD-9C9CDA29F2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534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EFA12B-2BF3-4CB2-A544-3ADD334C2C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8850BB-18E6-434E-84EF-585DAE150F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58B765-F28F-4403-B3D3-0AE3C604D6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F4FE7-3305-4162-8C55-9DC546C148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131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4BF5AC-B7E8-4345-A627-C334225061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3812CE-EB7F-441B-93C9-2B993291E2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4A3AC1-18FD-4365-A711-B4A89CDB81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DEE81-34DC-40E0-98D6-A6AD5BA891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8611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3D89BB1-60E0-40A1-BF44-C54FDE5418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0974B10-2278-4B8E-8B4C-B8D7AD5815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981200"/>
            <a:ext cx="6477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98642145-4860-4940-98D4-6E0E6355FBD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CB2FABD7-7AFE-4D3A-915E-4C9B7305291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38918" name="Rectangle 6">
            <a:extLst>
              <a:ext uri="{FF2B5EF4-FFF2-40B4-BE49-F238E27FC236}">
                <a16:creationId xmlns:a16="http://schemas.microsoft.com/office/drawing/2014/main" id="{10A08349-D013-4C69-B311-A84083C4272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AD6CD21-0FCA-47A7-9D4B-A7EAFDD3E8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7" r:id="rId1"/>
    <p:sldLayoutId id="2147484941" r:id="rId2"/>
    <p:sldLayoutId id="2147484942" r:id="rId3"/>
    <p:sldLayoutId id="2147484943" r:id="rId4"/>
    <p:sldLayoutId id="2147484944" r:id="rId5"/>
    <p:sldLayoutId id="2147484945" r:id="rId6"/>
    <p:sldLayoutId id="2147484946" r:id="rId7"/>
    <p:sldLayoutId id="2147484947" r:id="rId8"/>
    <p:sldLayoutId id="2147484948" r:id="rId9"/>
    <p:sldLayoutId id="2147484949" r:id="rId10"/>
    <p:sldLayoutId id="2147484950" r:id="rId11"/>
    <p:sldLayoutId id="2147484951" r:id="rId12"/>
    <p:sldLayoutId id="2147484952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21">
            <a:extLst>
              <a:ext uri="{FF2B5EF4-FFF2-40B4-BE49-F238E27FC236}">
                <a16:creationId xmlns:a16="http://schemas.microsoft.com/office/drawing/2014/main" id="{3B3CA4AE-476D-4729-889C-7BD6BF9AD19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12">
            <a:extLst>
              <a:ext uri="{FF2B5EF4-FFF2-40B4-BE49-F238E27FC236}">
                <a16:creationId xmlns:a16="http://schemas.microsoft.com/office/drawing/2014/main" id="{C4A56867-B1E7-4874-994E-5E3F77624B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8389A50-35EF-4C4D-8CCB-A5FBD74322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Times New Roman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DBB648-4513-4DE2-9B02-473C12BB3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Times New Roman" pitchFamily="-110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231D4F-6727-4219-B7A5-E3D058580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3746271-253C-4A3E-8D75-BF695A6A44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Straight Connector 27">
            <a:extLst>
              <a:ext uri="{FF2B5EF4-FFF2-40B4-BE49-F238E27FC236}">
                <a16:creationId xmlns:a16="http://schemas.microsoft.com/office/drawing/2014/main" id="{0B923E59-4C3A-4895-A94E-B7374CDB8B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056" name="Straight Connector 28">
            <a:extLst>
              <a:ext uri="{FF2B5EF4-FFF2-40B4-BE49-F238E27FC236}">
                <a16:creationId xmlns:a16="http://schemas.microsoft.com/office/drawing/2014/main" id="{8503202A-356A-4157-BD0A-18818F0FE0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021D53B-74AB-47E8-ABF4-D7033A465020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8" r:id="rId1"/>
    <p:sldLayoutId id="2147484953" r:id="rId2"/>
    <p:sldLayoutId id="2147484979" r:id="rId3"/>
    <p:sldLayoutId id="2147484954" r:id="rId4"/>
    <p:sldLayoutId id="2147484955" r:id="rId5"/>
    <p:sldLayoutId id="2147484980" r:id="rId6"/>
    <p:sldLayoutId id="2147484981" r:id="rId7"/>
    <p:sldLayoutId id="2147484982" r:id="rId8"/>
    <p:sldLayoutId id="2147484983" r:id="rId9"/>
    <p:sldLayoutId id="2147484956" r:id="rId10"/>
    <p:sldLayoutId id="2147484984" r:id="rId11"/>
    <p:sldLayoutId id="2147484957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anose="05040102010807070707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anose="05040102010807070707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anose="05040102010807070707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anose="05000000000000000000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9FAF20E5-7C5F-4E0B-AC83-44EA77ABC55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2515A685-D1E4-4CC2-B6A9-77B6B94501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6016A-B3A0-44B4-9D30-177609F01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6B742-6213-4AB4-8C43-5DB77492B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-110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18168-4919-4F48-9CF5-B9A925E82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EF22288-4FD8-43B4-B99A-C5ACB1A646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8" r:id="rId1"/>
    <p:sldLayoutId id="2147484959" r:id="rId2"/>
    <p:sldLayoutId id="2147484960" r:id="rId3"/>
    <p:sldLayoutId id="2147484961" r:id="rId4"/>
    <p:sldLayoutId id="2147484962" r:id="rId5"/>
    <p:sldLayoutId id="2147484963" r:id="rId6"/>
    <p:sldLayoutId id="2147484964" r:id="rId7"/>
    <p:sldLayoutId id="2147484965" r:id="rId8"/>
    <p:sldLayoutId id="2147484966" r:id="rId9"/>
    <p:sldLayoutId id="2147484967" r:id="rId10"/>
    <p:sldLayoutId id="2147484968" r:id="rId11"/>
    <p:sldLayoutId id="2147484969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8.gif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>
            <a:extLst>
              <a:ext uri="{FF2B5EF4-FFF2-40B4-BE49-F238E27FC236}">
                <a16:creationId xmlns:a16="http://schemas.microsoft.com/office/drawing/2014/main" id="{3660EF5C-23D5-4D2A-9804-D8D8BF3182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710239-BE0B-4B19-9A3B-1651344BDE37}" type="slidenum">
              <a:rPr lang="en-US" altLang="en-US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0483" name="Title 1">
            <a:extLst>
              <a:ext uri="{FF2B5EF4-FFF2-40B4-BE49-F238E27FC236}">
                <a16:creationId xmlns:a16="http://schemas.microsoft.com/office/drawing/2014/main" id="{F4766C62-60E2-47AC-ADD9-5EB36E8399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2286000"/>
            <a:ext cx="6781800" cy="1295400"/>
          </a:xfrm>
        </p:spPr>
        <p:txBody>
          <a:bodyPr/>
          <a:lstStyle/>
          <a:p>
            <a:r>
              <a:rPr lang="en-US" altLang="en-US"/>
              <a:t> Replication of DNA</a:t>
            </a:r>
            <a:endParaRPr lang="en-IN" altLang="en-US"/>
          </a:p>
        </p:txBody>
      </p:sp>
      <p:sp>
        <p:nvSpPr>
          <p:cNvPr id="20484" name="Subtitle 2">
            <a:extLst>
              <a:ext uri="{FF2B5EF4-FFF2-40B4-BE49-F238E27FC236}">
                <a16:creationId xmlns:a16="http://schemas.microsoft.com/office/drawing/2014/main" id="{6ED013B0-606F-4B7E-A643-629638F3CD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10200" y="4038600"/>
            <a:ext cx="64770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3600" i="1"/>
              <a:t>Dr. Sudha </a:t>
            </a:r>
            <a:endParaRPr lang="en-IN" altLang="en-US" sz="3600" i="1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A4F2FF-F7A1-4F03-903E-DFF43B14E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8189CB7-349D-4FA3-922A-143C16E72E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48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3">
            <a:extLst>
              <a:ext uri="{FF2B5EF4-FFF2-40B4-BE49-F238E27FC236}">
                <a16:creationId xmlns:a16="http://schemas.microsoft.com/office/drawing/2014/main" id="{A104CCA4-9E51-4E0A-B198-FD63F858A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i="1">
                <a:solidFill>
                  <a:srgbClr val="C00000"/>
                </a:solidFill>
                <a:latin typeface="Comic Sans MS" panose="030F0702030302020204" pitchFamily="66" charset="0"/>
              </a:rPr>
              <a:t>Replication - PHASES</a:t>
            </a:r>
          </a:p>
        </p:txBody>
      </p:sp>
      <p:sp>
        <p:nvSpPr>
          <p:cNvPr id="37891" name="Content Placeholder 4">
            <a:extLst>
              <a:ext uri="{FF2B5EF4-FFF2-40B4-BE49-F238E27FC236}">
                <a16:creationId xmlns:a16="http://schemas.microsoft.com/office/drawing/2014/main" id="{D41611C5-375F-4DDB-9133-C4BBF5FA34A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200" y="1600200"/>
            <a:ext cx="7772400" cy="4572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4000">
                <a:latin typeface="Comic Sans MS" panose="030F0702030302020204" pitchFamily="66" charset="0"/>
              </a:rPr>
              <a:t>Initiation </a:t>
            </a:r>
          </a:p>
          <a:p>
            <a:pPr>
              <a:lnSpc>
                <a:spcPct val="150000"/>
              </a:lnSpc>
            </a:pPr>
            <a:r>
              <a:rPr lang="en-US" altLang="en-US" sz="4000">
                <a:latin typeface="Comic Sans MS" panose="030F0702030302020204" pitchFamily="66" charset="0"/>
              </a:rPr>
              <a:t>Elongation </a:t>
            </a:r>
          </a:p>
          <a:p>
            <a:pPr>
              <a:lnSpc>
                <a:spcPct val="150000"/>
              </a:lnSpc>
            </a:pPr>
            <a:r>
              <a:rPr lang="en-US" altLang="en-US" sz="4000">
                <a:latin typeface="Comic Sans MS" panose="030F0702030302020204" pitchFamily="66" charset="0"/>
              </a:rPr>
              <a:t>Termination</a:t>
            </a:r>
          </a:p>
          <a:p>
            <a:pPr>
              <a:lnSpc>
                <a:spcPct val="150000"/>
              </a:lnSpc>
            </a:pPr>
            <a:endParaRPr lang="en-US" altLang="en-US" sz="4000">
              <a:latin typeface="Comic Sans MS" panose="030F0702030302020204" pitchFamily="66" charset="0"/>
            </a:endParaRPr>
          </a:p>
        </p:txBody>
      </p:sp>
      <p:sp>
        <p:nvSpPr>
          <p:cNvPr id="37892" name="Slide Number Placeholder 2">
            <a:extLst>
              <a:ext uri="{FF2B5EF4-FFF2-40B4-BE49-F238E27FC236}">
                <a16:creationId xmlns:a16="http://schemas.microsoft.com/office/drawing/2014/main" id="{593ACD0B-A0C2-40D9-B30F-265151F83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A080427-3108-4172-A51B-FBAF963B04BF}" type="slidenum">
              <a:rPr lang="en-US" altLang="en-US" sz="1400" smtClean="0">
                <a:solidFill>
                  <a:schemeClr val="tx2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7893" name="Picture 4" descr="biomednet.1999may22.xmeeting53.gif">
            <a:extLst>
              <a:ext uri="{FF2B5EF4-FFF2-40B4-BE49-F238E27FC236}">
                <a16:creationId xmlns:a16="http://schemas.microsoft.com/office/drawing/2014/main" id="{861979CE-0822-44A7-87F0-53A1D246BE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67200"/>
            <a:ext cx="4114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5A7A4D-E46E-4752-BC94-F2A053748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55"/>
    </mc:Choice>
    <mc:Fallback xmlns="">
      <p:transition spd="slow" advTm="46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13DDF330-A990-4840-B3EC-7B195368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i="1">
                <a:solidFill>
                  <a:srgbClr val="A50021"/>
                </a:solidFill>
                <a:latin typeface="Arial Rounded MT Bold" panose="020F0704030504030204" pitchFamily="34" charset="0"/>
              </a:rPr>
              <a:t>Basic rules of replication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7E9B84D-316D-4323-92EE-C0D1A2646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345488" cy="4114800"/>
          </a:xfrm>
        </p:spPr>
        <p:txBody>
          <a:bodyPr/>
          <a:lstStyle/>
          <a:p>
            <a:pPr marL="609600" indent="-609600">
              <a:lnSpc>
                <a:spcPct val="150000"/>
              </a:lnSpc>
              <a:buClr>
                <a:schemeClr val="hlink"/>
              </a:buClr>
              <a:buSzTx/>
              <a:buFont typeface="Wingdings" panose="05000000000000000000" pitchFamily="2" charset="2"/>
              <a:buAutoNum type="alphaUcPeriod"/>
            </a:pPr>
            <a:r>
              <a:rPr lang="en-GB" altLang="en-US">
                <a:latin typeface="Arial Rounded MT Bold" panose="020F0704030504030204" pitchFamily="34" charset="0"/>
              </a:rPr>
              <a:t>Semi-conservative</a:t>
            </a:r>
          </a:p>
          <a:p>
            <a:pPr marL="609600" indent="-609600">
              <a:lnSpc>
                <a:spcPct val="150000"/>
              </a:lnSpc>
              <a:buClr>
                <a:schemeClr val="hlink"/>
              </a:buClr>
              <a:buSzTx/>
              <a:buFont typeface="Wingdings" panose="05000000000000000000" pitchFamily="2" charset="2"/>
              <a:buAutoNum type="alphaUcPeriod"/>
            </a:pPr>
            <a:r>
              <a:rPr lang="en-GB" altLang="en-US">
                <a:latin typeface="Arial Rounded MT Bold" panose="020F0704030504030204" pitchFamily="34" charset="0"/>
              </a:rPr>
              <a:t>Starts at the ‘origin’</a:t>
            </a:r>
          </a:p>
          <a:p>
            <a:pPr marL="609600" indent="-609600">
              <a:lnSpc>
                <a:spcPct val="150000"/>
              </a:lnSpc>
              <a:buClr>
                <a:schemeClr val="hlink"/>
              </a:buClr>
              <a:buSzTx/>
              <a:buFont typeface="Wingdings" panose="05000000000000000000" pitchFamily="2" charset="2"/>
              <a:buAutoNum type="alphaUcPeriod"/>
            </a:pPr>
            <a:r>
              <a:rPr lang="en-GB" altLang="en-US">
                <a:latin typeface="Arial Rounded MT Bold" panose="020F0704030504030204" pitchFamily="34" charset="0"/>
              </a:rPr>
              <a:t>Can be uni or bidirectional</a:t>
            </a:r>
          </a:p>
          <a:p>
            <a:pPr marL="609600" indent="-609600">
              <a:lnSpc>
                <a:spcPct val="150000"/>
              </a:lnSpc>
              <a:buClr>
                <a:schemeClr val="hlink"/>
              </a:buClr>
              <a:buSzTx/>
              <a:buFont typeface="Wingdings" panose="05000000000000000000" pitchFamily="2" charset="2"/>
              <a:buAutoNum type="alphaUcPeriod"/>
            </a:pPr>
            <a:r>
              <a:rPr lang="en-GB" altLang="en-US">
                <a:latin typeface="Arial Rounded MT Bold" panose="020F0704030504030204" pitchFamily="34" charset="0"/>
              </a:rPr>
              <a:t>Semi-discontinuous </a:t>
            </a:r>
          </a:p>
          <a:p>
            <a:pPr marL="609600" indent="-609600">
              <a:lnSpc>
                <a:spcPct val="150000"/>
              </a:lnSpc>
              <a:buClr>
                <a:schemeClr val="hlink"/>
              </a:buClr>
              <a:buSzTx/>
              <a:buFont typeface="Wingdings" panose="05000000000000000000" pitchFamily="2" charset="2"/>
              <a:buAutoNum type="alphaUcPeriod"/>
            </a:pPr>
            <a:r>
              <a:rPr lang="en-GB" altLang="en-US">
                <a:latin typeface="Arial Rounded MT Bold" panose="020F0704030504030204" pitchFamily="34" charset="0"/>
              </a:rPr>
              <a:t>Synthesis always in the 5’-3’ direction </a:t>
            </a:r>
          </a:p>
          <a:p>
            <a:pPr marL="609600" indent="-609600">
              <a:lnSpc>
                <a:spcPct val="150000"/>
              </a:lnSpc>
              <a:buClr>
                <a:schemeClr val="hlink"/>
              </a:buClr>
              <a:buSzTx/>
              <a:buFont typeface="Wingdings" panose="05000000000000000000" pitchFamily="2" charset="2"/>
              <a:buAutoNum type="alphaUcPeriod"/>
            </a:pPr>
            <a:r>
              <a:rPr lang="en-GB" altLang="en-US">
                <a:latin typeface="Arial Rounded MT Bold" panose="020F0704030504030204" pitchFamily="34" charset="0"/>
              </a:rPr>
              <a:t>RNA primers required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5EB84F-58EF-4B5A-834F-D614BDA0FB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42"/>
    </mc:Choice>
    <mc:Fallback xmlns="">
      <p:transition spd="slow" advTm="105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47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7225905F-54D8-455C-9B61-E0A53628D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5867400" cy="762000"/>
          </a:xfrm>
        </p:spPr>
        <p:txBody>
          <a:bodyPr/>
          <a:lstStyle/>
          <a:p>
            <a:pPr eaLnBrk="1" hangingPunct="1"/>
            <a:r>
              <a:rPr lang="en-US" altLang="en-US" sz="3600" b="1" i="1" u="sng">
                <a:solidFill>
                  <a:srgbClr val="C00000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DNA Replication </a:t>
            </a:r>
          </a:p>
        </p:txBody>
      </p:sp>
      <p:sp>
        <p:nvSpPr>
          <p:cNvPr id="33795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C5FAA540-664F-4549-9FFA-13AAB04D2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600200"/>
            <a:ext cx="8382000" cy="7620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4000">
                <a:latin typeface="Aparajita" panose="02020603050405020304" pitchFamily="18" charset="0"/>
                <a:cs typeface="Aparajita" panose="02020603050405020304" pitchFamily="18" charset="0"/>
              </a:rPr>
              <a:t>Large team of enzymes coordinates replication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>
                <a:solidFill>
                  <a:srgbClr val="00B0F0"/>
                </a:solidFill>
                <a:latin typeface="Comic Sans MS" panose="030F0702030302020204" pitchFamily="66" charset="0"/>
              </a:rPr>
              <a:t>1. DNA helicase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>
                <a:solidFill>
                  <a:srgbClr val="00B0F0"/>
                </a:solidFill>
                <a:latin typeface="Comic Sans MS" panose="030F0702030302020204" pitchFamily="66" charset="0"/>
              </a:rPr>
              <a:t>2. SSBs to prevent recoiling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>
                <a:solidFill>
                  <a:srgbClr val="00B0F0"/>
                </a:solidFill>
                <a:latin typeface="Comic Sans MS" panose="030F0702030302020204" pitchFamily="66" charset="0"/>
              </a:rPr>
              <a:t>3. Primase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>
                <a:solidFill>
                  <a:srgbClr val="00B0F0"/>
                </a:solidFill>
                <a:latin typeface="Comic Sans MS" panose="030F0702030302020204" pitchFamily="66" charset="0"/>
              </a:rPr>
              <a:t>4. DNA Polymerase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>
                <a:solidFill>
                  <a:srgbClr val="00B0F0"/>
                </a:solidFill>
                <a:latin typeface="Comic Sans MS" panose="030F0702030302020204" pitchFamily="66" charset="0"/>
              </a:rPr>
              <a:t>5. DNA Ligase</a:t>
            </a:r>
          </a:p>
          <a:p>
            <a:pPr eaLnBrk="1" hangingPunct="1"/>
            <a:endParaRPr lang="en-US" altLang="en-US" sz="2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CD66BD6-3573-41A8-B5CA-B3E5F54E30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96"/>
    </mc:Choice>
    <mc:Fallback xmlns="">
      <p:transition spd="slow" advTm="107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20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20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73E1062-DF96-4B72-9990-1256CE2053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6477000" cy="8382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sz="4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1.Initiation 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3013C172-CBAA-4DC0-8F88-C82F6B9496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371600"/>
            <a:ext cx="7162800" cy="45720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Begins at</a:t>
            </a:r>
            <a:r>
              <a:rPr lang="en-US" sz="2800" b="1" dirty="0">
                <a:solidFill>
                  <a:srgbClr val="00279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28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Origins of Replication (</a:t>
            </a:r>
            <a:r>
              <a:rPr lang="en-US" sz="2800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ori</a:t>
            </a:r>
            <a:r>
              <a:rPr lang="en-US" sz="28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)</a:t>
            </a:r>
          </a:p>
          <a:p>
            <a:pPr eaLnBrk="1" hangingPunct="1">
              <a:defRPr/>
            </a:pPr>
            <a:endParaRPr lang="en-US" sz="28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Two strands open forming </a:t>
            </a:r>
            <a:r>
              <a:rPr lang="en-US" sz="28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Replication Forks (Y-shaped region)</a:t>
            </a:r>
          </a:p>
        </p:txBody>
      </p:sp>
      <p:sp>
        <p:nvSpPr>
          <p:cNvPr id="43012" name="Slide Number Placeholder 5">
            <a:extLst>
              <a:ext uri="{FF2B5EF4-FFF2-40B4-BE49-F238E27FC236}">
                <a16:creationId xmlns:a16="http://schemas.microsoft.com/office/drawing/2014/main" id="{9CCB0463-FDFD-469A-B688-14532C388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0CD941-31B4-4AC2-9152-511DE545FB02}" type="slidenum">
              <a:rPr lang="en-US" altLang="en-US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3B672E67-1D0A-418F-9F3B-11A22D280E84}"/>
              </a:ext>
            </a:extLst>
          </p:cNvPr>
          <p:cNvGrpSpPr>
            <a:grpSpLocks/>
          </p:cNvGrpSpPr>
          <p:nvPr/>
        </p:nvGrpSpPr>
        <p:grpSpPr bwMode="auto">
          <a:xfrm>
            <a:off x="214313" y="3200400"/>
            <a:ext cx="8816975" cy="3121025"/>
            <a:chOff x="135" y="2343"/>
            <a:chExt cx="5554" cy="1966"/>
          </a:xfrm>
        </p:grpSpPr>
        <p:sp>
          <p:nvSpPr>
            <p:cNvPr id="43014" name="Line 5">
              <a:extLst>
                <a:ext uri="{FF2B5EF4-FFF2-40B4-BE49-F238E27FC236}">
                  <a16:creationId xmlns:a16="http://schemas.microsoft.com/office/drawing/2014/main" id="{1F50AACC-1B4B-420C-964A-41FDD03667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" y="3360"/>
              <a:ext cx="236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15" name="Line 6">
              <a:extLst>
                <a:ext uri="{FF2B5EF4-FFF2-40B4-BE49-F238E27FC236}">
                  <a16:creationId xmlns:a16="http://schemas.microsoft.com/office/drawing/2014/main" id="{17EACCAF-494A-4926-BB9B-76DF75957D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" y="3696"/>
              <a:ext cx="236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16" name="Line 7">
              <a:extLst>
                <a:ext uri="{FF2B5EF4-FFF2-40B4-BE49-F238E27FC236}">
                  <a16:creationId xmlns:a16="http://schemas.microsoft.com/office/drawing/2014/main" id="{DDD36599-8D14-4FC4-9E7D-477B382E10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3376"/>
              <a:ext cx="0" cy="30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17" name="Line 8">
              <a:extLst>
                <a:ext uri="{FF2B5EF4-FFF2-40B4-BE49-F238E27FC236}">
                  <a16:creationId xmlns:a16="http://schemas.microsoft.com/office/drawing/2014/main" id="{8ED7DE2C-24C6-47A9-B69F-DE5A49FBBB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376"/>
              <a:ext cx="0" cy="30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18" name="Line 9">
              <a:extLst>
                <a:ext uri="{FF2B5EF4-FFF2-40B4-BE49-F238E27FC236}">
                  <a16:creationId xmlns:a16="http://schemas.microsoft.com/office/drawing/2014/main" id="{AC1760BF-F4F2-4E7F-AC44-8B135EA4C8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3376"/>
              <a:ext cx="0" cy="30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19" name="Line 10">
              <a:extLst>
                <a:ext uri="{FF2B5EF4-FFF2-40B4-BE49-F238E27FC236}">
                  <a16:creationId xmlns:a16="http://schemas.microsoft.com/office/drawing/2014/main" id="{EB95E271-D8E0-45E9-A742-A6BF35E775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76"/>
              <a:ext cx="0" cy="30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20" name="Line 11">
              <a:extLst>
                <a:ext uri="{FF2B5EF4-FFF2-40B4-BE49-F238E27FC236}">
                  <a16:creationId xmlns:a16="http://schemas.microsoft.com/office/drawing/2014/main" id="{08C0312F-18B1-416D-9176-910D9E5DB6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3376"/>
              <a:ext cx="0" cy="30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21" name="Line 12">
              <a:extLst>
                <a:ext uri="{FF2B5EF4-FFF2-40B4-BE49-F238E27FC236}">
                  <a16:creationId xmlns:a16="http://schemas.microsoft.com/office/drawing/2014/main" id="{09B23B8B-F2AE-40FA-ACC9-7165AA3E0A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376"/>
              <a:ext cx="0" cy="30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22" name="Line 13">
              <a:extLst>
                <a:ext uri="{FF2B5EF4-FFF2-40B4-BE49-F238E27FC236}">
                  <a16:creationId xmlns:a16="http://schemas.microsoft.com/office/drawing/2014/main" id="{2445C2AD-F3E5-4F12-9074-6C0599A892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3376"/>
              <a:ext cx="0" cy="30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23" name="Line 14">
              <a:extLst>
                <a:ext uri="{FF2B5EF4-FFF2-40B4-BE49-F238E27FC236}">
                  <a16:creationId xmlns:a16="http://schemas.microsoft.com/office/drawing/2014/main" id="{B14967F0-99BF-427C-BB2D-AC24F414A2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" y="3376"/>
              <a:ext cx="0" cy="30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24" name="Line 15">
              <a:extLst>
                <a:ext uri="{FF2B5EF4-FFF2-40B4-BE49-F238E27FC236}">
                  <a16:creationId xmlns:a16="http://schemas.microsoft.com/office/drawing/2014/main" id="{13908277-A12C-4EF5-9F41-6E04532F5E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376"/>
              <a:ext cx="0" cy="30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25" name="Line 16">
              <a:extLst>
                <a:ext uri="{FF2B5EF4-FFF2-40B4-BE49-F238E27FC236}">
                  <a16:creationId xmlns:a16="http://schemas.microsoft.com/office/drawing/2014/main" id="{D52738CA-3F00-4E7C-857E-7FC86950BD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3376"/>
              <a:ext cx="0" cy="30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26" name="Line 17">
              <a:extLst>
                <a:ext uri="{FF2B5EF4-FFF2-40B4-BE49-F238E27FC236}">
                  <a16:creationId xmlns:a16="http://schemas.microsoft.com/office/drawing/2014/main" id="{BB00E8FB-C9B2-4AFE-8C2F-98BB302FED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2624"/>
              <a:ext cx="2528" cy="7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27" name="Line 18">
              <a:extLst>
                <a:ext uri="{FF2B5EF4-FFF2-40B4-BE49-F238E27FC236}">
                  <a16:creationId xmlns:a16="http://schemas.microsoft.com/office/drawing/2014/main" id="{DFA8EF62-CA7B-422E-9CF8-151B9F2136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1" y="3694"/>
              <a:ext cx="2570" cy="4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28" name="Line 19">
              <a:extLst>
                <a:ext uri="{FF2B5EF4-FFF2-40B4-BE49-F238E27FC236}">
                  <a16:creationId xmlns:a16="http://schemas.microsoft.com/office/drawing/2014/main" id="{BEA078A0-BBB3-42FF-9E2B-3B8216717F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4" y="3328"/>
              <a:ext cx="16" cy="11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29" name="Line 20">
              <a:extLst>
                <a:ext uri="{FF2B5EF4-FFF2-40B4-BE49-F238E27FC236}">
                  <a16:creationId xmlns:a16="http://schemas.microsoft.com/office/drawing/2014/main" id="{BCE4E8FA-D56F-4016-B30B-770D679A9A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3264"/>
              <a:ext cx="16" cy="11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30" name="Line 21">
              <a:extLst>
                <a:ext uri="{FF2B5EF4-FFF2-40B4-BE49-F238E27FC236}">
                  <a16:creationId xmlns:a16="http://schemas.microsoft.com/office/drawing/2014/main" id="{8CE0F66E-1884-42FE-BD8A-AFBC864C08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3072"/>
              <a:ext cx="16" cy="11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31" name="Line 22">
              <a:extLst>
                <a:ext uri="{FF2B5EF4-FFF2-40B4-BE49-F238E27FC236}">
                  <a16:creationId xmlns:a16="http://schemas.microsoft.com/office/drawing/2014/main" id="{D5211E81-2AA8-4B2D-A05F-700EB614D4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3168"/>
              <a:ext cx="16" cy="11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32" name="Line 23">
              <a:extLst>
                <a:ext uri="{FF2B5EF4-FFF2-40B4-BE49-F238E27FC236}">
                  <a16:creationId xmlns:a16="http://schemas.microsoft.com/office/drawing/2014/main" id="{09858EF2-A698-40A9-812D-27B5BF50E3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2976"/>
              <a:ext cx="16" cy="11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33" name="Line 24">
              <a:extLst>
                <a:ext uri="{FF2B5EF4-FFF2-40B4-BE49-F238E27FC236}">
                  <a16:creationId xmlns:a16="http://schemas.microsoft.com/office/drawing/2014/main" id="{5CF407B3-C493-471A-A1F3-214CC8456A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2928"/>
              <a:ext cx="16" cy="11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34" name="Line 25">
              <a:extLst>
                <a:ext uri="{FF2B5EF4-FFF2-40B4-BE49-F238E27FC236}">
                  <a16:creationId xmlns:a16="http://schemas.microsoft.com/office/drawing/2014/main" id="{252E9B6D-8ACA-4401-A9A1-C1FAC7EBED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2832"/>
              <a:ext cx="16" cy="11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35" name="Line 26">
              <a:extLst>
                <a:ext uri="{FF2B5EF4-FFF2-40B4-BE49-F238E27FC236}">
                  <a16:creationId xmlns:a16="http://schemas.microsoft.com/office/drawing/2014/main" id="{01AAA62C-7E35-4357-B829-D89E3DD46A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2736"/>
              <a:ext cx="16" cy="11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36" name="Line 27">
              <a:extLst>
                <a:ext uri="{FF2B5EF4-FFF2-40B4-BE49-F238E27FC236}">
                  <a16:creationId xmlns:a16="http://schemas.microsoft.com/office/drawing/2014/main" id="{04E1A4CA-0AFC-4BE2-9D5F-1E01F932A3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2688"/>
              <a:ext cx="16" cy="11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37" name="Line 28">
              <a:extLst>
                <a:ext uri="{FF2B5EF4-FFF2-40B4-BE49-F238E27FC236}">
                  <a16:creationId xmlns:a16="http://schemas.microsoft.com/office/drawing/2014/main" id="{D6A0A7A4-3E26-4315-A5FB-A39432CA67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44" y="3536"/>
              <a:ext cx="16" cy="1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38" name="Line 29">
              <a:extLst>
                <a:ext uri="{FF2B5EF4-FFF2-40B4-BE49-F238E27FC236}">
                  <a16:creationId xmlns:a16="http://schemas.microsoft.com/office/drawing/2014/main" id="{8C6E8045-57E7-4899-8B60-0D89522800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84" y="3584"/>
              <a:ext cx="16" cy="1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39" name="Line 30">
              <a:extLst>
                <a:ext uri="{FF2B5EF4-FFF2-40B4-BE49-F238E27FC236}">
                  <a16:creationId xmlns:a16="http://schemas.microsoft.com/office/drawing/2014/main" id="{90580117-2EAE-4362-85CA-B183B06D88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72" y="3632"/>
              <a:ext cx="16" cy="1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40" name="Line 31">
              <a:extLst>
                <a:ext uri="{FF2B5EF4-FFF2-40B4-BE49-F238E27FC236}">
                  <a16:creationId xmlns:a16="http://schemas.microsoft.com/office/drawing/2014/main" id="{299909EC-93DD-4057-9E36-707F194E6C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60" y="3680"/>
              <a:ext cx="16" cy="1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41" name="Line 32">
              <a:extLst>
                <a:ext uri="{FF2B5EF4-FFF2-40B4-BE49-F238E27FC236}">
                  <a16:creationId xmlns:a16="http://schemas.microsoft.com/office/drawing/2014/main" id="{56408441-5DE9-4472-BA4C-6E0FBA7013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00" y="3728"/>
              <a:ext cx="16" cy="1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42" name="Line 33">
              <a:extLst>
                <a:ext uri="{FF2B5EF4-FFF2-40B4-BE49-F238E27FC236}">
                  <a16:creationId xmlns:a16="http://schemas.microsoft.com/office/drawing/2014/main" id="{C5E7DD89-BB80-4769-A940-923A756A32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52" y="3920"/>
              <a:ext cx="16" cy="1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43" name="Line 34">
              <a:extLst>
                <a:ext uri="{FF2B5EF4-FFF2-40B4-BE49-F238E27FC236}">
                  <a16:creationId xmlns:a16="http://schemas.microsoft.com/office/drawing/2014/main" id="{65E63DBD-5267-465E-8E34-CF63419C6D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64" y="3872"/>
              <a:ext cx="16" cy="1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44" name="Line 35">
              <a:extLst>
                <a:ext uri="{FF2B5EF4-FFF2-40B4-BE49-F238E27FC236}">
                  <a16:creationId xmlns:a16="http://schemas.microsoft.com/office/drawing/2014/main" id="{CB012A77-9CF2-4A5E-8C74-1DDB6203F9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6" y="3824"/>
              <a:ext cx="16" cy="1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3045" name="Line 36">
              <a:extLst>
                <a:ext uri="{FF2B5EF4-FFF2-40B4-BE49-F238E27FC236}">
                  <a16:creationId xmlns:a16="http://schemas.microsoft.com/office/drawing/2014/main" id="{5FC6A79E-5B90-4696-96EB-251D49C733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88" y="3776"/>
              <a:ext cx="16" cy="1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8469" name="Rectangle 37">
              <a:extLst>
                <a:ext uri="{FF2B5EF4-FFF2-40B4-BE49-F238E27FC236}">
                  <a16:creationId xmlns:a16="http://schemas.microsoft.com/office/drawing/2014/main" id="{D514F2D4-1C71-446B-A4FF-4AE4A8CF5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" y="3207"/>
              <a:ext cx="1106" cy="5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279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Replication</a:t>
              </a:r>
            </a:p>
            <a:p>
              <a:pPr>
                <a:defRPr/>
              </a:pPr>
              <a:r>
                <a:rPr lang="en-US" b="1">
                  <a:solidFill>
                    <a:srgbClr val="00279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Fork</a:t>
              </a:r>
            </a:p>
          </p:txBody>
        </p:sp>
        <p:sp>
          <p:nvSpPr>
            <p:cNvPr id="18470" name="Rectangle 38">
              <a:extLst>
                <a:ext uri="{FF2B5EF4-FFF2-40B4-BE49-F238E27FC236}">
                  <a16:creationId xmlns:a16="http://schemas.microsoft.com/office/drawing/2014/main" id="{350C79E2-CA7B-4B5E-86B4-FC89A9853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" y="3063"/>
              <a:ext cx="226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B5006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Parental DNA Molecule</a:t>
              </a:r>
            </a:p>
          </p:txBody>
        </p:sp>
        <p:sp>
          <p:nvSpPr>
            <p:cNvPr id="43048" name="AutoShape 39">
              <a:extLst>
                <a:ext uri="{FF2B5EF4-FFF2-40B4-BE49-F238E27FC236}">
                  <a16:creationId xmlns:a16="http://schemas.microsoft.com/office/drawing/2014/main" id="{0878E0F4-77E3-4CA9-AA2A-8B8D2CCD222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944" y="3320"/>
              <a:ext cx="416" cy="320"/>
            </a:xfrm>
            <a:prstGeom prst="rightArrow">
              <a:avLst>
                <a:gd name="adj1" fmla="val 75000"/>
                <a:gd name="adj2" fmla="val 65006"/>
              </a:avLst>
            </a:prstGeom>
            <a:solidFill>
              <a:schemeClr val="accent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43049" name="Rectangle 40">
              <a:extLst>
                <a:ext uri="{FF2B5EF4-FFF2-40B4-BE49-F238E27FC236}">
                  <a16:creationId xmlns:a16="http://schemas.microsoft.com/office/drawing/2014/main" id="{A286B713-3B53-4182-B6E2-9DB8DBB52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7" y="2343"/>
              <a:ext cx="27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Comic Sans MS" panose="030F0702030302020204" pitchFamily="66" charset="0"/>
                </a:rPr>
                <a:t>3’</a:t>
              </a:r>
            </a:p>
          </p:txBody>
        </p:sp>
        <p:sp>
          <p:nvSpPr>
            <p:cNvPr id="43050" name="Rectangle 41">
              <a:extLst>
                <a:ext uri="{FF2B5EF4-FFF2-40B4-BE49-F238E27FC236}">
                  <a16:creationId xmlns:a16="http://schemas.microsoft.com/office/drawing/2014/main" id="{F4462412-2227-4EF2-81BC-AF8790E15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" y="3159"/>
              <a:ext cx="27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Comic Sans MS" panose="030F0702030302020204" pitchFamily="66" charset="0"/>
                </a:rPr>
                <a:t>5’</a:t>
              </a:r>
            </a:p>
          </p:txBody>
        </p:sp>
        <p:sp>
          <p:nvSpPr>
            <p:cNvPr id="43051" name="Rectangle 42">
              <a:extLst>
                <a:ext uri="{FF2B5EF4-FFF2-40B4-BE49-F238E27FC236}">
                  <a16:creationId xmlns:a16="http://schemas.microsoft.com/office/drawing/2014/main" id="{EB5FBE34-176F-422E-934D-B23D5A036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" y="3591"/>
              <a:ext cx="27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Comic Sans MS" panose="030F0702030302020204" pitchFamily="66" charset="0"/>
                </a:rPr>
                <a:t>3’</a:t>
              </a:r>
            </a:p>
          </p:txBody>
        </p:sp>
        <p:sp>
          <p:nvSpPr>
            <p:cNvPr id="43052" name="Rectangle 43">
              <a:extLst>
                <a:ext uri="{FF2B5EF4-FFF2-40B4-BE49-F238E27FC236}">
                  <a16:creationId xmlns:a16="http://schemas.microsoft.com/office/drawing/2014/main" id="{577289AA-118D-4A94-8320-EAFE90894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5" y="4023"/>
              <a:ext cx="27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Comic Sans MS" panose="030F0702030302020204" pitchFamily="66" charset="0"/>
                </a:rPr>
                <a:t>5’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1DD29A-CDF6-448D-BA84-41A78EB3B8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83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435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F80047E2-67C6-4212-8B9C-6B500CC59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228600"/>
            <a:ext cx="5021263" cy="769938"/>
          </a:xfrm>
          <a:solidFill>
            <a:schemeClr val="bg1"/>
          </a:solidFill>
        </p:spPr>
        <p:txBody>
          <a:bodyPr/>
          <a:lstStyle/>
          <a:p>
            <a:r>
              <a:rPr lang="en-GB" altLang="en-US" sz="4000" b="1" i="1">
                <a:solidFill>
                  <a:srgbClr val="C00000"/>
                </a:solidFill>
                <a:latin typeface="Arial Rounded MT Bold" panose="020F0704030504030204" pitchFamily="34" charset="0"/>
              </a:rPr>
              <a:t>  Starts at origin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DBE161D3-BDEF-4190-808C-F9295712D4C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9372600" cy="5334000"/>
          </a:xfrm>
        </p:spPr>
        <p:txBody>
          <a:bodyPr/>
          <a:lstStyle/>
          <a:p>
            <a:pPr marL="0" indent="0">
              <a:lnSpc>
                <a:spcPct val="15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endParaRPr lang="en-GB" altLang="en-US" sz="2800">
              <a:latin typeface="Arial Rounded MT Bold" panose="020F0704030504030204" pitchFamily="34" charset="0"/>
            </a:endParaRPr>
          </a:p>
          <a:p>
            <a:pPr marL="0" indent="0">
              <a:lnSpc>
                <a:spcPct val="15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GB" altLang="en-US" sz="2800">
                <a:solidFill>
                  <a:schemeClr val="hlink"/>
                </a:solidFill>
                <a:latin typeface="Arial Rounded MT Bold" panose="020F0704030504030204" pitchFamily="34" charset="0"/>
              </a:rPr>
              <a:t>Prokaryotes – Single origin site</a:t>
            </a:r>
            <a:r>
              <a:rPr lang="en-GB" altLang="en-US" sz="2800">
                <a:latin typeface="Arial Rounded MT Bold" panose="020F0704030504030204" pitchFamily="34" charset="0"/>
              </a:rPr>
              <a:t>  E.g</a:t>
            </a:r>
            <a:r>
              <a:rPr lang="en-GB" altLang="en-US" sz="2800" i="1">
                <a:latin typeface="Arial Rounded MT Bold" panose="020F0704030504030204" pitchFamily="34" charset="0"/>
              </a:rPr>
              <a:t> </a:t>
            </a:r>
            <a:r>
              <a:rPr lang="en-GB" altLang="en-US" sz="2400" i="1">
                <a:latin typeface="Arial Rounded MT Bold" panose="020F0704030504030204" pitchFamily="34" charset="0"/>
              </a:rPr>
              <a:t>E.coli  -  oriC</a:t>
            </a:r>
            <a:endParaRPr lang="en-GB" altLang="en-US" sz="2800">
              <a:latin typeface="Arial Rounded MT Bold" panose="020F0704030504030204" pitchFamily="34" charset="0"/>
            </a:endParaRPr>
          </a:p>
          <a:p>
            <a:pPr marL="0" indent="0">
              <a:lnSpc>
                <a:spcPct val="15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GB" altLang="en-US" sz="2800">
                <a:solidFill>
                  <a:schemeClr val="folHlink"/>
                </a:solidFill>
                <a:latin typeface="Arial Rounded MT Bold" panose="020F0704030504030204" pitchFamily="34" charset="0"/>
              </a:rPr>
              <a:t>Eukaryotes – Multiple sites of origin</a:t>
            </a:r>
            <a:r>
              <a:rPr lang="en-GB" altLang="en-US" sz="2800">
                <a:latin typeface="Arial Rounded MT Bold" panose="020F070403050403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GB" altLang="en-US" sz="2400">
                <a:latin typeface="Arial Rounded MT Bold" panose="020F0704030504030204" pitchFamily="34" charset="0"/>
              </a:rPr>
              <a:t>                           -  ARS (Autonomously replicating sequences)</a:t>
            </a:r>
          </a:p>
          <a:p>
            <a:pPr marL="0" indent="0">
              <a:lnSpc>
                <a:spcPct val="150000"/>
              </a:lnSpc>
              <a:buClr>
                <a:schemeClr val="hlink"/>
              </a:buClr>
              <a:buFont typeface="Wingdings" panose="05000000000000000000" pitchFamily="2" charset="2"/>
              <a:buChar char="q"/>
            </a:pPr>
            <a:endParaRPr lang="en-GB" altLang="en-US" sz="2800">
              <a:latin typeface="Arial Rounded MT Bold" panose="020F0704030504030204" pitchFamily="34" charset="0"/>
            </a:endParaRPr>
          </a:p>
          <a:p>
            <a:pPr marL="0" indent="0">
              <a:lnSpc>
                <a:spcPct val="15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endParaRPr lang="en-GB" altLang="en-US" sz="2800">
              <a:latin typeface="Arial Rounded MT Bold" panose="020F0704030504030204" pitchFamily="34" charset="0"/>
            </a:endParaRPr>
          </a:p>
          <a:p>
            <a:pPr marL="0" indent="0">
              <a:lnSpc>
                <a:spcPct val="15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endParaRPr lang="en-GB" altLang="en-US" sz="2800">
              <a:latin typeface="Arial Rounded MT Bold" panose="020F0704030504030204" pitchFamily="34" charset="0"/>
            </a:endParaRPr>
          </a:p>
          <a:p>
            <a:pPr marL="0" indent="0">
              <a:lnSpc>
                <a:spcPct val="150000"/>
              </a:lnSpc>
              <a:buClr>
                <a:schemeClr val="hlink"/>
              </a:buClr>
              <a:buFont typeface="Wingdings" panose="05000000000000000000" pitchFamily="2" charset="2"/>
              <a:buChar char="q"/>
            </a:pPr>
            <a:endParaRPr lang="en-GB" altLang="en-US" sz="2800">
              <a:latin typeface="Arial Rounded MT Bold" panose="020F0704030504030204" pitchFamily="34" charset="0"/>
            </a:endParaRPr>
          </a:p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GB" altLang="en-US" sz="2800">
              <a:latin typeface="Arial Rounded MT Bold" panose="020F0704030504030204" pitchFamily="34" charset="0"/>
            </a:endParaRPr>
          </a:p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GB" altLang="en-US" sz="2800">
              <a:latin typeface="Arial Rounded MT Bold" panose="020F070403050403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E644F39-1006-47F2-8D87-BA60AD6E714C}"/>
              </a:ext>
            </a:extLst>
          </p:cNvPr>
          <p:cNvSpPr txBox="1">
            <a:spLocks/>
          </p:cNvSpPr>
          <p:nvPr/>
        </p:nvSpPr>
        <p:spPr bwMode="auto">
          <a:xfrm>
            <a:off x="1252538" y="4114800"/>
            <a:ext cx="6019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000" b="1" i="1">
                <a:solidFill>
                  <a:srgbClr val="C00000"/>
                </a:solidFill>
                <a:latin typeface="Arial Rounded MT Bold" panose="020F0704030504030204" pitchFamily="34" charset="0"/>
              </a:rPr>
              <a:t> Uni or bidirectional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30EF35-B3DB-4D37-A94E-D3C17490D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5100638"/>
            <a:ext cx="7848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folHlink"/>
              </a:buClr>
              <a:buSzPct val="60000"/>
              <a:buFontTx/>
              <a:buNone/>
            </a:pPr>
            <a:r>
              <a:rPr lang="en-US" altLang="en-US" sz="2400" i="1">
                <a:latin typeface="Arial Rounded MT Bold" panose="020F0704030504030204" pitchFamily="34" charset="0"/>
              </a:rPr>
              <a:t>Replication forks move in one or opposite directions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D073EA-04B6-45F3-A6EA-61E35AE462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31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3" grpId="0" build="p" autoUpdateAnimBg="0"/>
      <p:bldP spid="10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6FD80D29-BB6E-484B-A98B-BE376E3293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6477000" cy="10668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Replication Bubbles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DF1754EC-8059-4AB9-994C-08EBCA5575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371600"/>
            <a:ext cx="8001000" cy="47244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 DNA strands open at the origin, </a:t>
            </a:r>
            <a:r>
              <a:rPr lang="en-US" sz="28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Replication Bubbles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form</a:t>
            </a:r>
          </a:p>
          <a:p>
            <a:pPr eaLnBrk="1" hangingPunct="1">
              <a:defRPr/>
            </a:pP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en-US" sz="2800" b="1" dirty="0">
                <a:solidFill>
                  <a:srgbClr val="A50021"/>
                </a:solidFill>
                <a:latin typeface="Comic Sans MS" pitchFamily="66" charset="0"/>
              </a:rPr>
              <a:t>Prokaryotes</a:t>
            </a:r>
            <a:r>
              <a:rPr lang="en-US" sz="2800" b="1" dirty="0">
                <a:latin typeface="Comic Sans MS" pitchFamily="66" charset="0"/>
              </a:rPr>
              <a:t> </a:t>
            </a:r>
            <a:r>
              <a:rPr lang="en-US" sz="2800" b="1" dirty="0">
                <a:latin typeface="Comic Sans MS" pitchFamily="66" charset="0"/>
                <a:sym typeface="Wingdings" pitchFamily="2" charset="2"/>
              </a:rPr>
              <a:t></a:t>
            </a:r>
            <a:r>
              <a:rPr lang="en-US" sz="2800" b="1" dirty="0">
                <a:solidFill>
                  <a:srgbClr val="000066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800" b="1" dirty="0">
                <a:solidFill>
                  <a:srgbClr val="000066"/>
                </a:solidFill>
                <a:latin typeface="Comic Sans MS" pitchFamily="66" charset="0"/>
              </a:rPr>
              <a:t>Single</a:t>
            </a:r>
            <a:r>
              <a:rPr lang="en-US" sz="2800" b="1" dirty="0">
                <a:latin typeface="Comic Sans MS" pitchFamily="66" charset="0"/>
              </a:rPr>
              <a:t> bubble</a:t>
            </a:r>
          </a:p>
          <a:p>
            <a:pPr eaLnBrk="1" hangingPunct="1">
              <a:defRPr/>
            </a:pPr>
            <a:endParaRPr lang="en-US" sz="2800" b="1" dirty="0"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en-US" sz="2800" b="1" dirty="0">
                <a:solidFill>
                  <a:srgbClr val="A50021"/>
                </a:solidFill>
                <a:latin typeface="Comic Sans MS" pitchFamily="66" charset="0"/>
              </a:rPr>
              <a:t>Eukaryotes </a:t>
            </a:r>
            <a:r>
              <a:rPr lang="en-US" sz="2800" b="1" dirty="0">
                <a:solidFill>
                  <a:srgbClr val="A50021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en-US" sz="2800" b="1" dirty="0">
                <a:latin typeface="Comic Sans MS" pitchFamily="66" charset="0"/>
              </a:rPr>
              <a:t> </a:t>
            </a:r>
            <a:r>
              <a:rPr lang="en-US" sz="2800" b="1" dirty="0">
                <a:solidFill>
                  <a:srgbClr val="000066"/>
                </a:solidFill>
                <a:latin typeface="Comic Sans MS" pitchFamily="66" charset="0"/>
              </a:rPr>
              <a:t>MANY</a:t>
            </a:r>
            <a:r>
              <a:rPr lang="en-US" sz="2800" b="1" dirty="0">
                <a:latin typeface="Comic Sans MS" pitchFamily="66" charset="0"/>
              </a:rPr>
              <a:t> bubbles</a:t>
            </a:r>
          </a:p>
        </p:txBody>
      </p:sp>
      <p:sp>
        <p:nvSpPr>
          <p:cNvPr id="46084" name="Slide Number Placeholder 5">
            <a:extLst>
              <a:ext uri="{FF2B5EF4-FFF2-40B4-BE49-F238E27FC236}">
                <a16:creationId xmlns:a16="http://schemas.microsoft.com/office/drawing/2014/main" id="{949B672C-48CC-4752-813F-677E45369D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009727-B554-45E6-9E59-A0D5F547A886}" type="slidenum">
              <a:rPr lang="en-US" altLang="en-US" sz="1200" smtClean="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A78EA0CA-AFC1-429C-8B60-308B4966331F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4832350"/>
            <a:ext cx="8916988" cy="1474788"/>
            <a:chOff x="48" y="3044"/>
            <a:chExt cx="5617" cy="929"/>
          </a:xfrm>
        </p:grpSpPr>
        <p:sp>
          <p:nvSpPr>
            <p:cNvPr id="46086" name="Freeform 5">
              <a:extLst>
                <a:ext uri="{FF2B5EF4-FFF2-40B4-BE49-F238E27FC236}">
                  <a16:creationId xmlns:a16="http://schemas.microsoft.com/office/drawing/2014/main" id="{D1FF5D4F-7902-4BCE-8E58-1C9C5E6ED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" y="3132"/>
              <a:ext cx="5609" cy="445"/>
            </a:xfrm>
            <a:custGeom>
              <a:avLst/>
              <a:gdLst>
                <a:gd name="T0" fmla="*/ 132 w 5609"/>
                <a:gd name="T1" fmla="*/ 420 h 445"/>
                <a:gd name="T2" fmla="*/ 252 w 5609"/>
                <a:gd name="T3" fmla="*/ 420 h 445"/>
                <a:gd name="T4" fmla="*/ 408 w 5609"/>
                <a:gd name="T5" fmla="*/ 420 h 445"/>
                <a:gd name="T6" fmla="*/ 504 w 5609"/>
                <a:gd name="T7" fmla="*/ 372 h 445"/>
                <a:gd name="T8" fmla="*/ 540 w 5609"/>
                <a:gd name="T9" fmla="*/ 264 h 445"/>
                <a:gd name="T10" fmla="*/ 624 w 5609"/>
                <a:gd name="T11" fmla="*/ 168 h 445"/>
                <a:gd name="T12" fmla="*/ 744 w 5609"/>
                <a:gd name="T13" fmla="*/ 108 h 445"/>
                <a:gd name="T14" fmla="*/ 864 w 5609"/>
                <a:gd name="T15" fmla="*/ 84 h 445"/>
                <a:gd name="T16" fmla="*/ 996 w 5609"/>
                <a:gd name="T17" fmla="*/ 84 h 445"/>
                <a:gd name="T18" fmla="*/ 1116 w 5609"/>
                <a:gd name="T19" fmla="*/ 132 h 445"/>
                <a:gd name="T20" fmla="*/ 1212 w 5609"/>
                <a:gd name="T21" fmla="*/ 228 h 445"/>
                <a:gd name="T22" fmla="*/ 1284 w 5609"/>
                <a:gd name="T23" fmla="*/ 336 h 445"/>
                <a:gd name="T24" fmla="*/ 1356 w 5609"/>
                <a:gd name="T25" fmla="*/ 396 h 445"/>
                <a:gd name="T26" fmla="*/ 1464 w 5609"/>
                <a:gd name="T27" fmla="*/ 396 h 445"/>
                <a:gd name="T28" fmla="*/ 1572 w 5609"/>
                <a:gd name="T29" fmla="*/ 396 h 445"/>
                <a:gd name="T30" fmla="*/ 1680 w 5609"/>
                <a:gd name="T31" fmla="*/ 420 h 445"/>
                <a:gd name="T32" fmla="*/ 1800 w 5609"/>
                <a:gd name="T33" fmla="*/ 432 h 445"/>
                <a:gd name="T34" fmla="*/ 1908 w 5609"/>
                <a:gd name="T35" fmla="*/ 444 h 445"/>
                <a:gd name="T36" fmla="*/ 1956 w 5609"/>
                <a:gd name="T37" fmla="*/ 336 h 445"/>
                <a:gd name="T38" fmla="*/ 2040 w 5609"/>
                <a:gd name="T39" fmla="*/ 240 h 445"/>
                <a:gd name="T40" fmla="*/ 2148 w 5609"/>
                <a:gd name="T41" fmla="*/ 168 h 445"/>
                <a:gd name="T42" fmla="*/ 2256 w 5609"/>
                <a:gd name="T43" fmla="*/ 120 h 445"/>
                <a:gd name="T44" fmla="*/ 2364 w 5609"/>
                <a:gd name="T45" fmla="*/ 108 h 445"/>
                <a:gd name="T46" fmla="*/ 2520 w 5609"/>
                <a:gd name="T47" fmla="*/ 120 h 445"/>
                <a:gd name="T48" fmla="*/ 2628 w 5609"/>
                <a:gd name="T49" fmla="*/ 168 h 445"/>
                <a:gd name="T50" fmla="*/ 2688 w 5609"/>
                <a:gd name="T51" fmla="*/ 276 h 445"/>
                <a:gd name="T52" fmla="*/ 2760 w 5609"/>
                <a:gd name="T53" fmla="*/ 396 h 445"/>
                <a:gd name="T54" fmla="*/ 2844 w 5609"/>
                <a:gd name="T55" fmla="*/ 432 h 445"/>
                <a:gd name="T56" fmla="*/ 2964 w 5609"/>
                <a:gd name="T57" fmla="*/ 420 h 445"/>
                <a:gd name="T58" fmla="*/ 3084 w 5609"/>
                <a:gd name="T59" fmla="*/ 396 h 445"/>
                <a:gd name="T60" fmla="*/ 3288 w 5609"/>
                <a:gd name="T61" fmla="*/ 396 h 445"/>
                <a:gd name="T62" fmla="*/ 3420 w 5609"/>
                <a:gd name="T63" fmla="*/ 396 h 445"/>
                <a:gd name="T64" fmla="*/ 3516 w 5609"/>
                <a:gd name="T65" fmla="*/ 360 h 445"/>
                <a:gd name="T66" fmla="*/ 3552 w 5609"/>
                <a:gd name="T67" fmla="*/ 252 h 445"/>
                <a:gd name="T68" fmla="*/ 3600 w 5609"/>
                <a:gd name="T69" fmla="*/ 144 h 445"/>
                <a:gd name="T70" fmla="*/ 3720 w 5609"/>
                <a:gd name="T71" fmla="*/ 72 h 445"/>
                <a:gd name="T72" fmla="*/ 3924 w 5609"/>
                <a:gd name="T73" fmla="*/ 48 h 445"/>
                <a:gd name="T74" fmla="*/ 4140 w 5609"/>
                <a:gd name="T75" fmla="*/ 36 h 445"/>
                <a:gd name="T76" fmla="*/ 4260 w 5609"/>
                <a:gd name="T77" fmla="*/ 72 h 445"/>
                <a:gd name="T78" fmla="*/ 4344 w 5609"/>
                <a:gd name="T79" fmla="*/ 168 h 445"/>
                <a:gd name="T80" fmla="*/ 4392 w 5609"/>
                <a:gd name="T81" fmla="*/ 276 h 445"/>
                <a:gd name="T82" fmla="*/ 4452 w 5609"/>
                <a:gd name="T83" fmla="*/ 360 h 445"/>
                <a:gd name="T84" fmla="*/ 4560 w 5609"/>
                <a:gd name="T85" fmla="*/ 348 h 445"/>
                <a:gd name="T86" fmla="*/ 4716 w 5609"/>
                <a:gd name="T87" fmla="*/ 348 h 445"/>
                <a:gd name="T88" fmla="*/ 4824 w 5609"/>
                <a:gd name="T89" fmla="*/ 348 h 445"/>
                <a:gd name="T90" fmla="*/ 4932 w 5609"/>
                <a:gd name="T91" fmla="*/ 348 h 445"/>
                <a:gd name="T92" fmla="*/ 4992 w 5609"/>
                <a:gd name="T93" fmla="*/ 276 h 445"/>
                <a:gd name="T94" fmla="*/ 5040 w 5609"/>
                <a:gd name="T95" fmla="*/ 168 h 445"/>
                <a:gd name="T96" fmla="*/ 5148 w 5609"/>
                <a:gd name="T97" fmla="*/ 84 h 445"/>
                <a:gd name="T98" fmla="*/ 5256 w 5609"/>
                <a:gd name="T99" fmla="*/ 36 h 445"/>
                <a:gd name="T100" fmla="*/ 5364 w 5609"/>
                <a:gd name="T101" fmla="*/ 12 h 445"/>
                <a:gd name="T102" fmla="*/ 5496 w 5609"/>
                <a:gd name="T103" fmla="*/ 0 h 44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609"/>
                <a:gd name="T157" fmla="*/ 0 h 445"/>
                <a:gd name="T158" fmla="*/ 5609 w 5609"/>
                <a:gd name="T159" fmla="*/ 445 h 44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609" h="445">
                  <a:moveTo>
                    <a:pt x="0" y="420"/>
                  </a:moveTo>
                  <a:lnTo>
                    <a:pt x="36" y="420"/>
                  </a:lnTo>
                  <a:lnTo>
                    <a:pt x="132" y="420"/>
                  </a:lnTo>
                  <a:lnTo>
                    <a:pt x="180" y="420"/>
                  </a:lnTo>
                  <a:lnTo>
                    <a:pt x="216" y="420"/>
                  </a:lnTo>
                  <a:lnTo>
                    <a:pt x="252" y="420"/>
                  </a:lnTo>
                  <a:lnTo>
                    <a:pt x="288" y="420"/>
                  </a:lnTo>
                  <a:lnTo>
                    <a:pt x="336" y="420"/>
                  </a:lnTo>
                  <a:lnTo>
                    <a:pt x="408" y="420"/>
                  </a:lnTo>
                  <a:lnTo>
                    <a:pt x="444" y="420"/>
                  </a:lnTo>
                  <a:lnTo>
                    <a:pt x="480" y="420"/>
                  </a:lnTo>
                  <a:lnTo>
                    <a:pt x="504" y="372"/>
                  </a:lnTo>
                  <a:lnTo>
                    <a:pt x="516" y="336"/>
                  </a:lnTo>
                  <a:lnTo>
                    <a:pt x="528" y="300"/>
                  </a:lnTo>
                  <a:lnTo>
                    <a:pt x="540" y="264"/>
                  </a:lnTo>
                  <a:lnTo>
                    <a:pt x="564" y="228"/>
                  </a:lnTo>
                  <a:lnTo>
                    <a:pt x="588" y="192"/>
                  </a:lnTo>
                  <a:lnTo>
                    <a:pt x="624" y="168"/>
                  </a:lnTo>
                  <a:lnTo>
                    <a:pt x="660" y="144"/>
                  </a:lnTo>
                  <a:lnTo>
                    <a:pt x="696" y="132"/>
                  </a:lnTo>
                  <a:lnTo>
                    <a:pt x="744" y="108"/>
                  </a:lnTo>
                  <a:lnTo>
                    <a:pt x="792" y="96"/>
                  </a:lnTo>
                  <a:lnTo>
                    <a:pt x="828" y="84"/>
                  </a:lnTo>
                  <a:lnTo>
                    <a:pt x="864" y="84"/>
                  </a:lnTo>
                  <a:lnTo>
                    <a:pt x="900" y="84"/>
                  </a:lnTo>
                  <a:lnTo>
                    <a:pt x="948" y="84"/>
                  </a:lnTo>
                  <a:lnTo>
                    <a:pt x="996" y="84"/>
                  </a:lnTo>
                  <a:lnTo>
                    <a:pt x="1044" y="96"/>
                  </a:lnTo>
                  <a:lnTo>
                    <a:pt x="1080" y="108"/>
                  </a:lnTo>
                  <a:lnTo>
                    <a:pt x="1116" y="132"/>
                  </a:lnTo>
                  <a:lnTo>
                    <a:pt x="1152" y="156"/>
                  </a:lnTo>
                  <a:lnTo>
                    <a:pt x="1188" y="192"/>
                  </a:lnTo>
                  <a:lnTo>
                    <a:pt x="1212" y="228"/>
                  </a:lnTo>
                  <a:lnTo>
                    <a:pt x="1236" y="264"/>
                  </a:lnTo>
                  <a:lnTo>
                    <a:pt x="1260" y="300"/>
                  </a:lnTo>
                  <a:lnTo>
                    <a:pt x="1284" y="336"/>
                  </a:lnTo>
                  <a:lnTo>
                    <a:pt x="1284" y="372"/>
                  </a:lnTo>
                  <a:lnTo>
                    <a:pt x="1320" y="396"/>
                  </a:lnTo>
                  <a:lnTo>
                    <a:pt x="1356" y="396"/>
                  </a:lnTo>
                  <a:lnTo>
                    <a:pt x="1392" y="396"/>
                  </a:lnTo>
                  <a:lnTo>
                    <a:pt x="1428" y="396"/>
                  </a:lnTo>
                  <a:lnTo>
                    <a:pt x="1464" y="396"/>
                  </a:lnTo>
                  <a:lnTo>
                    <a:pt x="1500" y="396"/>
                  </a:lnTo>
                  <a:lnTo>
                    <a:pt x="1536" y="396"/>
                  </a:lnTo>
                  <a:lnTo>
                    <a:pt x="1572" y="396"/>
                  </a:lnTo>
                  <a:lnTo>
                    <a:pt x="1608" y="396"/>
                  </a:lnTo>
                  <a:lnTo>
                    <a:pt x="1644" y="408"/>
                  </a:lnTo>
                  <a:lnTo>
                    <a:pt x="1680" y="420"/>
                  </a:lnTo>
                  <a:lnTo>
                    <a:pt x="1728" y="420"/>
                  </a:lnTo>
                  <a:lnTo>
                    <a:pt x="1764" y="420"/>
                  </a:lnTo>
                  <a:lnTo>
                    <a:pt x="1800" y="432"/>
                  </a:lnTo>
                  <a:lnTo>
                    <a:pt x="1836" y="432"/>
                  </a:lnTo>
                  <a:lnTo>
                    <a:pt x="1872" y="444"/>
                  </a:lnTo>
                  <a:lnTo>
                    <a:pt x="1908" y="444"/>
                  </a:lnTo>
                  <a:lnTo>
                    <a:pt x="1920" y="408"/>
                  </a:lnTo>
                  <a:lnTo>
                    <a:pt x="1932" y="372"/>
                  </a:lnTo>
                  <a:lnTo>
                    <a:pt x="1956" y="336"/>
                  </a:lnTo>
                  <a:lnTo>
                    <a:pt x="1980" y="300"/>
                  </a:lnTo>
                  <a:lnTo>
                    <a:pt x="2016" y="276"/>
                  </a:lnTo>
                  <a:lnTo>
                    <a:pt x="2040" y="240"/>
                  </a:lnTo>
                  <a:lnTo>
                    <a:pt x="2076" y="216"/>
                  </a:lnTo>
                  <a:lnTo>
                    <a:pt x="2112" y="180"/>
                  </a:lnTo>
                  <a:lnTo>
                    <a:pt x="2148" y="168"/>
                  </a:lnTo>
                  <a:lnTo>
                    <a:pt x="2184" y="144"/>
                  </a:lnTo>
                  <a:lnTo>
                    <a:pt x="2220" y="132"/>
                  </a:lnTo>
                  <a:lnTo>
                    <a:pt x="2256" y="120"/>
                  </a:lnTo>
                  <a:lnTo>
                    <a:pt x="2292" y="120"/>
                  </a:lnTo>
                  <a:lnTo>
                    <a:pt x="2328" y="108"/>
                  </a:lnTo>
                  <a:lnTo>
                    <a:pt x="2364" y="108"/>
                  </a:lnTo>
                  <a:lnTo>
                    <a:pt x="2436" y="108"/>
                  </a:lnTo>
                  <a:lnTo>
                    <a:pt x="2484" y="108"/>
                  </a:lnTo>
                  <a:lnTo>
                    <a:pt x="2520" y="120"/>
                  </a:lnTo>
                  <a:lnTo>
                    <a:pt x="2556" y="132"/>
                  </a:lnTo>
                  <a:lnTo>
                    <a:pt x="2592" y="144"/>
                  </a:lnTo>
                  <a:lnTo>
                    <a:pt x="2628" y="168"/>
                  </a:lnTo>
                  <a:lnTo>
                    <a:pt x="2652" y="204"/>
                  </a:lnTo>
                  <a:lnTo>
                    <a:pt x="2676" y="240"/>
                  </a:lnTo>
                  <a:lnTo>
                    <a:pt x="2688" y="276"/>
                  </a:lnTo>
                  <a:lnTo>
                    <a:pt x="2712" y="312"/>
                  </a:lnTo>
                  <a:lnTo>
                    <a:pt x="2736" y="348"/>
                  </a:lnTo>
                  <a:lnTo>
                    <a:pt x="2760" y="396"/>
                  </a:lnTo>
                  <a:lnTo>
                    <a:pt x="2772" y="432"/>
                  </a:lnTo>
                  <a:lnTo>
                    <a:pt x="2808" y="444"/>
                  </a:lnTo>
                  <a:lnTo>
                    <a:pt x="2844" y="432"/>
                  </a:lnTo>
                  <a:lnTo>
                    <a:pt x="2880" y="432"/>
                  </a:lnTo>
                  <a:lnTo>
                    <a:pt x="2916" y="420"/>
                  </a:lnTo>
                  <a:lnTo>
                    <a:pt x="2964" y="420"/>
                  </a:lnTo>
                  <a:lnTo>
                    <a:pt x="3000" y="408"/>
                  </a:lnTo>
                  <a:lnTo>
                    <a:pt x="3036" y="408"/>
                  </a:lnTo>
                  <a:lnTo>
                    <a:pt x="3084" y="396"/>
                  </a:lnTo>
                  <a:lnTo>
                    <a:pt x="3120" y="396"/>
                  </a:lnTo>
                  <a:lnTo>
                    <a:pt x="3216" y="396"/>
                  </a:lnTo>
                  <a:lnTo>
                    <a:pt x="3288" y="396"/>
                  </a:lnTo>
                  <a:lnTo>
                    <a:pt x="3336" y="396"/>
                  </a:lnTo>
                  <a:lnTo>
                    <a:pt x="3384" y="396"/>
                  </a:lnTo>
                  <a:lnTo>
                    <a:pt x="3420" y="396"/>
                  </a:lnTo>
                  <a:lnTo>
                    <a:pt x="3456" y="396"/>
                  </a:lnTo>
                  <a:lnTo>
                    <a:pt x="3492" y="396"/>
                  </a:lnTo>
                  <a:lnTo>
                    <a:pt x="3516" y="360"/>
                  </a:lnTo>
                  <a:lnTo>
                    <a:pt x="3516" y="324"/>
                  </a:lnTo>
                  <a:lnTo>
                    <a:pt x="3540" y="288"/>
                  </a:lnTo>
                  <a:lnTo>
                    <a:pt x="3552" y="252"/>
                  </a:lnTo>
                  <a:lnTo>
                    <a:pt x="3564" y="216"/>
                  </a:lnTo>
                  <a:lnTo>
                    <a:pt x="3576" y="180"/>
                  </a:lnTo>
                  <a:lnTo>
                    <a:pt x="3600" y="144"/>
                  </a:lnTo>
                  <a:lnTo>
                    <a:pt x="3636" y="108"/>
                  </a:lnTo>
                  <a:lnTo>
                    <a:pt x="3684" y="84"/>
                  </a:lnTo>
                  <a:lnTo>
                    <a:pt x="3720" y="72"/>
                  </a:lnTo>
                  <a:lnTo>
                    <a:pt x="3804" y="60"/>
                  </a:lnTo>
                  <a:lnTo>
                    <a:pt x="3840" y="48"/>
                  </a:lnTo>
                  <a:lnTo>
                    <a:pt x="3924" y="48"/>
                  </a:lnTo>
                  <a:lnTo>
                    <a:pt x="3996" y="36"/>
                  </a:lnTo>
                  <a:lnTo>
                    <a:pt x="4092" y="36"/>
                  </a:lnTo>
                  <a:lnTo>
                    <a:pt x="4140" y="36"/>
                  </a:lnTo>
                  <a:lnTo>
                    <a:pt x="4176" y="36"/>
                  </a:lnTo>
                  <a:lnTo>
                    <a:pt x="4224" y="48"/>
                  </a:lnTo>
                  <a:lnTo>
                    <a:pt x="4260" y="72"/>
                  </a:lnTo>
                  <a:lnTo>
                    <a:pt x="4284" y="108"/>
                  </a:lnTo>
                  <a:lnTo>
                    <a:pt x="4320" y="132"/>
                  </a:lnTo>
                  <a:lnTo>
                    <a:pt x="4344" y="168"/>
                  </a:lnTo>
                  <a:lnTo>
                    <a:pt x="4368" y="204"/>
                  </a:lnTo>
                  <a:lnTo>
                    <a:pt x="4380" y="240"/>
                  </a:lnTo>
                  <a:lnTo>
                    <a:pt x="4392" y="276"/>
                  </a:lnTo>
                  <a:lnTo>
                    <a:pt x="4416" y="324"/>
                  </a:lnTo>
                  <a:lnTo>
                    <a:pt x="4416" y="360"/>
                  </a:lnTo>
                  <a:lnTo>
                    <a:pt x="4452" y="360"/>
                  </a:lnTo>
                  <a:lnTo>
                    <a:pt x="4488" y="360"/>
                  </a:lnTo>
                  <a:lnTo>
                    <a:pt x="4524" y="348"/>
                  </a:lnTo>
                  <a:lnTo>
                    <a:pt x="4560" y="348"/>
                  </a:lnTo>
                  <a:lnTo>
                    <a:pt x="4644" y="348"/>
                  </a:lnTo>
                  <a:lnTo>
                    <a:pt x="4680" y="348"/>
                  </a:lnTo>
                  <a:lnTo>
                    <a:pt x="4716" y="348"/>
                  </a:lnTo>
                  <a:lnTo>
                    <a:pt x="4752" y="348"/>
                  </a:lnTo>
                  <a:lnTo>
                    <a:pt x="4788" y="348"/>
                  </a:lnTo>
                  <a:lnTo>
                    <a:pt x="4824" y="348"/>
                  </a:lnTo>
                  <a:lnTo>
                    <a:pt x="4860" y="348"/>
                  </a:lnTo>
                  <a:lnTo>
                    <a:pt x="4896" y="348"/>
                  </a:lnTo>
                  <a:lnTo>
                    <a:pt x="4932" y="348"/>
                  </a:lnTo>
                  <a:lnTo>
                    <a:pt x="4968" y="348"/>
                  </a:lnTo>
                  <a:lnTo>
                    <a:pt x="4968" y="312"/>
                  </a:lnTo>
                  <a:lnTo>
                    <a:pt x="4992" y="276"/>
                  </a:lnTo>
                  <a:lnTo>
                    <a:pt x="4992" y="240"/>
                  </a:lnTo>
                  <a:lnTo>
                    <a:pt x="5016" y="204"/>
                  </a:lnTo>
                  <a:lnTo>
                    <a:pt x="5040" y="168"/>
                  </a:lnTo>
                  <a:lnTo>
                    <a:pt x="5076" y="132"/>
                  </a:lnTo>
                  <a:lnTo>
                    <a:pt x="5112" y="108"/>
                  </a:lnTo>
                  <a:lnTo>
                    <a:pt x="5148" y="84"/>
                  </a:lnTo>
                  <a:lnTo>
                    <a:pt x="5184" y="72"/>
                  </a:lnTo>
                  <a:lnTo>
                    <a:pt x="5220" y="60"/>
                  </a:lnTo>
                  <a:lnTo>
                    <a:pt x="5256" y="36"/>
                  </a:lnTo>
                  <a:lnTo>
                    <a:pt x="5292" y="36"/>
                  </a:lnTo>
                  <a:lnTo>
                    <a:pt x="5328" y="12"/>
                  </a:lnTo>
                  <a:lnTo>
                    <a:pt x="5364" y="12"/>
                  </a:lnTo>
                  <a:lnTo>
                    <a:pt x="5400" y="12"/>
                  </a:lnTo>
                  <a:lnTo>
                    <a:pt x="5448" y="0"/>
                  </a:lnTo>
                  <a:lnTo>
                    <a:pt x="5496" y="0"/>
                  </a:lnTo>
                  <a:lnTo>
                    <a:pt x="5532" y="0"/>
                  </a:lnTo>
                  <a:lnTo>
                    <a:pt x="5608" y="0"/>
                  </a:lnTo>
                </a:path>
              </a:pathLst>
            </a:custGeom>
            <a:noFill/>
            <a:ln w="508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6087" name="Freeform 6">
              <a:extLst>
                <a:ext uri="{FF2B5EF4-FFF2-40B4-BE49-F238E27FC236}">
                  <a16:creationId xmlns:a16="http://schemas.microsoft.com/office/drawing/2014/main" id="{CE385E6A-F989-413F-AC0B-2AF355BCC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3552"/>
              <a:ext cx="97" cy="1"/>
            </a:xfrm>
            <a:custGeom>
              <a:avLst/>
              <a:gdLst>
                <a:gd name="T0" fmla="*/ 0 w 97"/>
                <a:gd name="T1" fmla="*/ 0 h 1"/>
                <a:gd name="T2" fmla="*/ 96 w 97"/>
                <a:gd name="T3" fmla="*/ 0 h 1"/>
                <a:gd name="T4" fmla="*/ 0 60000 65536"/>
                <a:gd name="T5" fmla="*/ 0 60000 65536"/>
                <a:gd name="T6" fmla="*/ 0 w 97"/>
                <a:gd name="T7" fmla="*/ 0 h 1"/>
                <a:gd name="T8" fmla="*/ 97 w 97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7" h="1">
                  <a:moveTo>
                    <a:pt x="0" y="0"/>
                  </a:moveTo>
                  <a:lnTo>
                    <a:pt x="96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6088" name="Freeform 7">
              <a:extLst>
                <a:ext uri="{FF2B5EF4-FFF2-40B4-BE49-F238E27FC236}">
                  <a16:creationId xmlns:a16="http://schemas.microsoft.com/office/drawing/2014/main" id="{B454D6E9-6BA6-48F7-9402-04B2AEAA9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" y="3636"/>
              <a:ext cx="5593" cy="337"/>
            </a:xfrm>
            <a:custGeom>
              <a:avLst/>
              <a:gdLst>
                <a:gd name="T0" fmla="*/ 72 w 5593"/>
                <a:gd name="T1" fmla="*/ 132 h 337"/>
                <a:gd name="T2" fmla="*/ 180 w 5593"/>
                <a:gd name="T3" fmla="*/ 132 h 337"/>
                <a:gd name="T4" fmla="*/ 288 w 5593"/>
                <a:gd name="T5" fmla="*/ 120 h 337"/>
                <a:gd name="T6" fmla="*/ 396 w 5593"/>
                <a:gd name="T7" fmla="*/ 108 h 337"/>
                <a:gd name="T8" fmla="*/ 492 w 5593"/>
                <a:gd name="T9" fmla="*/ 144 h 337"/>
                <a:gd name="T10" fmla="*/ 552 w 5593"/>
                <a:gd name="T11" fmla="*/ 252 h 337"/>
                <a:gd name="T12" fmla="*/ 672 w 5593"/>
                <a:gd name="T13" fmla="*/ 300 h 337"/>
                <a:gd name="T14" fmla="*/ 816 w 5593"/>
                <a:gd name="T15" fmla="*/ 324 h 337"/>
                <a:gd name="T16" fmla="*/ 948 w 5593"/>
                <a:gd name="T17" fmla="*/ 336 h 337"/>
                <a:gd name="T18" fmla="*/ 1068 w 5593"/>
                <a:gd name="T19" fmla="*/ 288 h 337"/>
                <a:gd name="T20" fmla="*/ 1164 w 5593"/>
                <a:gd name="T21" fmla="*/ 204 h 337"/>
                <a:gd name="T22" fmla="*/ 1248 w 5593"/>
                <a:gd name="T23" fmla="*/ 108 h 337"/>
                <a:gd name="T24" fmla="*/ 1332 w 5593"/>
                <a:gd name="T25" fmla="*/ 48 h 337"/>
                <a:gd name="T26" fmla="*/ 1440 w 5593"/>
                <a:gd name="T27" fmla="*/ 60 h 337"/>
                <a:gd name="T28" fmla="*/ 1548 w 5593"/>
                <a:gd name="T29" fmla="*/ 72 h 337"/>
                <a:gd name="T30" fmla="*/ 1656 w 5593"/>
                <a:gd name="T31" fmla="*/ 84 h 337"/>
                <a:gd name="T32" fmla="*/ 1764 w 5593"/>
                <a:gd name="T33" fmla="*/ 84 h 337"/>
                <a:gd name="T34" fmla="*/ 1872 w 5593"/>
                <a:gd name="T35" fmla="*/ 84 h 337"/>
                <a:gd name="T36" fmla="*/ 1908 w 5593"/>
                <a:gd name="T37" fmla="*/ 156 h 337"/>
                <a:gd name="T38" fmla="*/ 1968 w 5593"/>
                <a:gd name="T39" fmla="*/ 252 h 337"/>
                <a:gd name="T40" fmla="*/ 2112 w 5593"/>
                <a:gd name="T41" fmla="*/ 300 h 337"/>
                <a:gd name="T42" fmla="*/ 2232 w 5593"/>
                <a:gd name="T43" fmla="*/ 324 h 337"/>
                <a:gd name="T44" fmla="*/ 2400 w 5593"/>
                <a:gd name="T45" fmla="*/ 336 h 337"/>
                <a:gd name="T46" fmla="*/ 2544 w 5593"/>
                <a:gd name="T47" fmla="*/ 336 h 337"/>
                <a:gd name="T48" fmla="*/ 2664 w 5593"/>
                <a:gd name="T49" fmla="*/ 276 h 337"/>
                <a:gd name="T50" fmla="*/ 2748 w 5593"/>
                <a:gd name="T51" fmla="*/ 192 h 337"/>
                <a:gd name="T52" fmla="*/ 2784 w 5593"/>
                <a:gd name="T53" fmla="*/ 96 h 337"/>
                <a:gd name="T54" fmla="*/ 2940 w 5593"/>
                <a:gd name="T55" fmla="*/ 96 h 337"/>
                <a:gd name="T56" fmla="*/ 3048 w 5593"/>
                <a:gd name="T57" fmla="*/ 96 h 337"/>
                <a:gd name="T58" fmla="*/ 3228 w 5593"/>
                <a:gd name="T59" fmla="*/ 96 h 337"/>
                <a:gd name="T60" fmla="*/ 3420 w 5593"/>
                <a:gd name="T61" fmla="*/ 84 h 337"/>
                <a:gd name="T62" fmla="*/ 3504 w 5593"/>
                <a:gd name="T63" fmla="*/ 120 h 337"/>
                <a:gd name="T64" fmla="*/ 3612 w 5593"/>
                <a:gd name="T65" fmla="*/ 216 h 337"/>
                <a:gd name="T66" fmla="*/ 3732 w 5593"/>
                <a:gd name="T67" fmla="*/ 252 h 337"/>
                <a:gd name="T68" fmla="*/ 3888 w 5593"/>
                <a:gd name="T69" fmla="*/ 276 h 337"/>
                <a:gd name="T70" fmla="*/ 4044 w 5593"/>
                <a:gd name="T71" fmla="*/ 276 h 337"/>
                <a:gd name="T72" fmla="*/ 4236 w 5593"/>
                <a:gd name="T73" fmla="*/ 252 h 337"/>
                <a:gd name="T74" fmla="*/ 4344 w 5593"/>
                <a:gd name="T75" fmla="*/ 216 h 337"/>
                <a:gd name="T76" fmla="*/ 4380 w 5593"/>
                <a:gd name="T77" fmla="*/ 108 h 337"/>
                <a:gd name="T78" fmla="*/ 4392 w 5593"/>
                <a:gd name="T79" fmla="*/ 0 h 337"/>
                <a:gd name="T80" fmla="*/ 4500 w 5593"/>
                <a:gd name="T81" fmla="*/ 24 h 337"/>
                <a:gd name="T82" fmla="*/ 4680 w 5593"/>
                <a:gd name="T83" fmla="*/ 24 h 337"/>
                <a:gd name="T84" fmla="*/ 4860 w 5593"/>
                <a:gd name="T85" fmla="*/ 24 h 337"/>
                <a:gd name="T86" fmla="*/ 4968 w 5593"/>
                <a:gd name="T87" fmla="*/ 36 h 337"/>
                <a:gd name="T88" fmla="*/ 5064 w 5593"/>
                <a:gd name="T89" fmla="*/ 132 h 337"/>
                <a:gd name="T90" fmla="*/ 5172 w 5593"/>
                <a:gd name="T91" fmla="*/ 204 h 337"/>
                <a:gd name="T92" fmla="*/ 5280 w 5593"/>
                <a:gd name="T93" fmla="*/ 216 h 337"/>
                <a:gd name="T94" fmla="*/ 5448 w 5593"/>
                <a:gd name="T95" fmla="*/ 228 h 337"/>
                <a:gd name="T96" fmla="*/ 5556 w 5593"/>
                <a:gd name="T97" fmla="*/ 240 h 33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593"/>
                <a:gd name="T148" fmla="*/ 0 h 337"/>
                <a:gd name="T149" fmla="*/ 5593 w 5593"/>
                <a:gd name="T150" fmla="*/ 337 h 33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593" h="337">
                  <a:moveTo>
                    <a:pt x="0" y="108"/>
                  </a:moveTo>
                  <a:lnTo>
                    <a:pt x="36" y="120"/>
                  </a:lnTo>
                  <a:lnTo>
                    <a:pt x="72" y="132"/>
                  </a:lnTo>
                  <a:lnTo>
                    <a:pt x="108" y="132"/>
                  </a:lnTo>
                  <a:lnTo>
                    <a:pt x="144" y="132"/>
                  </a:lnTo>
                  <a:lnTo>
                    <a:pt x="180" y="132"/>
                  </a:lnTo>
                  <a:lnTo>
                    <a:pt x="216" y="120"/>
                  </a:lnTo>
                  <a:lnTo>
                    <a:pt x="252" y="120"/>
                  </a:lnTo>
                  <a:lnTo>
                    <a:pt x="288" y="120"/>
                  </a:lnTo>
                  <a:lnTo>
                    <a:pt x="324" y="120"/>
                  </a:lnTo>
                  <a:lnTo>
                    <a:pt x="360" y="120"/>
                  </a:lnTo>
                  <a:lnTo>
                    <a:pt x="396" y="108"/>
                  </a:lnTo>
                  <a:lnTo>
                    <a:pt x="432" y="108"/>
                  </a:lnTo>
                  <a:lnTo>
                    <a:pt x="468" y="108"/>
                  </a:lnTo>
                  <a:lnTo>
                    <a:pt x="492" y="144"/>
                  </a:lnTo>
                  <a:lnTo>
                    <a:pt x="504" y="180"/>
                  </a:lnTo>
                  <a:lnTo>
                    <a:pt x="516" y="216"/>
                  </a:lnTo>
                  <a:lnTo>
                    <a:pt x="552" y="252"/>
                  </a:lnTo>
                  <a:lnTo>
                    <a:pt x="588" y="276"/>
                  </a:lnTo>
                  <a:lnTo>
                    <a:pt x="624" y="288"/>
                  </a:lnTo>
                  <a:lnTo>
                    <a:pt x="672" y="300"/>
                  </a:lnTo>
                  <a:lnTo>
                    <a:pt x="744" y="312"/>
                  </a:lnTo>
                  <a:lnTo>
                    <a:pt x="780" y="324"/>
                  </a:lnTo>
                  <a:lnTo>
                    <a:pt x="816" y="324"/>
                  </a:lnTo>
                  <a:lnTo>
                    <a:pt x="864" y="336"/>
                  </a:lnTo>
                  <a:lnTo>
                    <a:pt x="912" y="336"/>
                  </a:lnTo>
                  <a:lnTo>
                    <a:pt x="948" y="336"/>
                  </a:lnTo>
                  <a:lnTo>
                    <a:pt x="984" y="324"/>
                  </a:lnTo>
                  <a:lnTo>
                    <a:pt x="1020" y="324"/>
                  </a:lnTo>
                  <a:lnTo>
                    <a:pt x="1068" y="288"/>
                  </a:lnTo>
                  <a:lnTo>
                    <a:pt x="1104" y="264"/>
                  </a:lnTo>
                  <a:lnTo>
                    <a:pt x="1140" y="240"/>
                  </a:lnTo>
                  <a:lnTo>
                    <a:pt x="1164" y="204"/>
                  </a:lnTo>
                  <a:lnTo>
                    <a:pt x="1200" y="180"/>
                  </a:lnTo>
                  <a:lnTo>
                    <a:pt x="1224" y="144"/>
                  </a:lnTo>
                  <a:lnTo>
                    <a:pt x="1248" y="108"/>
                  </a:lnTo>
                  <a:lnTo>
                    <a:pt x="1260" y="72"/>
                  </a:lnTo>
                  <a:lnTo>
                    <a:pt x="1296" y="48"/>
                  </a:lnTo>
                  <a:lnTo>
                    <a:pt x="1332" y="48"/>
                  </a:lnTo>
                  <a:lnTo>
                    <a:pt x="1368" y="48"/>
                  </a:lnTo>
                  <a:lnTo>
                    <a:pt x="1404" y="60"/>
                  </a:lnTo>
                  <a:lnTo>
                    <a:pt x="1440" y="60"/>
                  </a:lnTo>
                  <a:lnTo>
                    <a:pt x="1476" y="72"/>
                  </a:lnTo>
                  <a:lnTo>
                    <a:pt x="1512" y="72"/>
                  </a:lnTo>
                  <a:lnTo>
                    <a:pt x="1548" y="72"/>
                  </a:lnTo>
                  <a:lnTo>
                    <a:pt x="1584" y="84"/>
                  </a:lnTo>
                  <a:lnTo>
                    <a:pt x="1620" y="84"/>
                  </a:lnTo>
                  <a:lnTo>
                    <a:pt x="1656" y="84"/>
                  </a:lnTo>
                  <a:lnTo>
                    <a:pt x="1692" y="84"/>
                  </a:lnTo>
                  <a:lnTo>
                    <a:pt x="1728" y="84"/>
                  </a:lnTo>
                  <a:lnTo>
                    <a:pt x="1764" y="84"/>
                  </a:lnTo>
                  <a:lnTo>
                    <a:pt x="1800" y="84"/>
                  </a:lnTo>
                  <a:lnTo>
                    <a:pt x="1836" y="84"/>
                  </a:lnTo>
                  <a:lnTo>
                    <a:pt x="1872" y="84"/>
                  </a:lnTo>
                  <a:lnTo>
                    <a:pt x="1908" y="84"/>
                  </a:lnTo>
                  <a:lnTo>
                    <a:pt x="1908" y="120"/>
                  </a:lnTo>
                  <a:lnTo>
                    <a:pt x="1908" y="156"/>
                  </a:lnTo>
                  <a:lnTo>
                    <a:pt x="1908" y="192"/>
                  </a:lnTo>
                  <a:lnTo>
                    <a:pt x="1932" y="228"/>
                  </a:lnTo>
                  <a:lnTo>
                    <a:pt x="1968" y="252"/>
                  </a:lnTo>
                  <a:lnTo>
                    <a:pt x="2004" y="276"/>
                  </a:lnTo>
                  <a:lnTo>
                    <a:pt x="2076" y="276"/>
                  </a:lnTo>
                  <a:lnTo>
                    <a:pt x="2112" y="300"/>
                  </a:lnTo>
                  <a:lnTo>
                    <a:pt x="2148" y="312"/>
                  </a:lnTo>
                  <a:lnTo>
                    <a:pt x="2184" y="312"/>
                  </a:lnTo>
                  <a:lnTo>
                    <a:pt x="2232" y="324"/>
                  </a:lnTo>
                  <a:lnTo>
                    <a:pt x="2280" y="336"/>
                  </a:lnTo>
                  <a:lnTo>
                    <a:pt x="2328" y="336"/>
                  </a:lnTo>
                  <a:lnTo>
                    <a:pt x="2400" y="336"/>
                  </a:lnTo>
                  <a:lnTo>
                    <a:pt x="2472" y="336"/>
                  </a:lnTo>
                  <a:lnTo>
                    <a:pt x="2508" y="336"/>
                  </a:lnTo>
                  <a:lnTo>
                    <a:pt x="2544" y="336"/>
                  </a:lnTo>
                  <a:lnTo>
                    <a:pt x="2580" y="324"/>
                  </a:lnTo>
                  <a:lnTo>
                    <a:pt x="2628" y="300"/>
                  </a:lnTo>
                  <a:lnTo>
                    <a:pt x="2664" y="276"/>
                  </a:lnTo>
                  <a:lnTo>
                    <a:pt x="2700" y="252"/>
                  </a:lnTo>
                  <a:lnTo>
                    <a:pt x="2736" y="228"/>
                  </a:lnTo>
                  <a:lnTo>
                    <a:pt x="2748" y="192"/>
                  </a:lnTo>
                  <a:lnTo>
                    <a:pt x="2748" y="156"/>
                  </a:lnTo>
                  <a:lnTo>
                    <a:pt x="2748" y="120"/>
                  </a:lnTo>
                  <a:lnTo>
                    <a:pt x="2784" y="96"/>
                  </a:lnTo>
                  <a:lnTo>
                    <a:pt x="2820" y="96"/>
                  </a:lnTo>
                  <a:lnTo>
                    <a:pt x="2868" y="96"/>
                  </a:lnTo>
                  <a:lnTo>
                    <a:pt x="2940" y="96"/>
                  </a:lnTo>
                  <a:lnTo>
                    <a:pt x="2976" y="96"/>
                  </a:lnTo>
                  <a:lnTo>
                    <a:pt x="3012" y="96"/>
                  </a:lnTo>
                  <a:lnTo>
                    <a:pt x="3048" y="96"/>
                  </a:lnTo>
                  <a:lnTo>
                    <a:pt x="3120" y="96"/>
                  </a:lnTo>
                  <a:lnTo>
                    <a:pt x="3156" y="96"/>
                  </a:lnTo>
                  <a:lnTo>
                    <a:pt x="3228" y="96"/>
                  </a:lnTo>
                  <a:lnTo>
                    <a:pt x="3300" y="96"/>
                  </a:lnTo>
                  <a:lnTo>
                    <a:pt x="3372" y="96"/>
                  </a:lnTo>
                  <a:lnTo>
                    <a:pt x="3420" y="84"/>
                  </a:lnTo>
                  <a:lnTo>
                    <a:pt x="3456" y="84"/>
                  </a:lnTo>
                  <a:lnTo>
                    <a:pt x="3492" y="84"/>
                  </a:lnTo>
                  <a:lnTo>
                    <a:pt x="3504" y="120"/>
                  </a:lnTo>
                  <a:lnTo>
                    <a:pt x="3516" y="156"/>
                  </a:lnTo>
                  <a:lnTo>
                    <a:pt x="3564" y="180"/>
                  </a:lnTo>
                  <a:lnTo>
                    <a:pt x="3612" y="216"/>
                  </a:lnTo>
                  <a:lnTo>
                    <a:pt x="3660" y="228"/>
                  </a:lnTo>
                  <a:lnTo>
                    <a:pt x="3696" y="240"/>
                  </a:lnTo>
                  <a:lnTo>
                    <a:pt x="3732" y="252"/>
                  </a:lnTo>
                  <a:lnTo>
                    <a:pt x="3780" y="264"/>
                  </a:lnTo>
                  <a:lnTo>
                    <a:pt x="3816" y="276"/>
                  </a:lnTo>
                  <a:lnTo>
                    <a:pt x="3888" y="276"/>
                  </a:lnTo>
                  <a:lnTo>
                    <a:pt x="3960" y="276"/>
                  </a:lnTo>
                  <a:lnTo>
                    <a:pt x="4008" y="276"/>
                  </a:lnTo>
                  <a:lnTo>
                    <a:pt x="4044" y="276"/>
                  </a:lnTo>
                  <a:lnTo>
                    <a:pt x="4092" y="276"/>
                  </a:lnTo>
                  <a:lnTo>
                    <a:pt x="4140" y="264"/>
                  </a:lnTo>
                  <a:lnTo>
                    <a:pt x="4236" y="252"/>
                  </a:lnTo>
                  <a:lnTo>
                    <a:pt x="4272" y="252"/>
                  </a:lnTo>
                  <a:lnTo>
                    <a:pt x="4308" y="240"/>
                  </a:lnTo>
                  <a:lnTo>
                    <a:pt x="4344" y="216"/>
                  </a:lnTo>
                  <a:lnTo>
                    <a:pt x="4368" y="180"/>
                  </a:lnTo>
                  <a:lnTo>
                    <a:pt x="4380" y="144"/>
                  </a:lnTo>
                  <a:lnTo>
                    <a:pt x="4380" y="108"/>
                  </a:lnTo>
                  <a:lnTo>
                    <a:pt x="4392" y="72"/>
                  </a:lnTo>
                  <a:lnTo>
                    <a:pt x="4392" y="36"/>
                  </a:lnTo>
                  <a:lnTo>
                    <a:pt x="4392" y="0"/>
                  </a:lnTo>
                  <a:lnTo>
                    <a:pt x="4428" y="12"/>
                  </a:lnTo>
                  <a:lnTo>
                    <a:pt x="4464" y="24"/>
                  </a:lnTo>
                  <a:lnTo>
                    <a:pt x="4500" y="24"/>
                  </a:lnTo>
                  <a:lnTo>
                    <a:pt x="4536" y="24"/>
                  </a:lnTo>
                  <a:lnTo>
                    <a:pt x="4632" y="24"/>
                  </a:lnTo>
                  <a:lnTo>
                    <a:pt x="4680" y="24"/>
                  </a:lnTo>
                  <a:lnTo>
                    <a:pt x="4716" y="24"/>
                  </a:lnTo>
                  <a:lnTo>
                    <a:pt x="4764" y="24"/>
                  </a:lnTo>
                  <a:lnTo>
                    <a:pt x="4860" y="24"/>
                  </a:lnTo>
                  <a:lnTo>
                    <a:pt x="4896" y="12"/>
                  </a:lnTo>
                  <a:lnTo>
                    <a:pt x="4932" y="12"/>
                  </a:lnTo>
                  <a:lnTo>
                    <a:pt x="4968" y="36"/>
                  </a:lnTo>
                  <a:lnTo>
                    <a:pt x="5004" y="72"/>
                  </a:lnTo>
                  <a:lnTo>
                    <a:pt x="5028" y="108"/>
                  </a:lnTo>
                  <a:lnTo>
                    <a:pt x="5064" y="132"/>
                  </a:lnTo>
                  <a:lnTo>
                    <a:pt x="5100" y="168"/>
                  </a:lnTo>
                  <a:lnTo>
                    <a:pt x="5136" y="192"/>
                  </a:lnTo>
                  <a:lnTo>
                    <a:pt x="5172" y="204"/>
                  </a:lnTo>
                  <a:lnTo>
                    <a:pt x="5208" y="216"/>
                  </a:lnTo>
                  <a:lnTo>
                    <a:pt x="5244" y="216"/>
                  </a:lnTo>
                  <a:lnTo>
                    <a:pt x="5280" y="216"/>
                  </a:lnTo>
                  <a:lnTo>
                    <a:pt x="5328" y="216"/>
                  </a:lnTo>
                  <a:lnTo>
                    <a:pt x="5376" y="228"/>
                  </a:lnTo>
                  <a:lnTo>
                    <a:pt x="5448" y="228"/>
                  </a:lnTo>
                  <a:lnTo>
                    <a:pt x="5484" y="228"/>
                  </a:lnTo>
                  <a:lnTo>
                    <a:pt x="5520" y="240"/>
                  </a:lnTo>
                  <a:lnTo>
                    <a:pt x="5556" y="240"/>
                  </a:lnTo>
                  <a:lnTo>
                    <a:pt x="5592" y="240"/>
                  </a:lnTo>
                </a:path>
              </a:pathLst>
            </a:custGeom>
            <a:noFill/>
            <a:ln w="508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6089" name="Freeform 8">
              <a:extLst>
                <a:ext uri="{FF2B5EF4-FFF2-40B4-BE49-F238E27FC236}">
                  <a16:creationId xmlns:a16="http://schemas.microsoft.com/office/drawing/2014/main" id="{BB718528-ECE0-4880-9B14-AFF27D091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" y="3348"/>
              <a:ext cx="553" cy="205"/>
            </a:xfrm>
            <a:custGeom>
              <a:avLst/>
              <a:gdLst>
                <a:gd name="T0" fmla="*/ 552 w 553"/>
                <a:gd name="T1" fmla="*/ 204 h 205"/>
                <a:gd name="T2" fmla="*/ 528 w 553"/>
                <a:gd name="T3" fmla="*/ 168 h 205"/>
                <a:gd name="T4" fmla="*/ 516 w 553"/>
                <a:gd name="T5" fmla="*/ 132 h 205"/>
                <a:gd name="T6" fmla="*/ 480 w 553"/>
                <a:gd name="T7" fmla="*/ 108 h 205"/>
                <a:gd name="T8" fmla="*/ 468 w 553"/>
                <a:gd name="T9" fmla="*/ 72 h 205"/>
                <a:gd name="T10" fmla="*/ 432 w 553"/>
                <a:gd name="T11" fmla="*/ 48 h 205"/>
                <a:gd name="T12" fmla="*/ 396 w 553"/>
                <a:gd name="T13" fmla="*/ 24 h 205"/>
                <a:gd name="T14" fmla="*/ 360 w 553"/>
                <a:gd name="T15" fmla="*/ 0 h 205"/>
                <a:gd name="T16" fmla="*/ 324 w 553"/>
                <a:gd name="T17" fmla="*/ 0 h 205"/>
                <a:gd name="T18" fmla="*/ 288 w 553"/>
                <a:gd name="T19" fmla="*/ 0 h 205"/>
                <a:gd name="T20" fmla="*/ 252 w 553"/>
                <a:gd name="T21" fmla="*/ 0 h 205"/>
                <a:gd name="T22" fmla="*/ 216 w 553"/>
                <a:gd name="T23" fmla="*/ 0 h 205"/>
                <a:gd name="T24" fmla="*/ 180 w 553"/>
                <a:gd name="T25" fmla="*/ 0 h 205"/>
                <a:gd name="T26" fmla="*/ 144 w 553"/>
                <a:gd name="T27" fmla="*/ 0 h 205"/>
                <a:gd name="T28" fmla="*/ 108 w 553"/>
                <a:gd name="T29" fmla="*/ 0 h 205"/>
                <a:gd name="T30" fmla="*/ 72 w 553"/>
                <a:gd name="T31" fmla="*/ 24 h 205"/>
                <a:gd name="T32" fmla="*/ 36 w 553"/>
                <a:gd name="T33" fmla="*/ 48 h 205"/>
                <a:gd name="T34" fmla="*/ 12 w 553"/>
                <a:gd name="T35" fmla="*/ 84 h 205"/>
                <a:gd name="T36" fmla="*/ 0 w 553"/>
                <a:gd name="T37" fmla="*/ 120 h 20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53"/>
                <a:gd name="T58" fmla="*/ 0 h 205"/>
                <a:gd name="T59" fmla="*/ 553 w 553"/>
                <a:gd name="T60" fmla="*/ 205 h 20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53" h="205">
                  <a:moveTo>
                    <a:pt x="552" y="204"/>
                  </a:moveTo>
                  <a:lnTo>
                    <a:pt x="528" y="168"/>
                  </a:lnTo>
                  <a:lnTo>
                    <a:pt x="516" y="132"/>
                  </a:lnTo>
                  <a:lnTo>
                    <a:pt x="480" y="108"/>
                  </a:lnTo>
                  <a:lnTo>
                    <a:pt x="468" y="72"/>
                  </a:lnTo>
                  <a:lnTo>
                    <a:pt x="432" y="48"/>
                  </a:lnTo>
                  <a:lnTo>
                    <a:pt x="396" y="24"/>
                  </a:lnTo>
                  <a:lnTo>
                    <a:pt x="360" y="0"/>
                  </a:lnTo>
                  <a:lnTo>
                    <a:pt x="324" y="0"/>
                  </a:lnTo>
                  <a:lnTo>
                    <a:pt x="288" y="0"/>
                  </a:lnTo>
                  <a:lnTo>
                    <a:pt x="252" y="0"/>
                  </a:lnTo>
                  <a:lnTo>
                    <a:pt x="216" y="0"/>
                  </a:lnTo>
                  <a:lnTo>
                    <a:pt x="180" y="0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72" y="24"/>
                  </a:lnTo>
                  <a:lnTo>
                    <a:pt x="36" y="48"/>
                  </a:lnTo>
                  <a:lnTo>
                    <a:pt x="12" y="84"/>
                  </a:lnTo>
                  <a:lnTo>
                    <a:pt x="0" y="120"/>
                  </a:lnTo>
                </a:path>
              </a:pathLst>
            </a:custGeom>
            <a:noFill/>
            <a:ln w="50800" cap="rnd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6090" name="Freeform 9">
              <a:extLst>
                <a:ext uri="{FF2B5EF4-FFF2-40B4-BE49-F238E27FC236}">
                  <a16:creationId xmlns:a16="http://schemas.microsoft.com/office/drawing/2014/main" id="{D5746E11-EC4F-403C-BCBC-798C50DC2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4" y="3396"/>
              <a:ext cx="553" cy="205"/>
            </a:xfrm>
            <a:custGeom>
              <a:avLst/>
              <a:gdLst>
                <a:gd name="T0" fmla="*/ 552 w 553"/>
                <a:gd name="T1" fmla="*/ 204 h 205"/>
                <a:gd name="T2" fmla="*/ 528 w 553"/>
                <a:gd name="T3" fmla="*/ 168 h 205"/>
                <a:gd name="T4" fmla="*/ 516 w 553"/>
                <a:gd name="T5" fmla="*/ 132 h 205"/>
                <a:gd name="T6" fmla="*/ 480 w 553"/>
                <a:gd name="T7" fmla="*/ 108 h 205"/>
                <a:gd name="T8" fmla="*/ 468 w 553"/>
                <a:gd name="T9" fmla="*/ 72 h 205"/>
                <a:gd name="T10" fmla="*/ 432 w 553"/>
                <a:gd name="T11" fmla="*/ 48 h 205"/>
                <a:gd name="T12" fmla="*/ 396 w 553"/>
                <a:gd name="T13" fmla="*/ 24 h 205"/>
                <a:gd name="T14" fmla="*/ 360 w 553"/>
                <a:gd name="T15" fmla="*/ 0 h 205"/>
                <a:gd name="T16" fmla="*/ 324 w 553"/>
                <a:gd name="T17" fmla="*/ 0 h 205"/>
                <a:gd name="T18" fmla="*/ 288 w 553"/>
                <a:gd name="T19" fmla="*/ 0 h 205"/>
                <a:gd name="T20" fmla="*/ 252 w 553"/>
                <a:gd name="T21" fmla="*/ 0 h 205"/>
                <a:gd name="T22" fmla="*/ 216 w 553"/>
                <a:gd name="T23" fmla="*/ 0 h 205"/>
                <a:gd name="T24" fmla="*/ 180 w 553"/>
                <a:gd name="T25" fmla="*/ 0 h 205"/>
                <a:gd name="T26" fmla="*/ 144 w 553"/>
                <a:gd name="T27" fmla="*/ 0 h 205"/>
                <a:gd name="T28" fmla="*/ 108 w 553"/>
                <a:gd name="T29" fmla="*/ 0 h 205"/>
                <a:gd name="T30" fmla="*/ 72 w 553"/>
                <a:gd name="T31" fmla="*/ 24 h 205"/>
                <a:gd name="T32" fmla="*/ 36 w 553"/>
                <a:gd name="T33" fmla="*/ 48 h 205"/>
                <a:gd name="T34" fmla="*/ 12 w 553"/>
                <a:gd name="T35" fmla="*/ 84 h 205"/>
                <a:gd name="T36" fmla="*/ 0 w 553"/>
                <a:gd name="T37" fmla="*/ 120 h 20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53"/>
                <a:gd name="T58" fmla="*/ 0 h 205"/>
                <a:gd name="T59" fmla="*/ 553 w 553"/>
                <a:gd name="T60" fmla="*/ 205 h 20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53" h="205">
                  <a:moveTo>
                    <a:pt x="552" y="204"/>
                  </a:moveTo>
                  <a:lnTo>
                    <a:pt x="528" y="168"/>
                  </a:lnTo>
                  <a:lnTo>
                    <a:pt x="516" y="132"/>
                  </a:lnTo>
                  <a:lnTo>
                    <a:pt x="480" y="108"/>
                  </a:lnTo>
                  <a:lnTo>
                    <a:pt x="468" y="72"/>
                  </a:lnTo>
                  <a:lnTo>
                    <a:pt x="432" y="48"/>
                  </a:lnTo>
                  <a:lnTo>
                    <a:pt x="396" y="24"/>
                  </a:lnTo>
                  <a:lnTo>
                    <a:pt x="360" y="0"/>
                  </a:lnTo>
                  <a:lnTo>
                    <a:pt x="324" y="0"/>
                  </a:lnTo>
                  <a:lnTo>
                    <a:pt x="288" y="0"/>
                  </a:lnTo>
                  <a:lnTo>
                    <a:pt x="252" y="0"/>
                  </a:lnTo>
                  <a:lnTo>
                    <a:pt x="216" y="0"/>
                  </a:lnTo>
                  <a:lnTo>
                    <a:pt x="180" y="0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72" y="24"/>
                  </a:lnTo>
                  <a:lnTo>
                    <a:pt x="36" y="48"/>
                  </a:lnTo>
                  <a:lnTo>
                    <a:pt x="12" y="84"/>
                  </a:lnTo>
                  <a:lnTo>
                    <a:pt x="0" y="120"/>
                  </a:lnTo>
                </a:path>
              </a:pathLst>
            </a:custGeom>
            <a:noFill/>
            <a:ln w="50800" cap="rnd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6091" name="Freeform 10">
              <a:extLst>
                <a:ext uri="{FF2B5EF4-FFF2-40B4-BE49-F238E27FC236}">
                  <a16:creationId xmlns:a16="http://schemas.microsoft.com/office/drawing/2014/main" id="{0F9B8FBB-CA86-4D35-9487-326EC9FD8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" y="3300"/>
              <a:ext cx="553" cy="205"/>
            </a:xfrm>
            <a:custGeom>
              <a:avLst/>
              <a:gdLst>
                <a:gd name="T0" fmla="*/ 552 w 553"/>
                <a:gd name="T1" fmla="*/ 204 h 205"/>
                <a:gd name="T2" fmla="*/ 528 w 553"/>
                <a:gd name="T3" fmla="*/ 168 h 205"/>
                <a:gd name="T4" fmla="*/ 516 w 553"/>
                <a:gd name="T5" fmla="*/ 132 h 205"/>
                <a:gd name="T6" fmla="*/ 480 w 553"/>
                <a:gd name="T7" fmla="*/ 108 h 205"/>
                <a:gd name="T8" fmla="*/ 468 w 553"/>
                <a:gd name="T9" fmla="*/ 72 h 205"/>
                <a:gd name="T10" fmla="*/ 432 w 553"/>
                <a:gd name="T11" fmla="*/ 48 h 205"/>
                <a:gd name="T12" fmla="*/ 396 w 553"/>
                <a:gd name="T13" fmla="*/ 24 h 205"/>
                <a:gd name="T14" fmla="*/ 360 w 553"/>
                <a:gd name="T15" fmla="*/ 0 h 205"/>
                <a:gd name="T16" fmla="*/ 324 w 553"/>
                <a:gd name="T17" fmla="*/ 0 h 205"/>
                <a:gd name="T18" fmla="*/ 288 w 553"/>
                <a:gd name="T19" fmla="*/ 0 h 205"/>
                <a:gd name="T20" fmla="*/ 252 w 553"/>
                <a:gd name="T21" fmla="*/ 0 h 205"/>
                <a:gd name="T22" fmla="*/ 216 w 553"/>
                <a:gd name="T23" fmla="*/ 0 h 205"/>
                <a:gd name="T24" fmla="*/ 180 w 553"/>
                <a:gd name="T25" fmla="*/ 0 h 205"/>
                <a:gd name="T26" fmla="*/ 144 w 553"/>
                <a:gd name="T27" fmla="*/ 0 h 205"/>
                <a:gd name="T28" fmla="*/ 108 w 553"/>
                <a:gd name="T29" fmla="*/ 0 h 205"/>
                <a:gd name="T30" fmla="*/ 72 w 553"/>
                <a:gd name="T31" fmla="*/ 24 h 205"/>
                <a:gd name="T32" fmla="*/ 36 w 553"/>
                <a:gd name="T33" fmla="*/ 48 h 205"/>
                <a:gd name="T34" fmla="*/ 12 w 553"/>
                <a:gd name="T35" fmla="*/ 84 h 205"/>
                <a:gd name="T36" fmla="*/ 0 w 553"/>
                <a:gd name="T37" fmla="*/ 120 h 20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53"/>
                <a:gd name="T58" fmla="*/ 0 h 205"/>
                <a:gd name="T59" fmla="*/ 553 w 553"/>
                <a:gd name="T60" fmla="*/ 205 h 20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53" h="205">
                  <a:moveTo>
                    <a:pt x="552" y="204"/>
                  </a:moveTo>
                  <a:lnTo>
                    <a:pt x="528" y="168"/>
                  </a:lnTo>
                  <a:lnTo>
                    <a:pt x="516" y="132"/>
                  </a:lnTo>
                  <a:lnTo>
                    <a:pt x="480" y="108"/>
                  </a:lnTo>
                  <a:lnTo>
                    <a:pt x="468" y="72"/>
                  </a:lnTo>
                  <a:lnTo>
                    <a:pt x="432" y="48"/>
                  </a:lnTo>
                  <a:lnTo>
                    <a:pt x="396" y="24"/>
                  </a:lnTo>
                  <a:lnTo>
                    <a:pt x="360" y="0"/>
                  </a:lnTo>
                  <a:lnTo>
                    <a:pt x="324" y="0"/>
                  </a:lnTo>
                  <a:lnTo>
                    <a:pt x="288" y="0"/>
                  </a:lnTo>
                  <a:lnTo>
                    <a:pt x="252" y="0"/>
                  </a:lnTo>
                  <a:lnTo>
                    <a:pt x="216" y="0"/>
                  </a:lnTo>
                  <a:lnTo>
                    <a:pt x="180" y="0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72" y="24"/>
                  </a:lnTo>
                  <a:lnTo>
                    <a:pt x="36" y="48"/>
                  </a:lnTo>
                  <a:lnTo>
                    <a:pt x="12" y="84"/>
                  </a:lnTo>
                  <a:lnTo>
                    <a:pt x="0" y="120"/>
                  </a:lnTo>
                </a:path>
              </a:pathLst>
            </a:custGeom>
            <a:noFill/>
            <a:ln w="50800" cap="rnd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6092" name="Freeform 11">
              <a:extLst>
                <a:ext uri="{FF2B5EF4-FFF2-40B4-BE49-F238E27FC236}">
                  <a16:creationId xmlns:a16="http://schemas.microsoft.com/office/drawing/2014/main" id="{A45FEC6F-2A41-4603-860D-B17DADD85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" y="3240"/>
              <a:ext cx="493" cy="217"/>
            </a:xfrm>
            <a:custGeom>
              <a:avLst/>
              <a:gdLst>
                <a:gd name="T0" fmla="*/ 492 w 493"/>
                <a:gd name="T1" fmla="*/ 24 h 217"/>
                <a:gd name="T2" fmla="*/ 456 w 493"/>
                <a:gd name="T3" fmla="*/ 0 h 217"/>
                <a:gd name="T4" fmla="*/ 420 w 493"/>
                <a:gd name="T5" fmla="*/ 0 h 217"/>
                <a:gd name="T6" fmla="*/ 384 w 493"/>
                <a:gd name="T7" fmla="*/ 0 h 217"/>
                <a:gd name="T8" fmla="*/ 348 w 493"/>
                <a:gd name="T9" fmla="*/ 12 h 217"/>
                <a:gd name="T10" fmla="*/ 312 w 493"/>
                <a:gd name="T11" fmla="*/ 24 h 217"/>
                <a:gd name="T12" fmla="*/ 276 w 493"/>
                <a:gd name="T13" fmla="*/ 36 h 217"/>
                <a:gd name="T14" fmla="*/ 240 w 493"/>
                <a:gd name="T15" fmla="*/ 48 h 217"/>
                <a:gd name="T16" fmla="*/ 204 w 493"/>
                <a:gd name="T17" fmla="*/ 60 h 217"/>
                <a:gd name="T18" fmla="*/ 168 w 493"/>
                <a:gd name="T19" fmla="*/ 72 h 217"/>
                <a:gd name="T20" fmla="*/ 132 w 493"/>
                <a:gd name="T21" fmla="*/ 84 h 217"/>
                <a:gd name="T22" fmla="*/ 96 w 493"/>
                <a:gd name="T23" fmla="*/ 96 h 217"/>
                <a:gd name="T24" fmla="*/ 60 w 493"/>
                <a:gd name="T25" fmla="*/ 120 h 217"/>
                <a:gd name="T26" fmla="*/ 24 w 493"/>
                <a:gd name="T27" fmla="*/ 144 h 217"/>
                <a:gd name="T28" fmla="*/ 12 w 493"/>
                <a:gd name="T29" fmla="*/ 180 h 217"/>
                <a:gd name="T30" fmla="*/ 0 w 493"/>
                <a:gd name="T31" fmla="*/ 216 h 2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93"/>
                <a:gd name="T49" fmla="*/ 0 h 217"/>
                <a:gd name="T50" fmla="*/ 493 w 493"/>
                <a:gd name="T51" fmla="*/ 217 h 2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93" h="217">
                  <a:moveTo>
                    <a:pt x="492" y="24"/>
                  </a:moveTo>
                  <a:lnTo>
                    <a:pt x="456" y="0"/>
                  </a:lnTo>
                  <a:lnTo>
                    <a:pt x="420" y="0"/>
                  </a:lnTo>
                  <a:lnTo>
                    <a:pt x="384" y="0"/>
                  </a:lnTo>
                  <a:lnTo>
                    <a:pt x="348" y="12"/>
                  </a:lnTo>
                  <a:lnTo>
                    <a:pt x="312" y="24"/>
                  </a:lnTo>
                  <a:lnTo>
                    <a:pt x="276" y="36"/>
                  </a:lnTo>
                  <a:lnTo>
                    <a:pt x="240" y="48"/>
                  </a:lnTo>
                  <a:lnTo>
                    <a:pt x="204" y="60"/>
                  </a:lnTo>
                  <a:lnTo>
                    <a:pt x="168" y="72"/>
                  </a:lnTo>
                  <a:lnTo>
                    <a:pt x="132" y="84"/>
                  </a:lnTo>
                  <a:lnTo>
                    <a:pt x="96" y="96"/>
                  </a:lnTo>
                  <a:lnTo>
                    <a:pt x="60" y="120"/>
                  </a:lnTo>
                  <a:lnTo>
                    <a:pt x="24" y="144"/>
                  </a:lnTo>
                  <a:lnTo>
                    <a:pt x="12" y="180"/>
                  </a:lnTo>
                  <a:lnTo>
                    <a:pt x="0" y="216"/>
                  </a:lnTo>
                </a:path>
              </a:pathLst>
            </a:custGeom>
            <a:noFill/>
            <a:ln w="50800" cap="rnd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6093" name="Freeform 12">
              <a:extLst>
                <a:ext uri="{FF2B5EF4-FFF2-40B4-BE49-F238E27FC236}">
                  <a16:creationId xmlns:a16="http://schemas.microsoft.com/office/drawing/2014/main" id="{B5129B5A-06B0-4FF7-8CE7-4B6CB50E0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" y="3744"/>
              <a:ext cx="253" cy="133"/>
            </a:xfrm>
            <a:custGeom>
              <a:avLst/>
              <a:gdLst>
                <a:gd name="T0" fmla="*/ 12 w 253"/>
                <a:gd name="T1" fmla="*/ 0 h 133"/>
                <a:gd name="T2" fmla="*/ 0 w 253"/>
                <a:gd name="T3" fmla="*/ 36 h 133"/>
                <a:gd name="T4" fmla="*/ 36 w 253"/>
                <a:gd name="T5" fmla="*/ 60 h 133"/>
                <a:gd name="T6" fmla="*/ 72 w 253"/>
                <a:gd name="T7" fmla="*/ 84 h 133"/>
                <a:gd name="T8" fmla="*/ 108 w 253"/>
                <a:gd name="T9" fmla="*/ 108 h 133"/>
                <a:gd name="T10" fmla="*/ 144 w 253"/>
                <a:gd name="T11" fmla="*/ 108 h 133"/>
                <a:gd name="T12" fmla="*/ 180 w 253"/>
                <a:gd name="T13" fmla="*/ 120 h 133"/>
                <a:gd name="T14" fmla="*/ 216 w 253"/>
                <a:gd name="T15" fmla="*/ 132 h 133"/>
                <a:gd name="T16" fmla="*/ 252 w 253"/>
                <a:gd name="T17" fmla="*/ 132 h 1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3"/>
                <a:gd name="T28" fmla="*/ 0 h 133"/>
                <a:gd name="T29" fmla="*/ 253 w 253"/>
                <a:gd name="T30" fmla="*/ 133 h 1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3" h="133">
                  <a:moveTo>
                    <a:pt x="12" y="0"/>
                  </a:moveTo>
                  <a:lnTo>
                    <a:pt x="0" y="36"/>
                  </a:lnTo>
                  <a:lnTo>
                    <a:pt x="36" y="60"/>
                  </a:lnTo>
                  <a:lnTo>
                    <a:pt x="72" y="84"/>
                  </a:lnTo>
                  <a:lnTo>
                    <a:pt x="108" y="108"/>
                  </a:lnTo>
                  <a:lnTo>
                    <a:pt x="144" y="108"/>
                  </a:lnTo>
                  <a:lnTo>
                    <a:pt x="180" y="120"/>
                  </a:lnTo>
                  <a:lnTo>
                    <a:pt x="216" y="132"/>
                  </a:lnTo>
                  <a:lnTo>
                    <a:pt x="252" y="132"/>
                  </a:lnTo>
                </a:path>
              </a:pathLst>
            </a:custGeom>
            <a:noFill/>
            <a:ln w="50800" cap="rnd">
              <a:solidFill>
                <a:srgbClr val="00279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6094" name="Freeform 13">
              <a:extLst>
                <a:ext uri="{FF2B5EF4-FFF2-40B4-BE49-F238E27FC236}">
                  <a16:creationId xmlns:a16="http://schemas.microsoft.com/office/drawing/2014/main" id="{DF81A838-7CE2-40D3-84BE-9ABC7C6E0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" y="3696"/>
              <a:ext cx="265" cy="193"/>
            </a:xfrm>
            <a:custGeom>
              <a:avLst/>
              <a:gdLst>
                <a:gd name="T0" fmla="*/ 0 w 265"/>
                <a:gd name="T1" fmla="*/ 192 h 193"/>
                <a:gd name="T2" fmla="*/ 36 w 265"/>
                <a:gd name="T3" fmla="*/ 180 h 193"/>
                <a:gd name="T4" fmla="*/ 72 w 265"/>
                <a:gd name="T5" fmla="*/ 168 h 193"/>
                <a:gd name="T6" fmla="*/ 108 w 265"/>
                <a:gd name="T7" fmla="*/ 144 h 193"/>
                <a:gd name="T8" fmla="*/ 144 w 265"/>
                <a:gd name="T9" fmla="*/ 120 h 193"/>
                <a:gd name="T10" fmla="*/ 180 w 265"/>
                <a:gd name="T11" fmla="*/ 96 h 193"/>
                <a:gd name="T12" fmla="*/ 216 w 265"/>
                <a:gd name="T13" fmla="*/ 72 h 193"/>
                <a:gd name="T14" fmla="*/ 240 w 265"/>
                <a:gd name="T15" fmla="*/ 36 h 193"/>
                <a:gd name="T16" fmla="*/ 264 w 265"/>
                <a:gd name="T17" fmla="*/ 0 h 1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5"/>
                <a:gd name="T28" fmla="*/ 0 h 193"/>
                <a:gd name="T29" fmla="*/ 265 w 265"/>
                <a:gd name="T30" fmla="*/ 193 h 1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5" h="193">
                  <a:moveTo>
                    <a:pt x="0" y="192"/>
                  </a:moveTo>
                  <a:lnTo>
                    <a:pt x="36" y="180"/>
                  </a:lnTo>
                  <a:lnTo>
                    <a:pt x="72" y="168"/>
                  </a:lnTo>
                  <a:lnTo>
                    <a:pt x="108" y="144"/>
                  </a:lnTo>
                  <a:lnTo>
                    <a:pt x="144" y="120"/>
                  </a:lnTo>
                  <a:lnTo>
                    <a:pt x="180" y="96"/>
                  </a:lnTo>
                  <a:lnTo>
                    <a:pt x="216" y="72"/>
                  </a:lnTo>
                  <a:lnTo>
                    <a:pt x="240" y="36"/>
                  </a:lnTo>
                  <a:lnTo>
                    <a:pt x="264" y="0"/>
                  </a:lnTo>
                </a:path>
              </a:pathLst>
            </a:custGeom>
            <a:noFill/>
            <a:ln w="50800" cap="rnd">
              <a:solidFill>
                <a:srgbClr val="00279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6095" name="Freeform 14">
              <a:extLst>
                <a:ext uri="{FF2B5EF4-FFF2-40B4-BE49-F238E27FC236}">
                  <a16:creationId xmlns:a16="http://schemas.microsoft.com/office/drawing/2014/main" id="{38D17CDA-13A7-418E-8AFD-4FCE3FC1C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4" y="3648"/>
              <a:ext cx="253" cy="133"/>
            </a:xfrm>
            <a:custGeom>
              <a:avLst/>
              <a:gdLst>
                <a:gd name="T0" fmla="*/ 12 w 253"/>
                <a:gd name="T1" fmla="*/ 0 h 133"/>
                <a:gd name="T2" fmla="*/ 0 w 253"/>
                <a:gd name="T3" fmla="*/ 36 h 133"/>
                <a:gd name="T4" fmla="*/ 36 w 253"/>
                <a:gd name="T5" fmla="*/ 60 h 133"/>
                <a:gd name="T6" fmla="*/ 72 w 253"/>
                <a:gd name="T7" fmla="*/ 84 h 133"/>
                <a:gd name="T8" fmla="*/ 108 w 253"/>
                <a:gd name="T9" fmla="*/ 108 h 133"/>
                <a:gd name="T10" fmla="*/ 144 w 253"/>
                <a:gd name="T11" fmla="*/ 108 h 133"/>
                <a:gd name="T12" fmla="*/ 180 w 253"/>
                <a:gd name="T13" fmla="*/ 120 h 133"/>
                <a:gd name="T14" fmla="*/ 216 w 253"/>
                <a:gd name="T15" fmla="*/ 132 h 133"/>
                <a:gd name="T16" fmla="*/ 252 w 253"/>
                <a:gd name="T17" fmla="*/ 132 h 1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3"/>
                <a:gd name="T28" fmla="*/ 0 h 133"/>
                <a:gd name="T29" fmla="*/ 253 w 253"/>
                <a:gd name="T30" fmla="*/ 133 h 1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3" h="133">
                  <a:moveTo>
                    <a:pt x="12" y="0"/>
                  </a:moveTo>
                  <a:lnTo>
                    <a:pt x="0" y="36"/>
                  </a:lnTo>
                  <a:lnTo>
                    <a:pt x="36" y="60"/>
                  </a:lnTo>
                  <a:lnTo>
                    <a:pt x="72" y="84"/>
                  </a:lnTo>
                  <a:lnTo>
                    <a:pt x="108" y="108"/>
                  </a:lnTo>
                  <a:lnTo>
                    <a:pt x="144" y="108"/>
                  </a:lnTo>
                  <a:lnTo>
                    <a:pt x="180" y="120"/>
                  </a:lnTo>
                  <a:lnTo>
                    <a:pt x="216" y="132"/>
                  </a:lnTo>
                  <a:lnTo>
                    <a:pt x="252" y="132"/>
                  </a:lnTo>
                </a:path>
              </a:pathLst>
            </a:custGeom>
            <a:noFill/>
            <a:ln w="50800" cap="rnd">
              <a:solidFill>
                <a:srgbClr val="00279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6096" name="Freeform 15">
              <a:extLst>
                <a:ext uri="{FF2B5EF4-FFF2-40B4-BE49-F238E27FC236}">
                  <a16:creationId xmlns:a16="http://schemas.microsoft.com/office/drawing/2014/main" id="{41EBF331-D062-4F4F-801A-4C2423B43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4" y="3696"/>
              <a:ext cx="253" cy="133"/>
            </a:xfrm>
            <a:custGeom>
              <a:avLst/>
              <a:gdLst>
                <a:gd name="T0" fmla="*/ 12 w 253"/>
                <a:gd name="T1" fmla="*/ 0 h 133"/>
                <a:gd name="T2" fmla="*/ 0 w 253"/>
                <a:gd name="T3" fmla="*/ 36 h 133"/>
                <a:gd name="T4" fmla="*/ 36 w 253"/>
                <a:gd name="T5" fmla="*/ 60 h 133"/>
                <a:gd name="T6" fmla="*/ 72 w 253"/>
                <a:gd name="T7" fmla="*/ 84 h 133"/>
                <a:gd name="T8" fmla="*/ 108 w 253"/>
                <a:gd name="T9" fmla="*/ 108 h 133"/>
                <a:gd name="T10" fmla="*/ 144 w 253"/>
                <a:gd name="T11" fmla="*/ 108 h 133"/>
                <a:gd name="T12" fmla="*/ 180 w 253"/>
                <a:gd name="T13" fmla="*/ 120 h 133"/>
                <a:gd name="T14" fmla="*/ 216 w 253"/>
                <a:gd name="T15" fmla="*/ 132 h 133"/>
                <a:gd name="T16" fmla="*/ 252 w 253"/>
                <a:gd name="T17" fmla="*/ 132 h 1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3"/>
                <a:gd name="T28" fmla="*/ 0 h 133"/>
                <a:gd name="T29" fmla="*/ 253 w 253"/>
                <a:gd name="T30" fmla="*/ 133 h 1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3" h="133">
                  <a:moveTo>
                    <a:pt x="12" y="0"/>
                  </a:moveTo>
                  <a:lnTo>
                    <a:pt x="0" y="36"/>
                  </a:lnTo>
                  <a:lnTo>
                    <a:pt x="36" y="60"/>
                  </a:lnTo>
                  <a:lnTo>
                    <a:pt x="72" y="84"/>
                  </a:lnTo>
                  <a:lnTo>
                    <a:pt x="108" y="108"/>
                  </a:lnTo>
                  <a:lnTo>
                    <a:pt x="144" y="108"/>
                  </a:lnTo>
                  <a:lnTo>
                    <a:pt x="180" y="120"/>
                  </a:lnTo>
                  <a:lnTo>
                    <a:pt x="216" y="132"/>
                  </a:lnTo>
                  <a:lnTo>
                    <a:pt x="252" y="132"/>
                  </a:lnTo>
                </a:path>
              </a:pathLst>
            </a:custGeom>
            <a:noFill/>
            <a:ln w="50800" cap="rnd">
              <a:solidFill>
                <a:srgbClr val="00279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6097" name="Freeform 16">
              <a:extLst>
                <a:ext uri="{FF2B5EF4-FFF2-40B4-BE49-F238E27FC236}">
                  <a16:creationId xmlns:a16="http://schemas.microsoft.com/office/drawing/2014/main" id="{9185A791-D4D3-4D7A-B1B8-AAC6A9436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3744"/>
              <a:ext cx="253" cy="133"/>
            </a:xfrm>
            <a:custGeom>
              <a:avLst/>
              <a:gdLst>
                <a:gd name="T0" fmla="*/ 12 w 253"/>
                <a:gd name="T1" fmla="*/ 0 h 133"/>
                <a:gd name="T2" fmla="*/ 0 w 253"/>
                <a:gd name="T3" fmla="*/ 36 h 133"/>
                <a:gd name="T4" fmla="*/ 36 w 253"/>
                <a:gd name="T5" fmla="*/ 60 h 133"/>
                <a:gd name="T6" fmla="*/ 72 w 253"/>
                <a:gd name="T7" fmla="*/ 84 h 133"/>
                <a:gd name="T8" fmla="*/ 108 w 253"/>
                <a:gd name="T9" fmla="*/ 108 h 133"/>
                <a:gd name="T10" fmla="*/ 144 w 253"/>
                <a:gd name="T11" fmla="*/ 108 h 133"/>
                <a:gd name="T12" fmla="*/ 180 w 253"/>
                <a:gd name="T13" fmla="*/ 120 h 133"/>
                <a:gd name="T14" fmla="*/ 216 w 253"/>
                <a:gd name="T15" fmla="*/ 132 h 133"/>
                <a:gd name="T16" fmla="*/ 252 w 253"/>
                <a:gd name="T17" fmla="*/ 132 h 1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3"/>
                <a:gd name="T28" fmla="*/ 0 h 133"/>
                <a:gd name="T29" fmla="*/ 253 w 253"/>
                <a:gd name="T30" fmla="*/ 133 h 1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3" h="133">
                  <a:moveTo>
                    <a:pt x="12" y="0"/>
                  </a:moveTo>
                  <a:lnTo>
                    <a:pt x="0" y="36"/>
                  </a:lnTo>
                  <a:lnTo>
                    <a:pt x="36" y="60"/>
                  </a:lnTo>
                  <a:lnTo>
                    <a:pt x="72" y="84"/>
                  </a:lnTo>
                  <a:lnTo>
                    <a:pt x="108" y="108"/>
                  </a:lnTo>
                  <a:lnTo>
                    <a:pt x="144" y="108"/>
                  </a:lnTo>
                  <a:lnTo>
                    <a:pt x="180" y="120"/>
                  </a:lnTo>
                  <a:lnTo>
                    <a:pt x="216" y="132"/>
                  </a:lnTo>
                  <a:lnTo>
                    <a:pt x="252" y="132"/>
                  </a:lnTo>
                </a:path>
              </a:pathLst>
            </a:custGeom>
            <a:noFill/>
            <a:ln w="50800" cap="rnd">
              <a:solidFill>
                <a:srgbClr val="00279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6098" name="Freeform 17">
              <a:extLst>
                <a:ext uri="{FF2B5EF4-FFF2-40B4-BE49-F238E27FC236}">
                  <a16:creationId xmlns:a16="http://schemas.microsoft.com/office/drawing/2014/main" id="{4F544123-1656-4008-AD97-078F9595A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3648"/>
              <a:ext cx="265" cy="193"/>
            </a:xfrm>
            <a:custGeom>
              <a:avLst/>
              <a:gdLst>
                <a:gd name="T0" fmla="*/ 0 w 265"/>
                <a:gd name="T1" fmla="*/ 192 h 193"/>
                <a:gd name="T2" fmla="*/ 36 w 265"/>
                <a:gd name="T3" fmla="*/ 180 h 193"/>
                <a:gd name="T4" fmla="*/ 72 w 265"/>
                <a:gd name="T5" fmla="*/ 168 h 193"/>
                <a:gd name="T6" fmla="*/ 108 w 265"/>
                <a:gd name="T7" fmla="*/ 144 h 193"/>
                <a:gd name="T8" fmla="*/ 144 w 265"/>
                <a:gd name="T9" fmla="*/ 120 h 193"/>
                <a:gd name="T10" fmla="*/ 180 w 265"/>
                <a:gd name="T11" fmla="*/ 96 h 193"/>
                <a:gd name="T12" fmla="*/ 216 w 265"/>
                <a:gd name="T13" fmla="*/ 72 h 193"/>
                <a:gd name="T14" fmla="*/ 240 w 265"/>
                <a:gd name="T15" fmla="*/ 36 h 193"/>
                <a:gd name="T16" fmla="*/ 264 w 265"/>
                <a:gd name="T17" fmla="*/ 0 h 1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5"/>
                <a:gd name="T28" fmla="*/ 0 h 193"/>
                <a:gd name="T29" fmla="*/ 265 w 265"/>
                <a:gd name="T30" fmla="*/ 193 h 1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5" h="193">
                  <a:moveTo>
                    <a:pt x="0" y="192"/>
                  </a:moveTo>
                  <a:lnTo>
                    <a:pt x="36" y="180"/>
                  </a:lnTo>
                  <a:lnTo>
                    <a:pt x="72" y="168"/>
                  </a:lnTo>
                  <a:lnTo>
                    <a:pt x="108" y="144"/>
                  </a:lnTo>
                  <a:lnTo>
                    <a:pt x="144" y="120"/>
                  </a:lnTo>
                  <a:lnTo>
                    <a:pt x="180" y="96"/>
                  </a:lnTo>
                  <a:lnTo>
                    <a:pt x="216" y="72"/>
                  </a:lnTo>
                  <a:lnTo>
                    <a:pt x="240" y="36"/>
                  </a:lnTo>
                  <a:lnTo>
                    <a:pt x="264" y="0"/>
                  </a:lnTo>
                </a:path>
              </a:pathLst>
            </a:custGeom>
            <a:noFill/>
            <a:ln w="50800" cap="rnd">
              <a:solidFill>
                <a:srgbClr val="00279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6099" name="Freeform 18">
              <a:extLst>
                <a:ext uri="{FF2B5EF4-FFF2-40B4-BE49-F238E27FC236}">
                  <a16:creationId xmlns:a16="http://schemas.microsoft.com/office/drawing/2014/main" id="{86EB1362-9573-4CE7-8602-745CBDB48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3696"/>
              <a:ext cx="265" cy="193"/>
            </a:xfrm>
            <a:custGeom>
              <a:avLst/>
              <a:gdLst>
                <a:gd name="T0" fmla="*/ 0 w 265"/>
                <a:gd name="T1" fmla="*/ 192 h 193"/>
                <a:gd name="T2" fmla="*/ 36 w 265"/>
                <a:gd name="T3" fmla="*/ 180 h 193"/>
                <a:gd name="T4" fmla="*/ 72 w 265"/>
                <a:gd name="T5" fmla="*/ 168 h 193"/>
                <a:gd name="T6" fmla="*/ 108 w 265"/>
                <a:gd name="T7" fmla="*/ 144 h 193"/>
                <a:gd name="T8" fmla="*/ 144 w 265"/>
                <a:gd name="T9" fmla="*/ 120 h 193"/>
                <a:gd name="T10" fmla="*/ 180 w 265"/>
                <a:gd name="T11" fmla="*/ 96 h 193"/>
                <a:gd name="T12" fmla="*/ 216 w 265"/>
                <a:gd name="T13" fmla="*/ 72 h 193"/>
                <a:gd name="T14" fmla="*/ 240 w 265"/>
                <a:gd name="T15" fmla="*/ 36 h 193"/>
                <a:gd name="T16" fmla="*/ 264 w 265"/>
                <a:gd name="T17" fmla="*/ 0 h 1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5"/>
                <a:gd name="T28" fmla="*/ 0 h 193"/>
                <a:gd name="T29" fmla="*/ 265 w 265"/>
                <a:gd name="T30" fmla="*/ 193 h 1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5" h="193">
                  <a:moveTo>
                    <a:pt x="0" y="192"/>
                  </a:moveTo>
                  <a:lnTo>
                    <a:pt x="36" y="180"/>
                  </a:lnTo>
                  <a:lnTo>
                    <a:pt x="72" y="168"/>
                  </a:lnTo>
                  <a:lnTo>
                    <a:pt x="108" y="144"/>
                  </a:lnTo>
                  <a:lnTo>
                    <a:pt x="144" y="120"/>
                  </a:lnTo>
                  <a:lnTo>
                    <a:pt x="180" y="96"/>
                  </a:lnTo>
                  <a:lnTo>
                    <a:pt x="216" y="72"/>
                  </a:lnTo>
                  <a:lnTo>
                    <a:pt x="240" y="36"/>
                  </a:lnTo>
                  <a:lnTo>
                    <a:pt x="264" y="0"/>
                  </a:lnTo>
                </a:path>
              </a:pathLst>
            </a:custGeom>
            <a:noFill/>
            <a:ln w="50800" cap="rnd">
              <a:solidFill>
                <a:srgbClr val="00279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6100" name="Rectangle 19">
              <a:extLst>
                <a:ext uri="{FF2B5EF4-FFF2-40B4-BE49-F238E27FC236}">
                  <a16:creationId xmlns:a16="http://schemas.microsoft.com/office/drawing/2014/main" id="{B7C2A647-75BE-45E0-BD74-313BEC28E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" y="3044"/>
              <a:ext cx="699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00279F"/>
                  </a:solidFill>
                  <a:latin typeface="Comic Sans MS" panose="030F0702030302020204" pitchFamily="66" charset="0"/>
                </a:rPr>
                <a:t>Bubbles</a:t>
              </a:r>
            </a:p>
          </p:txBody>
        </p:sp>
        <p:sp>
          <p:nvSpPr>
            <p:cNvPr id="46101" name="Rectangle 20">
              <a:extLst>
                <a:ext uri="{FF2B5EF4-FFF2-40B4-BE49-F238E27FC236}">
                  <a16:creationId xmlns:a16="http://schemas.microsoft.com/office/drawing/2014/main" id="{E20955A0-81D8-43B3-B62F-6247B4F14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3" y="3068"/>
              <a:ext cx="699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00279F"/>
                  </a:solidFill>
                  <a:latin typeface="Comic Sans MS" panose="030F0702030302020204" pitchFamily="66" charset="0"/>
                </a:rPr>
                <a:t>Bubbles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1C1A51-34A8-4FF3-9138-A2C72237CF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8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459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065AEF55-0DF4-4FEA-97E6-FF70B9D2B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425" y="1400175"/>
            <a:ext cx="6477000" cy="1143000"/>
          </a:xfrm>
        </p:spPr>
        <p:txBody>
          <a:bodyPr/>
          <a:lstStyle/>
          <a:p>
            <a:r>
              <a:rPr lang="en-US" altLang="en-US" sz="4800" b="1" i="1" u="sng">
                <a:solidFill>
                  <a:srgbClr val="C00000"/>
                </a:solidFill>
                <a:latin typeface="Agency FB" panose="020B0503020202020204" pitchFamily="34" charset="0"/>
              </a:rPr>
              <a:t>Objectives </a:t>
            </a:r>
            <a:endParaRPr lang="en-IN" altLang="en-US" sz="4800" b="1" i="1" u="sng"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  <p:pic>
        <p:nvPicPr>
          <p:cNvPr id="21507" name="Content Placeholder 5" descr="gene-dna-climb.gif">
            <a:extLst>
              <a:ext uri="{FF2B5EF4-FFF2-40B4-BE49-F238E27FC236}">
                <a16:creationId xmlns:a16="http://schemas.microsoft.com/office/drawing/2014/main" id="{E011D43D-0DB3-40B8-872A-FC3CD63C33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038600" cy="5029200"/>
          </a:xfrm>
        </p:spPr>
      </p:pic>
      <p:sp>
        <p:nvSpPr>
          <p:cNvPr id="21508" name="Slide Number Placeholder 4">
            <a:extLst>
              <a:ext uri="{FF2B5EF4-FFF2-40B4-BE49-F238E27FC236}">
                <a16:creationId xmlns:a16="http://schemas.microsoft.com/office/drawing/2014/main" id="{36586D60-E2B5-4E45-AF14-0E44F55A54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244720-4A1D-4DA1-8126-363D2890F0E8}" type="slidenum">
              <a:rPr lang="en-US" altLang="en-US" sz="1200" smtClean="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9" name="Rectangle 4">
            <a:extLst>
              <a:ext uri="{FF2B5EF4-FFF2-40B4-BE49-F238E27FC236}">
                <a16:creationId xmlns:a16="http://schemas.microsoft.com/office/drawing/2014/main" id="{3F61BFBB-E07E-4264-9C48-AAB692142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971800"/>
            <a:ext cx="54102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 b="1" i="1">
                <a:latin typeface="Times New Roman" panose="02020603050405020304" pitchFamily="18" charset="0"/>
              </a:rPr>
              <a:t>To define Replication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 b="1" i="1">
                <a:latin typeface="Times New Roman" panose="02020603050405020304" pitchFamily="18" charset="0"/>
              </a:rPr>
              <a:t> Steps of Replication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 b="1" i="1">
                <a:latin typeface="Times New Roman" panose="02020603050405020304" pitchFamily="18" charset="0"/>
              </a:rPr>
              <a:t> Inhibitors of Replication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D9585D-AB72-405C-AD33-15FE9D364D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76"/>
    </mc:Choice>
    <mc:Fallback xmlns="">
      <p:transition spd="slow" advTm="19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3">
            <a:extLst>
              <a:ext uri="{FF2B5EF4-FFF2-40B4-BE49-F238E27FC236}">
                <a16:creationId xmlns:a16="http://schemas.microsoft.com/office/drawing/2014/main" id="{D269C973-BD21-48C4-B16B-D31133A933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381000"/>
            <a:ext cx="6477000" cy="838200"/>
          </a:xfrm>
        </p:spPr>
        <p:txBody>
          <a:bodyPr/>
          <a:lstStyle/>
          <a:p>
            <a:r>
              <a:rPr lang="en-US" altLang="en-US" sz="3600"/>
              <a:t>Watson &amp; Crick Model</a:t>
            </a:r>
          </a:p>
        </p:txBody>
      </p:sp>
      <p:sp>
        <p:nvSpPr>
          <p:cNvPr id="23555" name="Content Placeholder 4">
            <a:extLst>
              <a:ext uri="{FF2B5EF4-FFF2-40B4-BE49-F238E27FC236}">
                <a16:creationId xmlns:a16="http://schemas.microsoft.com/office/drawing/2014/main" id="{E8C01112-CCBD-4587-859A-55AD7734F1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57400" y="1524000"/>
            <a:ext cx="7467600" cy="4648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2800"/>
              <a:t>Right handed double helix</a:t>
            </a:r>
          </a:p>
          <a:p>
            <a:pPr>
              <a:lnSpc>
                <a:spcPct val="150000"/>
              </a:lnSpc>
            </a:pPr>
            <a:r>
              <a:rPr lang="en-US" altLang="en-US" sz="2800"/>
              <a:t>The base pairing rule</a:t>
            </a:r>
          </a:p>
          <a:p>
            <a:pPr>
              <a:lnSpc>
                <a:spcPct val="150000"/>
              </a:lnSpc>
            </a:pPr>
            <a:r>
              <a:rPr lang="en-US" altLang="en-US" sz="2800"/>
              <a:t>Hydrogen bonding</a:t>
            </a:r>
          </a:p>
          <a:p>
            <a:pPr>
              <a:lnSpc>
                <a:spcPct val="150000"/>
              </a:lnSpc>
            </a:pPr>
            <a:r>
              <a:rPr lang="en-US" altLang="en-US" sz="2800"/>
              <a:t>Antiparallel </a:t>
            </a:r>
          </a:p>
        </p:txBody>
      </p:sp>
      <p:sp>
        <p:nvSpPr>
          <p:cNvPr id="23556" name="Slide Number Placeholder 2">
            <a:extLst>
              <a:ext uri="{FF2B5EF4-FFF2-40B4-BE49-F238E27FC236}">
                <a16:creationId xmlns:a16="http://schemas.microsoft.com/office/drawing/2014/main" id="{25AE34E3-4216-4F98-8043-11274F92E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529B0F1-71C2-4AF8-AFEE-6E152B693328}" type="slidenum">
              <a:rPr lang="en-US" altLang="en-US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23557" name="Picture 3" descr="images.jpg">
            <a:extLst>
              <a:ext uri="{FF2B5EF4-FFF2-40B4-BE49-F238E27FC236}">
                <a16:creationId xmlns:a16="http://schemas.microsoft.com/office/drawing/2014/main" id="{A9F47062-3589-4EB2-A468-E6EA9EEDD7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3962400"/>
            <a:ext cx="4478337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BCAD449-E463-4CE8-8B58-2F3296207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68"/>
    </mc:Choice>
    <mc:Fallback xmlns="">
      <p:transition spd="slow" advTm="53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AE45E48B-AA47-4A9F-9B17-B3C0E6BBDC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603" name="Content Placeholder 5" descr="Genomic20DNA201.jpg">
            <a:extLst>
              <a:ext uri="{FF2B5EF4-FFF2-40B4-BE49-F238E27FC236}">
                <a16:creationId xmlns:a16="http://schemas.microsoft.com/office/drawing/2014/main" id="{A6B60400-4C30-4D90-83D9-BC245FEDED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5604" name="Slide Number Placeholder 4">
            <a:extLst>
              <a:ext uri="{FF2B5EF4-FFF2-40B4-BE49-F238E27FC236}">
                <a16:creationId xmlns:a16="http://schemas.microsoft.com/office/drawing/2014/main" id="{03360731-B34C-456C-A810-B8FA6BD93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4643B3-30DE-405D-8738-5AC7F557A163}" type="slidenum">
              <a:rPr lang="en-US" altLang="en-US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A77248-2DD5-4457-B887-717A305D0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78"/>
    </mc:Choice>
    <mc:Fallback xmlns="">
      <p:transition spd="slow" advTm="29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0206D14-A18E-4E41-A243-72EBB043C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152400"/>
            <a:ext cx="8763000" cy="16764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C00000"/>
                </a:solidFill>
              </a:rPr>
              <a:t>Central dogma of Molecular biology</a:t>
            </a:r>
            <a:br>
              <a:rPr lang="en-US" altLang="en-US" sz="3600" b="1">
                <a:solidFill>
                  <a:srgbClr val="C00000"/>
                </a:solidFill>
              </a:rPr>
            </a:br>
            <a:endParaRPr lang="en-US" altLang="en-US" sz="3600" b="1">
              <a:solidFill>
                <a:srgbClr val="C00000"/>
              </a:solidFill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D5FA57B5-7029-4062-891B-24A173F7E83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4800" y="1981200"/>
            <a:ext cx="8839200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200"/>
              <a:t>      </a:t>
            </a:r>
            <a:endParaRPr lang="en-US" altLang="en-US" sz="3200" b="1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200"/>
              <a:t>       </a:t>
            </a:r>
            <a:r>
              <a:rPr lang="en-US" altLang="en-US" sz="3200" b="1"/>
              <a:t>Transcription</a:t>
            </a:r>
            <a:r>
              <a:rPr lang="en-US" altLang="en-US" sz="3200" b="1">
                <a:solidFill>
                  <a:srgbClr val="000000"/>
                </a:solidFill>
              </a:rPr>
              <a:t>             </a:t>
            </a:r>
            <a:r>
              <a:rPr lang="en-US" altLang="en-US" sz="3200" b="1"/>
              <a:t>Translation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200" b="1"/>
              <a:t>DNA                  mRNA                  Protein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3200" b="1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200" b="1"/>
              <a:t>            Replication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200" b="1"/>
              <a:t>DNA</a:t>
            </a:r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sz="3200"/>
              <a:t> </a:t>
            </a:r>
            <a:r>
              <a:rPr lang="en-US" altLang="en-US" sz="3200">
                <a:solidFill>
                  <a:srgbClr val="0070C0"/>
                </a:solidFill>
              </a:rPr>
              <a:t>Maintenance and expression of genetic information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3200" b="1"/>
          </a:p>
        </p:txBody>
      </p:sp>
      <p:sp>
        <p:nvSpPr>
          <p:cNvPr id="88068" name="AutoShape 4">
            <a:extLst>
              <a:ext uri="{FF2B5EF4-FFF2-40B4-BE49-F238E27FC236}">
                <a16:creationId xmlns:a16="http://schemas.microsoft.com/office/drawing/2014/main" id="{B403DBE9-A0C7-4F4E-8A49-48BD4AEB4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124200"/>
            <a:ext cx="1676400" cy="457200"/>
          </a:xfrm>
          <a:prstGeom prst="curvedDownArrow">
            <a:avLst>
              <a:gd name="adj1" fmla="val 73333"/>
              <a:gd name="adj2" fmla="val 14666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IN" altLang="en-US" sz="2400">
              <a:latin typeface="Times New Roman" panose="02020603050405020304" pitchFamily="18" charset="0"/>
            </a:endParaRPr>
          </a:p>
        </p:txBody>
      </p:sp>
      <p:sp>
        <p:nvSpPr>
          <p:cNvPr id="88069" name="AutoShape 5">
            <a:extLst>
              <a:ext uri="{FF2B5EF4-FFF2-40B4-BE49-F238E27FC236}">
                <a16:creationId xmlns:a16="http://schemas.microsoft.com/office/drawing/2014/main" id="{0D07E7F9-1835-470C-955A-ADE69E3A2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1676400" cy="304800"/>
          </a:xfrm>
          <a:prstGeom prst="curvedDownArrow">
            <a:avLst>
              <a:gd name="adj1" fmla="val 110000"/>
              <a:gd name="adj2" fmla="val 22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IN" altLang="en-US" sz="2400">
              <a:latin typeface="Times New Roman" panose="02020603050405020304" pitchFamily="18" charset="0"/>
            </a:endParaRPr>
          </a:p>
        </p:txBody>
      </p:sp>
      <p:sp>
        <p:nvSpPr>
          <p:cNvPr id="6" name="Curved Left Arrow 5">
            <a:extLst>
              <a:ext uri="{FF2B5EF4-FFF2-40B4-BE49-F238E27FC236}">
                <a16:creationId xmlns:a16="http://schemas.microsoft.com/office/drawing/2014/main" id="{4132AE96-5C1E-457F-A816-52695B3F01F4}"/>
              </a:ext>
            </a:extLst>
          </p:cNvPr>
          <p:cNvSpPr/>
          <p:nvPr/>
        </p:nvSpPr>
        <p:spPr>
          <a:xfrm>
            <a:off x="762000" y="3657600"/>
            <a:ext cx="762000" cy="1219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FB1761-524A-4D4D-ABAF-A01F5C099B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06"/>
    </mc:Choice>
    <mc:Fallback xmlns="">
      <p:transition spd="slow" advTm="47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8068" grpId="0" animBg="1"/>
      <p:bldP spid="880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700E77AB-D334-48A9-8EF1-2FE4362DD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76200"/>
            <a:ext cx="6477000" cy="1143000"/>
          </a:xfrm>
        </p:spPr>
        <p:txBody>
          <a:bodyPr/>
          <a:lstStyle/>
          <a:p>
            <a:r>
              <a:rPr lang="en-US" altLang="en-US">
                <a:solidFill>
                  <a:srgbClr val="C00000"/>
                </a:solidFill>
                <a:latin typeface="Comic Sans MS" panose="030F0702030302020204" pitchFamily="66" charset="0"/>
              </a:rPr>
              <a:t>Replication </a:t>
            </a:r>
          </a:p>
        </p:txBody>
      </p:sp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B419C134-07F2-423D-B5A7-9AD9BCCF8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8991600" cy="4114800"/>
          </a:xfrm>
        </p:spPr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>
                <a:latin typeface="Comic Sans MS" panose="030F0702030302020204" pitchFamily="66" charset="0"/>
              </a:rPr>
              <a:t>Process in which DNA copies itself to produce identical daughter molecules of DNA</a:t>
            </a:r>
          </a:p>
        </p:txBody>
      </p:sp>
      <p:sp>
        <p:nvSpPr>
          <p:cNvPr id="29700" name="Slide Number Placeholder 4">
            <a:extLst>
              <a:ext uri="{FF2B5EF4-FFF2-40B4-BE49-F238E27FC236}">
                <a16:creationId xmlns:a16="http://schemas.microsoft.com/office/drawing/2014/main" id="{35C029AE-BC76-4D87-8E5A-4D11439FA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D07C63-FFF2-4CE4-BD46-0D6BA9AB16F4}" type="slidenum">
              <a:rPr lang="en-US" altLang="en-US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29701" name="Picture 2">
            <a:extLst>
              <a:ext uri="{FF2B5EF4-FFF2-40B4-BE49-F238E27FC236}">
                <a16:creationId xmlns:a16="http://schemas.microsoft.com/office/drawing/2014/main" id="{F7B10912-8BBE-4D3C-96EC-43BB417E3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48088"/>
            <a:ext cx="47625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BC19E9-F4B2-4675-8DA1-4B8E0B650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64"/>
    </mc:Choice>
    <mc:Fallback xmlns="">
      <p:transition spd="slow" advTm="37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B9E32D90-22F4-4B6E-A508-3C47846E5A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477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Replication Facts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DC98C59C-1F18-4B10-9E59-8BA5F1089C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85344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DNA has to be copied </a:t>
            </a:r>
            <a:r>
              <a:rPr lang="en-US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before a cell divides</a:t>
            </a:r>
            <a:br>
              <a:rPr lang="en-US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endParaRPr lang="en-US" sz="36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DNA is copied during the </a:t>
            </a:r>
            <a:r>
              <a:rPr lang="en-US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or synthesis phase of </a:t>
            </a:r>
            <a:r>
              <a:rPr lang="en-US" sz="36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interphase</a:t>
            </a:r>
            <a:br>
              <a:rPr lang="en-US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endParaRPr lang="en-US" sz="36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New cells will need </a:t>
            </a:r>
            <a:r>
              <a:rPr lang="en-US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identical 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DNA strands</a:t>
            </a:r>
          </a:p>
        </p:txBody>
      </p:sp>
      <p:sp>
        <p:nvSpPr>
          <p:cNvPr id="31748" name="Slide Number Placeholder 5">
            <a:extLst>
              <a:ext uri="{FF2B5EF4-FFF2-40B4-BE49-F238E27FC236}">
                <a16:creationId xmlns:a16="http://schemas.microsoft.com/office/drawing/2014/main" id="{22268B02-4617-4603-BD0F-DC3F49C2D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8BF4E0-53B5-44D9-BB5D-A1A754F878D7}" type="slidenum">
              <a:rPr lang="en-US" altLang="en-US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CC9A39D-7F49-496A-BCE6-99D715DFD2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92"/>
    </mc:Choice>
    <mc:Fallback xmlns="">
      <p:transition spd="slow" advTm="43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387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727B7F61-1960-430D-A255-4472392407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610600" cy="7620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sz="4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Replication is </a:t>
            </a:r>
            <a:r>
              <a:rPr lang="en-US" sz="4000" i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Semiconservative</a:t>
            </a:r>
            <a:r>
              <a:rPr lang="en-US" sz="4000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7E55DF0B-ABD9-4E1E-882F-9F1055221D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0" y="1295400"/>
            <a:ext cx="7391400" cy="4876800"/>
          </a:xfrm>
        </p:spPr>
        <p:txBody>
          <a:bodyPr lIns="90488" tIns="44450" rIns="90488" bIns="44450"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Idea presented by </a:t>
            </a:r>
            <a:r>
              <a:rPr lang="en-US" sz="28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Watson &amp; Crick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Half of the original DNA is conserved in the daughter DNA</a:t>
            </a:r>
          </a:p>
          <a:p>
            <a:pPr eaLnBrk="1" hangingPunct="1">
              <a:lnSpc>
                <a:spcPct val="150000"/>
              </a:lnSpc>
              <a:defRPr/>
            </a:pPr>
            <a:endParaRPr lang="en-US" sz="28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3796" name="Slide Number Placeholder 5">
            <a:extLst>
              <a:ext uri="{FF2B5EF4-FFF2-40B4-BE49-F238E27FC236}">
                <a16:creationId xmlns:a16="http://schemas.microsoft.com/office/drawing/2014/main" id="{5C86C787-AAD1-4F94-A915-A2E9BB6B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24B34C-4CD1-45E2-9F80-A8B6A34EB64F}" type="slidenum">
              <a:rPr lang="en-US" altLang="en-US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2FAB9A26-AFD0-4C11-8EF4-ECF0F77BB22A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3810000"/>
            <a:ext cx="3386138" cy="1622425"/>
            <a:chOff x="2598" y="3010"/>
            <a:chExt cx="2133" cy="1022"/>
          </a:xfrm>
        </p:grpSpPr>
        <p:sp>
          <p:nvSpPr>
            <p:cNvPr id="33802" name="Line 9">
              <a:extLst>
                <a:ext uri="{FF2B5EF4-FFF2-40B4-BE49-F238E27FC236}">
                  <a16:creationId xmlns:a16="http://schemas.microsoft.com/office/drawing/2014/main" id="{A057EF4B-A619-47E6-9DA8-187BB65BF8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00" y="3400"/>
              <a:ext cx="368" cy="1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33803" name="Line 10">
              <a:extLst>
                <a:ext uri="{FF2B5EF4-FFF2-40B4-BE49-F238E27FC236}">
                  <a16:creationId xmlns:a16="http://schemas.microsoft.com/office/drawing/2014/main" id="{56CB5928-018E-4F23-B5EC-86049EFE75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8" y="3711"/>
              <a:ext cx="372" cy="11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33804" name="Line 11">
              <a:extLst>
                <a:ext uri="{FF2B5EF4-FFF2-40B4-BE49-F238E27FC236}">
                  <a16:creationId xmlns:a16="http://schemas.microsoft.com/office/drawing/2014/main" id="{82AB77C8-AD7D-40C2-831E-E795EBA629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28" y="3216"/>
              <a:ext cx="1360" cy="0"/>
            </a:xfrm>
            <a:prstGeom prst="line">
              <a:avLst/>
            </a:prstGeom>
            <a:noFill/>
            <a:ln w="50800">
              <a:solidFill>
                <a:srgbClr val="0027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33805" name="Line 12">
              <a:extLst>
                <a:ext uri="{FF2B5EF4-FFF2-40B4-BE49-F238E27FC236}">
                  <a16:creationId xmlns:a16="http://schemas.microsoft.com/office/drawing/2014/main" id="{FEA3FC45-406B-4E6B-88B2-1DCFF567DE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28" y="3408"/>
              <a:ext cx="1360" cy="0"/>
            </a:xfrm>
            <a:prstGeom prst="line">
              <a:avLst/>
            </a:prstGeom>
            <a:noFill/>
            <a:ln w="50800">
              <a:solidFill>
                <a:srgbClr val="B5006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33806" name="Line 13">
              <a:extLst>
                <a:ext uri="{FF2B5EF4-FFF2-40B4-BE49-F238E27FC236}">
                  <a16:creationId xmlns:a16="http://schemas.microsoft.com/office/drawing/2014/main" id="{30908ACA-AB8B-4495-8343-A576078491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28" y="4032"/>
              <a:ext cx="1360" cy="0"/>
            </a:xfrm>
            <a:prstGeom prst="line">
              <a:avLst/>
            </a:prstGeom>
            <a:noFill/>
            <a:ln w="50800">
              <a:solidFill>
                <a:srgbClr val="0027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33807" name="Line 14">
              <a:extLst>
                <a:ext uri="{FF2B5EF4-FFF2-40B4-BE49-F238E27FC236}">
                  <a16:creationId xmlns:a16="http://schemas.microsoft.com/office/drawing/2014/main" id="{C642F820-2FFF-438B-BFE6-636A2C64D2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28" y="3840"/>
              <a:ext cx="1360" cy="0"/>
            </a:xfrm>
            <a:prstGeom prst="line">
              <a:avLst/>
            </a:prstGeom>
            <a:noFill/>
            <a:ln w="50800">
              <a:solidFill>
                <a:srgbClr val="B5006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33808" name="Rectangle 15">
              <a:extLst>
                <a:ext uri="{FF2B5EF4-FFF2-40B4-BE49-F238E27FC236}">
                  <a16:creationId xmlns:a16="http://schemas.microsoft.com/office/drawing/2014/main" id="{25941FFF-0767-4DEE-B275-6A0DFE038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1" y="3010"/>
              <a:ext cx="1140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9688"/>
                  </a:solidFill>
                  <a:latin typeface="Comic Sans MS" panose="030F0702030302020204" pitchFamily="66" charset="0"/>
                </a:rPr>
                <a:t>DNA Template</a:t>
              </a:r>
            </a:p>
          </p:txBody>
        </p:sp>
        <p:sp>
          <p:nvSpPr>
            <p:cNvPr id="33809" name="Rectangle 16">
              <a:extLst>
                <a:ext uri="{FF2B5EF4-FFF2-40B4-BE49-F238E27FC236}">
                  <a16:creationId xmlns:a16="http://schemas.microsoft.com/office/drawing/2014/main" id="{6CB220EF-0F05-47E0-9F93-FF7A9B69F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1" y="3394"/>
              <a:ext cx="799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B50069"/>
                  </a:solidFill>
                  <a:latin typeface="Comic Sans MS" panose="030F0702030302020204" pitchFamily="66" charset="0"/>
                </a:rPr>
                <a:t>New DNA</a:t>
              </a:r>
            </a:p>
          </p:txBody>
        </p:sp>
      </p:grpSp>
      <p:grpSp>
        <p:nvGrpSpPr>
          <p:cNvPr id="3" name="Group 4">
            <a:extLst>
              <a:ext uri="{FF2B5EF4-FFF2-40B4-BE49-F238E27FC236}">
                <a16:creationId xmlns:a16="http://schemas.microsoft.com/office/drawing/2014/main" id="{2E6BDEA1-CA0A-4917-B885-AAFC31EAC593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4343400"/>
            <a:ext cx="2159000" cy="708025"/>
            <a:chOff x="1072" y="3250"/>
            <a:chExt cx="1360" cy="446"/>
          </a:xfrm>
        </p:grpSpPr>
        <p:sp>
          <p:nvSpPr>
            <p:cNvPr id="33799" name="Line 5">
              <a:extLst>
                <a:ext uri="{FF2B5EF4-FFF2-40B4-BE49-F238E27FC236}">
                  <a16:creationId xmlns:a16="http://schemas.microsoft.com/office/drawing/2014/main" id="{6F1EE0FB-DC1E-4269-A189-73CD198541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3552"/>
              <a:ext cx="1360" cy="0"/>
            </a:xfrm>
            <a:prstGeom prst="line">
              <a:avLst/>
            </a:prstGeom>
            <a:noFill/>
            <a:ln w="50800">
              <a:solidFill>
                <a:srgbClr val="0027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33800" name="Line 6">
              <a:extLst>
                <a:ext uri="{FF2B5EF4-FFF2-40B4-BE49-F238E27FC236}">
                  <a16:creationId xmlns:a16="http://schemas.microsoft.com/office/drawing/2014/main" id="{F25DD0D7-CBF7-4B4A-8CE5-888FA905E6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3696"/>
              <a:ext cx="1360" cy="0"/>
            </a:xfrm>
            <a:prstGeom prst="line">
              <a:avLst/>
            </a:prstGeom>
            <a:noFill/>
            <a:ln w="50800">
              <a:solidFill>
                <a:srgbClr val="0027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33801" name="Rectangle 7">
              <a:extLst>
                <a:ext uri="{FF2B5EF4-FFF2-40B4-BE49-F238E27FC236}">
                  <a16:creationId xmlns:a16="http://schemas.microsoft.com/office/drawing/2014/main" id="{B71D4A08-123E-4B25-A7AD-767847227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5" y="3250"/>
              <a:ext cx="1071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9688"/>
                  </a:solidFill>
                  <a:latin typeface="Comic Sans MS" panose="030F0702030302020204" pitchFamily="66" charset="0"/>
                </a:rPr>
                <a:t>Parental DNA</a:t>
              </a: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3466F8E-E2F8-48DE-8282-CB4E873216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33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1747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79AF5D23-2C7B-40C9-AECC-A3715799F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"/>
            <a:ext cx="3097213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>
            <a:extLst>
              <a:ext uri="{FF2B5EF4-FFF2-40B4-BE49-F238E27FC236}">
                <a16:creationId xmlns:a16="http://schemas.microsoft.com/office/drawing/2014/main" id="{D58D3D03-0BF6-4D78-82F6-F71EFAA4F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112838"/>
            <a:ext cx="43624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</a:rPr>
              <a:t>Semi-conservative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</a:rPr>
              <a:t>Replication of DNA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2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</a:rPr>
              <a:t>The Watson-Crick Model</a:t>
            </a:r>
          </a:p>
        </p:txBody>
      </p:sp>
      <p:sp>
        <p:nvSpPr>
          <p:cNvPr id="35844" name="Rectangle 1">
            <a:extLst>
              <a:ext uri="{FF2B5EF4-FFF2-40B4-BE49-F238E27FC236}">
                <a16:creationId xmlns:a16="http://schemas.microsoft.com/office/drawing/2014/main" id="{165E630E-3F75-4EFB-A7D0-ABB2FCB41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4343400"/>
            <a:ext cx="5491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Proved by the Meselson-Stahl Experiment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6E5BF8-CB7B-4D25-B052-67DE8282C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91"/>
    </mc:Choice>
    <mc:Fallback xmlns="">
      <p:transition spd="slow" advTm="29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6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2|1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5.2|6.8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5.1|19.3|11.9|27|2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6.6|1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5.9|5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6|5.2|3.7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double_helix">
  <a:themeElements>
    <a:clrScheme name="double_helix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ouble_helix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ouble_helix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uble_helix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uble_helix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uble_helix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uble_helix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uble_helix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uble_helix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2540</TotalTime>
  <Words>379</Words>
  <Application>Microsoft Office PowerPoint</Application>
  <PresentationFormat>On-screen Show (4:3)</PresentationFormat>
  <Paragraphs>112</Paragraphs>
  <Slides>15</Slides>
  <Notes>12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Agency FB</vt:lpstr>
      <vt:lpstr>Aparajita</vt:lpstr>
      <vt:lpstr>Arial</vt:lpstr>
      <vt:lpstr>Arial Rounded MT Bold</vt:lpstr>
      <vt:lpstr>Bookman Old Style</vt:lpstr>
      <vt:lpstr>Calibri</vt:lpstr>
      <vt:lpstr>Comic Sans MS</vt:lpstr>
      <vt:lpstr>Gill Sans MT</vt:lpstr>
      <vt:lpstr>Tahoma</vt:lpstr>
      <vt:lpstr>Times New Roman</vt:lpstr>
      <vt:lpstr>Wingdings</vt:lpstr>
      <vt:lpstr>Wingdings 3</vt:lpstr>
      <vt:lpstr>double_helix</vt:lpstr>
      <vt:lpstr>Origin</vt:lpstr>
      <vt:lpstr>Office Theme</vt:lpstr>
      <vt:lpstr> Replication of DNA</vt:lpstr>
      <vt:lpstr>Objectives </vt:lpstr>
      <vt:lpstr>Watson &amp; Crick Model</vt:lpstr>
      <vt:lpstr>PowerPoint Presentation</vt:lpstr>
      <vt:lpstr>Central dogma of Molecular biology </vt:lpstr>
      <vt:lpstr>Replication </vt:lpstr>
      <vt:lpstr>Replication Facts</vt:lpstr>
      <vt:lpstr>Replication is Semiconservative </vt:lpstr>
      <vt:lpstr>PowerPoint Presentation</vt:lpstr>
      <vt:lpstr>Replication - PHASES</vt:lpstr>
      <vt:lpstr>Basic rules of replication</vt:lpstr>
      <vt:lpstr>DNA Replication </vt:lpstr>
      <vt:lpstr>1.Initiation </vt:lpstr>
      <vt:lpstr>  Starts at origin</vt:lpstr>
      <vt:lpstr> Replication Bubbles</vt:lpstr>
    </vt:vector>
  </TitlesOfParts>
  <Company>SHS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 Replication</dc:title>
  <dc:creator>Cheryl Massengale</dc:creator>
  <cp:lastModifiedBy>bharanidharan samiappan</cp:lastModifiedBy>
  <cp:revision>113</cp:revision>
  <dcterms:created xsi:type="dcterms:W3CDTF">2005-07-28T16:25:42Z</dcterms:created>
  <dcterms:modified xsi:type="dcterms:W3CDTF">2020-03-30T16:43:31Z</dcterms:modified>
</cp:coreProperties>
</file>