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</p:sldMasterIdLst>
  <p:notesMasterIdLst>
    <p:notesMasterId r:id="rId18"/>
  </p:notesMasterIdLst>
  <p:handoutMasterIdLst>
    <p:handoutMasterId r:id="rId19"/>
  </p:handoutMasterIdLst>
  <p:sldIdLst>
    <p:sldId id="274" r:id="rId3"/>
    <p:sldId id="446" r:id="rId4"/>
    <p:sldId id="451" r:id="rId5"/>
    <p:sldId id="452" r:id="rId6"/>
    <p:sldId id="453" r:id="rId7"/>
    <p:sldId id="276" r:id="rId8"/>
    <p:sldId id="476" r:id="rId9"/>
    <p:sldId id="277" r:id="rId10"/>
    <p:sldId id="279" r:id="rId11"/>
    <p:sldId id="448" r:id="rId12"/>
    <p:sldId id="291" r:id="rId13"/>
    <p:sldId id="472" r:id="rId14"/>
    <p:sldId id="280" r:id="rId15"/>
    <p:sldId id="385" r:id="rId16"/>
    <p:sldId id="282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94627" autoAdjust="0"/>
  </p:normalViewPr>
  <p:slideViewPr>
    <p:cSldViewPr>
      <p:cViewPr varScale="1">
        <p:scale>
          <a:sx n="81" d="100"/>
          <a:sy n="81" d="100"/>
        </p:scale>
        <p:origin x="14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558CA1D-FBFC-4400-A5F6-0AEBD8B9DD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C18E65A-A8FD-4D49-BCBF-8E3699B776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2615E013-AF57-4730-AC8E-E86CAFA7C0F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A7E630B3-3B2B-4148-AA78-D2D14CA3407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5EB65D6-7185-42A6-9DA0-248A070CA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B26580B-5860-4F39-B321-EB35CEA424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AD25C9C-9395-42ED-8CE7-A3779CBC669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83210EF0-5BDA-415D-81B5-5A82734F7E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9FD7649D-AD1F-452B-8FDC-9E808BE527C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7592B2AA-9791-47C2-97A6-BD3120E221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B9F638F0-89F5-480F-B28F-33564E494D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1EF683-172D-47E1-85B9-97A494BDE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01D0FBEF-ADCC-4868-ACE4-404812CED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62812AB8-8824-4C7B-B94C-86CC170BB150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90FCD9D2-B5E0-4B0B-A4DA-C9171443F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CCCB5D28-54C3-4DFC-BDFA-95BC8E67F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DBFF7459-1BC7-47B4-B07A-80BB0E8FB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C3F5C9-C01C-47B6-BB21-3DD1CF91E7FB}" type="slidenum">
              <a:rPr lang="en-US" altLang="en-US" sz="1200" smtClean="0">
                <a:latin typeface="Times" panose="02020603050405020304" pitchFamily="18" charset="0"/>
                <a:ea typeface="MS PGothic" panose="020B0600070205080204" pitchFamily="34" charset="-128"/>
              </a:rPr>
              <a:pPr/>
              <a:t>11</a:t>
            </a:fld>
            <a:endParaRPr lang="en-US" altLang="en-US" sz="1200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063A8C6C-6891-4E16-8E49-7F15AB28AA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E4A6B5C4-761A-49DA-BB9C-8728D464F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A67CE416-7302-4EB5-9CD7-D007F97C16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54C89F96-7A33-4029-B01B-1AC5F2538F90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8718EB9-E5AC-49BF-BA52-5A2C6D985D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65C4F2A-F7ED-4B45-B4A2-4345311A5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36C37A6A-C190-43D8-B87D-6A4E66FC6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1066BCDC-7EFB-4D2E-908C-78BA24D6A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2D1AA0F0-15F5-409B-8CE5-0E455B8D3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3236FA17-5A8A-4860-B678-DCBD0647B5C5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32038F2-061A-4277-BC3B-C4DD3A0C8E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7B34A3AC-3862-4AA6-AF5D-B30DC7B9A20C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C3E05C4-559B-405F-ABEA-68326E9EE8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DC27238E-8CA0-4AC3-8F66-0965728E9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F4CCEAD-5036-4FAB-BB90-E3F551B32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1981EFF4-CB04-435A-9998-C2C0B7B620A0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1F0176F4-2FC2-4D83-90EA-B0E5FC75D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35290EA9-238A-45AC-8161-C7D46B55A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FCEB3000-F660-4654-8E61-1FBF5D424B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DD4BE571-0CDF-484F-8D08-161DCD267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212366CF-5706-4121-9A58-AE5637E50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FC833B0A-2AA1-4455-A6BE-833733A05DB3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77BB7793-8457-4492-9C83-9DE608C37F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67AD029C-E0B4-4B15-9382-A77F97D7C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048361CC-DF0F-4F13-8572-6AE2DC3EF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ADACD61F-1DE4-43F1-9D8E-17B132A2B16A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2DD0081-CC3D-4C0A-B379-9DB31BBFF4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22E56060-1B3D-485B-A539-2306838EB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57E258C0-9A27-43A0-8F86-4B095A6B6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B9FE5D1C-A3D7-4F40-83F5-D0250333A992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CBCA17C2-7E8C-4CA5-8E8E-48F661AF3D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EB5FEBA4-1C6F-4242-B036-68845DDA899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F6062C1A-25A7-4532-9371-A8DCC9E7BD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C3B1865A-06E3-4DD4-9DCE-33774CC13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85BBEFC3-DBCD-41E6-8D71-F1C2CD4BCE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1A009286-7182-4FE0-A33C-7A0E1C31E2CA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D9223FF-9ABE-4055-8C84-3BC75BF2F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8971702C-A029-40C3-A6AA-9F7F50C19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0839350B-154A-491D-959C-E74B827C7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0FBF79B0-F12F-42B7-AAB7-F5F4124A1556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ECA02812-A0E4-46C0-ADB0-F64127A599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3006CF61-14B4-472D-96CE-745A9A2A1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CF67E23E-2CBB-4B96-B9E7-CA7D6A96B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30209269-7389-48B4-BBDE-C3A65959A774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06EABC14-A863-4B89-8A6E-93B48568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5DE69E71-73D6-4D26-B38A-A15CD518F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2C1417-51C7-4793-9892-43B79A64BB7D}"/>
              </a:ext>
            </a:extLst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E0E01-A8F8-45B8-914E-A112840E87BB}"/>
              </a:ext>
            </a:extLst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B94B3-8EC4-4280-8C9D-BAFF71D886F0}"/>
              </a:ext>
            </a:extLst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9D89F2-DF99-4F98-BE2D-8DD8251FB351}"/>
              </a:ext>
            </a:extLst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>
            <a:extLst>
              <a:ext uri="{FF2B5EF4-FFF2-40B4-BE49-F238E27FC236}">
                <a16:creationId xmlns:a16="http://schemas.microsoft.com/office/drawing/2014/main" id="{2C759CF9-6C01-4DE8-B0AF-8AA0F35C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6">
            <a:extLst>
              <a:ext uri="{FF2B5EF4-FFF2-40B4-BE49-F238E27FC236}">
                <a16:creationId xmlns:a16="http://schemas.microsoft.com/office/drawing/2014/main" id="{FBE9794E-C086-4164-A0F5-E5B3752D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2" name="Slide Number Placeholder 28">
            <a:extLst>
              <a:ext uri="{FF2B5EF4-FFF2-40B4-BE49-F238E27FC236}">
                <a16:creationId xmlns:a16="http://schemas.microsoft.com/office/drawing/2014/main" id="{CA58EC15-1A51-43C5-9FEA-7C857525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785A4-AEE8-4BB7-B4CA-5E4035F52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20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04837C9-C4B2-4ADD-837E-8C1B252F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C8B5144-84F7-47C6-8CDD-0BEDD38F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260C27B-2910-4C62-BE50-011A9758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85348-24AD-46F7-8E47-3C6E955D5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77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>
            <a:extLst>
              <a:ext uri="{FF2B5EF4-FFF2-40B4-BE49-F238E27FC236}">
                <a16:creationId xmlns:a16="http://schemas.microsoft.com/office/drawing/2014/main" id="{EAC024B9-E99C-421F-A489-136F182066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DA4D12E-54DF-4EF5-BE5A-F58D0FBA95F2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Straight Connector 12">
            <a:extLst>
              <a:ext uri="{FF2B5EF4-FFF2-40B4-BE49-F238E27FC236}">
                <a16:creationId xmlns:a16="http://schemas.microsoft.com/office/drawing/2014/main" id="{16C56B15-07E0-4284-A285-349BC5BD2AD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D264CF-AFD2-4CF4-BB5C-38B0D444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7A8EDD-E3BC-438F-9F52-2FA68BDA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61E0FD-0312-4D08-92DB-1C3B6EF4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3E3B1-A66E-48BC-A72A-FAEF5854D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010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6477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C0CC80E-8EFD-40E5-8ED4-42D8ABE7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6B810DA-F370-4A31-B7ED-F820C906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8F6EC12-7DE2-4024-B1EB-3484921E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2B1F-9F21-45A8-9C92-BDA5914C4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5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31B3C-688D-4898-A60E-B7732DFE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F79F8-87DF-4281-94EC-B88F35C4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8B039-3094-4F6F-9284-ADE11F6A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7CF56-19E5-4B45-B31C-6B264D932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7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E3A0C-4319-4AA5-A504-62156D83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7412-02A6-49AC-A000-3DC89A50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BDAD8-3639-4190-B5EB-08B06BC2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84A1-362E-489F-8490-B80E5D67CE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137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57B26-A417-409E-8243-C37B3772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059EC-5287-467B-9CAF-E250CF82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E1998-E4A7-4866-BDF7-4DBC8F75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D1FC1-2B18-454F-8B6F-D723E63D6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83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932E67-3270-4F9B-84FB-CFF19E1A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3E601A-9276-49AF-A628-A7C9122A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16AFC-FAEE-4601-9368-3FAAB5D1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0BB58-1408-4952-95BF-40661285E9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893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021133-9282-413E-9B24-64551300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CF5325-A2B6-4E23-94BF-2AF93E46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B00873-827F-4B13-92E7-A459D869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85B5-851A-4F3E-9360-AC6E5B613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343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D0C636-ACBC-482E-B946-13CF8DFA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454374-BC6D-4FD7-927F-94A9141B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CD562C-9FA6-49C0-A76A-E980990E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6E2D-B6C3-42FB-A5CF-59EFFE9AF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01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17AC94-0AA8-4523-8605-29F3CA81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3A485BA-F574-4456-8482-317BBB77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E0F495-2C53-43A8-9263-46C1ECC2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EEC0E-C37A-46F1-8335-131EB533D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18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452F2D4-B4ED-4668-AA4F-C8BD053A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3868D31-987D-4D26-A212-85B42D19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895F0E6-2AB6-45EF-AD66-4FB4A9EC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F15F8-0975-475B-8B42-C617F1925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157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7A8116-0760-4631-A7F0-2A91AE5E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807616-7427-4C15-BB96-612F834C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4F503F-AE51-4AB5-A025-FB105FA3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74D70-523A-49A7-AB90-3B8DDAC3D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428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70FA16-5A1C-42FD-86A3-323B974A8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AFA148-830E-4FA9-BBCD-AD65D5BD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73EA3F-B988-4FDA-955B-238AF81F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C64F-65F6-4500-8C1B-A4BD5BF91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484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8A30-A866-4AF7-BC36-1CBFF219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FE72E-0630-4546-AB14-9E1F40ED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B455E-287A-4678-8AFF-0109F8A6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0A42-51F3-410D-9910-E09380E123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084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44760-8182-4D56-A6BD-B7C2967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7BC00-D113-47B8-B19B-5BD6946F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C803B-4FE2-466F-BCCB-5A65D942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EB064-2F90-4CEF-9F74-7547F0A17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B8A58-C0C8-4ECE-B895-A9A5FED12D8F}"/>
              </a:ext>
            </a:extLst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5950F-DBEA-4FD0-BC34-5306D61EF3D7}"/>
              </a:ext>
            </a:extLst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8D4D88-996D-41EA-AC65-301EAB63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DDC0C6-F2C5-4A65-871E-E57A8204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33C4A9-1038-4392-A72D-FF3360E5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A9E9B-565D-4095-9D33-D30B281FB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39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5871D3E3-FE94-4038-BD48-E01EDB49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C45E805-699B-40BC-BCAB-9A45C0D2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76738F8-DF6E-4F26-B3F3-B6A38BC6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B0583-70E8-4832-B767-6EA647F2B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2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F9667CA6-387E-4B76-88E1-0B4AFA553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AF9E89C-543B-4ECE-9267-482BB659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C79547DB-DF4F-4001-84A8-7C33DA9C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5732A-19A3-4834-82AE-F2E0D5B20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14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DBF725A-C9AD-4F66-A60A-4CEB540462DF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EF63628-F635-4695-B741-4D3A9575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42D3630-54BA-42C2-B2A0-A81BF6C9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A30923E-1196-44E6-916C-056B3E0E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116EA-42A4-4A94-AC35-8DF1CFB89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84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>
            <a:extLst>
              <a:ext uri="{FF2B5EF4-FFF2-40B4-BE49-F238E27FC236}">
                <a16:creationId xmlns:a16="http://schemas.microsoft.com/office/drawing/2014/main" id="{31AAC12F-69DE-4A6C-9D49-A45425DA6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F7AF232-2D70-49BD-9D17-5BE519BCECD2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CF99C80-AEB3-48A3-9184-F8F85831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3E2EF36-22A4-4FC2-8087-F3333F46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B97684-9774-4EC5-BFB0-ACB6C101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6E35A-3A40-4425-B987-3F960D7E3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4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>
            <a:extLst>
              <a:ext uri="{FF2B5EF4-FFF2-40B4-BE49-F238E27FC236}">
                <a16:creationId xmlns:a16="http://schemas.microsoft.com/office/drawing/2014/main" id="{D7B8ADD3-B6CB-49B9-8B19-5E878D6BF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Straight Connector 11">
            <a:extLst>
              <a:ext uri="{FF2B5EF4-FFF2-40B4-BE49-F238E27FC236}">
                <a16:creationId xmlns:a16="http://schemas.microsoft.com/office/drawing/2014/main" id="{3F787861-E4F2-4761-BDBC-834C2EBFCAF4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9C436F7-A670-4A07-A512-120C03559775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FADA292-24F8-41FF-B11C-84EDB37E7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8F4EE39-E26E-4401-ADD7-69DFAEC6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16C35E2-C2B6-4C59-B8B5-8AF6BC88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3214-1B1C-429C-861B-57E5C90966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2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>
            <a:extLst>
              <a:ext uri="{FF2B5EF4-FFF2-40B4-BE49-F238E27FC236}">
                <a16:creationId xmlns:a16="http://schemas.microsoft.com/office/drawing/2014/main" id="{96BB8D05-C40E-4E3C-8968-604135F6C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F7BB6BC-97C7-4000-9668-0FF7CC470EAF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37684-B96C-4FEE-86BF-49B15E59ED47}"/>
              </a:ext>
            </a:extLst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825260F-C8B9-4DE4-9B94-C915904B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B7E7053-86C3-4412-8471-2289E5E4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DB7A7D7-3A1F-46FF-AD47-C1965DDB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1D441-88FB-49C9-8A49-DB61DFCD7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922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>
            <a:extLst>
              <a:ext uri="{FF2B5EF4-FFF2-40B4-BE49-F238E27FC236}">
                <a16:creationId xmlns:a16="http://schemas.microsoft.com/office/drawing/2014/main" id="{3B3CA4AE-476D-4729-889C-7BD6BF9AD1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12">
            <a:extLst>
              <a:ext uri="{FF2B5EF4-FFF2-40B4-BE49-F238E27FC236}">
                <a16:creationId xmlns:a16="http://schemas.microsoft.com/office/drawing/2014/main" id="{C4A56867-B1E7-4874-994E-5E3F77624B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8389A50-35EF-4C4D-8CCB-A5FBD7432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BB648-4513-4DE2-9B02-473C12BB3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231D4F-6727-4219-B7A5-E3D058580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3746271-253C-4A3E-8D75-BF695A6A4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Straight Connector 27">
            <a:extLst>
              <a:ext uri="{FF2B5EF4-FFF2-40B4-BE49-F238E27FC236}">
                <a16:creationId xmlns:a16="http://schemas.microsoft.com/office/drawing/2014/main" id="{0B923E59-4C3A-4895-A94E-B7374CDB8B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6" name="Straight Connector 28">
            <a:extLst>
              <a:ext uri="{FF2B5EF4-FFF2-40B4-BE49-F238E27FC236}">
                <a16:creationId xmlns:a16="http://schemas.microsoft.com/office/drawing/2014/main" id="{8503202A-356A-4157-BD0A-18818F0FE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021D53B-74AB-47E8-ABF4-D7033A465020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53" r:id="rId2"/>
    <p:sldLayoutId id="2147484979" r:id="rId3"/>
    <p:sldLayoutId id="2147484954" r:id="rId4"/>
    <p:sldLayoutId id="2147484955" r:id="rId5"/>
    <p:sldLayoutId id="2147484980" r:id="rId6"/>
    <p:sldLayoutId id="2147484981" r:id="rId7"/>
    <p:sldLayoutId id="2147484982" r:id="rId8"/>
    <p:sldLayoutId id="2147484983" r:id="rId9"/>
    <p:sldLayoutId id="2147484956" r:id="rId10"/>
    <p:sldLayoutId id="2147484984" r:id="rId11"/>
    <p:sldLayoutId id="2147484957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9FAF20E5-7C5F-4E0B-AC83-44EA77ABC5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515A685-D1E4-4CC2-B6A9-77B6B94501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016A-B3A0-44B4-9D30-177609F01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6B742-6213-4AB4-8C43-5DB77492B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18168-4919-4F48-9CF5-B9A925E82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F22288-4FD8-43B4-B99A-C5ACB1A64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8" r:id="rId1"/>
    <p:sldLayoutId id="2147484959" r:id="rId2"/>
    <p:sldLayoutId id="2147484960" r:id="rId3"/>
    <p:sldLayoutId id="2147484961" r:id="rId4"/>
    <p:sldLayoutId id="2147484962" r:id="rId5"/>
    <p:sldLayoutId id="2147484963" r:id="rId6"/>
    <p:sldLayoutId id="2147484964" r:id="rId7"/>
    <p:sldLayoutId id="2147484965" r:id="rId8"/>
    <p:sldLayoutId id="2147484966" r:id="rId9"/>
    <p:sldLayoutId id="2147484967" r:id="rId10"/>
    <p:sldLayoutId id="214748496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3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audio" Target="../media/audio1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media2.m4a"/><Relationship Id="rId7" Type="http://schemas.openxmlformats.org/officeDocument/2006/relationships/audio" Target="../media/audio2.bin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audio" Target="../media/audio1.bin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audio" Target="../media/audio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C1C6B87-AE07-4474-A671-DBE82A1BE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6477000" cy="7620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Strand separation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9FB6899-27F5-4FC1-ABCA-2B023C8515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763000" cy="48006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Helicase</a:t>
            </a:r>
            <a:r>
              <a:rPr 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unwinds and separates the 2 DNA strands by breaking the </a:t>
            </a: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weak hydrogen bonds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6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Single-Strand Binding Proteins</a:t>
            </a:r>
            <a:r>
              <a:rPr 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000066"/>
                </a:solidFill>
                <a:latin typeface="Comic Sans MS" pitchFamily="66" charset="0"/>
              </a:rPr>
              <a:t>attach and keep the 2 DNA strands </a:t>
            </a:r>
            <a:r>
              <a:rPr lang="en-US" sz="3600" b="1" dirty="0">
                <a:solidFill>
                  <a:srgbClr val="A50021"/>
                </a:solidFill>
                <a:latin typeface="Comic Sans MS" pitchFamily="66" charset="0"/>
              </a:rPr>
              <a:t>separated and untwisted</a:t>
            </a:r>
          </a:p>
        </p:txBody>
      </p:sp>
      <p:sp>
        <p:nvSpPr>
          <p:cNvPr id="48132" name="Slide Number Placeholder 5">
            <a:extLst>
              <a:ext uri="{FF2B5EF4-FFF2-40B4-BE49-F238E27FC236}">
                <a16:creationId xmlns:a16="http://schemas.microsoft.com/office/drawing/2014/main" id="{EEBA11B2-587C-474F-BE9C-A3CC06CE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9B7DFA-9589-42D6-9872-26A19762C1C2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9B1768-409A-49F2-B004-413B89F2A9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7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6">
            <a:extLst>
              <a:ext uri="{FF2B5EF4-FFF2-40B4-BE49-F238E27FC236}">
                <a16:creationId xmlns:a16="http://schemas.microsoft.com/office/drawing/2014/main" id="{508D3BDF-CC37-4637-B34D-44D0F6333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5538"/>
            <a:ext cx="1639888" cy="639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3471" name="AutoShape 15">
            <a:extLst>
              <a:ext uri="{FF2B5EF4-FFF2-40B4-BE49-F238E27FC236}">
                <a16:creationId xmlns:a16="http://schemas.microsoft.com/office/drawing/2014/main" id="{C19F8660-78D7-4A9D-8B6A-18540823B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563" y="4981575"/>
            <a:ext cx="2514600" cy="1600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250" y="10800"/>
                </a:moveTo>
                <a:cubicBezTo>
                  <a:pt x="8250" y="12208"/>
                  <a:pt x="9392" y="13350"/>
                  <a:pt x="10800" y="13350"/>
                </a:cubicBezTo>
                <a:cubicBezTo>
                  <a:pt x="12208" y="13350"/>
                  <a:pt x="13350" y="12208"/>
                  <a:pt x="13350" y="10800"/>
                </a:cubicBezTo>
                <a:cubicBezTo>
                  <a:pt x="13350" y="9392"/>
                  <a:pt x="12208" y="8250"/>
                  <a:pt x="10800" y="8250"/>
                </a:cubicBezTo>
                <a:cubicBezTo>
                  <a:pt x="9392" y="8250"/>
                  <a:pt x="8250" y="9392"/>
                  <a:pt x="8250" y="1080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F116A"/>
                </a:solidFill>
                <a:latin typeface="Times New Roman" panose="02020603050405020304" pitchFamily="18" charset="0"/>
              </a:rPr>
              <a:t>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F116A"/>
                </a:solidFill>
                <a:latin typeface="Times New Roman" panose="02020603050405020304" pitchFamily="18" charset="0"/>
              </a:rPr>
              <a:t>Polymerase III</a:t>
            </a: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A6A79354-1B6B-41C2-9F9A-E49FA5BE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76200"/>
            <a:ext cx="6629400" cy="762000"/>
          </a:xfrm>
        </p:spPr>
        <p:txBody>
          <a:bodyPr/>
          <a:lstStyle/>
          <a:p>
            <a:pPr eaLnBrk="1" hangingPunct="1"/>
            <a:r>
              <a:rPr lang="en-US" altLang="en-US" i="1">
                <a:solidFill>
                  <a:srgbClr val="C00000"/>
                </a:solidFill>
                <a:latin typeface="Comic Sans MS" panose="030F0702030302020204" pitchFamily="66" charset="0"/>
              </a:rPr>
              <a:t>Replication: Elongation</a:t>
            </a:r>
          </a:p>
        </p:txBody>
      </p:sp>
      <p:pic>
        <p:nvPicPr>
          <p:cNvPr id="65541" name="Picture 4" descr="DNA Replication for PPT">
            <a:extLst>
              <a:ext uri="{FF2B5EF4-FFF2-40B4-BE49-F238E27FC236}">
                <a16:creationId xmlns:a16="http://schemas.microsoft.com/office/drawing/2014/main" id="{325F3A60-A368-438A-8C57-22C04B47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69900"/>
            <a:ext cx="2152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1" name="Picture 5" descr="base1PPT">
            <a:extLst>
              <a:ext uri="{FF2B5EF4-FFF2-40B4-BE49-F238E27FC236}">
                <a16:creationId xmlns:a16="http://schemas.microsoft.com/office/drawing/2014/main" id="{88A7350E-E1E7-4ED5-AB3F-527F0151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5934075"/>
            <a:ext cx="1984375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2" name="Picture 6" descr="baseAPPT">
            <a:extLst>
              <a:ext uri="{FF2B5EF4-FFF2-40B4-BE49-F238E27FC236}">
                <a16:creationId xmlns:a16="http://schemas.microsoft.com/office/drawing/2014/main" id="{9F9FFE7C-D3EA-40E7-AA6C-F6C57EB6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694238"/>
            <a:ext cx="199231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3" name="Picture 7" descr="baseCPPT">
            <a:extLst>
              <a:ext uri="{FF2B5EF4-FFF2-40B4-BE49-F238E27FC236}">
                <a16:creationId xmlns:a16="http://schemas.microsoft.com/office/drawing/2014/main" id="{078D9B3F-5E7E-4D77-BC7C-2AAEEACF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387725"/>
            <a:ext cx="21431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4" name="Picture 8" descr="baseTPPT">
            <a:extLst>
              <a:ext uri="{FF2B5EF4-FFF2-40B4-BE49-F238E27FC236}">
                <a16:creationId xmlns:a16="http://schemas.microsoft.com/office/drawing/2014/main" id="{0F51DF0B-1717-41A9-9722-0718C390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2171700"/>
            <a:ext cx="2160588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9" name="Rectangle 1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A254EBBF-1488-4E48-885E-1A322A942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1371600"/>
            <a:ext cx="47910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F116A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3000" b="1">
                <a:solidFill>
                  <a:srgbClr val="0F116A"/>
                </a:solidFill>
                <a:latin typeface="Times New Roman" panose="02020603050405020304" pitchFamily="18" charset="0"/>
              </a:rPr>
              <a:t>Build daughter DNA strand</a:t>
            </a:r>
          </a:p>
          <a:p>
            <a:pPr lvl="1" eaLnBrk="1" hangingPunct="1">
              <a:buClr>
                <a:schemeClr val="tx1"/>
              </a:buClr>
              <a:buSzPct val="60000"/>
              <a:buFont typeface="Wingdings" panose="05000000000000000000" pitchFamily="2" charset="2"/>
              <a:buChar char="u"/>
            </a:pPr>
            <a:r>
              <a:rPr lang="en-US" altLang="en-US" b="1">
                <a:latin typeface="Times New Roman" panose="02020603050405020304" pitchFamily="18" charset="0"/>
              </a:rPr>
              <a:t>add new complementary bases</a:t>
            </a:r>
          </a:p>
          <a:p>
            <a:pPr lvl="1" eaLnBrk="1" hangingPunct="1">
              <a:buClr>
                <a:schemeClr val="tx1"/>
              </a:buClr>
              <a:buSzPct val="60000"/>
              <a:buFontTx/>
              <a:buNone/>
            </a:pP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243233-D709-44CB-9984-4B330963BD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8"/>
    </mc:Choice>
    <mc:Fallback xmlns="">
      <p:transition spd="slow" advTm="4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3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3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3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3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3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3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3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3471" grpId="0" animBg="1" autoUpdateAnimBg="0"/>
      <p:bldP spid="40346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>
            <a:extLst>
              <a:ext uri="{FF2B5EF4-FFF2-40B4-BE49-F238E27FC236}">
                <a16:creationId xmlns:a16="http://schemas.microsoft.com/office/drawing/2014/main" id="{08F08ED5-C274-4788-B80D-20EFD75F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/>
          <a:stretch>
            <a:fillRect/>
          </a:stretch>
        </p:blipFill>
        <p:spPr bwMode="auto">
          <a:xfrm>
            <a:off x="533400" y="1905000"/>
            <a:ext cx="82296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4">
            <a:extLst>
              <a:ext uri="{FF2B5EF4-FFF2-40B4-BE49-F238E27FC236}">
                <a16:creationId xmlns:a16="http://schemas.microsoft.com/office/drawing/2014/main" id="{094B2924-BE92-4CCE-8FD8-C597D9BAF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5626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05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3’</a:t>
            </a:r>
            <a:endParaRPr lang="en-US" altLang="en-US" sz="1900" b="1">
              <a:solidFill>
                <a:srgbClr val="000005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588" name="Rectangle 5">
            <a:extLst>
              <a:ext uri="{FF2B5EF4-FFF2-40B4-BE49-F238E27FC236}">
                <a16:creationId xmlns:a16="http://schemas.microsoft.com/office/drawing/2014/main" id="{8C67467D-C10B-4077-A256-575E47EB9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738" y="2743200"/>
            <a:ext cx="4492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05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5’</a:t>
            </a:r>
            <a:endParaRPr lang="en-US" altLang="en-US" sz="1900" b="1">
              <a:solidFill>
                <a:srgbClr val="000005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589" name="Rectangle 6">
            <a:extLst>
              <a:ext uri="{FF2B5EF4-FFF2-40B4-BE49-F238E27FC236}">
                <a16:creationId xmlns:a16="http://schemas.microsoft.com/office/drawing/2014/main" id="{CB2328C2-5A0A-48EC-A806-7DA6F73EA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22860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05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3’</a:t>
            </a:r>
            <a:endParaRPr lang="en-US" altLang="en-US" sz="1900" b="1">
              <a:solidFill>
                <a:srgbClr val="000005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590" name="Rectangle 7">
            <a:extLst>
              <a:ext uri="{FF2B5EF4-FFF2-40B4-BE49-F238E27FC236}">
                <a16:creationId xmlns:a16="http://schemas.microsoft.com/office/drawing/2014/main" id="{F310FD88-88AB-42EF-8DEE-41287A083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0480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05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5’</a:t>
            </a:r>
            <a:endParaRPr lang="en-US" altLang="en-US" sz="1900" b="1">
              <a:solidFill>
                <a:srgbClr val="000005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591" name="Rectangle 8">
            <a:extLst>
              <a:ext uri="{FF2B5EF4-FFF2-40B4-BE49-F238E27FC236}">
                <a16:creationId xmlns:a16="http://schemas.microsoft.com/office/drawing/2014/main" id="{E32CB503-48F7-4CD9-8A65-0C7171F48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5105400"/>
            <a:ext cx="4492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C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5’</a:t>
            </a:r>
            <a:endParaRPr lang="en-US" altLang="en-US" sz="1900" b="1">
              <a:solidFill>
                <a:srgbClr val="000005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592" name="Rectangle 9">
            <a:extLst>
              <a:ext uri="{FF2B5EF4-FFF2-40B4-BE49-F238E27FC236}">
                <a16:creationId xmlns:a16="http://schemas.microsoft.com/office/drawing/2014/main" id="{FDA09DFF-B407-419A-BDDC-516F325CC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8100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C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3’</a:t>
            </a:r>
            <a:endParaRPr lang="en-US" altLang="en-US" sz="1900" b="1">
              <a:solidFill>
                <a:srgbClr val="000005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593" name="Rectangle 10">
            <a:extLst>
              <a:ext uri="{FF2B5EF4-FFF2-40B4-BE49-F238E27FC236}">
                <a16:creationId xmlns:a16="http://schemas.microsoft.com/office/drawing/2014/main" id="{18FCEED5-3D2E-4C32-994A-BF3C0500A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3528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C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3’</a:t>
            </a:r>
            <a:endParaRPr lang="en-US" altLang="en-US" sz="1900" b="1">
              <a:solidFill>
                <a:srgbClr val="000005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594" name="Rectangle 11">
            <a:extLst>
              <a:ext uri="{FF2B5EF4-FFF2-40B4-BE49-F238E27FC236}">
                <a16:creationId xmlns:a16="http://schemas.microsoft.com/office/drawing/2014/main" id="{C239935B-1FDC-4E9C-ACB6-B30D4132B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3528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C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5’</a:t>
            </a:r>
            <a:endParaRPr lang="en-US" altLang="en-US" sz="1900" b="1">
              <a:solidFill>
                <a:srgbClr val="000005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36712F56-45E4-4A19-9CCB-3B454C831D20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715000"/>
            <a:ext cx="4572000" cy="655638"/>
            <a:chOff x="1584" y="3600"/>
            <a:chExt cx="2880" cy="413"/>
          </a:xfrm>
        </p:grpSpPr>
        <p:sp>
          <p:nvSpPr>
            <p:cNvPr id="67597" name="AutoShape 13">
              <a:extLst>
                <a:ext uri="{FF2B5EF4-FFF2-40B4-BE49-F238E27FC236}">
                  <a16:creationId xmlns:a16="http://schemas.microsoft.com/office/drawing/2014/main" id="{46CEB4EE-1E29-4E5F-8D51-42E09A04A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600"/>
              <a:ext cx="2880" cy="192"/>
            </a:xfrm>
            <a:prstGeom prst="rightArrow">
              <a:avLst>
                <a:gd name="adj1" fmla="val 59370"/>
                <a:gd name="adj2" fmla="val 213819"/>
              </a:avLst>
            </a:prstGeom>
            <a:solidFill>
              <a:srgbClr val="00000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7598" name="Rectangle 14">
              <a:extLst>
                <a:ext uri="{FF2B5EF4-FFF2-40B4-BE49-F238E27FC236}">
                  <a16:creationId xmlns:a16="http://schemas.microsoft.com/office/drawing/2014/main" id="{F65A52C0-8E55-4040-B61F-34F78DC88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744"/>
              <a:ext cx="201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1">
                  <a:solidFill>
                    <a:srgbClr val="000005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direction of replication</a:t>
              </a:r>
              <a:endParaRPr lang="en-US" altLang="en-US" sz="3000" b="1">
                <a:solidFill>
                  <a:srgbClr val="0F116A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67596" name="Title 2">
            <a:extLst>
              <a:ext uri="{FF2B5EF4-FFF2-40B4-BE49-F238E27FC236}">
                <a16:creationId xmlns:a16="http://schemas.microsoft.com/office/drawing/2014/main" id="{ED9CC50B-1EF6-48DD-92FA-D9F69744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alt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61E9FB-3F91-4394-9DCA-6FAEC50517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5"/>
    </mc:Choice>
    <mc:Fallback xmlns="">
      <p:transition spd="slow" advTm="2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4E0D03-1622-4DB8-8824-E32AE33F0135}"/>
              </a:ext>
            </a:extLst>
          </p:cNvPr>
          <p:cNvGrpSpPr>
            <a:grpSpLocks/>
          </p:cNvGrpSpPr>
          <p:nvPr/>
        </p:nvGrpSpPr>
        <p:grpSpPr bwMode="auto">
          <a:xfrm>
            <a:off x="4714875" y="4073525"/>
            <a:ext cx="2759075" cy="1428750"/>
            <a:chOff x="2970" y="2548"/>
            <a:chExt cx="1738" cy="900"/>
          </a:xfrm>
        </p:grpSpPr>
        <p:sp>
          <p:nvSpPr>
            <p:cNvPr id="69706" name="AutoShape 3">
              <a:extLst>
                <a:ext uri="{FF2B5EF4-FFF2-40B4-BE49-F238E27FC236}">
                  <a16:creationId xmlns:a16="http://schemas.microsoft.com/office/drawing/2014/main" id="{A36011E2-482F-4D63-8E50-E99B0A6AD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" y="2650"/>
              <a:ext cx="416" cy="7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7 w 21600"/>
                <a:gd name="T25" fmla="*/ 3167 h 21600"/>
                <a:gd name="T26" fmla="*/ 18433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333399"/>
            </a:solidFill>
            <a:ln w="25400">
              <a:solidFill>
                <a:srgbClr val="00006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9707" name="AutoShape 4">
              <a:extLst>
                <a:ext uri="{FF2B5EF4-FFF2-40B4-BE49-F238E27FC236}">
                  <a16:creationId xmlns:a16="http://schemas.microsoft.com/office/drawing/2014/main" id="{AD87B8DC-F316-4AD4-922D-D1C7773B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0" y="2548"/>
              <a:ext cx="1390" cy="193"/>
            </a:xfrm>
            <a:prstGeom prst="roundRect">
              <a:avLst>
                <a:gd name="adj" fmla="val 16667"/>
              </a:avLst>
            </a:prstGeom>
            <a:solidFill>
              <a:srgbClr val="FFCC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20" tIns="0" rIns="45720" bIns="0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F116A"/>
                  </a:solidFill>
                  <a:latin typeface="Times New Roman" panose="02020603050405020304" pitchFamily="18" charset="0"/>
                </a:rPr>
                <a:t>DNA polymerase III</a:t>
              </a:r>
            </a:p>
          </p:txBody>
        </p:sp>
      </p:grpSp>
      <p:sp>
        <p:nvSpPr>
          <p:cNvPr id="414727" name="AutoShape 7">
            <a:extLst>
              <a:ext uri="{FF2B5EF4-FFF2-40B4-BE49-F238E27FC236}">
                <a16:creationId xmlns:a16="http://schemas.microsoft.com/office/drawing/2014/main" id="{2FD44640-D518-475D-98D1-3660CA0B2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4206875"/>
            <a:ext cx="660400" cy="12668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6600"/>
          </a:solidFill>
          <a:ln w="2540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69636" name="Freeform 9">
            <a:extLst>
              <a:ext uri="{FF2B5EF4-FFF2-40B4-BE49-F238E27FC236}">
                <a16:creationId xmlns:a16="http://schemas.microsoft.com/office/drawing/2014/main" id="{8D88BD06-5F82-4186-AC2D-A19AB83FCC60}"/>
              </a:ext>
            </a:extLst>
          </p:cNvPr>
          <p:cNvSpPr>
            <a:spLocks/>
          </p:cNvSpPr>
          <p:nvPr/>
        </p:nvSpPr>
        <p:spPr bwMode="auto">
          <a:xfrm>
            <a:off x="730250" y="2341563"/>
            <a:ext cx="7750175" cy="1311275"/>
          </a:xfrm>
          <a:custGeom>
            <a:avLst/>
            <a:gdLst>
              <a:gd name="T0" fmla="*/ 0 w 4882"/>
              <a:gd name="T1" fmla="*/ 2147483646 h 792"/>
              <a:gd name="T2" fmla="*/ 2147483646 w 4882"/>
              <a:gd name="T3" fmla="*/ 2147483646 h 792"/>
              <a:gd name="T4" fmla="*/ 2147483646 w 4882"/>
              <a:gd name="T5" fmla="*/ 2147483646 h 792"/>
              <a:gd name="T6" fmla="*/ 2147483646 w 4882"/>
              <a:gd name="T7" fmla="*/ 0 h 792"/>
              <a:gd name="T8" fmla="*/ 0 60000 65536"/>
              <a:gd name="T9" fmla="*/ 0 60000 65536"/>
              <a:gd name="T10" fmla="*/ 0 60000 65536"/>
              <a:gd name="T11" fmla="*/ 0 60000 65536"/>
              <a:gd name="T12" fmla="*/ 0 w 4882"/>
              <a:gd name="T13" fmla="*/ 0 h 792"/>
              <a:gd name="T14" fmla="*/ 4882 w 4882"/>
              <a:gd name="T15" fmla="*/ 792 h 7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82" h="792">
                <a:moveTo>
                  <a:pt x="0" y="689"/>
                </a:moveTo>
                <a:cubicBezTo>
                  <a:pt x="331" y="740"/>
                  <a:pt x="663" y="792"/>
                  <a:pt x="1068" y="699"/>
                </a:cubicBezTo>
                <a:cubicBezTo>
                  <a:pt x="1473" y="606"/>
                  <a:pt x="1793" y="245"/>
                  <a:pt x="2429" y="129"/>
                </a:cubicBezTo>
                <a:cubicBezTo>
                  <a:pt x="3065" y="13"/>
                  <a:pt x="3973" y="6"/>
                  <a:pt x="4882" y="0"/>
                </a:cubicBezTo>
              </a:path>
            </a:pathLst>
          </a:custGeom>
          <a:noFill/>
          <a:ln w="177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69637" name="Freeform 10">
            <a:extLst>
              <a:ext uri="{FF2B5EF4-FFF2-40B4-BE49-F238E27FC236}">
                <a16:creationId xmlns:a16="http://schemas.microsoft.com/office/drawing/2014/main" id="{11EC0204-DA92-48EC-B480-3E3F95E467A4}"/>
              </a:ext>
            </a:extLst>
          </p:cNvPr>
          <p:cNvSpPr>
            <a:spLocks/>
          </p:cNvSpPr>
          <p:nvPr/>
        </p:nvSpPr>
        <p:spPr bwMode="auto">
          <a:xfrm flipV="1">
            <a:off x="708025" y="4052888"/>
            <a:ext cx="7750175" cy="1257300"/>
          </a:xfrm>
          <a:custGeom>
            <a:avLst/>
            <a:gdLst>
              <a:gd name="T0" fmla="*/ 0 w 4882"/>
              <a:gd name="T1" fmla="*/ 2147483646 h 792"/>
              <a:gd name="T2" fmla="*/ 2147483646 w 4882"/>
              <a:gd name="T3" fmla="*/ 2147483646 h 792"/>
              <a:gd name="T4" fmla="*/ 2147483646 w 4882"/>
              <a:gd name="T5" fmla="*/ 2147483646 h 792"/>
              <a:gd name="T6" fmla="*/ 2147483646 w 4882"/>
              <a:gd name="T7" fmla="*/ 0 h 792"/>
              <a:gd name="T8" fmla="*/ 0 60000 65536"/>
              <a:gd name="T9" fmla="*/ 0 60000 65536"/>
              <a:gd name="T10" fmla="*/ 0 60000 65536"/>
              <a:gd name="T11" fmla="*/ 0 60000 65536"/>
              <a:gd name="T12" fmla="*/ 0 w 4882"/>
              <a:gd name="T13" fmla="*/ 0 h 792"/>
              <a:gd name="T14" fmla="*/ 4882 w 4882"/>
              <a:gd name="T15" fmla="*/ 792 h 7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82" h="792">
                <a:moveTo>
                  <a:pt x="0" y="689"/>
                </a:moveTo>
                <a:cubicBezTo>
                  <a:pt x="331" y="740"/>
                  <a:pt x="663" y="792"/>
                  <a:pt x="1068" y="699"/>
                </a:cubicBezTo>
                <a:cubicBezTo>
                  <a:pt x="1473" y="606"/>
                  <a:pt x="1793" y="245"/>
                  <a:pt x="2429" y="129"/>
                </a:cubicBezTo>
                <a:cubicBezTo>
                  <a:pt x="3065" y="13"/>
                  <a:pt x="3973" y="6"/>
                  <a:pt x="4882" y="0"/>
                </a:cubicBezTo>
              </a:path>
            </a:pathLst>
          </a:custGeom>
          <a:noFill/>
          <a:ln w="177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69638" name="AutoShape 11">
            <a:extLst>
              <a:ext uri="{FF2B5EF4-FFF2-40B4-BE49-F238E27FC236}">
                <a16:creationId xmlns:a16="http://schemas.microsoft.com/office/drawing/2014/main" id="{4F83535D-D24C-4974-9D59-2BBC0D20C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3568700"/>
            <a:ext cx="114300" cy="2889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39" name="AutoShape 12">
            <a:extLst>
              <a:ext uri="{FF2B5EF4-FFF2-40B4-BE49-F238E27FC236}">
                <a16:creationId xmlns:a16="http://schemas.microsoft.com/office/drawing/2014/main" id="{7340BD55-5687-47FA-872F-8991D32BD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3852863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0" name="AutoShape 13">
            <a:extLst>
              <a:ext uri="{FF2B5EF4-FFF2-40B4-BE49-F238E27FC236}">
                <a16:creationId xmlns:a16="http://schemas.microsoft.com/office/drawing/2014/main" id="{1F5A5976-237C-4607-ABD7-73C274D14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386873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1" name="AutoShape 14">
            <a:extLst>
              <a:ext uri="{FF2B5EF4-FFF2-40B4-BE49-F238E27FC236}">
                <a16:creationId xmlns:a16="http://schemas.microsoft.com/office/drawing/2014/main" id="{1EE4B7D7-67A5-46C3-BDEB-3AE961A23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8" y="3860800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2" name="AutoShape 15">
            <a:extLst>
              <a:ext uri="{FF2B5EF4-FFF2-40B4-BE49-F238E27FC236}">
                <a16:creationId xmlns:a16="http://schemas.microsoft.com/office/drawing/2014/main" id="{CA5B34CE-E9AC-4FB9-8E48-6F643D39A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892550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3" name="AutoShape 16">
            <a:extLst>
              <a:ext uri="{FF2B5EF4-FFF2-40B4-BE49-F238E27FC236}">
                <a16:creationId xmlns:a16="http://schemas.microsoft.com/office/drawing/2014/main" id="{9B90C77F-C62A-4059-A6B9-F886CC7A0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175" y="3948113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4" name="AutoShape 17">
            <a:extLst>
              <a:ext uri="{FF2B5EF4-FFF2-40B4-BE49-F238E27FC236}">
                <a16:creationId xmlns:a16="http://schemas.microsoft.com/office/drawing/2014/main" id="{E639C27B-6DF2-4A29-B820-07982D88E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396398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5" name="AutoShape 18">
            <a:extLst>
              <a:ext uri="{FF2B5EF4-FFF2-40B4-BE49-F238E27FC236}">
                <a16:creationId xmlns:a16="http://schemas.microsoft.com/office/drawing/2014/main" id="{C5DB1236-D2B2-4642-B9D6-738A78F9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3630613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6" name="AutoShape 19">
            <a:extLst>
              <a:ext uri="{FF2B5EF4-FFF2-40B4-BE49-F238E27FC236}">
                <a16:creationId xmlns:a16="http://schemas.microsoft.com/office/drawing/2014/main" id="{68B523F0-4CCB-44F1-9B7A-0505D144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364648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7" name="AutoShape 20">
            <a:extLst>
              <a:ext uri="{FF2B5EF4-FFF2-40B4-BE49-F238E27FC236}">
                <a16:creationId xmlns:a16="http://schemas.microsoft.com/office/drawing/2014/main" id="{014F7946-AF39-4F1E-8BD5-06AE2EAFF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8" y="361473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8" name="AutoShape 21">
            <a:extLst>
              <a:ext uri="{FF2B5EF4-FFF2-40B4-BE49-F238E27FC236}">
                <a16:creationId xmlns:a16="http://schemas.microsoft.com/office/drawing/2014/main" id="{F2B41EA9-365C-4D52-953B-7B540E9AD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606800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49" name="AutoShape 22">
            <a:extLst>
              <a:ext uri="{FF2B5EF4-FFF2-40B4-BE49-F238E27FC236}">
                <a16:creationId xmlns:a16="http://schemas.microsoft.com/office/drawing/2014/main" id="{AF10797C-FB81-4BD7-8760-2D4BB44DD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525" y="358298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50" name="AutoShape 23">
            <a:extLst>
              <a:ext uri="{FF2B5EF4-FFF2-40B4-BE49-F238E27FC236}">
                <a16:creationId xmlns:a16="http://schemas.microsoft.com/office/drawing/2014/main" id="{599FACF8-6C2D-48EC-B31F-37687BD5D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3489325"/>
            <a:ext cx="130175" cy="303213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69651" name="Group 24">
            <a:extLst>
              <a:ext uri="{FF2B5EF4-FFF2-40B4-BE49-F238E27FC236}">
                <a16:creationId xmlns:a16="http://schemas.microsoft.com/office/drawing/2014/main" id="{75C0D7CF-D01A-4E2C-BE12-8EE3512AFE86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4108450"/>
            <a:ext cx="327025" cy="304800"/>
            <a:chOff x="1768" y="3755"/>
            <a:chExt cx="206" cy="192"/>
          </a:xfrm>
        </p:grpSpPr>
        <p:sp>
          <p:nvSpPr>
            <p:cNvPr id="69704" name="Oval 25">
              <a:extLst>
                <a:ext uri="{FF2B5EF4-FFF2-40B4-BE49-F238E27FC236}">
                  <a16:creationId xmlns:a16="http://schemas.microsoft.com/office/drawing/2014/main" id="{79DEE358-1749-44CC-BD7D-72E6B0B45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3775"/>
              <a:ext cx="134" cy="134"/>
            </a:xfrm>
            <a:prstGeom prst="ellipse">
              <a:avLst/>
            </a:prstGeom>
            <a:solidFill>
              <a:srgbClr val="00804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9705" name="Rectangle 26">
              <a:extLst>
                <a:ext uri="{FF2B5EF4-FFF2-40B4-BE49-F238E27FC236}">
                  <a16:creationId xmlns:a16="http://schemas.microsoft.com/office/drawing/2014/main" id="{35988132-98D7-4F59-823C-27BFA9D0F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" y="3755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69652" name="Group 27">
            <a:extLst>
              <a:ext uri="{FF2B5EF4-FFF2-40B4-BE49-F238E27FC236}">
                <a16:creationId xmlns:a16="http://schemas.microsoft.com/office/drawing/2014/main" id="{64F3ABF3-F3CD-4150-BED7-7C66612B3A2A}"/>
              </a:ext>
            </a:extLst>
          </p:cNvPr>
          <p:cNvGrpSpPr>
            <a:grpSpLocks/>
          </p:cNvGrpSpPr>
          <p:nvPr/>
        </p:nvGrpSpPr>
        <p:grpSpPr bwMode="auto">
          <a:xfrm>
            <a:off x="8480425" y="2190750"/>
            <a:ext cx="327025" cy="304800"/>
            <a:chOff x="1768" y="3755"/>
            <a:chExt cx="206" cy="192"/>
          </a:xfrm>
        </p:grpSpPr>
        <p:sp>
          <p:nvSpPr>
            <p:cNvPr id="69702" name="Oval 28">
              <a:extLst>
                <a:ext uri="{FF2B5EF4-FFF2-40B4-BE49-F238E27FC236}">
                  <a16:creationId xmlns:a16="http://schemas.microsoft.com/office/drawing/2014/main" id="{FCEFA8C0-E5C6-4234-8264-8B1FFF6E3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3775"/>
              <a:ext cx="134" cy="134"/>
            </a:xfrm>
            <a:prstGeom prst="ellipse">
              <a:avLst/>
            </a:prstGeom>
            <a:solidFill>
              <a:srgbClr val="00804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9703" name="Rectangle 29">
              <a:extLst>
                <a:ext uri="{FF2B5EF4-FFF2-40B4-BE49-F238E27FC236}">
                  <a16:creationId xmlns:a16="http://schemas.microsoft.com/office/drawing/2014/main" id="{FADB5E78-6B1B-4E01-B00A-39E7EF080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" y="3755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5" name="Group 30">
            <a:extLst>
              <a:ext uri="{FF2B5EF4-FFF2-40B4-BE49-F238E27FC236}">
                <a16:creationId xmlns:a16="http://schemas.microsoft.com/office/drawing/2014/main" id="{918D9F89-4A50-4CF3-9494-ED21F5B60FAC}"/>
              </a:ext>
            </a:extLst>
          </p:cNvPr>
          <p:cNvGrpSpPr>
            <a:grpSpLocks/>
          </p:cNvGrpSpPr>
          <p:nvPr/>
        </p:nvGrpSpPr>
        <p:grpSpPr bwMode="auto">
          <a:xfrm>
            <a:off x="3170238" y="3903663"/>
            <a:ext cx="5637212" cy="965200"/>
            <a:chOff x="1997" y="2459"/>
            <a:chExt cx="3551" cy="608"/>
          </a:xfrm>
        </p:grpSpPr>
        <p:sp>
          <p:nvSpPr>
            <p:cNvPr id="69695" name="Freeform 31">
              <a:extLst>
                <a:ext uri="{FF2B5EF4-FFF2-40B4-BE49-F238E27FC236}">
                  <a16:creationId xmlns:a16="http://schemas.microsoft.com/office/drawing/2014/main" id="{FD11739A-EDDE-4A52-AAD2-AB4BFB566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" y="2563"/>
              <a:ext cx="3152" cy="403"/>
            </a:xfrm>
            <a:custGeom>
              <a:avLst/>
              <a:gdLst>
                <a:gd name="T0" fmla="*/ 0 w 3152"/>
                <a:gd name="T1" fmla="*/ 0 h 403"/>
                <a:gd name="T2" fmla="*/ 580 w 3152"/>
                <a:gd name="T3" fmla="*/ 254 h 403"/>
                <a:gd name="T4" fmla="*/ 1825 w 3152"/>
                <a:gd name="T5" fmla="*/ 378 h 403"/>
                <a:gd name="T6" fmla="*/ 3152 w 3152"/>
                <a:gd name="T7" fmla="*/ 402 h 4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52"/>
                <a:gd name="T13" fmla="*/ 0 h 403"/>
                <a:gd name="T14" fmla="*/ 3152 w 3152"/>
                <a:gd name="T15" fmla="*/ 403 h 4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52" h="403">
                  <a:moveTo>
                    <a:pt x="0" y="0"/>
                  </a:moveTo>
                  <a:cubicBezTo>
                    <a:pt x="138" y="95"/>
                    <a:pt x="276" y="191"/>
                    <a:pt x="580" y="254"/>
                  </a:cubicBezTo>
                  <a:cubicBezTo>
                    <a:pt x="884" y="317"/>
                    <a:pt x="1396" y="353"/>
                    <a:pt x="1825" y="378"/>
                  </a:cubicBezTo>
                  <a:cubicBezTo>
                    <a:pt x="2254" y="403"/>
                    <a:pt x="2703" y="402"/>
                    <a:pt x="3152" y="402"/>
                  </a:cubicBezTo>
                </a:path>
              </a:pathLst>
            </a:custGeom>
            <a:noFill/>
            <a:ln w="177800">
              <a:solidFill>
                <a:schemeClr val="hlink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grpSp>
          <p:nvGrpSpPr>
            <p:cNvPr id="69696" name="Group 32">
              <a:extLst>
                <a:ext uri="{FF2B5EF4-FFF2-40B4-BE49-F238E27FC236}">
                  <a16:creationId xmlns:a16="http://schemas.microsoft.com/office/drawing/2014/main" id="{84D59E9D-E0D8-4EC0-A616-220A47A244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2" y="2875"/>
              <a:ext cx="206" cy="192"/>
              <a:chOff x="1768" y="3755"/>
              <a:chExt cx="206" cy="192"/>
            </a:xfrm>
          </p:grpSpPr>
          <p:sp>
            <p:nvSpPr>
              <p:cNvPr id="69700" name="Oval 33">
                <a:extLst>
                  <a:ext uri="{FF2B5EF4-FFF2-40B4-BE49-F238E27FC236}">
                    <a16:creationId xmlns:a16="http://schemas.microsoft.com/office/drawing/2014/main" id="{3B57404F-6850-4AFA-B656-95C652F8B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775"/>
                <a:ext cx="134" cy="134"/>
              </a:xfrm>
              <a:prstGeom prst="ellipse">
                <a:avLst/>
              </a:prstGeom>
              <a:solidFill>
                <a:srgbClr val="00804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701" name="Rectangle 34">
                <a:extLst>
                  <a:ext uri="{FF2B5EF4-FFF2-40B4-BE49-F238E27FC236}">
                    <a16:creationId xmlns:a16="http://schemas.microsoft.com/office/drawing/2014/main" id="{1B2A7665-0275-4604-8BB9-7658D6A19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" y="3755"/>
                <a:ext cx="2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</a:t>
                </a:r>
              </a:p>
            </p:txBody>
          </p:sp>
        </p:grpSp>
        <p:grpSp>
          <p:nvGrpSpPr>
            <p:cNvPr id="69697" name="Group 35">
              <a:extLst>
                <a:ext uri="{FF2B5EF4-FFF2-40B4-BE49-F238E27FC236}">
                  <a16:creationId xmlns:a16="http://schemas.microsoft.com/office/drawing/2014/main" id="{25BEEEC9-3336-4013-B53A-2F846DBE4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7" y="2459"/>
              <a:ext cx="206" cy="192"/>
              <a:chOff x="2621" y="2303"/>
              <a:chExt cx="206" cy="192"/>
            </a:xfrm>
          </p:grpSpPr>
          <p:sp>
            <p:nvSpPr>
              <p:cNvPr id="69698" name="Oval 36">
                <a:extLst>
                  <a:ext uri="{FF2B5EF4-FFF2-40B4-BE49-F238E27FC236}">
                    <a16:creationId xmlns:a16="http://schemas.microsoft.com/office/drawing/2014/main" id="{90F5216B-F996-418C-9A11-BABC265F9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2323"/>
                <a:ext cx="134" cy="13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699" name="Rectangle 37">
                <a:extLst>
                  <a:ext uri="{FF2B5EF4-FFF2-40B4-BE49-F238E27FC236}">
                    <a16:creationId xmlns:a16="http://schemas.microsoft.com/office/drawing/2014/main" id="{A556D8E2-AAF8-4B09-BC34-0BE174953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303"/>
                <a:ext cx="2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</a:t>
                </a:r>
              </a:p>
            </p:txBody>
          </p:sp>
        </p:grpSp>
      </p:grpSp>
      <p:grpSp>
        <p:nvGrpSpPr>
          <p:cNvPr id="69654" name="Group 38">
            <a:extLst>
              <a:ext uri="{FF2B5EF4-FFF2-40B4-BE49-F238E27FC236}">
                <a16:creationId xmlns:a16="http://schemas.microsoft.com/office/drawing/2014/main" id="{BE6A7BAA-584D-4A12-B164-433AACB894D3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3311525"/>
            <a:ext cx="327025" cy="304800"/>
            <a:chOff x="2621" y="2303"/>
            <a:chExt cx="206" cy="192"/>
          </a:xfrm>
        </p:grpSpPr>
        <p:sp>
          <p:nvSpPr>
            <p:cNvPr id="69693" name="Oval 39">
              <a:extLst>
                <a:ext uri="{FF2B5EF4-FFF2-40B4-BE49-F238E27FC236}">
                  <a16:creationId xmlns:a16="http://schemas.microsoft.com/office/drawing/2014/main" id="{C76D1B90-F67A-4FBB-841F-5D6F91C5D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5" y="2323"/>
              <a:ext cx="134" cy="134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9694" name="Rectangle 40">
              <a:extLst>
                <a:ext uri="{FF2B5EF4-FFF2-40B4-BE49-F238E27FC236}">
                  <a16:creationId xmlns:a16="http://schemas.microsoft.com/office/drawing/2014/main" id="{8823CF7F-3F5D-4DA4-8C79-9C3C1918B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2303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69655" name="Group 41">
            <a:extLst>
              <a:ext uri="{FF2B5EF4-FFF2-40B4-BE49-F238E27FC236}">
                <a16:creationId xmlns:a16="http://schemas.microsoft.com/office/drawing/2014/main" id="{C61572D9-BEBF-4358-9C33-2BEB6CE3EC45}"/>
              </a:ext>
            </a:extLst>
          </p:cNvPr>
          <p:cNvGrpSpPr>
            <a:grpSpLocks/>
          </p:cNvGrpSpPr>
          <p:nvPr/>
        </p:nvGrpSpPr>
        <p:grpSpPr bwMode="auto">
          <a:xfrm>
            <a:off x="8480425" y="5173663"/>
            <a:ext cx="327025" cy="304800"/>
            <a:chOff x="2621" y="2303"/>
            <a:chExt cx="206" cy="192"/>
          </a:xfrm>
        </p:grpSpPr>
        <p:sp>
          <p:nvSpPr>
            <p:cNvPr id="69691" name="Oval 42">
              <a:extLst>
                <a:ext uri="{FF2B5EF4-FFF2-40B4-BE49-F238E27FC236}">
                  <a16:creationId xmlns:a16="http://schemas.microsoft.com/office/drawing/2014/main" id="{B3E4483B-4FAC-4185-AAB1-839B6FFF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5" y="2323"/>
              <a:ext cx="134" cy="134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9692" name="Rectangle 43">
              <a:extLst>
                <a:ext uri="{FF2B5EF4-FFF2-40B4-BE49-F238E27FC236}">
                  <a16:creationId xmlns:a16="http://schemas.microsoft.com/office/drawing/2014/main" id="{8C849254-0C37-4558-AD96-E27ACFD66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2303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10" name="Group 44">
            <a:extLst>
              <a:ext uri="{FF2B5EF4-FFF2-40B4-BE49-F238E27FC236}">
                <a16:creationId xmlns:a16="http://schemas.microsoft.com/office/drawing/2014/main" id="{EB14230D-183E-4D5D-897D-59CD47AF3534}"/>
              </a:ext>
            </a:extLst>
          </p:cNvPr>
          <p:cNvGrpSpPr>
            <a:grpSpLocks/>
          </p:cNvGrpSpPr>
          <p:nvPr/>
        </p:nvGrpSpPr>
        <p:grpSpPr bwMode="auto">
          <a:xfrm>
            <a:off x="3530600" y="2998788"/>
            <a:ext cx="1676400" cy="622300"/>
            <a:chOff x="2224" y="1889"/>
            <a:chExt cx="1056" cy="392"/>
          </a:xfrm>
        </p:grpSpPr>
        <p:sp>
          <p:nvSpPr>
            <p:cNvPr id="69684" name="Freeform 45">
              <a:extLst>
                <a:ext uri="{FF2B5EF4-FFF2-40B4-BE49-F238E27FC236}">
                  <a16:creationId xmlns:a16="http://schemas.microsoft.com/office/drawing/2014/main" id="{82486466-2AFD-4FEF-B5A4-69407591FBCC}"/>
                </a:ext>
              </a:extLst>
            </p:cNvPr>
            <p:cNvSpPr>
              <a:spLocks/>
            </p:cNvSpPr>
            <p:nvPr/>
          </p:nvSpPr>
          <p:spPr bwMode="auto">
            <a:xfrm rot="-662540">
              <a:off x="2423" y="2036"/>
              <a:ext cx="857" cy="24"/>
            </a:xfrm>
            <a:custGeom>
              <a:avLst/>
              <a:gdLst>
                <a:gd name="T0" fmla="*/ 0 w 857"/>
                <a:gd name="T1" fmla="*/ 24 h 24"/>
                <a:gd name="T2" fmla="*/ 857 w 857"/>
                <a:gd name="T3" fmla="*/ 0 h 24"/>
                <a:gd name="T4" fmla="*/ 0 60000 65536"/>
                <a:gd name="T5" fmla="*/ 0 60000 65536"/>
                <a:gd name="T6" fmla="*/ 0 w 857"/>
                <a:gd name="T7" fmla="*/ 0 h 24"/>
                <a:gd name="T8" fmla="*/ 857 w 857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57" h="24">
                  <a:moveTo>
                    <a:pt x="0" y="24"/>
                  </a:moveTo>
                  <a:cubicBezTo>
                    <a:pt x="0" y="24"/>
                    <a:pt x="428" y="12"/>
                    <a:pt x="857" y="0"/>
                  </a:cubicBezTo>
                </a:path>
              </a:pathLst>
            </a:custGeom>
            <a:noFill/>
            <a:ln w="177800">
              <a:solidFill>
                <a:schemeClr val="hlink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grpSp>
          <p:nvGrpSpPr>
            <p:cNvPr id="69685" name="Group 46">
              <a:extLst>
                <a:ext uri="{FF2B5EF4-FFF2-40B4-BE49-F238E27FC236}">
                  <a16:creationId xmlns:a16="http://schemas.microsoft.com/office/drawing/2014/main" id="{49F86AA0-8A3A-45CE-A22D-72AE8BE45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4" y="2089"/>
              <a:ext cx="206" cy="192"/>
              <a:chOff x="1768" y="3755"/>
              <a:chExt cx="206" cy="192"/>
            </a:xfrm>
          </p:grpSpPr>
          <p:sp>
            <p:nvSpPr>
              <p:cNvPr id="69689" name="Oval 47">
                <a:extLst>
                  <a:ext uri="{FF2B5EF4-FFF2-40B4-BE49-F238E27FC236}">
                    <a16:creationId xmlns:a16="http://schemas.microsoft.com/office/drawing/2014/main" id="{7FC28FA6-A4AE-48AD-A623-B0C439DB7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775"/>
                <a:ext cx="134" cy="134"/>
              </a:xfrm>
              <a:prstGeom prst="ellipse">
                <a:avLst/>
              </a:prstGeom>
              <a:solidFill>
                <a:srgbClr val="00804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690" name="Rectangle 48">
                <a:extLst>
                  <a:ext uri="{FF2B5EF4-FFF2-40B4-BE49-F238E27FC236}">
                    <a16:creationId xmlns:a16="http://schemas.microsoft.com/office/drawing/2014/main" id="{CC520467-4E85-4D09-9A3A-378D74DDF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" y="3755"/>
                <a:ext cx="2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</a:t>
                </a:r>
              </a:p>
            </p:txBody>
          </p:sp>
        </p:grpSp>
        <p:grpSp>
          <p:nvGrpSpPr>
            <p:cNvPr id="69686" name="Group 49">
              <a:extLst>
                <a:ext uri="{FF2B5EF4-FFF2-40B4-BE49-F238E27FC236}">
                  <a16:creationId xmlns:a16="http://schemas.microsoft.com/office/drawing/2014/main" id="{CCEE9327-2247-4457-98AA-2105AF9C14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1" y="1889"/>
              <a:ext cx="206" cy="192"/>
              <a:chOff x="2621" y="2303"/>
              <a:chExt cx="206" cy="192"/>
            </a:xfrm>
          </p:grpSpPr>
          <p:sp>
            <p:nvSpPr>
              <p:cNvPr id="69687" name="Oval 50">
                <a:extLst>
                  <a:ext uri="{FF2B5EF4-FFF2-40B4-BE49-F238E27FC236}">
                    <a16:creationId xmlns:a16="http://schemas.microsoft.com/office/drawing/2014/main" id="{BCC4FAE0-6000-4782-B208-F6744E592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2323"/>
                <a:ext cx="134" cy="13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688" name="Rectangle 51">
                <a:extLst>
                  <a:ext uri="{FF2B5EF4-FFF2-40B4-BE49-F238E27FC236}">
                    <a16:creationId xmlns:a16="http://schemas.microsoft.com/office/drawing/2014/main" id="{A8B4231E-8B24-443D-9503-ECD185A6B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303"/>
                <a:ext cx="2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</a:t>
                </a:r>
              </a:p>
            </p:txBody>
          </p:sp>
        </p:grpSp>
      </p:grpSp>
      <p:grpSp>
        <p:nvGrpSpPr>
          <p:cNvPr id="13" name="Group 52">
            <a:extLst>
              <a:ext uri="{FF2B5EF4-FFF2-40B4-BE49-F238E27FC236}">
                <a16:creationId xmlns:a16="http://schemas.microsoft.com/office/drawing/2014/main" id="{65B33F49-6C17-4536-B44B-EC79261AB201}"/>
              </a:ext>
            </a:extLst>
          </p:cNvPr>
          <p:cNvGrpSpPr>
            <a:grpSpLocks/>
          </p:cNvGrpSpPr>
          <p:nvPr/>
        </p:nvGrpSpPr>
        <p:grpSpPr bwMode="auto">
          <a:xfrm>
            <a:off x="5165725" y="2740025"/>
            <a:ext cx="1616075" cy="455613"/>
            <a:chOff x="3254" y="1726"/>
            <a:chExt cx="1018" cy="287"/>
          </a:xfrm>
        </p:grpSpPr>
        <p:sp>
          <p:nvSpPr>
            <p:cNvPr id="69677" name="Freeform 53">
              <a:extLst>
                <a:ext uri="{FF2B5EF4-FFF2-40B4-BE49-F238E27FC236}">
                  <a16:creationId xmlns:a16="http://schemas.microsoft.com/office/drawing/2014/main" id="{9CDCEB54-819E-4276-A057-3D829C7AC1FE}"/>
                </a:ext>
              </a:extLst>
            </p:cNvPr>
            <p:cNvSpPr>
              <a:spLocks/>
            </p:cNvSpPr>
            <p:nvPr/>
          </p:nvSpPr>
          <p:spPr bwMode="auto">
            <a:xfrm rot="-267660">
              <a:off x="3415" y="1834"/>
              <a:ext cx="857" cy="24"/>
            </a:xfrm>
            <a:custGeom>
              <a:avLst/>
              <a:gdLst>
                <a:gd name="T0" fmla="*/ 0 w 857"/>
                <a:gd name="T1" fmla="*/ 24 h 24"/>
                <a:gd name="T2" fmla="*/ 857 w 857"/>
                <a:gd name="T3" fmla="*/ 0 h 24"/>
                <a:gd name="T4" fmla="*/ 0 60000 65536"/>
                <a:gd name="T5" fmla="*/ 0 60000 65536"/>
                <a:gd name="T6" fmla="*/ 0 w 857"/>
                <a:gd name="T7" fmla="*/ 0 h 24"/>
                <a:gd name="T8" fmla="*/ 857 w 857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57" h="24">
                  <a:moveTo>
                    <a:pt x="0" y="24"/>
                  </a:moveTo>
                  <a:cubicBezTo>
                    <a:pt x="0" y="24"/>
                    <a:pt x="428" y="12"/>
                    <a:pt x="857" y="0"/>
                  </a:cubicBezTo>
                </a:path>
              </a:pathLst>
            </a:custGeom>
            <a:noFill/>
            <a:ln w="177800">
              <a:solidFill>
                <a:schemeClr val="hlink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grpSp>
          <p:nvGrpSpPr>
            <p:cNvPr id="69678" name="Group 54">
              <a:extLst>
                <a:ext uri="{FF2B5EF4-FFF2-40B4-BE49-F238E27FC236}">
                  <a16:creationId xmlns:a16="http://schemas.microsoft.com/office/drawing/2014/main" id="{21CDED6D-D4D1-43FF-9F5B-8C959E7AC5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4" y="1821"/>
              <a:ext cx="206" cy="192"/>
              <a:chOff x="1768" y="3755"/>
              <a:chExt cx="206" cy="192"/>
            </a:xfrm>
          </p:grpSpPr>
          <p:sp>
            <p:nvSpPr>
              <p:cNvPr id="69682" name="Oval 55">
                <a:extLst>
                  <a:ext uri="{FF2B5EF4-FFF2-40B4-BE49-F238E27FC236}">
                    <a16:creationId xmlns:a16="http://schemas.microsoft.com/office/drawing/2014/main" id="{D508B1FF-615C-4525-9667-699080077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775"/>
                <a:ext cx="134" cy="134"/>
              </a:xfrm>
              <a:prstGeom prst="ellipse">
                <a:avLst/>
              </a:prstGeom>
              <a:solidFill>
                <a:srgbClr val="00804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683" name="Rectangle 56">
                <a:extLst>
                  <a:ext uri="{FF2B5EF4-FFF2-40B4-BE49-F238E27FC236}">
                    <a16:creationId xmlns:a16="http://schemas.microsoft.com/office/drawing/2014/main" id="{06D262E6-CA2C-416D-9E28-BC16858A4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" y="3755"/>
                <a:ext cx="2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</a:t>
                </a:r>
              </a:p>
            </p:txBody>
          </p:sp>
        </p:grpSp>
        <p:grpSp>
          <p:nvGrpSpPr>
            <p:cNvPr id="69679" name="Group 57">
              <a:extLst>
                <a:ext uri="{FF2B5EF4-FFF2-40B4-BE49-F238E27FC236}">
                  <a16:creationId xmlns:a16="http://schemas.microsoft.com/office/drawing/2014/main" id="{10EDC8D3-F4FD-422A-B675-AC7D490D0B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8" y="1726"/>
              <a:ext cx="206" cy="192"/>
              <a:chOff x="2621" y="2303"/>
              <a:chExt cx="206" cy="192"/>
            </a:xfrm>
          </p:grpSpPr>
          <p:sp>
            <p:nvSpPr>
              <p:cNvPr id="69680" name="Oval 58">
                <a:extLst>
                  <a:ext uri="{FF2B5EF4-FFF2-40B4-BE49-F238E27FC236}">
                    <a16:creationId xmlns:a16="http://schemas.microsoft.com/office/drawing/2014/main" id="{F6BFB45A-2CF8-42C1-A5FA-CB88DC9C0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2323"/>
                <a:ext cx="134" cy="13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681" name="Rectangle 59">
                <a:extLst>
                  <a:ext uri="{FF2B5EF4-FFF2-40B4-BE49-F238E27FC236}">
                    <a16:creationId xmlns:a16="http://schemas.microsoft.com/office/drawing/2014/main" id="{F642DB2C-A77F-4B2A-ADDC-B56BCDE9C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303"/>
                <a:ext cx="2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</a:t>
                </a:r>
              </a:p>
            </p:txBody>
          </p:sp>
        </p:grpSp>
      </p:grpSp>
      <p:grpSp>
        <p:nvGrpSpPr>
          <p:cNvPr id="16" name="Group 60">
            <a:extLst>
              <a:ext uri="{FF2B5EF4-FFF2-40B4-BE49-F238E27FC236}">
                <a16:creationId xmlns:a16="http://schemas.microsoft.com/office/drawing/2014/main" id="{FD78A814-A314-40AE-9BFA-9ED61EBB9D72}"/>
              </a:ext>
            </a:extLst>
          </p:cNvPr>
          <p:cNvGrpSpPr>
            <a:grpSpLocks/>
          </p:cNvGrpSpPr>
          <p:nvPr/>
        </p:nvGrpSpPr>
        <p:grpSpPr bwMode="auto">
          <a:xfrm>
            <a:off x="6829425" y="2678113"/>
            <a:ext cx="1978025" cy="363537"/>
            <a:chOff x="4302" y="1687"/>
            <a:chExt cx="1246" cy="229"/>
          </a:xfrm>
        </p:grpSpPr>
        <p:sp>
          <p:nvSpPr>
            <p:cNvPr id="69670" name="Freeform 61">
              <a:extLst>
                <a:ext uri="{FF2B5EF4-FFF2-40B4-BE49-F238E27FC236}">
                  <a16:creationId xmlns:a16="http://schemas.microsoft.com/office/drawing/2014/main" id="{52141C27-5B40-43FC-ADC3-27D4C2F8C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" y="1776"/>
              <a:ext cx="857" cy="24"/>
            </a:xfrm>
            <a:custGeom>
              <a:avLst/>
              <a:gdLst>
                <a:gd name="T0" fmla="*/ 0 w 857"/>
                <a:gd name="T1" fmla="*/ 24 h 24"/>
                <a:gd name="T2" fmla="*/ 857 w 857"/>
                <a:gd name="T3" fmla="*/ 0 h 24"/>
                <a:gd name="T4" fmla="*/ 0 60000 65536"/>
                <a:gd name="T5" fmla="*/ 0 60000 65536"/>
                <a:gd name="T6" fmla="*/ 0 w 857"/>
                <a:gd name="T7" fmla="*/ 0 h 24"/>
                <a:gd name="T8" fmla="*/ 857 w 857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57" h="24">
                  <a:moveTo>
                    <a:pt x="0" y="24"/>
                  </a:moveTo>
                  <a:cubicBezTo>
                    <a:pt x="0" y="24"/>
                    <a:pt x="428" y="12"/>
                    <a:pt x="857" y="0"/>
                  </a:cubicBezTo>
                </a:path>
              </a:pathLst>
            </a:custGeom>
            <a:noFill/>
            <a:ln w="177800">
              <a:solidFill>
                <a:schemeClr val="hlink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grpSp>
          <p:nvGrpSpPr>
            <p:cNvPr id="69671" name="Group 62">
              <a:extLst>
                <a:ext uri="{FF2B5EF4-FFF2-40B4-BE49-F238E27FC236}">
                  <a16:creationId xmlns:a16="http://schemas.microsoft.com/office/drawing/2014/main" id="{3302D17D-5DAF-4DDB-820C-ED564C70B0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2" y="1724"/>
              <a:ext cx="206" cy="192"/>
              <a:chOff x="1768" y="3755"/>
              <a:chExt cx="206" cy="192"/>
            </a:xfrm>
          </p:grpSpPr>
          <p:sp>
            <p:nvSpPr>
              <p:cNvPr id="69675" name="Oval 63">
                <a:extLst>
                  <a:ext uri="{FF2B5EF4-FFF2-40B4-BE49-F238E27FC236}">
                    <a16:creationId xmlns:a16="http://schemas.microsoft.com/office/drawing/2014/main" id="{13061B97-FA88-493C-9077-D8EBCF3AF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775"/>
                <a:ext cx="134" cy="134"/>
              </a:xfrm>
              <a:prstGeom prst="ellipse">
                <a:avLst/>
              </a:prstGeom>
              <a:solidFill>
                <a:srgbClr val="00804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676" name="Rectangle 64">
                <a:extLst>
                  <a:ext uri="{FF2B5EF4-FFF2-40B4-BE49-F238E27FC236}">
                    <a16:creationId xmlns:a16="http://schemas.microsoft.com/office/drawing/2014/main" id="{21CB69A3-AE08-4E10-9FAE-5BE78AC09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" y="3755"/>
                <a:ext cx="2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</a:t>
                </a:r>
              </a:p>
            </p:txBody>
          </p:sp>
        </p:grpSp>
        <p:grpSp>
          <p:nvGrpSpPr>
            <p:cNvPr id="69672" name="Group 65">
              <a:extLst>
                <a:ext uri="{FF2B5EF4-FFF2-40B4-BE49-F238E27FC236}">
                  <a16:creationId xmlns:a16="http://schemas.microsoft.com/office/drawing/2014/main" id="{E9BB44B5-7702-471D-AF8C-6ACA9EB2B0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2" y="1687"/>
              <a:ext cx="206" cy="192"/>
              <a:chOff x="2621" y="2303"/>
              <a:chExt cx="206" cy="192"/>
            </a:xfrm>
          </p:grpSpPr>
          <p:sp>
            <p:nvSpPr>
              <p:cNvPr id="69673" name="Oval 66">
                <a:extLst>
                  <a:ext uri="{FF2B5EF4-FFF2-40B4-BE49-F238E27FC236}">
                    <a16:creationId xmlns:a16="http://schemas.microsoft.com/office/drawing/2014/main" id="{139905BD-D6C2-43D0-86C8-1FB23B5B0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2323"/>
                <a:ext cx="134" cy="13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674" name="Rectangle 67">
                <a:extLst>
                  <a:ext uri="{FF2B5EF4-FFF2-40B4-BE49-F238E27FC236}">
                    <a16:creationId xmlns:a16="http://schemas.microsoft.com/office/drawing/2014/main" id="{CC061C6A-25BB-493E-87F9-F9DE2CF4C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303"/>
                <a:ext cx="2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en-US" sz="1400" b="1">
                    <a:solidFill>
                      <a:schemeClr val="bg1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</a:t>
                </a:r>
              </a:p>
            </p:txBody>
          </p:sp>
        </p:grpSp>
      </p:grpSp>
      <p:sp>
        <p:nvSpPr>
          <p:cNvPr id="69659" name="AutoShape 68">
            <a:extLst>
              <a:ext uri="{FF2B5EF4-FFF2-40B4-BE49-F238E27FC236}">
                <a16:creationId xmlns:a16="http://schemas.microsoft.com/office/drawing/2014/main" id="{17D58D5F-D578-4C9F-B00B-AB048CA4B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3857625"/>
            <a:ext cx="114300" cy="2889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60" name="AutoShape 69">
            <a:extLst>
              <a:ext uri="{FF2B5EF4-FFF2-40B4-BE49-F238E27FC236}">
                <a16:creationId xmlns:a16="http://schemas.microsoft.com/office/drawing/2014/main" id="{9DDADF80-0FAA-4120-8241-533D47309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75" y="3871913"/>
            <a:ext cx="1328738" cy="428625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C0000"/>
                </a:solidFill>
                <a:latin typeface="Times New Roman" panose="02020603050405020304" pitchFamily="18" charset="0"/>
              </a:rPr>
              <a:t>growing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C0000"/>
                </a:solidFill>
                <a:latin typeface="Times New Roman" panose="02020603050405020304" pitchFamily="18" charset="0"/>
              </a:rPr>
              <a:t>replication fork</a:t>
            </a:r>
            <a:endParaRPr lang="en-US" altLang="en-US" sz="18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61" name="Line 70">
            <a:extLst>
              <a:ext uri="{FF2B5EF4-FFF2-40B4-BE49-F238E27FC236}">
                <a16:creationId xmlns:a16="http://schemas.microsoft.com/office/drawing/2014/main" id="{A2CE0391-3086-491A-8876-32010C4C73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6888" y="3852863"/>
            <a:ext cx="1055687" cy="0"/>
          </a:xfrm>
          <a:prstGeom prst="line">
            <a:avLst/>
          </a:prstGeom>
          <a:noFill/>
          <a:ln w="101600">
            <a:solidFill>
              <a:srgbClr val="CC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4791" name="Freeform 71">
            <a:extLst>
              <a:ext uri="{FF2B5EF4-FFF2-40B4-BE49-F238E27FC236}">
                <a16:creationId xmlns:a16="http://schemas.microsoft.com/office/drawing/2014/main" id="{28024981-7E72-4E93-8550-197F1C2B09CB}"/>
              </a:ext>
            </a:extLst>
          </p:cNvPr>
          <p:cNvSpPr>
            <a:spLocks/>
          </p:cNvSpPr>
          <p:nvPr/>
        </p:nvSpPr>
        <p:spPr bwMode="auto">
          <a:xfrm>
            <a:off x="7961313" y="4706938"/>
            <a:ext cx="493712" cy="1587"/>
          </a:xfrm>
          <a:custGeom>
            <a:avLst/>
            <a:gdLst>
              <a:gd name="T0" fmla="*/ 2147483646 w 311"/>
              <a:gd name="T1" fmla="*/ 0 h 1"/>
              <a:gd name="T2" fmla="*/ 0 w 311"/>
              <a:gd name="T3" fmla="*/ 0 h 1"/>
              <a:gd name="T4" fmla="*/ 0 60000 65536"/>
              <a:gd name="T5" fmla="*/ 0 60000 65536"/>
              <a:gd name="T6" fmla="*/ 0 w 311"/>
              <a:gd name="T7" fmla="*/ 0 h 1"/>
              <a:gd name="T8" fmla="*/ 311 w 31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" h="1">
                <a:moveTo>
                  <a:pt x="311" y="0"/>
                </a:moveTo>
                <a:cubicBezTo>
                  <a:pt x="311" y="0"/>
                  <a:pt x="155" y="0"/>
                  <a:pt x="0" y="0"/>
                </a:cubicBezTo>
              </a:path>
            </a:pathLst>
          </a:custGeom>
          <a:noFill/>
          <a:ln w="177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4792" name="Freeform 72">
            <a:extLst>
              <a:ext uri="{FF2B5EF4-FFF2-40B4-BE49-F238E27FC236}">
                <a16:creationId xmlns:a16="http://schemas.microsoft.com/office/drawing/2014/main" id="{A3B5B342-4834-4AF7-8FF1-55B44A2639D5}"/>
              </a:ext>
            </a:extLst>
          </p:cNvPr>
          <p:cNvSpPr>
            <a:spLocks/>
          </p:cNvSpPr>
          <p:nvPr/>
        </p:nvSpPr>
        <p:spPr bwMode="auto">
          <a:xfrm>
            <a:off x="7096125" y="2844800"/>
            <a:ext cx="250825" cy="15875"/>
          </a:xfrm>
          <a:custGeom>
            <a:avLst/>
            <a:gdLst>
              <a:gd name="T0" fmla="*/ 0 w 158"/>
              <a:gd name="T1" fmla="*/ 2147483646 h 10"/>
              <a:gd name="T2" fmla="*/ 2147483646 w 158"/>
              <a:gd name="T3" fmla="*/ 0 h 10"/>
              <a:gd name="T4" fmla="*/ 0 60000 65536"/>
              <a:gd name="T5" fmla="*/ 0 60000 65536"/>
              <a:gd name="T6" fmla="*/ 0 w 158"/>
              <a:gd name="T7" fmla="*/ 0 h 10"/>
              <a:gd name="T8" fmla="*/ 158 w 158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8" h="10">
                <a:moveTo>
                  <a:pt x="0" y="10"/>
                </a:moveTo>
                <a:cubicBezTo>
                  <a:pt x="0" y="10"/>
                  <a:pt x="79" y="5"/>
                  <a:pt x="158" y="0"/>
                </a:cubicBezTo>
              </a:path>
            </a:pathLst>
          </a:custGeom>
          <a:noFill/>
          <a:ln w="177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4793" name="Freeform 73">
            <a:extLst>
              <a:ext uri="{FF2B5EF4-FFF2-40B4-BE49-F238E27FC236}">
                <a16:creationId xmlns:a16="http://schemas.microsoft.com/office/drawing/2014/main" id="{F7135148-C4AC-4E30-9CE4-25BE111120A1}"/>
              </a:ext>
            </a:extLst>
          </p:cNvPr>
          <p:cNvSpPr>
            <a:spLocks/>
          </p:cNvSpPr>
          <p:nvPr/>
        </p:nvSpPr>
        <p:spPr bwMode="auto">
          <a:xfrm>
            <a:off x="3865563" y="3355975"/>
            <a:ext cx="227012" cy="42863"/>
          </a:xfrm>
          <a:custGeom>
            <a:avLst/>
            <a:gdLst>
              <a:gd name="T0" fmla="*/ 0 w 129"/>
              <a:gd name="T1" fmla="*/ 2147483646 h 14"/>
              <a:gd name="T2" fmla="*/ 2147483646 w 129"/>
              <a:gd name="T3" fmla="*/ 0 h 14"/>
              <a:gd name="T4" fmla="*/ 0 60000 65536"/>
              <a:gd name="T5" fmla="*/ 0 60000 65536"/>
              <a:gd name="T6" fmla="*/ 0 w 129"/>
              <a:gd name="T7" fmla="*/ 0 h 14"/>
              <a:gd name="T8" fmla="*/ 129 w 129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9" h="14">
                <a:moveTo>
                  <a:pt x="0" y="14"/>
                </a:moveTo>
                <a:cubicBezTo>
                  <a:pt x="53" y="8"/>
                  <a:pt x="107" y="2"/>
                  <a:pt x="129" y="0"/>
                </a:cubicBezTo>
              </a:path>
            </a:pathLst>
          </a:custGeom>
          <a:noFill/>
          <a:ln w="177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4794" name="AutoShape 74">
            <a:extLst>
              <a:ext uri="{FF2B5EF4-FFF2-40B4-BE49-F238E27FC236}">
                <a16:creationId xmlns:a16="http://schemas.microsoft.com/office/drawing/2014/main" id="{69CA468B-8A91-4A76-A798-A1AFDBEEA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868738"/>
            <a:ext cx="1260475" cy="3413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45720" tIns="0" rIns="4572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anose="02020603050405020304" pitchFamily="18" charset="0"/>
              </a:rPr>
              <a:t>primase</a:t>
            </a:r>
          </a:p>
        </p:txBody>
      </p:sp>
      <p:sp>
        <p:nvSpPr>
          <p:cNvPr id="414795" name="Freeform 75">
            <a:extLst>
              <a:ext uri="{FF2B5EF4-FFF2-40B4-BE49-F238E27FC236}">
                <a16:creationId xmlns:a16="http://schemas.microsoft.com/office/drawing/2014/main" id="{F8DB919C-1BA1-497E-8D33-490F15F51601}"/>
              </a:ext>
            </a:extLst>
          </p:cNvPr>
          <p:cNvSpPr>
            <a:spLocks/>
          </p:cNvSpPr>
          <p:nvPr/>
        </p:nvSpPr>
        <p:spPr bwMode="auto">
          <a:xfrm>
            <a:off x="5422900" y="2974975"/>
            <a:ext cx="266700" cy="30163"/>
          </a:xfrm>
          <a:custGeom>
            <a:avLst/>
            <a:gdLst>
              <a:gd name="T0" fmla="*/ 0 w 168"/>
              <a:gd name="T1" fmla="*/ 2147483646 h 19"/>
              <a:gd name="T2" fmla="*/ 2147483646 w 168"/>
              <a:gd name="T3" fmla="*/ 0 h 19"/>
              <a:gd name="T4" fmla="*/ 0 60000 65536"/>
              <a:gd name="T5" fmla="*/ 0 60000 65536"/>
              <a:gd name="T6" fmla="*/ 0 w 168"/>
              <a:gd name="T7" fmla="*/ 0 h 19"/>
              <a:gd name="T8" fmla="*/ 168 w 168"/>
              <a:gd name="T9" fmla="*/ 19 h 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8" h="19">
                <a:moveTo>
                  <a:pt x="0" y="19"/>
                </a:moveTo>
                <a:cubicBezTo>
                  <a:pt x="70" y="11"/>
                  <a:pt x="140" y="3"/>
                  <a:pt x="168" y="0"/>
                </a:cubicBezTo>
              </a:path>
            </a:pathLst>
          </a:custGeom>
          <a:noFill/>
          <a:ln w="177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4796" name="Rectangle 76">
            <a:extLst>
              <a:ext uri="{FF2B5EF4-FFF2-40B4-BE49-F238E27FC236}">
                <a16:creationId xmlns:a16="http://schemas.microsoft.com/office/drawing/2014/main" id="{5AB9C094-D43E-451C-BC1A-FF12561DF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3" y="4559300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6FCF"/>
                </a:solidFill>
                <a:latin typeface="Times New Roman" panose="02020603050405020304" pitchFamily="18" charset="0"/>
              </a:rPr>
              <a:t>RNA</a:t>
            </a:r>
          </a:p>
        </p:txBody>
      </p:sp>
      <p:sp>
        <p:nvSpPr>
          <p:cNvPr id="69668" name="Freeform 77">
            <a:extLst>
              <a:ext uri="{FF2B5EF4-FFF2-40B4-BE49-F238E27FC236}">
                <a16:creationId xmlns:a16="http://schemas.microsoft.com/office/drawing/2014/main" id="{4CAE6EA9-C92B-404D-8CD6-9D6115DDF9A1}"/>
              </a:ext>
            </a:extLst>
          </p:cNvPr>
          <p:cNvSpPr>
            <a:spLocks/>
          </p:cNvSpPr>
          <p:nvPr/>
        </p:nvSpPr>
        <p:spPr bwMode="auto">
          <a:xfrm>
            <a:off x="733425" y="3833813"/>
            <a:ext cx="1011238" cy="23812"/>
          </a:xfrm>
          <a:custGeom>
            <a:avLst/>
            <a:gdLst>
              <a:gd name="T0" fmla="*/ 0 w 637"/>
              <a:gd name="T1" fmla="*/ 2147483646 h 15"/>
              <a:gd name="T2" fmla="*/ 2147483646 w 637"/>
              <a:gd name="T3" fmla="*/ 2147483646 h 15"/>
              <a:gd name="T4" fmla="*/ 2147483646 w 637"/>
              <a:gd name="T5" fmla="*/ 2147483646 h 15"/>
              <a:gd name="T6" fmla="*/ 2147483646 w 637"/>
              <a:gd name="T7" fmla="*/ 2147483646 h 15"/>
              <a:gd name="T8" fmla="*/ 0 60000 65536"/>
              <a:gd name="T9" fmla="*/ 0 60000 65536"/>
              <a:gd name="T10" fmla="*/ 0 60000 65536"/>
              <a:gd name="T11" fmla="*/ 0 60000 65536"/>
              <a:gd name="T12" fmla="*/ 0 w 637"/>
              <a:gd name="T13" fmla="*/ 0 h 15"/>
              <a:gd name="T14" fmla="*/ 637 w 637"/>
              <a:gd name="T15" fmla="*/ 15 h 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7" h="15">
                <a:moveTo>
                  <a:pt x="0" y="13"/>
                </a:moveTo>
                <a:cubicBezTo>
                  <a:pt x="125" y="14"/>
                  <a:pt x="251" y="15"/>
                  <a:pt x="344" y="13"/>
                </a:cubicBezTo>
                <a:cubicBezTo>
                  <a:pt x="437" y="11"/>
                  <a:pt x="509" y="4"/>
                  <a:pt x="558" y="2"/>
                </a:cubicBezTo>
                <a:cubicBezTo>
                  <a:pt x="607" y="0"/>
                  <a:pt x="622" y="1"/>
                  <a:pt x="637" y="2"/>
                </a:cubicBez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69669" name="Rectangle 2">
            <a:extLst>
              <a:ext uri="{FF2B5EF4-FFF2-40B4-BE49-F238E27FC236}">
                <a16:creationId xmlns:a16="http://schemas.microsoft.com/office/drawing/2014/main" id="{D3937FE7-78D8-47F1-B828-F7813274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omic Sans MS" panose="030F0702030302020204" pitchFamily="66" charset="0"/>
              </a:rPr>
              <a:t>Replication fork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2DF392-9209-458B-B60E-D2C7EAE246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59"/>
    </mc:Choice>
    <mc:Fallback xmlns="">
      <p:transition spd="slow" advTm="15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1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14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14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4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4794" grpId="0" animBg="1" autoUpdateAnimBg="0"/>
      <p:bldP spid="414796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1803415-0C5E-4122-BE99-6E01C420F5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1066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</a:t>
            </a:r>
            <a:r>
              <a:rPr lang="en-US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Leading Strand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CDBB522-0A0A-4D97-A47E-3058D1F290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419600"/>
          </a:xfrm>
        </p:spPr>
        <p:txBody>
          <a:bodyPr lIns="90488" tIns="44450" rIns="90488" bIns="44450"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b="1" dirty="0">
                <a:latin typeface="Comic Sans MS" pitchFamily="66" charset="0"/>
              </a:rPr>
              <a:t>Synthesized as a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single strand </a:t>
            </a:r>
            <a:r>
              <a:rPr lang="en-US" b="1" dirty="0">
                <a:latin typeface="Comic Sans MS" pitchFamily="66" charset="0"/>
              </a:rPr>
              <a:t>from the </a:t>
            </a:r>
            <a:r>
              <a:rPr lang="en-US" b="1" dirty="0">
                <a:solidFill>
                  <a:srgbClr val="000066"/>
                </a:solidFill>
                <a:latin typeface="Comic Sans MS" pitchFamily="66" charset="0"/>
              </a:rPr>
              <a:t>point of origin toward the opening replication fork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>
                <a:solidFill>
                  <a:srgbClr val="000066"/>
                </a:solidFill>
                <a:latin typeface="Comic Sans MS" pitchFamily="66" charset="0"/>
              </a:rPr>
              <a:t>Continuous</a:t>
            </a:r>
          </a:p>
        </p:txBody>
      </p:sp>
      <p:sp>
        <p:nvSpPr>
          <p:cNvPr id="70660" name="Slide Number Placeholder 5">
            <a:extLst>
              <a:ext uri="{FF2B5EF4-FFF2-40B4-BE49-F238E27FC236}">
                <a16:creationId xmlns:a16="http://schemas.microsoft.com/office/drawing/2014/main" id="{6FBFA216-57AF-4976-B591-D2E942459D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FC49D9-CD24-416E-8207-ABB7E0267FD3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D6A0A19A-CD64-48BD-A419-DC43FFBD338A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4252913"/>
            <a:ext cx="8283575" cy="2020887"/>
            <a:chOff x="279" y="2679"/>
            <a:chExt cx="5218" cy="1273"/>
          </a:xfrm>
        </p:grpSpPr>
        <p:sp>
          <p:nvSpPr>
            <p:cNvPr id="70662" name="Line 5">
              <a:extLst>
                <a:ext uri="{FF2B5EF4-FFF2-40B4-BE49-F238E27FC236}">
                  <a16:creationId xmlns:a16="http://schemas.microsoft.com/office/drawing/2014/main" id="{315EA8FF-EAE9-48C5-AC31-9070A994F6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2" y="2832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63" name="Line 6">
              <a:extLst>
                <a:ext uri="{FF2B5EF4-FFF2-40B4-BE49-F238E27FC236}">
                  <a16:creationId xmlns:a16="http://schemas.microsoft.com/office/drawing/2014/main" id="{E2F254A1-0872-42A0-AAB8-EBFE9F8E00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64" name="Line 7">
              <a:extLst>
                <a:ext uri="{FF2B5EF4-FFF2-40B4-BE49-F238E27FC236}">
                  <a16:creationId xmlns:a16="http://schemas.microsoft.com/office/drawing/2014/main" id="{67E52148-C1D0-4C61-B0A6-FC4924EFC4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65" name="Line 8">
              <a:extLst>
                <a:ext uri="{FF2B5EF4-FFF2-40B4-BE49-F238E27FC236}">
                  <a16:creationId xmlns:a16="http://schemas.microsoft.com/office/drawing/2014/main" id="{3A73B0FB-BF32-44C5-B0E2-137CD9F06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66" name="Line 9">
              <a:extLst>
                <a:ext uri="{FF2B5EF4-FFF2-40B4-BE49-F238E27FC236}">
                  <a16:creationId xmlns:a16="http://schemas.microsoft.com/office/drawing/2014/main" id="{62A901A5-4EE9-40BA-9BB9-59DC9E23E9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67" name="Line 10">
              <a:extLst>
                <a:ext uri="{FF2B5EF4-FFF2-40B4-BE49-F238E27FC236}">
                  <a16:creationId xmlns:a16="http://schemas.microsoft.com/office/drawing/2014/main" id="{3431BDA8-E886-4C6B-9D55-268555987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68" name="Line 11">
              <a:extLst>
                <a:ext uri="{FF2B5EF4-FFF2-40B4-BE49-F238E27FC236}">
                  <a16:creationId xmlns:a16="http://schemas.microsoft.com/office/drawing/2014/main" id="{05BFF281-E776-475E-92BB-F6755C57F6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69" name="Line 12">
              <a:extLst>
                <a:ext uri="{FF2B5EF4-FFF2-40B4-BE49-F238E27FC236}">
                  <a16:creationId xmlns:a16="http://schemas.microsoft.com/office/drawing/2014/main" id="{775EAB10-2386-48B7-9ACC-0498D312DF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0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0" name="Line 13">
              <a:extLst>
                <a:ext uri="{FF2B5EF4-FFF2-40B4-BE49-F238E27FC236}">
                  <a16:creationId xmlns:a16="http://schemas.microsoft.com/office/drawing/2014/main" id="{92DB83E4-7D07-422B-B3BF-42954FC4BA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1" name="Line 14">
              <a:extLst>
                <a:ext uri="{FF2B5EF4-FFF2-40B4-BE49-F238E27FC236}">
                  <a16:creationId xmlns:a16="http://schemas.microsoft.com/office/drawing/2014/main" id="{8CAE9588-391E-4FDD-AA5A-EB589180E3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2" name="Line 15">
              <a:extLst>
                <a:ext uri="{FF2B5EF4-FFF2-40B4-BE49-F238E27FC236}">
                  <a16:creationId xmlns:a16="http://schemas.microsoft.com/office/drawing/2014/main" id="{A56D68F5-2AAE-4675-A907-8BB382D734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3" name="Line 16">
              <a:extLst>
                <a:ext uri="{FF2B5EF4-FFF2-40B4-BE49-F238E27FC236}">
                  <a16:creationId xmlns:a16="http://schemas.microsoft.com/office/drawing/2014/main" id="{3167127E-2A2E-4116-BB83-C9D963042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4" name="Line 17">
              <a:extLst>
                <a:ext uri="{FF2B5EF4-FFF2-40B4-BE49-F238E27FC236}">
                  <a16:creationId xmlns:a16="http://schemas.microsoft.com/office/drawing/2014/main" id="{A68F2D11-45A8-412F-A2D9-9DC2DCEC6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5" name="Line 18">
              <a:extLst>
                <a:ext uri="{FF2B5EF4-FFF2-40B4-BE49-F238E27FC236}">
                  <a16:creationId xmlns:a16="http://schemas.microsoft.com/office/drawing/2014/main" id="{B93E4B5E-4A64-48B8-B438-97E0758FA5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0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6" name="Line 19">
              <a:extLst>
                <a:ext uri="{FF2B5EF4-FFF2-40B4-BE49-F238E27FC236}">
                  <a16:creationId xmlns:a16="http://schemas.microsoft.com/office/drawing/2014/main" id="{9C7DD4B7-8D93-4FAF-9410-9E399FBD6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4" y="2816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7" name="Line 20">
              <a:extLst>
                <a:ext uri="{FF2B5EF4-FFF2-40B4-BE49-F238E27FC236}">
                  <a16:creationId xmlns:a16="http://schemas.microsoft.com/office/drawing/2014/main" id="{39FED0BD-7AE9-4E04-8650-B183B17AF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0" y="3264"/>
              <a:ext cx="1216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8" name="Line 21">
              <a:extLst>
                <a:ext uri="{FF2B5EF4-FFF2-40B4-BE49-F238E27FC236}">
                  <a16:creationId xmlns:a16="http://schemas.microsoft.com/office/drawing/2014/main" id="{EA1E49CB-1535-4C7C-A583-F4F489E48E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4" y="3056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79" name="Line 22">
              <a:extLst>
                <a:ext uri="{FF2B5EF4-FFF2-40B4-BE49-F238E27FC236}">
                  <a16:creationId xmlns:a16="http://schemas.microsoft.com/office/drawing/2014/main" id="{BC9BE193-F9BA-4E5B-8092-EABA253E64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3056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80" name="Line 23">
              <a:extLst>
                <a:ext uri="{FF2B5EF4-FFF2-40B4-BE49-F238E27FC236}">
                  <a16:creationId xmlns:a16="http://schemas.microsoft.com/office/drawing/2014/main" id="{9787754E-74A6-4675-8702-56C0CAA0F7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4" y="3056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81" name="Line 24">
              <a:extLst>
                <a:ext uri="{FF2B5EF4-FFF2-40B4-BE49-F238E27FC236}">
                  <a16:creationId xmlns:a16="http://schemas.microsoft.com/office/drawing/2014/main" id="{DE5791AC-50BC-4AC0-97A7-9DE85C58D2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0" y="3056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82" name="Line 25">
              <a:extLst>
                <a:ext uri="{FF2B5EF4-FFF2-40B4-BE49-F238E27FC236}">
                  <a16:creationId xmlns:a16="http://schemas.microsoft.com/office/drawing/2014/main" id="{B56632D8-3143-4671-B61D-6089968B01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3056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6650" name="Rectangle 26">
              <a:extLst>
                <a:ext uri="{FF2B5EF4-FFF2-40B4-BE49-F238E27FC236}">
                  <a16:creationId xmlns:a16="http://schemas.microsoft.com/office/drawing/2014/main" id="{C4C84AA8-9395-4700-904E-5B8F79931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" y="3284"/>
              <a:ext cx="61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RNA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Primer</a:t>
              </a:r>
            </a:p>
          </p:txBody>
        </p:sp>
        <p:sp>
          <p:nvSpPr>
            <p:cNvPr id="70684" name="Line 27">
              <a:extLst>
                <a:ext uri="{FF2B5EF4-FFF2-40B4-BE49-F238E27FC236}">
                  <a16:creationId xmlns:a16="http://schemas.microsoft.com/office/drawing/2014/main" id="{E1DD7EBA-AD08-47AC-9B34-F5FB5BD0C1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2" y="3264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85" name="Line 28">
              <a:extLst>
                <a:ext uri="{FF2B5EF4-FFF2-40B4-BE49-F238E27FC236}">
                  <a16:creationId xmlns:a16="http://schemas.microsoft.com/office/drawing/2014/main" id="{4B83EB73-AA67-4F28-93A8-9BA18E67A8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3056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86" name="Line 29">
              <a:extLst>
                <a:ext uri="{FF2B5EF4-FFF2-40B4-BE49-F238E27FC236}">
                  <a16:creationId xmlns:a16="http://schemas.microsoft.com/office/drawing/2014/main" id="{9E860FC1-71CF-4D5F-B8A1-B0AB1BE83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8" y="3264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87" name="Line 30">
              <a:extLst>
                <a:ext uri="{FF2B5EF4-FFF2-40B4-BE49-F238E27FC236}">
                  <a16:creationId xmlns:a16="http://schemas.microsoft.com/office/drawing/2014/main" id="{7A4D0FB5-E7AF-43A1-96D5-9D6CF4D1CC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3056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88" name="Line 31">
              <a:extLst>
                <a:ext uri="{FF2B5EF4-FFF2-40B4-BE49-F238E27FC236}">
                  <a16:creationId xmlns:a16="http://schemas.microsoft.com/office/drawing/2014/main" id="{9E4AADC4-84BB-40B3-941F-52BAE8265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6" y="3264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89" name="Line 32">
              <a:extLst>
                <a:ext uri="{FF2B5EF4-FFF2-40B4-BE49-F238E27FC236}">
                  <a16:creationId xmlns:a16="http://schemas.microsoft.com/office/drawing/2014/main" id="{80492E19-9979-4A2B-A6AA-15A77091A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312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90" name="Line 33">
              <a:extLst>
                <a:ext uri="{FF2B5EF4-FFF2-40B4-BE49-F238E27FC236}">
                  <a16:creationId xmlns:a16="http://schemas.microsoft.com/office/drawing/2014/main" id="{001CAED8-8C82-46D9-B39E-33E1B363C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4" y="3552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91" name="Line 34">
              <a:extLst>
                <a:ext uri="{FF2B5EF4-FFF2-40B4-BE49-F238E27FC236}">
                  <a16:creationId xmlns:a16="http://schemas.microsoft.com/office/drawing/2014/main" id="{E02C7A96-BD71-47D0-8D3F-5D1A7DF8D1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72" y="3264"/>
              <a:ext cx="128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6659" name="Rectangle 35">
              <a:extLst>
                <a:ext uri="{FF2B5EF4-FFF2-40B4-BE49-F238E27FC236}">
                  <a16:creationId xmlns:a16="http://schemas.microsoft.com/office/drawing/2014/main" id="{27FD62D2-EA50-45C1-939D-280FA71A5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3428"/>
              <a:ext cx="1392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 Polymerase</a:t>
              </a:r>
            </a:p>
          </p:txBody>
        </p:sp>
        <p:sp>
          <p:nvSpPr>
            <p:cNvPr id="70693" name="Rectangle 36">
              <a:extLst>
                <a:ext uri="{FF2B5EF4-FFF2-40B4-BE49-F238E27FC236}">
                  <a16:creationId xmlns:a16="http://schemas.microsoft.com/office/drawing/2014/main" id="{AB24631F-26E5-43DE-A761-974E76A3A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3040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0694" name="Freeform 37">
              <a:extLst>
                <a:ext uri="{FF2B5EF4-FFF2-40B4-BE49-F238E27FC236}">
                  <a16:creationId xmlns:a16="http://schemas.microsoft.com/office/drawing/2014/main" id="{3FBD4B29-E816-4878-8B97-351F6EE2E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3276"/>
              <a:ext cx="337" cy="181"/>
            </a:xfrm>
            <a:custGeom>
              <a:avLst/>
              <a:gdLst>
                <a:gd name="T0" fmla="*/ 0 w 337"/>
                <a:gd name="T1" fmla="*/ 180 h 181"/>
                <a:gd name="T2" fmla="*/ 48 w 337"/>
                <a:gd name="T3" fmla="*/ 168 h 181"/>
                <a:gd name="T4" fmla="*/ 84 w 337"/>
                <a:gd name="T5" fmla="*/ 144 h 181"/>
                <a:gd name="T6" fmla="*/ 120 w 337"/>
                <a:gd name="T7" fmla="*/ 120 h 181"/>
                <a:gd name="T8" fmla="*/ 156 w 337"/>
                <a:gd name="T9" fmla="*/ 96 h 181"/>
                <a:gd name="T10" fmla="*/ 192 w 337"/>
                <a:gd name="T11" fmla="*/ 84 h 181"/>
                <a:gd name="T12" fmla="*/ 228 w 337"/>
                <a:gd name="T13" fmla="*/ 72 h 181"/>
                <a:gd name="T14" fmla="*/ 264 w 337"/>
                <a:gd name="T15" fmla="*/ 48 h 181"/>
                <a:gd name="T16" fmla="*/ 300 w 337"/>
                <a:gd name="T17" fmla="*/ 24 h 181"/>
                <a:gd name="T18" fmla="*/ 336 w 337"/>
                <a:gd name="T19" fmla="*/ 0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7"/>
                <a:gd name="T31" fmla="*/ 0 h 181"/>
                <a:gd name="T32" fmla="*/ 337 w 337"/>
                <a:gd name="T33" fmla="*/ 181 h 1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7" h="181">
                  <a:moveTo>
                    <a:pt x="0" y="180"/>
                  </a:moveTo>
                  <a:lnTo>
                    <a:pt x="48" y="168"/>
                  </a:lnTo>
                  <a:lnTo>
                    <a:pt x="84" y="144"/>
                  </a:lnTo>
                  <a:lnTo>
                    <a:pt x="120" y="120"/>
                  </a:lnTo>
                  <a:lnTo>
                    <a:pt x="156" y="96"/>
                  </a:lnTo>
                  <a:lnTo>
                    <a:pt x="192" y="84"/>
                  </a:lnTo>
                  <a:lnTo>
                    <a:pt x="228" y="72"/>
                  </a:lnTo>
                  <a:lnTo>
                    <a:pt x="264" y="48"/>
                  </a:lnTo>
                  <a:lnTo>
                    <a:pt x="300" y="24"/>
                  </a:lnTo>
                  <a:lnTo>
                    <a:pt x="336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6662" name="Rectangle 38">
              <a:extLst>
                <a:ext uri="{FF2B5EF4-FFF2-40B4-BE49-F238E27FC236}">
                  <a16:creationId xmlns:a16="http://schemas.microsoft.com/office/drawing/2014/main" id="{8BE1F8FE-4AFB-4D20-9A34-8AF27AEE6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" y="3442"/>
              <a:ext cx="92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Nucleotides</a:t>
              </a:r>
            </a:p>
          </p:txBody>
        </p:sp>
        <p:sp>
          <p:nvSpPr>
            <p:cNvPr id="70696" name="Line 39">
              <a:extLst>
                <a:ext uri="{FF2B5EF4-FFF2-40B4-BE49-F238E27FC236}">
                  <a16:creationId xmlns:a16="http://schemas.microsoft.com/office/drawing/2014/main" id="{19E39E60-5FEE-4333-A747-B117B2996E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6" y="2688"/>
              <a:ext cx="3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97" name="Line 40">
              <a:extLst>
                <a:ext uri="{FF2B5EF4-FFF2-40B4-BE49-F238E27FC236}">
                  <a16:creationId xmlns:a16="http://schemas.microsoft.com/office/drawing/2014/main" id="{BB21983B-BD47-4331-AD38-634CD380CB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372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98" name="Line 41">
              <a:extLst>
                <a:ext uri="{FF2B5EF4-FFF2-40B4-BE49-F238E27FC236}">
                  <a16:creationId xmlns:a16="http://schemas.microsoft.com/office/drawing/2014/main" id="{20348603-465F-411C-9852-96B138C48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393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699" name="Line 42">
              <a:extLst>
                <a:ext uri="{FF2B5EF4-FFF2-40B4-BE49-F238E27FC236}">
                  <a16:creationId xmlns:a16="http://schemas.microsoft.com/office/drawing/2014/main" id="{2CFFC37E-E359-437D-ACC1-216F060E9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372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700" name="Line 43">
              <a:extLst>
                <a:ext uri="{FF2B5EF4-FFF2-40B4-BE49-F238E27FC236}">
                  <a16:creationId xmlns:a16="http://schemas.microsoft.com/office/drawing/2014/main" id="{5D0C98F4-23E5-4FF0-97A5-C860E6E76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" y="393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701" name="Line 44">
              <a:extLst>
                <a:ext uri="{FF2B5EF4-FFF2-40B4-BE49-F238E27FC236}">
                  <a16:creationId xmlns:a16="http://schemas.microsoft.com/office/drawing/2014/main" id="{4290051B-759B-4742-81A1-405F88C009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0" y="3072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702" name="Line 45">
              <a:extLst>
                <a:ext uri="{FF2B5EF4-FFF2-40B4-BE49-F238E27FC236}">
                  <a16:creationId xmlns:a16="http://schemas.microsoft.com/office/drawing/2014/main" id="{11F71261-48E6-4603-9202-A7191B63E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2" y="3312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0703" name="Rectangle 46">
              <a:extLst>
                <a:ext uri="{FF2B5EF4-FFF2-40B4-BE49-F238E27FC236}">
                  <a16:creationId xmlns:a16="http://schemas.microsoft.com/office/drawing/2014/main" id="{10B648C7-EA66-42B4-8B8B-91B6CAC92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" y="2679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70704" name="Rectangle 47">
              <a:extLst>
                <a:ext uri="{FF2B5EF4-FFF2-40B4-BE49-F238E27FC236}">
                  <a16:creationId xmlns:a16="http://schemas.microsoft.com/office/drawing/2014/main" id="{4DDFF820-EE64-4FC3-844B-0F6F32923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" y="2679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70705" name="Rectangle 48">
              <a:extLst>
                <a:ext uri="{FF2B5EF4-FFF2-40B4-BE49-F238E27FC236}">
                  <a16:creationId xmlns:a16="http://schemas.microsoft.com/office/drawing/2014/main" id="{BC6F7EE2-011E-4C45-B91D-A28592E96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3" y="306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4CDAE0-816C-4800-93EA-12B159298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2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836A5B4C-99B9-41FD-B9D3-70B34237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38" y="120650"/>
            <a:ext cx="8229600" cy="11430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</a:rPr>
              <a:t>The Lagging strand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5CF1B-7C70-4F53-9D97-EA5FC1ABB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Synthesized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discontinuously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A50021"/>
                </a:solidFill>
                <a:latin typeface="Comic Sans MS" pitchFamily="66" charset="0"/>
              </a:rPr>
              <a:t>against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 overall direction of replication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Made in </a:t>
            </a:r>
            <a:r>
              <a:rPr lang="en-US" dirty="0">
                <a:solidFill>
                  <a:srgbClr val="A50021"/>
                </a:solidFill>
                <a:latin typeface="Comic Sans MS" pitchFamily="66" charset="0"/>
              </a:rPr>
              <a:t>MANY short segments.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Replicated </a:t>
            </a:r>
            <a:r>
              <a:rPr lang="en-US" dirty="0">
                <a:solidFill>
                  <a:srgbClr val="000066"/>
                </a:solidFill>
                <a:latin typeface="Comic Sans MS" pitchFamily="66" charset="0"/>
              </a:rPr>
              <a:t>from the replication fork toward the origin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72708" name="Slide Number Placeholder 4">
            <a:extLst>
              <a:ext uri="{FF2B5EF4-FFF2-40B4-BE49-F238E27FC236}">
                <a16:creationId xmlns:a16="http://schemas.microsoft.com/office/drawing/2014/main" id="{E2275830-644D-4450-B88D-6561F5651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0877D2-8109-45F3-8668-5A399F90D711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567339-3E02-4035-82A7-D65DB8E00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3"/>
    </mc:Choice>
    <mc:Fallback xmlns="">
      <p:transition spd="slow" advTm="1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08E4082-DD84-428C-8704-D3B9D5516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391400" cy="1066800"/>
          </a:xfrm>
        </p:spPr>
        <p:txBody>
          <a:bodyPr lIns="90488" tIns="44450" rIns="90488" bIns="4445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Lagging Strand Segments</a:t>
            </a:r>
          </a:p>
        </p:txBody>
      </p:sp>
      <p:sp>
        <p:nvSpPr>
          <p:cNvPr id="74755" name="Slide Number Placeholder 5">
            <a:extLst>
              <a:ext uri="{FF2B5EF4-FFF2-40B4-BE49-F238E27FC236}">
                <a16:creationId xmlns:a16="http://schemas.microsoft.com/office/drawing/2014/main" id="{8CE627CD-CE09-42FD-9ADF-4C54B0A6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B28901C-8AC2-4C3A-841B-35AE7F5F70F6}" type="slidenum">
              <a:rPr lang="en-US" altLang="en-US" sz="1400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168B263-DDC9-47C5-B500-89768179263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-93663" y="1965325"/>
            <a:ext cx="8750301" cy="4114800"/>
          </a:xfrm>
        </p:spPr>
        <p:txBody>
          <a:bodyPr lIns="90488" tIns="44450" rIns="90488" bIns="4445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Okazaki Fragments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latin typeface="Comic Sans MS" pitchFamily="66" charset="0"/>
              </a:rPr>
              <a:t>Series of short segments on the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lagging strand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696660F-6A5C-4E22-AE63-519D8C80AFB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200400"/>
            <a:ext cx="8435975" cy="2497138"/>
            <a:chOff x="135" y="2386"/>
            <a:chExt cx="5314" cy="1573"/>
          </a:xfrm>
        </p:grpSpPr>
        <p:sp>
          <p:nvSpPr>
            <p:cNvPr id="74762" name="Line 5">
              <a:extLst>
                <a:ext uri="{FF2B5EF4-FFF2-40B4-BE49-F238E27FC236}">
                  <a16:creationId xmlns:a16="http://schemas.microsoft.com/office/drawing/2014/main" id="{43A743CB-D3C5-4E49-AB1C-94D1DE707E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63" name="Line 6">
              <a:extLst>
                <a:ext uri="{FF2B5EF4-FFF2-40B4-BE49-F238E27FC236}">
                  <a16:creationId xmlns:a16="http://schemas.microsoft.com/office/drawing/2014/main" id="{21F18DBA-0EF4-4D6A-87F1-CE6536CEEA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64" name="Line 7">
              <a:extLst>
                <a:ext uri="{FF2B5EF4-FFF2-40B4-BE49-F238E27FC236}">
                  <a16:creationId xmlns:a16="http://schemas.microsoft.com/office/drawing/2014/main" id="{6E8D39A3-7204-4481-8D02-E7D5DAFCD2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65" name="Line 8">
              <a:extLst>
                <a:ext uri="{FF2B5EF4-FFF2-40B4-BE49-F238E27FC236}">
                  <a16:creationId xmlns:a16="http://schemas.microsoft.com/office/drawing/2014/main" id="{E4314909-B296-478E-B4C3-75DAAC654C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66" name="Line 9">
              <a:extLst>
                <a:ext uri="{FF2B5EF4-FFF2-40B4-BE49-F238E27FC236}">
                  <a16:creationId xmlns:a16="http://schemas.microsoft.com/office/drawing/2014/main" id="{C1055568-2E3E-4370-A229-C55C90AB72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67" name="Line 10">
              <a:extLst>
                <a:ext uri="{FF2B5EF4-FFF2-40B4-BE49-F238E27FC236}">
                  <a16:creationId xmlns:a16="http://schemas.microsoft.com/office/drawing/2014/main" id="{050C851C-5207-49E4-ADCD-5438262A8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68" name="Line 11">
              <a:extLst>
                <a:ext uri="{FF2B5EF4-FFF2-40B4-BE49-F238E27FC236}">
                  <a16:creationId xmlns:a16="http://schemas.microsoft.com/office/drawing/2014/main" id="{AF21F369-7769-41E7-AB7F-11255F6DA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69" name="Line 12">
              <a:extLst>
                <a:ext uri="{FF2B5EF4-FFF2-40B4-BE49-F238E27FC236}">
                  <a16:creationId xmlns:a16="http://schemas.microsoft.com/office/drawing/2014/main" id="{99B88E94-9832-444F-91B3-94A6EA36AB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0" name="Line 13">
              <a:extLst>
                <a:ext uri="{FF2B5EF4-FFF2-40B4-BE49-F238E27FC236}">
                  <a16:creationId xmlns:a16="http://schemas.microsoft.com/office/drawing/2014/main" id="{4F3BD66F-1B19-4106-9BC6-9C2E67A2E5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1" name="Line 14">
              <a:extLst>
                <a:ext uri="{FF2B5EF4-FFF2-40B4-BE49-F238E27FC236}">
                  <a16:creationId xmlns:a16="http://schemas.microsoft.com/office/drawing/2014/main" id="{0E089F6F-0C1E-4FE1-ACE8-18EABE4888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0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2" name="Line 15">
              <a:extLst>
                <a:ext uri="{FF2B5EF4-FFF2-40B4-BE49-F238E27FC236}">
                  <a16:creationId xmlns:a16="http://schemas.microsoft.com/office/drawing/2014/main" id="{64005B6D-C73E-4977-B405-2E232005BE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4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3" name="Line 16">
              <a:extLst>
                <a:ext uri="{FF2B5EF4-FFF2-40B4-BE49-F238E27FC236}">
                  <a16:creationId xmlns:a16="http://schemas.microsoft.com/office/drawing/2014/main" id="{5B6E85F3-F13F-43AC-805D-A66D5FA3D4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4" name="Line 17">
              <a:extLst>
                <a:ext uri="{FF2B5EF4-FFF2-40B4-BE49-F238E27FC236}">
                  <a16:creationId xmlns:a16="http://schemas.microsoft.com/office/drawing/2014/main" id="{B1F7947D-C19C-4B74-B24B-37A5A7AEDF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5" name="Line 18">
              <a:extLst>
                <a:ext uri="{FF2B5EF4-FFF2-40B4-BE49-F238E27FC236}">
                  <a16:creationId xmlns:a16="http://schemas.microsoft.com/office/drawing/2014/main" id="{C6E7762A-00E9-443E-9910-875277688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344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6" name="Line 19">
              <a:extLst>
                <a:ext uri="{FF2B5EF4-FFF2-40B4-BE49-F238E27FC236}">
                  <a16:creationId xmlns:a16="http://schemas.microsoft.com/office/drawing/2014/main" id="{1EDDE395-3230-41AA-8CDB-4248C24FC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" y="3648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7" name="Rectangle 20">
              <a:extLst>
                <a:ext uri="{FF2B5EF4-FFF2-40B4-BE49-F238E27FC236}">
                  <a16:creationId xmlns:a16="http://schemas.microsoft.com/office/drawing/2014/main" id="{66202BFB-975F-4935-8C07-30EF0A947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" y="3730"/>
              <a:ext cx="1155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9688"/>
                  </a:solidFill>
                  <a:latin typeface="Comic Sans MS" panose="030F0702030302020204" pitchFamily="66" charset="0"/>
                </a:rPr>
                <a:t>Lagging Strand</a:t>
              </a:r>
            </a:p>
          </p:txBody>
        </p:sp>
        <p:sp>
          <p:nvSpPr>
            <p:cNvPr id="74778" name="Line 21">
              <a:extLst>
                <a:ext uri="{FF2B5EF4-FFF2-40B4-BE49-F238E27FC236}">
                  <a16:creationId xmlns:a16="http://schemas.microsoft.com/office/drawing/2014/main" id="{0A795BC8-75C4-442A-B93E-4D9C2C8318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4" y="3840"/>
              <a:ext cx="3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79" name="Line 22">
              <a:extLst>
                <a:ext uri="{FF2B5EF4-FFF2-40B4-BE49-F238E27FC236}">
                  <a16:creationId xmlns:a16="http://schemas.microsoft.com/office/drawing/2014/main" id="{718E4F83-EE6A-44EA-B5B2-056A810337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80" name="Line 23">
              <a:extLst>
                <a:ext uri="{FF2B5EF4-FFF2-40B4-BE49-F238E27FC236}">
                  <a16:creationId xmlns:a16="http://schemas.microsoft.com/office/drawing/2014/main" id="{45ECD8C0-1F53-4F1B-B4CE-C4F91FFB3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8696" name="Rectangle 24">
              <a:extLst>
                <a:ext uri="{FF2B5EF4-FFF2-40B4-BE49-F238E27FC236}">
                  <a16:creationId xmlns:a16="http://schemas.microsoft.com/office/drawing/2014/main" id="{E224F478-C348-4544-B5B6-6D714CF22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9" y="2818"/>
              <a:ext cx="562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RNA</a:t>
              </a:r>
            </a:p>
            <a:p>
              <a:pPr>
                <a:defRPr/>
              </a:pPr>
              <a:r>
                <a:rPr lang="en-US" sz="1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Primer</a:t>
              </a:r>
            </a:p>
          </p:txBody>
        </p:sp>
        <p:sp>
          <p:nvSpPr>
            <p:cNvPr id="74782" name="Line 25">
              <a:extLst>
                <a:ext uri="{FF2B5EF4-FFF2-40B4-BE49-F238E27FC236}">
                  <a16:creationId xmlns:a16="http://schemas.microsoft.com/office/drawing/2014/main" id="{3C8B4B7E-2A60-4572-80D1-AB7CD591A8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83" name="Line 26">
              <a:extLst>
                <a:ext uri="{FF2B5EF4-FFF2-40B4-BE49-F238E27FC236}">
                  <a16:creationId xmlns:a16="http://schemas.microsoft.com/office/drawing/2014/main" id="{0544F056-B7E9-4471-94B7-D7A76EF1D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84" name="Line 27">
              <a:extLst>
                <a:ext uri="{FF2B5EF4-FFF2-40B4-BE49-F238E27FC236}">
                  <a16:creationId xmlns:a16="http://schemas.microsoft.com/office/drawing/2014/main" id="{8F53FCB5-0DEA-428B-AFEB-6D6D337C52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20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85" name="Line 28">
              <a:extLst>
                <a:ext uri="{FF2B5EF4-FFF2-40B4-BE49-F238E27FC236}">
                  <a16:creationId xmlns:a16="http://schemas.microsoft.com/office/drawing/2014/main" id="{38F0F378-EF55-42F3-9CDF-8EF51938FD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2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86" name="Line 29">
              <a:extLst>
                <a:ext uri="{FF2B5EF4-FFF2-40B4-BE49-F238E27FC236}">
                  <a16:creationId xmlns:a16="http://schemas.microsoft.com/office/drawing/2014/main" id="{69742853-DCF7-47BE-A252-4E412D7012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320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87" name="Line 30">
              <a:extLst>
                <a:ext uri="{FF2B5EF4-FFF2-40B4-BE49-F238E27FC236}">
                  <a16:creationId xmlns:a16="http://schemas.microsoft.com/office/drawing/2014/main" id="{868F61CF-D4DE-41E6-B7E9-075BCCD2F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6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88" name="Line 31">
              <a:extLst>
                <a:ext uri="{FF2B5EF4-FFF2-40B4-BE49-F238E27FC236}">
                  <a16:creationId xmlns:a16="http://schemas.microsoft.com/office/drawing/2014/main" id="{8F3EB797-02EC-4D7C-817F-A1B1A4DF52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89" name="Line 32">
              <a:extLst>
                <a:ext uri="{FF2B5EF4-FFF2-40B4-BE49-F238E27FC236}">
                  <a16:creationId xmlns:a16="http://schemas.microsoft.com/office/drawing/2014/main" id="{19F0281A-FE24-4985-85BF-2BA4F8FAE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0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0" name="Line 33">
              <a:extLst>
                <a:ext uri="{FF2B5EF4-FFF2-40B4-BE49-F238E27FC236}">
                  <a16:creationId xmlns:a16="http://schemas.microsoft.com/office/drawing/2014/main" id="{47F8FC75-1523-42EC-B9C6-330A3B57CF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1" name="Line 34">
              <a:extLst>
                <a:ext uri="{FF2B5EF4-FFF2-40B4-BE49-F238E27FC236}">
                  <a16:creationId xmlns:a16="http://schemas.microsoft.com/office/drawing/2014/main" id="{F6199B99-3D9C-45D2-8BB2-FF236A079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0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2" name="Line 35">
              <a:extLst>
                <a:ext uri="{FF2B5EF4-FFF2-40B4-BE49-F238E27FC236}">
                  <a16:creationId xmlns:a16="http://schemas.microsoft.com/office/drawing/2014/main" id="{EEC20F2C-EE92-4F0F-9E48-2DA29ABEF3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3" name="Line 36">
              <a:extLst>
                <a:ext uri="{FF2B5EF4-FFF2-40B4-BE49-F238E27FC236}">
                  <a16:creationId xmlns:a16="http://schemas.microsoft.com/office/drawing/2014/main" id="{E4F5B3E8-3570-487C-8450-9D18D3507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6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4" name="Line 37">
              <a:extLst>
                <a:ext uri="{FF2B5EF4-FFF2-40B4-BE49-F238E27FC236}">
                  <a16:creationId xmlns:a16="http://schemas.microsoft.com/office/drawing/2014/main" id="{2806645B-68FA-4BF0-A8D9-DEA6A19F46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320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5" name="Line 38">
              <a:extLst>
                <a:ext uri="{FF2B5EF4-FFF2-40B4-BE49-F238E27FC236}">
                  <a16:creationId xmlns:a16="http://schemas.microsoft.com/office/drawing/2014/main" id="{0F44AEB6-F1A8-44CE-B931-8360F80A32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4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6" name="Line 39">
              <a:extLst>
                <a:ext uri="{FF2B5EF4-FFF2-40B4-BE49-F238E27FC236}">
                  <a16:creationId xmlns:a16="http://schemas.microsoft.com/office/drawing/2014/main" id="{9E4F5073-4886-409E-ADA9-7826771CA2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320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7" name="Line 40">
              <a:extLst>
                <a:ext uri="{FF2B5EF4-FFF2-40B4-BE49-F238E27FC236}">
                  <a16:creationId xmlns:a16="http://schemas.microsoft.com/office/drawing/2014/main" id="{31C3B9C4-5347-4F84-9868-835CC37DF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321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8" name="Line 41">
              <a:extLst>
                <a:ext uri="{FF2B5EF4-FFF2-40B4-BE49-F238E27FC236}">
                  <a16:creationId xmlns:a16="http://schemas.microsoft.com/office/drawing/2014/main" id="{8E1D6657-77FD-436D-B568-46AAF9F8D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0" y="320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799" name="Line 42">
              <a:extLst>
                <a:ext uri="{FF2B5EF4-FFF2-40B4-BE49-F238E27FC236}">
                  <a16:creationId xmlns:a16="http://schemas.microsoft.com/office/drawing/2014/main" id="{688EF901-D24D-4CA5-8D1E-D07F8CCE4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" y="321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800" name="Rectangle 43">
              <a:extLst>
                <a:ext uri="{FF2B5EF4-FFF2-40B4-BE49-F238E27FC236}">
                  <a16:creationId xmlns:a16="http://schemas.microsoft.com/office/drawing/2014/main" id="{1CF71A7D-5EE1-46DA-9602-297418AD6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" y="3088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4801" name="Line 44">
              <a:extLst>
                <a:ext uri="{FF2B5EF4-FFF2-40B4-BE49-F238E27FC236}">
                  <a16:creationId xmlns:a16="http://schemas.microsoft.com/office/drawing/2014/main" id="{7084493D-2123-4A45-B0FD-6CD7533594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316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802" name="Line 45">
              <a:extLst>
                <a:ext uri="{FF2B5EF4-FFF2-40B4-BE49-F238E27FC236}">
                  <a16:creationId xmlns:a16="http://schemas.microsoft.com/office/drawing/2014/main" id="{A695C209-1412-480D-AD02-8049627E6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8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803" name="Rectangle 46">
              <a:extLst>
                <a:ext uri="{FF2B5EF4-FFF2-40B4-BE49-F238E27FC236}">
                  <a16:creationId xmlns:a16="http://schemas.microsoft.com/office/drawing/2014/main" id="{9B7E21F9-DB69-4C49-92AA-E4194FEA8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" y="3088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4804" name="Line 47">
              <a:extLst>
                <a:ext uri="{FF2B5EF4-FFF2-40B4-BE49-F238E27FC236}">
                  <a16:creationId xmlns:a16="http://schemas.microsoft.com/office/drawing/2014/main" id="{DFF07733-1D5F-4661-8A38-CABBBA364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316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805" name="Line 48">
              <a:extLst>
                <a:ext uri="{FF2B5EF4-FFF2-40B4-BE49-F238E27FC236}">
                  <a16:creationId xmlns:a16="http://schemas.microsoft.com/office/drawing/2014/main" id="{99CA352B-B343-4525-9513-233FBD9358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316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8721" name="Rectangle 49">
              <a:extLst>
                <a:ext uri="{FF2B5EF4-FFF2-40B4-BE49-F238E27FC236}">
                  <a16:creationId xmlns:a16="http://schemas.microsoft.com/office/drawing/2014/main" id="{54072AFC-D397-4629-8FFA-6C46A4158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9" y="2386"/>
              <a:ext cx="879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</a:t>
              </a:r>
            </a:p>
            <a:p>
              <a:pPr>
                <a:defRPr/>
              </a:pPr>
              <a:r>
                <a:rPr lang="en-US" sz="1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Polymerase</a:t>
              </a:r>
            </a:p>
          </p:txBody>
        </p:sp>
        <p:sp>
          <p:nvSpPr>
            <p:cNvPr id="74807" name="Line 50">
              <a:extLst>
                <a:ext uri="{FF2B5EF4-FFF2-40B4-BE49-F238E27FC236}">
                  <a16:creationId xmlns:a16="http://schemas.microsoft.com/office/drawing/2014/main" id="{6274C33F-F61A-40D2-8959-D236D49DCB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8" y="2792"/>
              <a:ext cx="32" cy="2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4808" name="Rectangle 51">
              <a:extLst>
                <a:ext uri="{FF2B5EF4-FFF2-40B4-BE49-F238E27FC236}">
                  <a16:creationId xmlns:a16="http://schemas.microsoft.com/office/drawing/2014/main" id="{B22B34C8-8CCC-462D-AFA3-87968281A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" y="306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74809" name="Rectangle 52">
              <a:extLst>
                <a:ext uri="{FF2B5EF4-FFF2-40B4-BE49-F238E27FC236}">
                  <a16:creationId xmlns:a16="http://schemas.microsoft.com/office/drawing/2014/main" id="{4EDE2B2D-4026-4D5E-AE71-4A9716BE8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" y="3591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74810" name="Rectangle 53">
              <a:extLst>
                <a:ext uri="{FF2B5EF4-FFF2-40B4-BE49-F238E27FC236}">
                  <a16:creationId xmlns:a16="http://schemas.microsoft.com/office/drawing/2014/main" id="{6A0DEA71-8160-430C-B91E-6C4BFCC23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" y="306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74811" name="Rectangle 54">
              <a:extLst>
                <a:ext uri="{FF2B5EF4-FFF2-40B4-BE49-F238E27FC236}">
                  <a16:creationId xmlns:a16="http://schemas.microsoft.com/office/drawing/2014/main" id="{2B29632A-9D1D-4423-BC79-7C3D0095A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" y="354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</p:grpSp>
      <p:grpSp>
        <p:nvGrpSpPr>
          <p:cNvPr id="3" name="Group 55">
            <a:extLst>
              <a:ext uri="{FF2B5EF4-FFF2-40B4-BE49-F238E27FC236}">
                <a16:creationId xmlns:a16="http://schemas.microsoft.com/office/drawing/2014/main" id="{3172AEAE-E05F-4F0D-9C73-7A6D0284748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962400"/>
            <a:ext cx="3352800" cy="936625"/>
            <a:chOff x="432" y="2496"/>
            <a:chExt cx="2112" cy="590"/>
          </a:xfrm>
        </p:grpSpPr>
        <p:sp>
          <p:nvSpPr>
            <p:cNvPr id="28728" name="Rectangle 56">
              <a:extLst>
                <a:ext uri="{FF2B5EF4-FFF2-40B4-BE49-F238E27FC236}">
                  <a16:creationId xmlns:a16="http://schemas.microsoft.com/office/drawing/2014/main" id="{5AE67CBE-95F5-47D1-9E23-EF0416A41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496"/>
              <a:ext cx="137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Okazaki Fragment</a:t>
              </a:r>
            </a:p>
          </p:txBody>
        </p:sp>
        <p:sp>
          <p:nvSpPr>
            <p:cNvPr id="74761" name="AutoShape 57">
              <a:extLst>
                <a:ext uri="{FF2B5EF4-FFF2-40B4-BE49-F238E27FC236}">
                  <a16:creationId xmlns:a16="http://schemas.microsoft.com/office/drawing/2014/main" id="{95C9F237-D765-4D56-9014-3CE8A782134B}"/>
                </a:ext>
              </a:extLst>
            </p:cNvPr>
            <p:cNvSpPr>
              <a:spLocks/>
            </p:cNvSpPr>
            <p:nvPr/>
          </p:nvSpPr>
          <p:spPr bwMode="auto">
            <a:xfrm rot="5389958">
              <a:off x="1337" y="1879"/>
              <a:ext cx="302" cy="2112"/>
            </a:xfrm>
            <a:prstGeom prst="leftBrace">
              <a:avLst>
                <a:gd name="adj1" fmla="val 58278"/>
                <a:gd name="adj2" fmla="val 50000"/>
              </a:avLst>
            </a:prstGeom>
            <a:noFill/>
            <a:ln w="57150">
              <a:solidFill>
                <a:srgbClr val="00968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74759" name="Picture 4">
            <a:extLst>
              <a:ext uri="{FF2B5EF4-FFF2-40B4-BE49-F238E27FC236}">
                <a16:creationId xmlns:a16="http://schemas.microsoft.com/office/drawing/2014/main" id="{72F00A42-0C24-4239-A4F5-B1210275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19050"/>
            <a:ext cx="26987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D82DCF-1A0B-4531-8B9F-516A54DDA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67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BD511B50-9F7A-4B1D-BBBF-FBA29195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6477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omic Sans MS" panose="030F0702030302020204" pitchFamily="66" charset="0"/>
              </a:rPr>
              <a:t>Helicase </a:t>
            </a:r>
          </a:p>
        </p:txBody>
      </p:sp>
      <p:sp>
        <p:nvSpPr>
          <p:cNvPr id="401411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EADA71C5-3E0D-4E36-8F78-913664926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2750" y="1179513"/>
            <a:ext cx="9677400" cy="2679700"/>
          </a:xfrm>
        </p:spPr>
        <p:txBody>
          <a:bodyPr/>
          <a:lstStyle/>
          <a:p>
            <a:pPr marL="1085850" lvl="2" eaLnBrk="1" hangingPunct="1">
              <a:lnSpc>
                <a:spcPct val="150000"/>
              </a:lnSpc>
            </a:pPr>
            <a:r>
              <a:rPr lang="en-US" altLang="en-US" sz="2800">
                <a:latin typeface="Comic Sans MS" panose="030F0702030302020204" pitchFamily="66" charset="0"/>
              </a:rPr>
              <a:t>Unwinds part of DNA helix</a:t>
            </a:r>
          </a:p>
          <a:p>
            <a:pPr marL="1085850" lvl="2" eaLnBrk="1" hangingPunct="1">
              <a:lnSpc>
                <a:spcPct val="150000"/>
              </a:lnSpc>
            </a:pPr>
            <a:r>
              <a:rPr lang="en-US" altLang="en-US" sz="2800">
                <a:latin typeface="Comic Sans MS" panose="030F0702030302020204" pitchFamily="66" charset="0"/>
              </a:rPr>
              <a:t>Stabilized by SSB(Single stranded DNA binding proteins)</a:t>
            </a:r>
          </a:p>
        </p:txBody>
      </p:sp>
      <p:pic>
        <p:nvPicPr>
          <p:cNvPr id="50180" name="Picture 25">
            <a:extLst>
              <a:ext uri="{FF2B5EF4-FFF2-40B4-BE49-F238E27FC236}">
                <a16:creationId xmlns:a16="http://schemas.microsoft.com/office/drawing/2014/main" id="{EA09BCF9-5ED0-47E1-94E7-C10254EAB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124200"/>
            <a:ext cx="69342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1" name="Group 26">
            <a:extLst>
              <a:ext uri="{FF2B5EF4-FFF2-40B4-BE49-F238E27FC236}">
                <a16:creationId xmlns:a16="http://schemas.microsoft.com/office/drawing/2014/main" id="{E55CB2FC-71AC-4AAC-943B-6F5CE60011A6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5481638"/>
            <a:ext cx="457200" cy="304800"/>
            <a:chOff x="3600" y="3456"/>
            <a:chExt cx="288" cy="192"/>
          </a:xfrm>
        </p:grpSpPr>
        <p:sp>
          <p:nvSpPr>
            <p:cNvPr id="50197" name="Oval 27">
              <a:extLst>
                <a:ext uri="{FF2B5EF4-FFF2-40B4-BE49-F238E27FC236}">
                  <a16:creationId xmlns:a16="http://schemas.microsoft.com/office/drawing/2014/main" id="{CD07D377-781D-4640-AE77-963C40822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456"/>
              <a:ext cx="96" cy="96"/>
            </a:xfrm>
            <a:prstGeom prst="ellipse">
              <a:avLst/>
            </a:prstGeom>
            <a:solidFill>
              <a:srgbClr val="81FFE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0198" name="Oval 28">
              <a:extLst>
                <a:ext uri="{FF2B5EF4-FFF2-40B4-BE49-F238E27FC236}">
                  <a16:creationId xmlns:a16="http://schemas.microsoft.com/office/drawing/2014/main" id="{3FAA0AD8-13D6-44B7-A5BA-725D99444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504"/>
              <a:ext cx="96" cy="96"/>
            </a:xfrm>
            <a:prstGeom prst="ellipse">
              <a:avLst/>
            </a:prstGeom>
            <a:solidFill>
              <a:srgbClr val="81FFE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0199" name="Oval 29">
              <a:extLst>
                <a:ext uri="{FF2B5EF4-FFF2-40B4-BE49-F238E27FC236}">
                  <a16:creationId xmlns:a16="http://schemas.microsoft.com/office/drawing/2014/main" id="{CBEDDFEB-5946-4919-B5BA-74C11EA64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552"/>
              <a:ext cx="96" cy="96"/>
            </a:xfrm>
            <a:prstGeom prst="ellipse">
              <a:avLst/>
            </a:prstGeom>
            <a:solidFill>
              <a:srgbClr val="81FFE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0182" name="Group 30">
            <a:extLst>
              <a:ext uri="{FF2B5EF4-FFF2-40B4-BE49-F238E27FC236}">
                <a16:creationId xmlns:a16="http://schemas.microsoft.com/office/drawing/2014/main" id="{5A28B5FD-D001-48E6-8CC2-597AFD24AC07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14838"/>
            <a:ext cx="457200" cy="381000"/>
            <a:chOff x="3744" y="2784"/>
            <a:chExt cx="288" cy="240"/>
          </a:xfrm>
        </p:grpSpPr>
        <p:sp>
          <p:nvSpPr>
            <p:cNvPr id="50194" name="Oval 31">
              <a:extLst>
                <a:ext uri="{FF2B5EF4-FFF2-40B4-BE49-F238E27FC236}">
                  <a16:creationId xmlns:a16="http://schemas.microsoft.com/office/drawing/2014/main" id="{9D3B1285-5C43-4C0E-BE25-2DD092294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96" cy="96"/>
            </a:xfrm>
            <a:prstGeom prst="ellipse">
              <a:avLst/>
            </a:prstGeom>
            <a:solidFill>
              <a:srgbClr val="81FFE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0195" name="Oval 32">
              <a:extLst>
                <a:ext uri="{FF2B5EF4-FFF2-40B4-BE49-F238E27FC236}">
                  <a16:creationId xmlns:a16="http://schemas.microsoft.com/office/drawing/2014/main" id="{921070A8-5885-4AED-B767-DADDCDC7D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844"/>
              <a:ext cx="96" cy="96"/>
            </a:xfrm>
            <a:prstGeom prst="ellipse">
              <a:avLst/>
            </a:prstGeom>
            <a:solidFill>
              <a:srgbClr val="81FFE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0196" name="Oval 33">
              <a:extLst>
                <a:ext uri="{FF2B5EF4-FFF2-40B4-BE49-F238E27FC236}">
                  <a16:creationId xmlns:a16="http://schemas.microsoft.com/office/drawing/2014/main" id="{11EF2F68-74C5-4A26-BA6E-70EC75447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84"/>
              <a:ext cx="96" cy="96"/>
            </a:xfrm>
            <a:prstGeom prst="ellipse">
              <a:avLst/>
            </a:prstGeom>
            <a:solidFill>
              <a:srgbClr val="81FFE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50183" name="Line 35">
            <a:extLst>
              <a:ext uri="{FF2B5EF4-FFF2-40B4-BE49-F238E27FC236}">
                <a16:creationId xmlns:a16="http://schemas.microsoft.com/office/drawing/2014/main" id="{A8C1C47A-B6AD-4413-9CCC-6250A517E2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5786438"/>
            <a:ext cx="1371600" cy="609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50184" name="Line 36">
            <a:extLst>
              <a:ext uri="{FF2B5EF4-FFF2-40B4-BE49-F238E27FC236}">
                <a16:creationId xmlns:a16="http://schemas.microsoft.com/office/drawing/2014/main" id="{8FE3687A-8C16-45D3-BFEB-BCD5B9C57C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5808663"/>
            <a:ext cx="1371600" cy="609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50185" name="Rectangle 37">
            <a:extLst>
              <a:ext uri="{FF2B5EF4-FFF2-40B4-BE49-F238E27FC236}">
                <a16:creationId xmlns:a16="http://schemas.microsoft.com/office/drawing/2014/main" id="{4137C454-31C1-449A-9150-1F1874509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950" y="6429375"/>
            <a:ext cx="2273300" cy="423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1446" name="AutoShape 38">
            <a:extLst>
              <a:ext uri="{FF2B5EF4-FFF2-40B4-BE49-F238E27FC236}">
                <a16:creationId xmlns:a16="http://schemas.microsoft.com/office/drawing/2014/main" id="{0196AE91-D685-46BB-B5B6-445E18BB5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6459538"/>
            <a:ext cx="1743075" cy="3063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replication fork</a:t>
            </a:r>
          </a:p>
        </p:txBody>
      </p:sp>
      <p:sp>
        <p:nvSpPr>
          <p:cNvPr id="50187" name="Rectangle 39">
            <a:extLst>
              <a:ext uri="{FF2B5EF4-FFF2-40B4-BE49-F238E27FC236}">
                <a16:creationId xmlns:a16="http://schemas.microsoft.com/office/drawing/2014/main" id="{60EAB43A-C44B-4D2E-B27F-7E0835573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150" y="3448050"/>
            <a:ext cx="1800225" cy="2651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1448" name="AutoShape 40">
            <a:extLst>
              <a:ext uri="{FF2B5EF4-FFF2-40B4-BE49-F238E27FC236}">
                <a16:creationId xmlns:a16="http://schemas.microsoft.com/office/drawing/2014/main" id="{892CAABB-9938-4E14-B4C8-292FCDCAB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225" y="3348038"/>
            <a:ext cx="1660525" cy="3190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helicase</a:t>
            </a:r>
          </a:p>
        </p:txBody>
      </p:sp>
      <p:sp>
        <p:nvSpPr>
          <p:cNvPr id="401449" name="Freeform 41">
            <a:extLst>
              <a:ext uri="{FF2B5EF4-FFF2-40B4-BE49-F238E27FC236}">
                <a16:creationId xmlns:a16="http://schemas.microsoft.com/office/drawing/2014/main" id="{50209A85-A49E-48BA-A791-96F42A47FB4A}"/>
              </a:ext>
            </a:extLst>
          </p:cNvPr>
          <p:cNvSpPr>
            <a:spLocks/>
          </p:cNvSpPr>
          <p:nvPr/>
        </p:nvSpPr>
        <p:spPr bwMode="auto">
          <a:xfrm>
            <a:off x="2890838" y="4772025"/>
            <a:ext cx="706437" cy="669925"/>
          </a:xfrm>
          <a:custGeom>
            <a:avLst/>
            <a:gdLst>
              <a:gd name="T0" fmla="*/ 2147483646 w 445"/>
              <a:gd name="T1" fmla="*/ 2147483646 h 422"/>
              <a:gd name="T2" fmla="*/ 2147483646 w 445"/>
              <a:gd name="T3" fmla="*/ 2147483646 h 422"/>
              <a:gd name="T4" fmla="*/ 2147483646 w 445"/>
              <a:gd name="T5" fmla="*/ 2147483646 h 422"/>
              <a:gd name="T6" fmla="*/ 2147483646 w 445"/>
              <a:gd name="T7" fmla="*/ 2147483646 h 422"/>
              <a:gd name="T8" fmla="*/ 2147483646 w 445"/>
              <a:gd name="T9" fmla="*/ 2147483646 h 422"/>
              <a:gd name="T10" fmla="*/ 2147483646 w 445"/>
              <a:gd name="T11" fmla="*/ 2147483646 h 422"/>
              <a:gd name="T12" fmla="*/ 2147483646 w 445"/>
              <a:gd name="T13" fmla="*/ 2147483646 h 4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5"/>
              <a:gd name="T22" fmla="*/ 0 h 422"/>
              <a:gd name="T23" fmla="*/ 445 w 445"/>
              <a:gd name="T24" fmla="*/ 422 h 4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5" h="422">
                <a:moveTo>
                  <a:pt x="214" y="51"/>
                </a:moveTo>
                <a:cubicBezTo>
                  <a:pt x="157" y="79"/>
                  <a:pt x="44" y="159"/>
                  <a:pt x="22" y="201"/>
                </a:cubicBezTo>
                <a:cubicBezTo>
                  <a:pt x="0" y="243"/>
                  <a:pt x="38" y="265"/>
                  <a:pt x="81" y="301"/>
                </a:cubicBezTo>
                <a:cubicBezTo>
                  <a:pt x="124" y="337"/>
                  <a:pt x="223" y="422"/>
                  <a:pt x="281" y="418"/>
                </a:cubicBezTo>
                <a:cubicBezTo>
                  <a:pt x="339" y="414"/>
                  <a:pt x="417" y="340"/>
                  <a:pt x="431" y="276"/>
                </a:cubicBezTo>
                <a:cubicBezTo>
                  <a:pt x="445" y="212"/>
                  <a:pt x="401" y="70"/>
                  <a:pt x="364" y="35"/>
                </a:cubicBezTo>
                <a:cubicBezTo>
                  <a:pt x="327" y="0"/>
                  <a:pt x="271" y="23"/>
                  <a:pt x="214" y="51"/>
                </a:cubicBezTo>
                <a:close/>
              </a:path>
            </a:pathLst>
          </a:custGeom>
          <a:gradFill rotWithShape="0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18900000" scaled="1"/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401450" name="Freeform 42">
            <a:extLst>
              <a:ext uri="{FF2B5EF4-FFF2-40B4-BE49-F238E27FC236}">
                <a16:creationId xmlns:a16="http://schemas.microsoft.com/office/drawing/2014/main" id="{6C54D40B-14D3-4D35-9289-6763DB512FA8}"/>
              </a:ext>
            </a:extLst>
          </p:cNvPr>
          <p:cNvSpPr>
            <a:spLocks/>
          </p:cNvSpPr>
          <p:nvPr/>
        </p:nvSpPr>
        <p:spPr bwMode="auto">
          <a:xfrm flipH="1">
            <a:off x="5462588" y="4672013"/>
            <a:ext cx="706437" cy="669925"/>
          </a:xfrm>
          <a:custGeom>
            <a:avLst/>
            <a:gdLst>
              <a:gd name="T0" fmla="*/ 2147483646 w 445"/>
              <a:gd name="T1" fmla="*/ 2147483646 h 422"/>
              <a:gd name="T2" fmla="*/ 2147483646 w 445"/>
              <a:gd name="T3" fmla="*/ 2147483646 h 422"/>
              <a:gd name="T4" fmla="*/ 2147483646 w 445"/>
              <a:gd name="T5" fmla="*/ 2147483646 h 422"/>
              <a:gd name="T6" fmla="*/ 2147483646 w 445"/>
              <a:gd name="T7" fmla="*/ 2147483646 h 422"/>
              <a:gd name="T8" fmla="*/ 2147483646 w 445"/>
              <a:gd name="T9" fmla="*/ 2147483646 h 422"/>
              <a:gd name="T10" fmla="*/ 2147483646 w 445"/>
              <a:gd name="T11" fmla="*/ 2147483646 h 422"/>
              <a:gd name="T12" fmla="*/ 2147483646 w 445"/>
              <a:gd name="T13" fmla="*/ 2147483646 h 4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5"/>
              <a:gd name="T22" fmla="*/ 0 h 422"/>
              <a:gd name="T23" fmla="*/ 445 w 445"/>
              <a:gd name="T24" fmla="*/ 422 h 4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5" h="422">
                <a:moveTo>
                  <a:pt x="214" y="51"/>
                </a:moveTo>
                <a:cubicBezTo>
                  <a:pt x="157" y="79"/>
                  <a:pt x="44" y="159"/>
                  <a:pt x="22" y="201"/>
                </a:cubicBezTo>
                <a:cubicBezTo>
                  <a:pt x="0" y="243"/>
                  <a:pt x="38" y="265"/>
                  <a:pt x="81" y="301"/>
                </a:cubicBezTo>
                <a:cubicBezTo>
                  <a:pt x="124" y="337"/>
                  <a:pt x="223" y="422"/>
                  <a:pt x="281" y="418"/>
                </a:cubicBezTo>
                <a:cubicBezTo>
                  <a:pt x="339" y="414"/>
                  <a:pt x="417" y="340"/>
                  <a:pt x="431" y="276"/>
                </a:cubicBezTo>
                <a:cubicBezTo>
                  <a:pt x="445" y="212"/>
                  <a:pt x="401" y="70"/>
                  <a:pt x="364" y="35"/>
                </a:cubicBezTo>
                <a:cubicBezTo>
                  <a:pt x="327" y="0"/>
                  <a:pt x="271" y="23"/>
                  <a:pt x="214" y="51"/>
                </a:cubicBezTo>
                <a:close/>
              </a:path>
            </a:pathLst>
          </a:custGeom>
          <a:gradFill rotWithShape="0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18900000" scaled="1"/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0191" name="Line 43">
            <a:extLst>
              <a:ext uri="{FF2B5EF4-FFF2-40B4-BE49-F238E27FC236}">
                <a16:creationId xmlns:a16="http://schemas.microsoft.com/office/drawing/2014/main" id="{928B4C8A-9998-4F85-98C2-DF71FF20DC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65513" y="3698875"/>
            <a:ext cx="2393950" cy="1284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50192" name="Line 44">
            <a:extLst>
              <a:ext uri="{FF2B5EF4-FFF2-40B4-BE49-F238E27FC236}">
                <a16:creationId xmlns:a16="http://schemas.microsoft.com/office/drawing/2014/main" id="{A7576489-D982-4FAD-B553-F6EBBA21A8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8213" y="3724275"/>
            <a:ext cx="2393950" cy="12842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01442" name="AutoShape 34">
            <a:extLst>
              <a:ext uri="{FF2B5EF4-FFF2-40B4-BE49-F238E27FC236}">
                <a16:creationId xmlns:a16="http://schemas.microsoft.com/office/drawing/2014/main" id="{0A6CA7D2-6D1B-46AB-8740-927999AF3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6350000"/>
            <a:ext cx="3373438" cy="306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t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single-stranded binding proteins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F22416-0548-48B3-A707-272234B6C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1"/>
    </mc:Choice>
    <mc:Fallback xmlns="">
      <p:transition spd="slow" advTm="4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1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1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1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1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1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1411" grpId="0" build="p" autoUpdateAnimBg="0"/>
      <p:bldP spid="401446" grpId="0" animBg="1" autoUpdateAnimBg="0"/>
      <p:bldP spid="401448" grpId="0" animBg="1" autoUpdateAnimBg="0"/>
      <p:bldP spid="40144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FC583AED-603E-4D09-B907-A810FF65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133600"/>
            <a:ext cx="8535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1BCD3849-030F-4C2D-A149-83E2CDE31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4288"/>
            <a:ext cx="9220200" cy="4619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Ahead of the  replication fork the DNA becomes supercoiled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A46906-D8DB-4572-8DBE-0C6515E96FC1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304800"/>
            <a:ext cx="6477000" cy="990600"/>
          </a:xfrm>
          <a:prstGeom prst="rect">
            <a:avLst/>
          </a:prstGeom>
        </p:spPr>
        <p:txBody>
          <a:bodyPr lIns="90488" tIns="44450" rIns="90488" bIns="4445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Super coiling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FCD368-1A94-45D9-8C5D-62DFEB070A6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3678238"/>
            <a:ext cx="8993188" cy="1219200"/>
          </a:xfrm>
          <a:prstGeom prst="rect">
            <a:avLst/>
          </a:prstGeom>
        </p:spPr>
        <p:txBody>
          <a:bodyPr lIns="90488" tIns="44450" rIns="90488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Topoisomerase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relieves stress</a:t>
            </a:r>
            <a:r>
              <a:rPr lang="en-US" sz="2400" b="1" dirty="0">
                <a:latin typeface="Comic Sans MS" pitchFamily="66" charset="0"/>
              </a:rPr>
              <a:t> on the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molecule</a:t>
            </a:r>
            <a:r>
              <a:rPr lang="en-US" sz="2400" b="1" dirty="0">
                <a:latin typeface="Comic Sans MS" pitchFamily="66" charset="0"/>
              </a:rPr>
              <a:t> as it separates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0CE8F6F-5E42-4B7F-8637-EE4ED104DB36}"/>
              </a:ext>
            </a:extLst>
          </p:cNvPr>
          <p:cNvGrpSpPr>
            <a:grpSpLocks/>
          </p:cNvGrpSpPr>
          <p:nvPr/>
        </p:nvGrpSpPr>
        <p:grpSpPr bwMode="auto">
          <a:xfrm>
            <a:off x="2290763" y="4457700"/>
            <a:ext cx="2039937" cy="2300288"/>
            <a:chOff x="900" y="2632"/>
            <a:chExt cx="1285" cy="1449"/>
          </a:xfrm>
        </p:grpSpPr>
        <p:sp>
          <p:nvSpPr>
            <p:cNvPr id="52241" name="Freeform 5">
              <a:extLst>
                <a:ext uri="{FF2B5EF4-FFF2-40B4-BE49-F238E27FC236}">
                  <a16:creationId xmlns:a16="http://schemas.microsoft.com/office/drawing/2014/main" id="{F4975081-64C4-4318-86C4-AD02C4C9D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" y="2964"/>
              <a:ext cx="1285" cy="1117"/>
            </a:xfrm>
            <a:custGeom>
              <a:avLst/>
              <a:gdLst>
                <a:gd name="T0" fmla="*/ 0 w 1285"/>
                <a:gd name="T1" fmla="*/ 1080 h 1117"/>
                <a:gd name="T2" fmla="*/ 72 w 1285"/>
                <a:gd name="T3" fmla="*/ 1044 h 1117"/>
                <a:gd name="T4" fmla="*/ 144 w 1285"/>
                <a:gd name="T5" fmla="*/ 996 h 1117"/>
                <a:gd name="T6" fmla="*/ 216 w 1285"/>
                <a:gd name="T7" fmla="*/ 924 h 1117"/>
                <a:gd name="T8" fmla="*/ 288 w 1285"/>
                <a:gd name="T9" fmla="*/ 852 h 1117"/>
                <a:gd name="T10" fmla="*/ 348 w 1285"/>
                <a:gd name="T11" fmla="*/ 792 h 1117"/>
                <a:gd name="T12" fmla="*/ 420 w 1285"/>
                <a:gd name="T13" fmla="*/ 732 h 1117"/>
                <a:gd name="T14" fmla="*/ 480 w 1285"/>
                <a:gd name="T15" fmla="*/ 672 h 1117"/>
                <a:gd name="T16" fmla="*/ 564 w 1285"/>
                <a:gd name="T17" fmla="*/ 600 h 1117"/>
                <a:gd name="T18" fmla="*/ 624 w 1285"/>
                <a:gd name="T19" fmla="*/ 528 h 1117"/>
                <a:gd name="T20" fmla="*/ 672 w 1285"/>
                <a:gd name="T21" fmla="*/ 456 h 1117"/>
                <a:gd name="T22" fmla="*/ 696 w 1285"/>
                <a:gd name="T23" fmla="*/ 384 h 1117"/>
                <a:gd name="T24" fmla="*/ 720 w 1285"/>
                <a:gd name="T25" fmla="*/ 312 h 1117"/>
                <a:gd name="T26" fmla="*/ 732 w 1285"/>
                <a:gd name="T27" fmla="*/ 228 h 1117"/>
                <a:gd name="T28" fmla="*/ 732 w 1285"/>
                <a:gd name="T29" fmla="*/ 144 h 1117"/>
                <a:gd name="T30" fmla="*/ 732 w 1285"/>
                <a:gd name="T31" fmla="*/ 72 h 1117"/>
                <a:gd name="T32" fmla="*/ 672 w 1285"/>
                <a:gd name="T33" fmla="*/ 0 h 1117"/>
                <a:gd name="T34" fmla="*/ 600 w 1285"/>
                <a:gd name="T35" fmla="*/ 24 h 1117"/>
                <a:gd name="T36" fmla="*/ 540 w 1285"/>
                <a:gd name="T37" fmla="*/ 96 h 1117"/>
                <a:gd name="T38" fmla="*/ 516 w 1285"/>
                <a:gd name="T39" fmla="*/ 168 h 1117"/>
                <a:gd name="T40" fmla="*/ 516 w 1285"/>
                <a:gd name="T41" fmla="*/ 264 h 1117"/>
                <a:gd name="T42" fmla="*/ 540 w 1285"/>
                <a:gd name="T43" fmla="*/ 336 h 1117"/>
                <a:gd name="T44" fmla="*/ 588 w 1285"/>
                <a:gd name="T45" fmla="*/ 420 h 1117"/>
                <a:gd name="T46" fmla="*/ 660 w 1285"/>
                <a:gd name="T47" fmla="*/ 492 h 1117"/>
                <a:gd name="T48" fmla="*/ 744 w 1285"/>
                <a:gd name="T49" fmla="*/ 564 h 1117"/>
                <a:gd name="T50" fmla="*/ 816 w 1285"/>
                <a:gd name="T51" fmla="*/ 636 h 1117"/>
                <a:gd name="T52" fmla="*/ 888 w 1285"/>
                <a:gd name="T53" fmla="*/ 708 h 1117"/>
                <a:gd name="T54" fmla="*/ 960 w 1285"/>
                <a:gd name="T55" fmla="*/ 780 h 1117"/>
                <a:gd name="T56" fmla="*/ 1020 w 1285"/>
                <a:gd name="T57" fmla="*/ 840 h 1117"/>
                <a:gd name="T58" fmla="*/ 1080 w 1285"/>
                <a:gd name="T59" fmla="*/ 900 h 1117"/>
                <a:gd name="T60" fmla="*/ 1152 w 1285"/>
                <a:gd name="T61" fmla="*/ 972 h 1117"/>
                <a:gd name="T62" fmla="*/ 1212 w 1285"/>
                <a:gd name="T63" fmla="*/ 1044 h 1117"/>
                <a:gd name="T64" fmla="*/ 1284 w 1285"/>
                <a:gd name="T65" fmla="*/ 1080 h 1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5"/>
                <a:gd name="T100" fmla="*/ 0 h 1117"/>
                <a:gd name="T101" fmla="*/ 1285 w 1285"/>
                <a:gd name="T102" fmla="*/ 1117 h 11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5" h="1117">
                  <a:moveTo>
                    <a:pt x="12" y="1116"/>
                  </a:moveTo>
                  <a:lnTo>
                    <a:pt x="0" y="1080"/>
                  </a:lnTo>
                  <a:lnTo>
                    <a:pt x="36" y="1056"/>
                  </a:lnTo>
                  <a:lnTo>
                    <a:pt x="72" y="1044"/>
                  </a:lnTo>
                  <a:lnTo>
                    <a:pt x="108" y="1020"/>
                  </a:lnTo>
                  <a:lnTo>
                    <a:pt x="144" y="996"/>
                  </a:lnTo>
                  <a:lnTo>
                    <a:pt x="180" y="960"/>
                  </a:lnTo>
                  <a:lnTo>
                    <a:pt x="216" y="924"/>
                  </a:lnTo>
                  <a:lnTo>
                    <a:pt x="252" y="888"/>
                  </a:lnTo>
                  <a:lnTo>
                    <a:pt x="288" y="852"/>
                  </a:lnTo>
                  <a:lnTo>
                    <a:pt x="324" y="828"/>
                  </a:lnTo>
                  <a:lnTo>
                    <a:pt x="348" y="792"/>
                  </a:lnTo>
                  <a:lnTo>
                    <a:pt x="384" y="768"/>
                  </a:lnTo>
                  <a:lnTo>
                    <a:pt x="420" y="732"/>
                  </a:lnTo>
                  <a:lnTo>
                    <a:pt x="456" y="708"/>
                  </a:lnTo>
                  <a:lnTo>
                    <a:pt x="480" y="672"/>
                  </a:lnTo>
                  <a:lnTo>
                    <a:pt x="516" y="648"/>
                  </a:lnTo>
                  <a:lnTo>
                    <a:pt x="564" y="600"/>
                  </a:lnTo>
                  <a:lnTo>
                    <a:pt x="588" y="564"/>
                  </a:lnTo>
                  <a:lnTo>
                    <a:pt x="624" y="528"/>
                  </a:lnTo>
                  <a:lnTo>
                    <a:pt x="648" y="492"/>
                  </a:lnTo>
                  <a:lnTo>
                    <a:pt x="672" y="456"/>
                  </a:lnTo>
                  <a:lnTo>
                    <a:pt x="684" y="420"/>
                  </a:lnTo>
                  <a:lnTo>
                    <a:pt x="696" y="384"/>
                  </a:lnTo>
                  <a:lnTo>
                    <a:pt x="708" y="348"/>
                  </a:lnTo>
                  <a:lnTo>
                    <a:pt x="720" y="312"/>
                  </a:lnTo>
                  <a:lnTo>
                    <a:pt x="720" y="276"/>
                  </a:lnTo>
                  <a:lnTo>
                    <a:pt x="732" y="228"/>
                  </a:lnTo>
                  <a:lnTo>
                    <a:pt x="732" y="180"/>
                  </a:lnTo>
                  <a:lnTo>
                    <a:pt x="732" y="144"/>
                  </a:lnTo>
                  <a:lnTo>
                    <a:pt x="732" y="108"/>
                  </a:lnTo>
                  <a:lnTo>
                    <a:pt x="732" y="72"/>
                  </a:lnTo>
                  <a:lnTo>
                    <a:pt x="708" y="36"/>
                  </a:lnTo>
                  <a:lnTo>
                    <a:pt x="672" y="0"/>
                  </a:lnTo>
                  <a:lnTo>
                    <a:pt x="636" y="0"/>
                  </a:lnTo>
                  <a:lnTo>
                    <a:pt x="600" y="24"/>
                  </a:lnTo>
                  <a:lnTo>
                    <a:pt x="564" y="60"/>
                  </a:lnTo>
                  <a:lnTo>
                    <a:pt x="540" y="96"/>
                  </a:lnTo>
                  <a:lnTo>
                    <a:pt x="528" y="132"/>
                  </a:lnTo>
                  <a:lnTo>
                    <a:pt x="516" y="168"/>
                  </a:lnTo>
                  <a:lnTo>
                    <a:pt x="516" y="216"/>
                  </a:lnTo>
                  <a:lnTo>
                    <a:pt x="516" y="264"/>
                  </a:lnTo>
                  <a:lnTo>
                    <a:pt x="528" y="300"/>
                  </a:lnTo>
                  <a:lnTo>
                    <a:pt x="540" y="336"/>
                  </a:lnTo>
                  <a:lnTo>
                    <a:pt x="564" y="372"/>
                  </a:lnTo>
                  <a:lnTo>
                    <a:pt x="588" y="420"/>
                  </a:lnTo>
                  <a:lnTo>
                    <a:pt x="624" y="444"/>
                  </a:lnTo>
                  <a:lnTo>
                    <a:pt x="660" y="492"/>
                  </a:lnTo>
                  <a:lnTo>
                    <a:pt x="696" y="516"/>
                  </a:lnTo>
                  <a:lnTo>
                    <a:pt x="744" y="564"/>
                  </a:lnTo>
                  <a:lnTo>
                    <a:pt x="780" y="600"/>
                  </a:lnTo>
                  <a:lnTo>
                    <a:pt x="816" y="636"/>
                  </a:lnTo>
                  <a:lnTo>
                    <a:pt x="852" y="672"/>
                  </a:lnTo>
                  <a:lnTo>
                    <a:pt x="888" y="708"/>
                  </a:lnTo>
                  <a:lnTo>
                    <a:pt x="924" y="744"/>
                  </a:lnTo>
                  <a:lnTo>
                    <a:pt x="960" y="780"/>
                  </a:lnTo>
                  <a:lnTo>
                    <a:pt x="984" y="816"/>
                  </a:lnTo>
                  <a:lnTo>
                    <a:pt x="1020" y="840"/>
                  </a:lnTo>
                  <a:lnTo>
                    <a:pt x="1044" y="876"/>
                  </a:lnTo>
                  <a:lnTo>
                    <a:pt x="1080" y="900"/>
                  </a:lnTo>
                  <a:lnTo>
                    <a:pt x="1116" y="936"/>
                  </a:lnTo>
                  <a:lnTo>
                    <a:pt x="1152" y="972"/>
                  </a:lnTo>
                  <a:lnTo>
                    <a:pt x="1188" y="1008"/>
                  </a:lnTo>
                  <a:lnTo>
                    <a:pt x="1212" y="1044"/>
                  </a:lnTo>
                  <a:lnTo>
                    <a:pt x="1248" y="1056"/>
                  </a:lnTo>
                  <a:lnTo>
                    <a:pt x="1284" y="108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52242" name="Line 6">
              <a:extLst>
                <a:ext uri="{FF2B5EF4-FFF2-40B4-BE49-F238E27FC236}">
                  <a16:creationId xmlns:a16="http://schemas.microsoft.com/office/drawing/2014/main" id="{E9210E93-C8B6-4C42-B9DA-6F467A2616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0" y="3440"/>
              <a:ext cx="16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52243" name="Line 7">
              <a:extLst>
                <a:ext uri="{FF2B5EF4-FFF2-40B4-BE49-F238E27FC236}">
                  <a16:creationId xmlns:a16="http://schemas.microsoft.com/office/drawing/2014/main" id="{BEEF862A-1883-4CE5-ACF3-24EB55C483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3492"/>
              <a:ext cx="192" cy="12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52244" name="Freeform 8">
              <a:extLst>
                <a:ext uri="{FF2B5EF4-FFF2-40B4-BE49-F238E27FC236}">
                  <a16:creationId xmlns:a16="http://schemas.microsoft.com/office/drawing/2014/main" id="{E03938C1-9F03-4E87-B9D2-5F8369C9C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" y="2632"/>
              <a:ext cx="1045" cy="805"/>
            </a:xfrm>
            <a:custGeom>
              <a:avLst/>
              <a:gdLst>
                <a:gd name="T0" fmla="*/ 276 w 1045"/>
                <a:gd name="T1" fmla="*/ 728 h 805"/>
                <a:gd name="T2" fmla="*/ 340 w 1045"/>
                <a:gd name="T3" fmla="*/ 671 h 805"/>
                <a:gd name="T4" fmla="*/ 343 w 1045"/>
                <a:gd name="T5" fmla="*/ 599 h 805"/>
                <a:gd name="T6" fmla="*/ 347 w 1045"/>
                <a:gd name="T7" fmla="*/ 527 h 805"/>
                <a:gd name="T8" fmla="*/ 351 w 1045"/>
                <a:gd name="T9" fmla="*/ 455 h 805"/>
                <a:gd name="T10" fmla="*/ 379 w 1045"/>
                <a:gd name="T11" fmla="*/ 384 h 805"/>
                <a:gd name="T12" fmla="*/ 418 w 1045"/>
                <a:gd name="T13" fmla="*/ 314 h 805"/>
                <a:gd name="T14" fmla="*/ 470 w 1045"/>
                <a:gd name="T15" fmla="*/ 257 h 805"/>
                <a:gd name="T16" fmla="*/ 532 w 1045"/>
                <a:gd name="T17" fmla="*/ 212 h 805"/>
                <a:gd name="T18" fmla="*/ 604 w 1045"/>
                <a:gd name="T19" fmla="*/ 216 h 805"/>
                <a:gd name="T20" fmla="*/ 674 w 1045"/>
                <a:gd name="T21" fmla="*/ 256 h 805"/>
                <a:gd name="T22" fmla="*/ 731 w 1045"/>
                <a:gd name="T23" fmla="*/ 319 h 805"/>
                <a:gd name="T24" fmla="*/ 751 w 1045"/>
                <a:gd name="T25" fmla="*/ 392 h 805"/>
                <a:gd name="T26" fmla="*/ 747 w 1045"/>
                <a:gd name="T27" fmla="*/ 464 h 805"/>
                <a:gd name="T28" fmla="*/ 744 w 1045"/>
                <a:gd name="T29" fmla="*/ 536 h 805"/>
                <a:gd name="T30" fmla="*/ 740 w 1045"/>
                <a:gd name="T31" fmla="*/ 608 h 805"/>
                <a:gd name="T32" fmla="*/ 736 w 1045"/>
                <a:gd name="T33" fmla="*/ 680 h 805"/>
                <a:gd name="T34" fmla="*/ 758 w 1045"/>
                <a:gd name="T35" fmla="*/ 729 h 805"/>
                <a:gd name="T36" fmla="*/ 816 w 1045"/>
                <a:gd name="T37" fmla="*/ 768 h 805"/>
                <a:gd name="T38" fmla="*/ 863 w 1045"/>
                <a:gd name="T39" fmla="*/ 794 h 805"/>
                <a:gd name="T40" fmla="*/ 913 w 1045"/>
                <a:gd name="T41" fmla="*/ 725 h 805"/>
                <a:gd name="T42" fmla="*/ 965 w 1045"/>
                <a:gd name="T43" fmla="*/ 656 h 805"/>
                <a:gd name="T44" fmla="*/ 993 w 1045"/>
                <a:gd name="T45" fmla="*/ 585 h 805"/>
                <a:gd name="T46" fmla="*/ 1021 w 1045"/>
                <a:gd name="T47" fmla="*/ 514 h 805"/>
                <a:gd name="T48" fmla="*/ 1036 w 1045"/>
                <a:gd name="T49" fmla="*/ 443 h 805"/>
                <a:gd name="T50" fmla="*/ 1040 w 1045"/>
                <a:gd name="T51" fmla="*/ 371 h 805"/>
                <a:gd name="T52" fmla="*/ 1044 w 1045"/>
                <a:gd name="T53" fmla="*/ 299 h 805"/>
                <a:gd name="T54" fmla="*/ 1036 w 1045"/>
                <a:gd name="T55" fmla="*/ 226 h 805"/>
                <a:gd name="T56" fmla="*/ 1027 w 1045"/>
                <a:gd name="T57" fmla="*/ 154 h 805"/>
                <a:gd name="T58" fmla="*/ 1019 w 1045"/>
                <a:gd name="T59" fmla="*/ 81 h 805"/>
                <a:gd name="T60" fmla="*/ 974 w 1045"/>
                <a:gd name="T61" fmla="*/ 32 h 805"/>
                <a:gd name="T62" fmla="*/ 903 w 1045"/>
                <a:gd name="T63" fmla="*/ 16 h 805"/>
                <a:gd name="T64" fmla="*/ 831 w 1045"/>
                <a:gd name="T65" fmla="*/ 12 h 805"/>
                <a:gd name="T66" fmla="*/ 759 w 1045"/>
                <a:gd name="T67" fmla="*/ 8 h 805"/>
                <a:gd name="T68" fmla="*/ 687 w 1045"/>
                <a:gd name="T69" fmla="*/ 5 h 805"/>
                <a:gd name="T70" fmla="*/ 615 w 1045"/>
                <a:gd name="T71" fmla="*/ 1 h 805"/>
                <a:gd name="T72" fmla="*/ 543 w 1045"/>
                <a:gd name="T73" fmla="*/ 9 h 805"/>
                <a:gd name="T74" fmla="*/ 471 w 1045"/>
                <a:gd name="T75" fmla="*/ 5 h 805"/>
                <a:gd name="T76" fmla="*/ 398 w 1045"/>
                <a:gd name="T77" fmla="*/ 13 h 805"/>
                <a:gd name="T78" fmla="*/ 326 w 1045"/>
                <a:gd name="T79" fmla="*/ 10 h 805"/>
                <a:gd name="T80" fmla="*/ 254 w 1045"/>
                <a:gd name="T81" fmla="*/ 6 h 805"/>
                <a:gd name="T82" fmla="*/ 182 w 1045"/>
                <a:gd name="T83" fmla="*/ 2 h 805"/>
                <a:gd name="T84" fmla="*/ 110 w 1045"/>
                <a:gd name="T85" fmla="*/ 10 h 805"/>
                <a:gd name="T86" fmla="*/ 37 w 1045"/>
                <a:gd name="T87" fmla="*/ 30 h 805"/>
                <a:gd name="T88" fmla="*/ 21 w 1045"/>
                <a:gd name="T89" fmla="*/ 113 h 805"/>
                <a:gd name="T90" fmla="*/ 17 w 1045"/>
                <a:gd name="T91" fmla="*/ 185 h 805"/>
                <a:gd name="T92" fmla="*/ 13 w 1045"/>
                <a:gd name="T93" fmla="*/ 257 h 805"/>
                <a:gd name="T94" fmla="*/ 10 w 1045"/>
                <a:gd name="T95" fmla="*/ 329 h 805"/>
                <a:gd name="T96" fmla="*/ 6 w 1045"/>
                <a:gd name="T97" fmla="*/ 401 h 805"/>
                <a:gd name="T98" fmla="*/ 2 w 1045"/>
                <a:gd name="T99" fmla="*/ 473 h 805"/>
                <a:gd name="T100" fmla="*/ 10 w 1045"/>
                <a:gd name="T101" fmla="*/ 546 h 805"/>
                <a:gd name="T102" fmla="*/ 18 w 1045"/>
                <a:gd name="T103" fmla="*/ 618 h 805"/>
                <a:gd name="T104" fmla="*/ 75 w 1045"/>
                <a:gd name="T105" fmla="*/ 681 h 805"/>
                <a:gd name="T106" fmla="*/ 144 w 1045"/>
                <a:gd name="T107" fmla="*/ 733 h 805"/>
                <a:gd name="T108" fmla="*/ 213 w 1045"/>
                <a:gd name="T109" fmla="*/ 784 h 805"/>
                <a:gd name="T110" fmla="*/ 286 w 1045"/>
                <a:gd name="T111" fmla="*/ 776 h 8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45"/>
                <a:gd name="T169" fmla="*/ 0 h 805"/>
                <a:gd name="T170" fmla="*/ 1045 w 1045"/>
                <a:gd name="T171" fmla="*/ 805 h 8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45" h="805">
                  <a:moveTo>
                    <a:pt x="263" y="762"/>
                  </a:moveTo>
                  <a:lnTo>
                    <a:pt x="276" y="728"/>
                  </a:lnTo>
                  <a:lnTo>
                    <a:pt x="314" y="706"/>
                  </a:lnTo>
                  <a:lnTo>
                    <a:pt x="340" y="671"/>
                  </a:lnTo>
                  <a:lnTo>
                    <a:pt x="353" y="636"/>
                  </a:lnTo>
                  <a:lnTo>
                    <a:pt x="343" y="599"/>
                  </a:lnTo>
                  <a:lnTo>
                    <a:pt x="345" y="563"/>
                  </a:lnTo>
                  <a:lnTo>
                    <a:pt x="347" y="527"/>
                  </a:lnTo>
                  <a:lnTo>
                    <a:pt x="349" y="491"/>
                  </a:lnTo>
                  <a:lnTo>
                    <a:pt x="351" y="455"/>
                  </a:lnTo>
                  <a:lnTo>
                    <a:pt x="365" y="420"/>
                  </a:lnTo>
                  <a:lnTo>
                    <a:pt x="379" y="384"/>
                  </a:lnTo>
                  <a:lnTo>
                    <a:pt x="405" y="350"/>
                  </a:lnTo>
                  <a:lnTo>
                    <a:pt x="418" y="314"/>
                  </a:lnTo>
                  <a:lnTo>
                    <a:pt x="432" y="279"/>
                  </a:lnTo>
                  <a:lnTo>
                    <a:pt x="470" y="257"/>
                  </a:lnTo>
                  <a:lnTo>
                    <a:pt x="495" y="222"/>
                  </a:lnTo>
                  <a:lnTo>
                    <a:pt x="532" y="212"/>
                  </a:lnTo>
                  <a:lnTo>
                    <a:pt x="568" y="214"/>
                  </a:lnTo>
                  <a:lnTo>
                    <a:pt x="604" y="216"/>
                  </a:lnTo>
                  <a:lnTo>
                    <a:pt x="639" y="230"/>
                  </a:lnTo>
                  <a:lnTo>
                    <a:pt x="674" y="256"/>
                  </a:lnTo>
                  <a:lnTo>
                    <a:pt x="709" y="281"/>
                  </a:lnTo>
                  <a:lnTo>
                    <a:pt x="731" y="319"/>
                  </a:lnTo>
                  <a:lnTo>
                    <a:pt x="741" y="355"/>
                  </a:lnTo>
                  <a:lnTo>
                    <a:pt x="751" y="392"/>
                  </a:lnTo>
                  <a:lnTo>
                    <a:pt x="749" y="428"/>
                  </a:lnTo>
                  <a:lnTo>
                    <a:pt x="747" y="464"/>
                  </a:lnTo>
                  <a:lnTo>
                    <a:pt x="746" y="500"/>
                  </a:lnTo>
                  <a:lnTo>
                    <a:pt x="744" y="536"/>
                  </a:lnTo>
                  <a:lnTo>
                    <a:pt x="742" y="572"/>
                  </a:lnTo>
                  <a:lnTo>
                    <a:pt x="740" y="608"/>
                  </a:lnTo>
                  <a:lnTo>
                    <a:pt x="738" y="644"/>
                  </a:lnTo>
                  <a:lnTo>
                    <a:pt x="736" y="680"/>
                  </a:lnTo>
                  <a:lnTo>
                    <a:pt x="722" y="715"/>
                  </a:lnTo>
                  <a:lnTo>
                    <a:pt x="758" y="729"/>
                  </a:lnTo>
                  <a:lnTo>
                    <a:pt x="780" y="766"/>
                  </a:lnTo>
                  <a:lnTo>
                    <a:pt x="816" y="768"/>
                  </a:lnTo>
                  <a:lnTo>
                    <a:pt x="826" y="804"/>
                  </a:lnTo>
                  <a:lnTo>
                    <a:pt x="863" y="794"/>
                  </a:lnTo>
                  <a:lnTo>
                    <a:pt x="887" y="760"/>
                  </a:lnTo>
                  <a:lnTo>
                    <a:pt x="913" y="725"/>
                  </a:lnTo>
                  <a:lnTo>
                    <a:pt x="939" y="691"/>
                  </a:lnTo>
                  <a:lnTo>
                    <a:pt x="965" y="656"/>
                  </a:lnTo>
                  <a:lnTo>
                    <a:pt x="979" y="620"/>
                  </a:lnTo>
                  <a:lnTo>
                    <a:pt x="993" y="585"/>
                  </a:lnTo>
                  <a:lnTo>
                    <a:pt x="1007" y="550"/>
                  </a:lnTo>
                  <a:lnTo>
                    <a:pt x="1021" y="514"/>
                  </a:lnTo>
                  <a:lnTo>
                    <a:pt x="1022" y="478"/>
                  </a:lnTo>
                  <a:lnTo>
                    <a:pt x="1036" y="443"/>
                  </a:lnTo>
                  <a:lnTo>
                    <a:pt x="1038" y="407"/>
                  </a:lnTo>
                  <a:lnTo>
                    <a:pt x="1040" y="371"/>
                  </a:lnTo>
                  <a:lnTo>
                    <a:pt x="1042" y="335"/>
                  </a:lnTo>
                  <a:lnTo>
                    <a:pt x="1044" y="299"/>
                  </a:lnTo>
                  <a:lnTo>
                    <a:pt x="1034" y="262"/>
                  </a:lnTo>
                  <a:lnTo>
                    <a:pt x="1036" y="226"/>
                  </a:lnTo>
                  <a:lnTo>
                    <a:pt x="1038" y="190"/>
                  </a:lnTo>
                  <a:lnTo>
                    <a:pt x="1027" y="154"/>
                  </a:lnTo>
                  <a:lnTo>
                    <a:pt x="1017" y="117"/>
                  </a:lnTo>
                  <a:lnTo>
                    <a:pt x="1019" y="81"/>
                  </a:lnTo>
                  <a:lnTo>
                    <a:pt x="1009" y="45"/>
                  </a:lnTo>
                  <a:lnTo>
                    <a:pt x="974" y="32"/>
                  </a:lnTo>
                  <a:lnTo>
                    <a:pt x="938" y="18"/>
                  </a:lnTo>
                  <a:lnTo>
                    <a:pt x="903" y="16"/>
                  </a:lnTo>
                  <a:lnTo>
                    <a:pt x="867" y="14"/>
                  </a:lnTo>
                  <a:lnTo>
                    <a:pt x="831" y="12"/>
                  </a:lnTo>
                  <a:lnTo>
                    <a:pt x="795" y="10"/>
                  </a:lnTo>
                  <a:lnTo>
                    <a:pt x="759" y="8"/>
                  </a:lnTo>
                  <a:lnTo>
                    <a:pt x="723" y="6"/>
                  </a:lnTo>
                  <a:lnTo>
                    <a:pt x="687" y="5"/>
                  </a:lnTo>
                  <a:lnTo>
                    <a:pt x="651" y="3"/>
                  </a:lnTo>
                  <a:lnTo>
                    <a:pt x="615" y="1"/>
                  </a:lnTo>
                  <a:lnTo>
                    <a:pt x="579" y="11"/>
                  </a:lnTo>
                  <a:lnTo>
                    <a:pt x="543" y="9"/>
                  </a:lnTo>
                  <a:lnTo>
                    <a:pt x="507" y="7"/>
                  </a:lnTo>
                  <a:lnTo>
                    <a:pt x="471" y="5"/>
                  </a:lnTo>
                  <a:lnTo>
                    <a:pt x="435" y="3"/>
                  </a:lnTo>
                  <a:lnTo>
                    <a:pt x="398" y="13"/>
                  </a:lnTo>
                  <a:lnTo>
                    <a:pt x="362" y="12"/>
                  </a:lnTo>
                  <a:lnTo>
                    <a:pt x="326" y="10"/>
                  </a:lnTo>
                  <a:lnTo>
                    <a:pt x="290" y="8"/>
                  </a:lnTo>
                  <a:lnTo>
                    <a:pt x="254" y="6"/>
                  </a:lnTo>
                  <a:lnTo>
                    <a:pt x="218" y="4"/>
                  </a:lnTo>
                  <a:lnTo>
                    <a:pt x="182" y="2"/>
                  </a:lnTo>
                  <a:lnTo>
                    <a:pt x="147" y="0"/>
                  </a:lnTo>
                  <a:lnTo>
                    <a:pt x="110" y="10"/>
                  </a:lnTo>
                  <a:lnTo>
                    <a:pt x="74" y="20"/>
                  </a:lnTo>
                  <a:lnTo>
                    <a:pt x="37" y="30"/>
                  </a:lnTo>
                  <a:lnTo>
                    <a:pt x="23" y="77"/>
                  </a:lnTo>
                  <a:lnTo>
                    <a:pt x="21" y="113"/>
                  </a:lnTo>
                  <a:lnTo>
                    <a:pt x="19" y="149"/>
                  </a:lnTo>
                  <a:lnTo>
                    <a:pt x="17" y="185"/>
                  </a:lnTo>
                  <a:lnTo>
                    <a:pt x="15" y="221"/>
                  </a:lnTo>
                  <a:lnTo>
                    <a:pt x="13" y="257"/>
                  </a:lnTo>
                  <a:lnTo>
                    <a:pt x="11" y="293"/>
                  </a:lnTo>
                  <a:lnTo>
                    <a:pt x="10" y="329"/>
                  </a:lnTo>
                  <a:lnTo>
                    <a:pt x="8" y="365"/>
                  </a:lnTo>
                  <a:lnTo>
                    <a:pt x="6" y="401"/>
                  </a:lnTo>
                  <a:lnTo>
                    <a:pt x="4" y="437"/>
                  </a:lnTo>
                  <a:lnTo>
                    <a:pt x="2" y="473"/>
                  </a:lnTo>
                  <a:lnTo>
                    <a:pt x="0" y="509"/>
                  </a:lnTo>
                  <a:lnTo>
                    <a:pt x="10" y="546"/>
                  </a:lnTo>
                  <a:lnTo>
                    <a:pt x="20" y="582"/>
                  </a:lnTo>
                  <a:lnTo>
                    <a:pt x="18" y="618"/>
                  </a:lnTo>
                  <a:lnTo>
                    <a:pt x="41" y="656"/>
                  </a:lnTo>
                  <a:lnTo>
                    <a:pt x="75" y="681"/>
                  </a:lnTo>
                  <a:lnTo>
                    <a:pt x="110" y="707"/>
                  </a:lnTo>
                  <a:lnTo>
                    <a:pt x="144" y="733"/>
                  </a:lnTo>
                  <a:lnTo>
                    <a:pt x="179" y="758"/>
                  </a:lnTo>
                  <a:lnTo>
                    <a:pt x="213" y="784"/>
                  </a:lnTo>
                  <a:lnTo>
                    <a:pt x="249" y="798"/>
                  </a:lnTo>
                  <a:lnTo>
                    <a:pt x="286" y="776"/>
                  </a:lnTo>
                  <a:lnTo>
                    <a:pt x="263" y="762"/>
                  </a:lnTo>
                </a:path>
              </a:pathLst>
            </a:custGeom>
            <a:solidFill>
              <a:srgbClr val="FAFD00"/>
            </a:solidFill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45" name="Rectangle 9">
              <a:extLst>
                <a:ext uri="{FF2B5EF4-FFF2-40B4-BE49-F238E27FC236}">
                  <a16:creationId xmlns:a16="http://schemas.microsoft.com/office/drawing/2014/main" id="{65D48C0C-55AB-4420-84AA-38116C3D5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" y="2640"/>
              <a:ext cx="57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Comic Sans MS" panose="030F0702030302020204" pitchFamily="66" charset="0"/>
                </a:rPr>
                <a:t>Enzyme</a:t>
              </a:r>
            </a:p>
          </p:txBody>
        </p:sp>
        <p:sp>
          <p:nvSpPr>
            <p:cNvPr id="52246" name="Rectangle 10">
              <a:extLst>
                <a:ext uri="{FF2B5EF4-FFF2-40B4-BE49-F238E27FC236}">
                  <a16:creationId xmlns:a16="http://schemas.microsoft.com/office/drawing/2014/main" id="{1B407499-6390-48AE-969B-74BCFA590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5" y="3783"/>
              <a:ext cx="549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DNA</a:t>
              </a: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B54A8437-7F84-4A91-8FF8-323D44A8BE4D}"/>
              </a:ext>
            </a:extLst>
          </p:cNvPr>
          <p:cNvGrpSpPr>
            <a:grpSpLocks/>
          </p:cNvGrpSpPr>
          <p:nvPr/>
        </p:nvGrpSpPr>
        <p:grpSpPr bwMode="auto">
          <a:xfrm>
            <a:off x="6634163" y="4913313"/>
            <a:ext cx="2357437" cy="1792287"/>
            <a:chOff x="3652" y="2952"/>
            <a:chExt cx="1485" cy="1129"/>
          </a:xfrm>
        </p:grpSpPr>
        <p:sp>
          <p:nvSpPr>
            <p:cNvPr id="52239" name="AutoShape 12">
              <a:extLst>
                <a:ext uri="{FF2B5EF4-FFF2-40B4-BE49-F238E27FC236}">
                  <a16:creationId xmlns:a16="http://schemas.microsoft.com/office/drawing/2014/main" id="{CF59622A-F299-4D87-B2FD-491C1B505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2" y="3412"/>
              <a:ext cx="376" cy="184"/>
            </a:xfrm>
            <a:prstGeom prst="rightArrow">
              <a:avLst>
                <a:gd name="adj1" fmla="val 50000"/>
                <a:gd name="adj2" fmla="val 10218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40" name="Freeform 13">
              <a:extLst>
                <a:ext uri="{FF2B5EF4-FFF2-40B4-BE49-F238E27FC236}">
                  <a16:creationId xmlns:a16="http://schemas.microsoft.com/office/drawing/2014/main" id="{60705D61-5F50-4B56-B6D3-8747A3ACB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" y="2952"/>
              <a:ext cx="853" cy="1129"/>
            </a:xfrm>
            <a:custGeom>
              <a:avLst/>
              <a:gdLst>
                <a:gd name="T0" fmla="*/ 852 w 853"/>
                <a:gd name="T1" fmla="*/ 1128 h 1129"/>
                <a:gd name="T2" fmla="*/ 816 w 853"/>
                <a:gd name="T3" fmla="*/ 1128 h 1129"/>
                <a:gd name="T4" fmla="*/ 780 w 853"/>
                <a:gd name="T5" fmla="*/ 1104 h 1129"/>
                <a:gd name="T6" fmla="*/ 768 w 853"/>
                <a:gd name="T7" fmla="*/ 1068 h 1129"/>
                <a:gd name="T8" fmla="*/ 744 w 853"/>
                <a:gd name="T9" fmla="*/ 1032 h 1129"/>
                <a:gd name="T10" fmla="*/ 720 w 853"/>
                <a:gd name="T11" fmla="*/ 984 h 1129"/>
                <a:gd name="T12" fmla="*/ 708 w 853"/>
                <a:gd name="T13" fmla="*/ 948 h 1129"/>
                <a:gd name="T14" fmla="*/ 708 w 853"/>
                <a:gd name="T15" fmla="*/ 912 h 1129"/>
                <a:gd name="T16" fmla="*/ 696 w 853"/>
                <a:gd name="T17" fmla="*/ 876 h 1129"/>
                <a:gd name="T18" fmla="*/ 684 w 853"/>
                <a:gd name="T19" fmla="*/ 828 h 1129"/>
                <a:gd name="T20" fmla="*/ 672 w 853"/>
                <a:gd name="T21" fmla="*/ 792 h 1129"/>
                <a:gd name="T22" fmla="*/ 672 w 853"/>
                <a:gd name="T23" fmla="*/ 744 h 1129"/>
                <a:gd name="T24" fmla="*/ 660 w 853"/>
                <a:gd name="T25" fmla="*/ 696 h 1129"/>
                <a:gd name="T26" fmla="*/ 660 w 853"/>
                <a:gd name="T27" fmla="*/ 660 h 1129"/>
                <a:gd name="T28" fmla="*/ 648 w 853"/>
                <a:gd name="T29" fmla="*/ 612 h 1129"/>
                <a:gd name="T30" fmla="*/ 636 w 853"/>
                <a:gd name="T31" fmla="*/ 516 h 1129"/>
                <a:gd name="T32" fmla="*/ 636 w 853"/>
                <a:gd name="T33" fmla="*/ 468 h 1129"/>
                <a:gd name="T34" fmla="*/ 624 w 853"/>
                <a:gd name="T35" fmla="*/ 420 h 1129"/>
                <a:gd name="T36" fmla="*/ 624 w 853"/>
                <a:gd name="T37" fmla="*/ 348 h 1129"/>
                <a:gd name="T38" fmla="*/ 612 w 853"/>
                <a:gd name="T39" fmla="*/ 312 h 1129"/>
                <a:gd name="T40" fmla="*/ 612 w 853"/>
                <a:gd name="T41" fmla="*/ 264 h 1129"/>
                <a:gd name="T42" fmla="*/ 600 w 853"/>
                <a:gd name="T43" fmla="*/ 228 h 1129"/>
                <a:gd name="T44" fmla="*/ 588 w 853"/>
                <a:gd name="T45" fmla="*/ 192 h 1129"/>
                <a:gd name="T46" fmla="*/ 576 w 853"/>
                <a:gd name="T47" fmla="*/ 156 h 1129"/>
                <a:gd name="T48" fmla="*/ 564 w 853"/>
                <a:gd name="T49" fmla="*/ 120 h 1129"/>
                <a:gd name="T50" fmla="*/ 528 w 853"/>
                <a:gd name="T51" fmla="*/ 84 h 1129"/>
                <a:gd name="T52" fmla="*/ 504 w 853"/>
                <a:gd name="T53" fmla="*/ 48 h 1129"/>
                <a:gd name="T54" fmla="*/ 480 w 853"/>
                <a:gd name="T55" fmla="*/ 12 h 1129"/>
                <a:gd name="T56" fmla="*/ 444 w 853"/>
                <a:gd name="T57" fmla="*/ 0 h 1129"/>
                <a:gd name="T58" fmla="*/ 408 w 853"/>
                <a:gd name="T59" fmla="*/ 24 h 1129"/>
                <a:gd name="T60" fmla="*/ 372 w 853"/>
                <a:gd name="T61" fmla="*/ 48 h 1129"/>
                <a:gd name="T62" fmla="*/ 348 w 853"/>
                <a:gd name="T63" fmla="*/ 84 h 1129"/>
                <a:gd name="T64" fmla="*/ 336 w 853"/>
                <a:gd name="T65" fmla="*/ 120 h 1129"/>
                <a:gd name="T66" fmla="*/ 324 w 853"/>
                <a:gd name="T67" fmla="*/ 156 h 1129"/>
                <a:gd name="T68" fmla="*/ 312 w 853"/>
                <a:gd name="T69" fmla="*/ 192 h 1129"/>
                <a:gd name="T70" fmla="*/ 300 w 853"/>
                <a:gd name="T71" fmla="*/ 228 h 1129"/>
                <a:gd name="T72" fmla="*/ 300 w 853"/>
                <a:gd name="T73" fmla="*/ 300 h 1129"/>
                <a:gd name="T74" fmla="*/ 288 w 853"/>
                <a:gd name="T75" fmla="*/ 348 h 1129"/>
                <a:gd name="T76" fmla="*/ 276 w 853"/>
                <a:gd name="T77" fmla="*/ 420 h 1129"/>
                <a:gd name="T78" fmla="*/ 276 w 853"/>
                <a:gd name="T79" fmla="*/ 468 h 1129"/>
                <a:gd name="T80" fmla="*/ 276 w 853"/>
                <a:gd name="T81" fmla="*/ 516 h 1129"/>
                <a:gd name="T82" fmla="*/ 264 w 853"/>
                <a:gd name="T83" fmla="*/ 564 h 1129"/>
                <a:gd name="T84" fmla="*/ 252 w 853"/>
                <a:gd name="T85" fmla="*/ 612 h 1129"/>
                <a:gd name="T86" fmla="*/ 240 w 853"/>
                <a:gd name="T87" fmla="*/ 648 h 1129"/>
                <a:gd name="T88" fmla="*/ 228 w 853"/>
                <a:gd name="T89" fmla="*/ 696 h 1129"/>
                <a:gd name="T90" fmla="*/ 204 w 853"/>
                <a:gd name="T91" fmla="*/ 744 h 1129"/>
                <a:gd name="T92" fmla="*/ 192 w 853"/>
                <a:gd name="T93" fmla="*/ 780 h 1129"/>
                <a:gd name="T94" fmla="*/ 180 w 853"/>
                <a:gd name="T95" fmla="*/ 816 h 1129"/>
                <a:gd name="T96" fmla="*/ 168 w 853"/>
                <a:gd name="T97" fmla="*/ 864 h 1129"/>
                <a:gd name="T98" fmla="*/ 156 w 853"/>
                <a:gd name="T99" fmla="*/ 900 h 1129"/>
                <a:gd name="T100" fmla="*/ 132 w 853"/>
                <a:gd name="T101" fmla="*/ 936 h 1129"/>
                <a:gd name="T102" fmla="*/ 108 w 853"/>
                <a:gd name="T103" fmla="*/ 972 h 1129"/>
                <a:gd name="T104" fmla="*/ 84 w 853"/>
                <a:gd name="T105" fmla="*/ 1020 h 1129"/>
                <a:gd name="T106" fmla="*/ 60 w 853"/>
                <a:gd name="T107" fmla="*/ 1056 h 1129"/>
                <a:gd name="T108" fmla="*/ 36 w 853"/>
                <a:gd name="T109" fmla="*/ 1092 h 1129"/>
                <a:gd name="T110" fmla="*/ 0 w 853"/>
                <a:gd name="T111" fmla="*/ 1116 h 11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53"/>
                <a:gd name="T169" fmla="*/ 0 h 1129"/>
                <a:gd name="T170" fmla="*/ 853 w 853"/>
                <a:gd name="T171" fmla="*/ 1129 h 11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53" h="1129">
                  <a:moveTo>
                    <a:pt x="852" y="1128"/>
                  </a:moveTo>
                  <a:lnTo>
                    <a:pt x="816" y="1128"/>
                  </a:lnTo>
                  <a:lnTo>
                    <a:pt x="780" y="1104"/>
                  </a:lnTo>
                  <a:lnTo>
                    <a:pt x="768" y="1068"/>
                  </a:lnTo>
                  <a:lnTo>
                    <a:pt x="744" y="1032"/>
                  </a:lnTo>
                  <a:lnTo>
                    <a:pt x="720" y="984"/>
                  </a:lnTo>
                  <a:lnTo>
                    <a:pt x="708" y="948"/>
                  </a:lnTo>
                  <a:lnTo>
                    <a:pt x="708" y="912"/>
                  </a:lnTo>
                  <a:lnTo>
                    <a:pt x="696" y="876"/>
                  </a:lnTo>
                  <a:lnTo>
                    <a:pt x="684" y="828"/>
                  </a:lnTo>
                  <a:lnTo>
                    <a:pt x="672" y="792"/>
                  </a:lnTo>
                  <a:lnTo>
                    <a:pt x="672" y="744"/>
                  </a:lnTo>
                  <a:lnTo>
                    <a:pt x="660" y="696"/>
                  </a:lnTo>
                  <a:lnTo>
                    <a:pt x="660" y="660"/>
                  </a:lnTo>
                  <a:lnTo>
                    <a:pt x="648" y="612"/>
                  </a:lnTo>
                  <a:lnTo>
                    <a:pt x="636" y="516"/>
                  </a:lnTo>
                  <a:lnTo>
                    <a:pt x="636" y="468"/>
                  </a:lnTo>
                  <a:lnTo>
                    <a:pt x="624" y="420"/>
                  </a:lnTo>
                  <a:lnTo>
                    <a:pt x="624" y="348"/>
                  </a:lnTo>
                  <a:lnTo>
                    <a:pt x="612" y="312"/>
                  </a:lnTo>
                  <a:lnTo>
                    <a:pt x="612" y="264"/>
                  </a:lnTo>
                  <a:lnTo>
                    <a:pt x="600" y="228"/>
                  </a:lnTo>
                  <a:lnTo>
                    <a:pt x="588" y="192"/>
                  </a:lnTo>
                  <a:lnTo>
                    <a:pt x="576" y="156"/>
                  </a:lnTo>
                  <a:lnTo>
                    <a:pt x="564" y="120"/>
                  </a:lnTo>
                  <a:lnTo>
                    <a:pt x="528" y="84"/>
                  </a:lnTo>
                  <a:lnTo>
                    <a:pt x="504" y="48"/>
                  </a:lnTo>
                  <a:lnTo>
                    <a:pt x="480" y="12"/>
                  </a:lnTo>
                  <a:lnTo>
                    <a:pt x="444" y="0"/>
                  </a:lnTo>
                  <a:lnTo>
                    <a:pt x="408" y="24"/>
                  </a:lnTo>
                  <a:lnTo>
                    <a:pt x="372" y="48"/>
                  </a:lnTo>
                  <a:lnTo>
                    <a:pt x="348" y="84"/>
                  </a:lnTo>
                  <a:lnTo>
                    <a:pt x="336" y="120"/>
                  </a:lnTo>
                  <a:lnTo>
                    <a:pt x="324" y="156"/>
                  </a:lnTo>
                  <a:lnTo>
                    <a:pt x="312" y="192"/>
                  </a:lnTo>
                  <a:lnTo>
                    <a:pt x="300" y="228"/>
                  </a:lnTo>
                  <a:lnTo>
                    <a:pt x="300" y="300"/>
                  </a:lnTo>
                  <a:lnTo>
                    <a:pt x="288" y="348"/>
                  </a:lnTo>
                  <a:lnTo>
                    <a:pt x="276" y="420"/>
                  </a:lnTo>
                  <a:lnTo>
                    <a:pt x="276" y="468"/>
                  </a:lnTo>
                  <a:lnTo>
                    <a:pt x="276" y="516"/>
                  </a:lnTo>
                  <a:lnTo>
                    <a:pt x="264" y="564"/>
                  </a:lnTo>
                  <a:lnTo>
                    <a:pt x="252" y="612"/>
                  </a:lnTo>
                  <a:lnTo>
                    <a:pt x="240" y="648"/>
                  </a:lnTo>
                  <a:lnTo>
                    <a:pt x="228" y="696"/>
                  </a:lnTo>
                  <a:lnTo>
                    <a:pt x="204" y="744"/>
                  </a:lnTo>
                  <a:lnTo>
                    <a:pt x="192" y="780"/>
                  </a:lnTo>
                  <a:lnTo>
                    <a:pt x="180" y="816"/>
                  </a:lnTo>
                  <a:lnTo>
                    <a:pt x="168" y="864"/>
                  </a:lnTo>
                  <a:lnTo>
                    <a:pt x="156" y="900"/>
                  </a:lnTo>
                  <a:lnTo>
                    <a:pt x="132" y="936"/>
                  </a:lnTo>
                  <a:lnTo>
                    <a:pt x="108" y="972"/>
                  </a:lnTo>
                  <a:lnTo>
                    <a:pt x="84" y="1020"/>
                  </a:lnTo>
                  <a:lnTo>
                    <a:pt x="60" y="1056"/>
                  </a:lnTo>
                  <a:lnTo>
                    <a:pt x="36" y="1092"/>
                  </a:lnTo>
                  <a:lnTo>
                    <a:pt x="0" y="1116"/>
                  </a:lnTo>
                </a:path>
              </a:pathLst>
            </a:custGeom>
            <a:noFill/>
            <a:ln w="381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6EB02738-1FEB-449E-AAD4-93C526474961}"/>
              </a:ext>
            </a:extLst>
          </p:cNvPr>
          <p:cNvGrpSpPr>
            <a:grpSpLocks/>
          </p:cNvGrpSpPr>
          <p:nvPr/>
        </p:nvGrpSpPr>
        <p:grpSpPr bwMode="auto">
          <a:xfrm>
            <a:off x="4195763" y="4533900"/>
            <a:ext cx="2195512" cy="2247900"/>
            <a:chOff x="2164" y="2632"/>
            <a:chExt cx="1383" cy="1416"/>
          </a:xfrm>
        </p:grpSpPr>
        <p:sp>
          <p:nvSpPr>
            <p:cNvPr id="52233" name="Line 15">
              <a:extLst>
                <a:ext uri="{FF2B5EF4-FFF2-40B4-BE49-F238E27FC236}">
                  <a16:creationId xmlns:a16="http://schemas.microsoft.com/office/drawing/2014/main" id="{A9D78055-BFE9-4C92-BADD-CF1240BB9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8" y="3536"/>
              <a:ext cx="304" cy="5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52234" name="Line 16">
              <a:extLst>
                <a:ext uri="{FF2B5EF4-FFF2-40B4-BE49-F238E27FC236}">
                  <a16:creationId xmlns:a16="http://schemas.microsoft.com/office/drawing/2014/main" id="{D039C160-6598-4163-8A22-2419A20D87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3552"/>
              <a:ext cx="330" cy="4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52235" name="Freeform 17">
              <a:extLst>
                <a:ext uri="{FF2B5EF4-FFF2-40B4-BE49-F238E27FC236}">
                  <a16:creationId xmlns:a16="http://schemas.microsoft.com/office/drawing/2014/main" id="{089A7781-79F0-4394-9EBA-EC69F0834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" y="2928"/>
              <a:ext cx="253" cy="565"/>
            </a:xfrm>
            <a:custGeom>
              <a:avLst/>
              <a:gdLst>
                <a:gd name="T0" fmla="*/ 0 w 253"/>
                <a:gd name="T1" fmla="*/ 528 h 565"/>
                <a:gd name="T2" fmla="*/ 0 w 253"/>
                <a:gd name="T3" fmla="*/ 492 h 565"/>
                <a:gd name="T4" fmla="*/ 0 w 253"/>
                <a:gd name="T5" fmla="*/ 456 h 565"/>
                <a:gd name="T6" fmla="*/ 0 w 253"/>
                <a:gd name="T7" fmla="*/ 420 h 565"/>
                <a:gd name="T8" fmla="*/ 0 w 253"/>
                <a:gd name="T9" fmla="*/ 384 h 565"/>
                <a:gd name="T10" fmla="*/ 0 w 253"/>
                <a:gd name="T11" fmla="*/ 348 h 565"/>
                <a:gd name="T12" fmla="*/ 0 w 253"/>
                <a:gd name="T13" fmla="*/ 312 h 565"/>
                <a:gd name="T14" fmla="*/ 0 w 253"/>
                <a:gd name="T15" fmla="*/ 276 h 565"/>
                <a:gd name="T16" fmla="*/ 0 w 253"/>
                <a:gd name="T17" fmla="*/ 240 h 565"/>
                <a:gd name="T18" fmla="*/ 0 w 253"/>
                <a:gd name="T19" fmla="*/ 204 h 565"/>
                <a:gd name="T20" fmla="*/ 0 w 253"/>
                <a:gd name="T21" fmla="*/ 168 h 565"/>
                <a:gd name="T22" fmla="*/ 0 w 253"/>
                <a:gd name="T23" fmla="*/ 132 h 565"/>
                <a:gd name="T24" fmla="*/ 0 w 253"/>
                <a:gd name="T25" fmla="*/ 96 h 565"/>
                <a:gd name="T26" fmla="*/ 12 w 253"/>
                <a:gd name="T27" fmla="*/ 60 h 565"/>
                <a:gd name="T28" fmla="*/ 24 w 253"/>
                <a:gd name="T29" fmla="*/ 24 h 565"/>
                <a:gd name="T30" fmla="*/ 60 w 253"/>
                <a:gd name="T31" fmla="*/ 12 h 565"/>
                <a:gd name="T32" fmla="*/ 96 w 253"/>
                <a:gd name="T33" fmla="*/ 0 h 565"/>
                <a:gd name="T34" fmla="*/ 132 w 253"/>
                <a:gd name="T35" fmla="*/ 12 h 565"/>
                <a:gd name="T36" fmla="*/ 168 w 253"/>
                <a:gd name="T37" fmla="*/ 24 h 565"/>
                <a:gd name="T38" fmla="*/ 192 w 253"/>
                <a:gd name="T39" fmla="*/ 60 h 565"/>
                <a:gd name="T40" fmla="*/ 216 w 253"/>
                <a:gd name="T41" fmla="*/ 96 h 565"/>
                <a:gd name="T42" fmla="*/ 228 w 253"/>
                <a:gd name="T43" fmla="*/ 132 h 565"/>
                <a:gd name="T44" fmla="*/ 240 w 253"/>
                <a:gd name="T45" fmla="*/ 168 h 565"/>
                <a:gd name="T46" fmla="*/ 252 w 253"/>
                <a:gd name="T47" fmla="*/ 204 h 565"/>
                <a:gd name="T48" fmla="*/ 252 w 253"/>
                <a:gd name="T49" fmla="*/ 240 h 565"/>
                <a:gd name="T50" fmla="*/ 252 w 253"/>
                <a:gd name="T51" fmla="*/ 276 h 565"/>
                <a:gd name="T52" fmla="*/ 252 w 253"/>
                <a:gd name="T53" fmla="*/ 312 h 565"/>
                <a:gd name="T54" fmla="*/ 252 w 253"/>
                <a:gd name="T55" fmla="*/ 348 h 565"/>
                <a:gd name="T56" fmla="*/ 240 w 253"/>
                <a:gd name="T57" fmla="*/ 384 h 565"/>
                <a:gd name="T58" fmla="*/ 240 w 253"/>
                <a:gd name="T59" fmla="*/ 420 h 565"/>
                <a:gd name="T60" fmla="*/ 240 w 253"/>
                <a:gd name="T61" fmla="*/ 456 h 565"/>
                <a:gd name="T62" fmla="*/ 240 w 253"/>
                <a:gd name="T63" fmla="*/ 492 h 565"/>
                <a:gd name="T64" fmla="*/ 228 w 253"/>
                <a:gd name="T65" fmla="*/ 528 h 565"/>
                <a:gd name="T66" fmla="*/ 228 w 253"/>
                <a:gd name="T67" fmla="*/ 564 h 5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565"/>
                <a:gd name="T104" fmla="*/ 253 w 253"/>
                <a:gd name="T105" fmla="*/ 565 h 5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565">
                  <a:moveTo>
                    <a:pt x="0" y="528"/>
                  </a:moveTo>
                  <a:lnTo>
                    <a:pt x="0" y="492"/>
                  </a:lnTo>
                  <a:lnTo>
                    <a:pt x="0" y="456"/>
                  </a:lnTo>
                  <a:lnTo>
                    <a:pt x="0" y="420"/>
                  </a:lnTo>
                  <a:lnTo>
                    <a:pt x="0" y="384"/>
                  </a:lnTo>
                  <a:lnTo>
                    <a:pt x="0" y="348"/>
                  </a:lnTo>
                  <a:lnTo>
                    <a:pt x="0" y="312"/>
                  </a:lnTo>
                  <a:lnTo>
                    <a:pt x="0" y="276"/>
                  </a:lnTo>
                  <a:lnTo>
                    <a:pt x="0" y="240"/>
                  </a:lnTo>
                  <a:lnTo>
                    <a:pt x="0" y="204"/>
                  </a:lnTo>
                  <a:lnTo>
                    <a:pt x="0" y="168"/>
                  </a:lnTo>
                  <a:lnTo>
                    <a:pt x="0" y="132"/>
                  </a:lnTo>
                  <a:lnTo>
                    <a:pt x="0" y="96"/>
                  </a:lnTo>
                  <a:lnTo>
                    <a:pt x="12" y="60"/>
                  </a:lnTo>
                  <a:lnTo>
                    <a:pt x="24" y="24"/>
                  </a:lnTo>
                  <a:lnTo>
                    <a:pt x="60" y="12"/>
                  </a:lnTo>
                  <a:lnTo>
                    <a:pt x="96" y="0"/>
                  </a:lnTo>
                  <a:lnTo>
                    <a:pt x="132" y="12"/>
                  </a:lnTo>
                  <a:lnTo>
                    <a:pt x="168" y="24"/>
                  </a:lnTo>
                  <a:lnTo>
                    <a:pt x="192" y="60"/>
                  </a:lnTo>
                  <a:lnTo>
                    <a:pt x="216" y="96"/>
                  </a:lnTo>
                  <a:lnTo>
                    <a:pt x="228" y="132"/>
                  </a:lnTo>
                  <a:lnTo>
                    <a:pt x="240" y="168"/>
                  </a:lnTo>
                  <a:lnTo>
                    <a:pt x="252" y="204"/>
                  </a:lnTo>
                  <a:lnTo>
                    <a:pt x="252" y="240"/>
                  </a:lnTo>
                  <a:lnTo>
                    <a:pt x="252" y="276"/>
                  </a:lnTo>
                  <a:lnTo>
                    <a:pt x="252" y="312"/>
                  </a:lnTo>
                  <a:lnTo>
                    <a:pt x="252" y="348"/>
                  </a:lnTo>
                  <a:lnTo>
                    <a:pt x="240" y="384"/>
                  </a:lnTo>
                  <a:lnTo>
                    <a:pt x="240" y="420"/>
                  </a:lnTo>
                  <a:lnTo>
                    <a:pt x="240" y="456"/>
                  </a:lnTo>
                  <a:lnTo>
                    <a:pt x="240" y="492"/>
                  </a:lnTo>
                  <a:lnTo>
                    <a:pt x="228" y="528"/>
                  </a:lnTo>
                  <a:lnTo>
                    <a:pt x="228" y="564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52236" name="AutoShape 18">
              <a:extLst>
                <a:ext uri="{FF2B5EF4-FFF2-40B4-BE49-F238E27FC236}">
                  <a16:creationId xmlns:a16="http://schemas.microsoft.com/office/drawing/2014/main" id="{C913909D-F6DF-4E98-9592-0B54D1794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4" y="3460"/>
              <a:ext cx="376" cy="184"/>
            </a:xfrm>
            <a:prstGeom prst="rightArrow">
              <a:avLst>
                <a:gd name="adj1" fmla="val 50000"/>
                <a:gd name="adj2" fmla="val 10218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2237" name="Freeform 19">
              <a:extLst>
                <a:ext uri="{FF2B5EF4-FFF2-40B4-BE49-F238E27FC236}">
                  <a16:creationId xmlns:a16="http://schemas.microsoft.com/office/drawing/2014/main" id="{557C2846-737A-49B2-903A-41C66BD95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2" y="2632"/>
              <a:ext cx="1045" cy="805"/>
            </a:xfrm>
            <a:custGeom>
              <a:avLst/>
              <a:gdLst>
                <a:gd name="T0" fmla="*/ 276 w 1045"/>
                <a:gd name="T1" fmla="*/ 728 h 805"/>
                <a:gd name="T2" fmla="*/ 340 w 1045"/>
                <a:gd name="T3" fmla="*/ 671 h 805"/>
                <a:gd name="T4" fmla="*/ 343 w 1045"/>
                <a:gd name="T5" fmla="*/ 599 h 805"/>
                <a:gd name="T6" fmla="*/ 347 w 1045"/>
                <a:gd name="T7" fmla="*/ 527 h 805"/>
                <a:gd name="T8" fmla="*/ 351 w 1045"/>
                <a:gd name="T9" fmla="*/ 455 h 805"/>
                <a:gd name="T10" fmla="*/ 379 w 1045"/>
                <a:gd name="T11" fmla="*/ 384 h 805"/>
                <a:gd name="T12" fmla="*/ 418 w 1045"/>
                <a:gd name="T13" fmla="*/ 314 h 805"/>
                <a:gd name="T14" fmla="*/ 470 w 1045"/>
                <a:gd name="T15" fmla="*/ 257 h 805"/>
                <a:gd name="T16" fmla="*/ 532 w 1045"/>
                <a:gd name="T17" fmla="*/ 212 h 805"/>
                <a:gd name="T18" fmla="*/ 604 w 1045"/>
                <a:gd name="T19" fmla="*/ 216 h 805"/>
                <a:gd name="T20" fmla="*/ 674 w 1045"/>
                <a:gd name="T21" fmla="*/ 256 h 805"/>
                <a:gd name="T22" fmla="*/ 731 w 1045"/>
                <a:gd name="T23" fmla="*/ 319 h 805"/>
                <a:gd name="T24" fmla="*/ 751 w 1045"/>
                <a:gd name="T25" fmla="*/ 392 h 805"/>
                <a:gd name="T26" fmla="*/ 747 w 1045"/>
                <a:gd name="T27" fmla="*/ 464 h 805"/>
                <a:gd name="T28" fmla="*/ 744 w 1045"/>
                <a:gd name="T29" fmla="*/ 536 h 805"/>
                <a:gd name="T30" fmla="*/ 740 w 1045"/>
                <a:gd name="T31" fmla="*/ 608 h 805"/>
                <a:gd name="T32" fmla="*/ 736 w 1045"/>
                <a:gd name="T33" fmla="*/ 680 h 805"/>
                <a:gd name="T34" fmla="*/ 758 w 1045"/>
                <a:gd name="T35" fmla="*/ 729 h 805"/>
                <a:gd name="T36" fmla="*/ 816 w 1045"/>
                <a:gd name="T37" fmla="*/ 768 h 805"/>
                <a:gd name="T38" fmla="*/ 863 w 1045"/>
                <a:gd name="T39" fmla="*/ 794 h 805"/>
                <a:gd name="T40" fmla="*/ 913 w 1045"/>
                <a:gd name="T41" fmla="*/ 725 h 805"/>
                <a:gd name="T42" fmla="*/ 965 w 1045"/>
                <a:gd name="T43" fmla="*/ 656 h 805"/>
                <a:gd name="T44" fmla="*/ 993 w 1045"/>
                <a:gd name="T45" fmla="*/ 585 h 805"/>
                <a:gd name="T46" fmla="*/ 1021 w 1045"/>
                <a:gd name="T47" fmla="*/ 514 h 805"/>
                <a:gd name="T48" fmla="*/ 1036 w 1045"/>
                <a:gd name="T49" fmla="*/ 443 h 805"/>
                <a:gd name="T50" fmla="*/ 1040 w 1045"/>
                <a:gd name="T51" fmla="*/ 371 h 805"/>
                <a:gd name="T52" fmla="*/ 1044 w 1045"/>
                <a:gd name="T53" fmla="*/ 299 h 805"/>
                <a:gd name="T54" fmla="*/ 1036 w 1045"/>
                <a:gd name="T55" fmla="*/ 226 h 805"/>
                <a:gd name="T56" fmla="*/ 1027 w 1045"/>
                <a:gd name="T57" fmla="*/ 154 h 805"/>
                <a:gd name="T58" fmla="*/ 1019 w 1045"/>
                <a:gd name="T59" fmla="*/ 81 h 805"/>
                <a:gd name="T60" fmla="*/ 974 w 1045"/>
                <a:gd name="T61" fmla="*/ 32 h 805"/>
                <a:gd name="T62" fmla="*/ 903 w 1045"/>
                <a:gd name="T63" fmla="*/ 16 h 805"/>
                <a:gd name="T64" fmla="*/ 831 w 1045"/>
                <a:gd name="T65" fmla="*/ 12 h 805"/>
                <a:gd name="T66" fmla="*/ 759 w 1045"/>
                <a:gd name="T67" fmla="*/ 8 h 805"/>
                <a:gd name="T68" fmla="*/ 687 w 1045"/>
                <a:gd name="T69" fmla="*/ 5 h 805"/>
                <a:gd name="T70" fmla="*/ 615 w 1045"/>
                <a:gd name="T71" fmla="*/ 1 h 805"/>
                <a:gd name="T72" fmla="*/ 543 w 1045"/>
                <a:gd name="T73" fmla="*/ 9 h 805"/>
                <a:gd name="T74" fmla="*/ 471 w 1045"/>
                <a:gd name="T75" fmla="*/ 5 h 805"/>
                <a:gd name="T76" fmla="*/ 398 w 1045"/>
                <a:gd name="T77" fmla="*/ 13 h 805"/>
                <a:gd name="T78" fmla="*/ 326 w 1045"/>
                <a:gd name="T79" fmla="*/ 10 h 805"/>
                <a:gd name="T80" fmla="*/ 254 w 1045"/>
                <a:gd name="T81" fmla="*/ 6 h 805"/>
                <a:gd name="T82" fmla="*/ 182 w 1045"/>
                <a:gd name="T83" fmla="*/ 2 h 805"/>
                <a:gd name="T84" fmla="*/ 110 w 1045"/>
                <a:gd name="T85" fmla="*/ 10 h 805"/>
                <a:gd name="T86" fmla="*/ 37 w 1045"/>
                <a:gd name="T87" fmla="*/ 30 h 805"/>
                <a:gd name="T88" fmla="*/ 21 w 1045"/>
                <a:gd name="T89" fmla="*/ 113 h 805"/>
                <a:gd name="T90" fmla="*/ 17 w 1045"/>
                <a:gd name="T91" fmla="*/ 185 h 805"/>
                <a:gd name="T92" fmla="*/ 13 w 1045"/>
                <a:gd name="T93" fmla="*/ 257 h 805"/>
                <a:gd name="T94" fmla="*/ 10 w 1045"/>
                <a:gd name="T95" fmla="*/ 329 h 805"/>
                <a:gd name="T96" fmla="*/ 6 w 1045"/>
                <a:gd name="T97" fmla="*/ 401 h 805"/>
                <a:gd name="T98" fmla="*/ 2 w 1045"/>
                <a:gd name="T99" fmla="*/ 473 h 805"/>
                <a:gd name="T100" fmla="*/ 10 w 1045"/>
                <a:gd name="T101" fmla="*/ 546 h 805"/>
                <a:gd name="T102" fmla="*/ 18 w 1045"/>
                <a:gd name="T103" fmla="*/ 618 h 805"/>
                <a:gd name="T104" fmla="*/ 75 w 1045"/>
                <a:gd name="T105" fmla="*/ 681 h 805"/>
                <a:gd name="T106" fmla="*/ 144 w 1045"/>
                <a:gd name="T107" fmla="*/ 733 h 805"/>
                <a:gd name="T108" fmla="*/ 213 w 1045"/>
                <a:gd name="T109" fmla="*/ 784 h 805"/>
                <a:gd name="T110" fmla="*/ 286 w 1045"/>
                <a:gd name="T111" fmla="*/ 776 h 8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45"/>
                <a:gd name="T169" fmla="*/ 0 h 805"/>
                <a:gd name="T170" fmla="*/ 1045 w 1045"/>
                <a:gd name="T171" fmla="*/ 805 h 8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45" h="805">
                  <a:moveTo>
                    <a:pt x="263" y="762"/>
                  </a:moveTo>
                  <a:lnTo>
                    <a:pt x="276" y="728"/>
                  </a:lnTo>
                  <a:lnTo>
                    <a:pt x="314" y="706"/>
                  </a:lnTo>
                  <a:lnTo>
                    <a:pt x="340" y="671"/>
                  </a:lnTo>
                  <a:lnTo>
                    <a:pt x="353" y="636"/>
                  </a:lnTo>
                  <a:lnTo>
                    <a:pt x="343" y="599"/>
                  </a:lnTo>
                  <a:lnTo>
                    <a:pt x="345" y="563"/>
                  </a:lnTo>
                  <a:lnTo>
                    <a:pt x="347" y="527"/>
                  </a:lnTo>
                  <a:lnTo>
                    <a:pt x="349" y="491"/>
                  </a:lnTo>
                  <a:lnTo>
                    <a:pt x="351" y="455"/>
                  </a:lnTo>
                  <a:lnTo>
                    <a:pt x="365" y="420"/>
                  </a:lnTo>
                  <a:lnTo>
                    <a:pt x="379" y="384"/>
                  </a:lnTo>
                  <a:lnTo>
                    <a:pt x="405" y="350"/>
                  </a:lnTo>
                  <a:lnTo>
                    <a:pt x="418" y="314"/>
                  </a:lnTo>
                  <a:lnTo>
                    <a:pt x="432" y="279"/>
                  </a:lnTo>
                  <a:lnTo>
                    <a:pt x="470" y="257"/>
                  </a:lnTo>
                  <a:lnTo>
                    <a:pt x="495" y="222"/>
                  </a:lnTo>
                  <a:lnTo>
                    <a:pt x="532" y="212"/>
                  </a:lnTo>
                  <a:lnTo>
                    <a:pt x="568" y="214"/>
                  </a:lnTo>
                  <a:lnTo>
                    <a:pt x="604" y="216"/>
                  </a:lnTo>
                  <a:lnTo>
                    <a:pt x="639" y="230"/>
                  </a:lnTo>
                  <a:lnTo>
                    <a:pt x="674" y="256"/>
                  </a:lnTo>
                  <a:lnTo>
                    <a:pt x="709" y="281"/>
                  </a:lnTo>
                  <a:lnTo>
                    <a:pt x="731" y="319"/>
                  </a:lnTo>
                  <a:lnTo>
                    <a:pt x="741" y="355"/>
                  </a:lnTo>
                  <a:lnTo>
                    <a:pt x="751" y="392"/>
                  </a:lnTo>
                  <a:lnTo>
                    <a:pt x="749" y="428"/>
                  </a:lnTo>
                  <a:lnTo>
                    <a:pt x="747" y="464"/>
                  </a:lnTo>
                  <a:lnTo>
                    <a:pt x="746" y="500"/>
                  </a:lnTo>
                  <a:lnTo>
                    <a:pt x="744" y="536"/>
                  </a:lnTo>
                  <a:lnTo>
                    <a:pt x="742" y="572"/>
                  </a:lnTo>
                  <a:lnTo>
                    <a:pt x="740" y="608"/>
                  </a:lnTo>
                  <a:lnTo>
                    <a:pt x="738" y="644"/>
                  </a:lnTo>
                  <a:lnTo>
                    <a:pt x="736" y="680"/>
                  </a:lnTo>
                  <a:lnTo>
                    <a:pt x="722" y="715"/>
                  </a:lnTo>
                  <a:lnTo>
                    <a:pt x="758" y="729"/>
                  </a:lnTo>
                  <a:lnTo>
                    <a:pt x="780" y="766"/>
                  </a:lnTo>
                  <a:lnTo>
                    <a:pt x="816" y="768"/>
                  </a:lnTo>
                  <a:lnTo>
                    <a:pt x="826" y="804"/>
                  </a:lnTo>
                  <a:lnTo>
                    <a:pt x="863" y="794"/>
                  </a:lnTo>
                  <a:lnTo>
                    <a:pt x="887" y="760"/>
                  </a:lnTo>
                  <a:lnTo>
                    <a:pt x="913" y="725"/>
                  </a:lnTo>
                  <a:lnTo>
                    <a:pt x="939" y="691"/>
                  </a:lnTo>
                  <a:lnTo>
                    <a:pt x="965" y="656"/>
                  </a:lnTo>
                  <a:lnTo>
                    <a:pt x="979" y="620"/>
                  </a:lnTo>
                  <a:lnTo>
                    <a:pt x="993" y="585"/>
                  </a:lnTo>
                  <a:lnTo>
                    <a:pt x="1007" y="550"/>
                  </a:lnTo>
                  <a:lnTo>
                    <a:pt x="1021" y="514"/>
                  </a:lnTo>
                  <a:lnTo>
                    <a:pt x="1022" y="478"/>
                  </a:lnTo>
                  <a:lnTo>
                    <a:pt x="1036" y="443"/>
                  </a:lnTo>
                  <a:lnTo>
                    <a:pt x="1038" y="407"/>
                  </a:lnTo>
                  <a:lnTo>
                    <a:pt x="1040" y="371"/>
                  </a:lnTo>
                  <a:lnTo>
                    <a:pt x="1042" y="335"/>
                  </a:lnTo>
                  <a:lnTo>
                    <a:pt x="1044" y="299"/>
                  </a:lnTo>
                  <a:lnTo>
                    <a:pt x="1034" y="262"/>
                  </a:lnTo>
                  <a:lnTo>
                    <a:pt x="1036" y="226"/>
                  </a:lnTo>
                  <a:lnTo>
                    <a:pt x="1038" y="190"/>
                  </a:lnTo>
                  <a:lnTo>
                    <a:pt x="1027" y="154"/>
                  </a:lnTo>
                  <a:lnTo>
                    <a:pt x="1017" y="117"/>
                  </a:lnTo>
                  <a:lnTo>
                    <a:pt x="1019" y="81"/>
                  </a:lnTo>
                  <a:lnTo>
                    <a:pt x="1009" y="45"/>
                  </a:lnTo>
                  <a:lnTo>
                    <a:pt x="974" y="32"/>
                  </a:lnTo>
                  <a:lnTo>
                    <a:pt x="938" y="18"/>
                  </a:lnTo>
                  <a:lnTo>
                    <a:pt x="903" y="16"/>
                  </a:lnTo>
                  <a:lnTo>
                    <a:pt x="867" y="14"/>
                  </a:lnTo>
                  <a:lnTo>
                    <a:pt x="831" y="12"/>
                  </a:lnTo>
                  <a:lnTo>
                    <a:pt x="795" y="10"/>
                  </a:lnTo>
                  <a:lnTo>
                    <a:pt x="759" y="8"/>
                  </a:lnTo>
                  <a:lnTo>
                    <a:pt x="723" y="6"/>
                  </a:lnTo>
                  <a:lnTo>
                    <a:pt x="687" y="5"/>
                  </a:lnTo>
                  <a:lnTo>
                    <a:pt x="651" y="3"/>
                  </a:lnTo>
                  <a:lnTo>
                    <a:pt x="615" y="1"/>
                  </a:lnTo>
                  <a:lnTo>
                    <a:pt x="579" y="11"/>
                  </a:lnTo>
                  <a:lnTo>
                    <a:pt x="543" y="9"/>
                  </a:lnTo>
                  <a:lnTo>
                    <a:pt x="507" y="7"/>
                  </a:lnTo>
                  <a:lnTo>
                    <a:pt x="471" y="5"/>
                  </a:lnTo>
                  <a:lnTo>
                    <a:pt x="435" y="3"/>
                  </a:lnTo>
                  <a:lnTo>
                    <a:pt x="398" y="13"/>
                  </a:lnTo>
                  <a:lnTo>
                    <a:pt x="362" y="12"/>
                  </a:lnTo>
                  <a:lnTo>
                    <a:pt x="326" y="10"/>
                  </a:lnTo>
                  <a:lnTo>
                    <a:pt x="290" y="8"/>
                  </a:lnTo>
                  <a:lnTo>
                    <a:pt x="254" y="6"/>
                  </a:lnTo>
                  <a:lnTo>
                    <a:pt x="218" y="4"/>
                  </a:lnTo>
                  <a:lnTo>
                    <a:pt x="182" y="2"/>
                  </a:lnTo>
                  <a:lnTo>
                    <a:pt x="147" y="0"/>
                  </a:lnTo>
                  <a:lnTo>
                    <a:pt x="110" y="10"/>
                  </a:lnTo>
                  <a:lnTo>
                    <a:pt x="74" y="20"/>
                  </a:lnTo>
                  <a:lnTo>
                    <a:pt x="37" y="30"/>
                  </a:lnTo>
                  <a:lnTo>
                    <a:pt x="23" y="77"/>
                  </a:lnTo>
                  <a:lnTo>
                    <a:pt x="21" y="113"/>
                  </a:lnTo>
                  <a:lnTo>
                    <a:pt x="19" y="149"/>
                  </a:lnTo>
                  <a:lnTo>
                    <a:pt x="17" y="185"/>
                  </a:lnTo>
                  <a:lnTo>
                    <a:pt x="15" y="221"/>
                  </a:lnTo>
                  <a:lnTo>
                    <a:pt x="13" y="257"/>
                  </a:lnTo>
                  <a:lnTo>
                    <a:pt x="11" y="293"/>
                  </a:lnTo>
                  <a:lnTo>
                    <a:pt x="10" y="329"/>
                  </a:lnTo>
                  <a:lnTo>
                    <a:pt x="8" y="365"/>
                  </a:lnTo>
                  <a:lnTo>
                    <a:pt x="6" y="401"/>
                  </a:lnTo>
                  <a:lnTo>
                    <a:pt x="4" y="437"/>
                  </a:lnTo>
                  <a:lnTo>
                    <a:pt x="2" y="473"/>
                  </a:lnTo>
                  <a:lnTo>
                    <a:pt x="0" y="509"/>
                  </a:lnTo>
                  <a:lnTo>
                    <a:pt x="10" y="546"/>
                  </a:lnTo>
                  <a:lnTo>
                    <a:pt x="20" y="582"/>
                  </a:lnTo>
                  <a:lnTo>
                    <a:pt x="18" y="618"/>
                  </a:lnTo>
                  <a:lnTo>
                    <a:pt x="41" y="656"/>
                  </a:lnTo>
                  <a:lnTo>
                    <a:pt x="75" y="681"/>
                  </a:lnTo>
                  <a:lnTo>
                    <a:pt x="110" y="707"/>
                  </a:lnTo>
                  <a:lnTo>
                    <a:pt x="144" y="733"/>
                  </a:lnTo>
                  <a:lnTo>
                    <a:pt x="179" y="758"/>
                  </a:lnTo>
                  <a:lnTo>
                    <a:pt x="213" y="784"/>
                  </a:lnTo>
                  <a:lnTo>
                    <a:pt x="249" y="798"/>
                  </a:lnTo>
                  <a:lnTo>
                    <a:pt x="286" y="776"/>
                  </a:lnTo>
                  <a:lnTo>
                    <a:pt x="263" y="762"/>
                  </a:lnTo>
                </a:path>
              </a:pathLst>
            </a:custGeom>
            <a:solidFill>
              <a:srgbClr val="FAFD00"/>
            </a:solidFill>
            <a:ln w="508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38" name="Rectangle 20">
              <a:extLst>
                <a:ext uri="{FF2B5EF4-FFF2-40B4-BE49-F238E27FC236}">
                  <a16:creationId xmlns:a16="http://schemas.microsoft.com/office/drawing/2014/main" id="{214990F1-7A5E-45C2-AF6F-CE880F0C8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2640"/>
              <a:ext cx="57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Comic Sans MS" panose="030F0702030302020204" pitchFamily="66" charset="0"/>
                </a:rPr>
                <a:t>Enzyme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ABA5D3-FC05-48B1-99E7-97DE4EA89B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50"/>
    </mc:Choice>
    <mc:Fallback xmlns="">
      <p:transition spd="slow" advTm="7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12926152-3E90-48F7-B553-EB299857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785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A50021"/>
                </a:solidFill>
                <a:latin typeface="Times New Roman" panose="02020603050405020304" pitchFamily="18" charset="0"/>
              </a:rPr>
              <a:t>Supercoiling is relieved by the action of Topoisomerases.</a:t>
            </a: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B74D8E1E-769A-4B9B-8540-56BB050A8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1536700"/>
            <a:ext cx="91582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Type I topoisomerases: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	Make nicks in one DNA strands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	Can relieve supercoiling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Type II topoisomersases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	Make nicks in both DNA strands (double strand break)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	Can relieve supercoiling and untangle linked DNA helices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	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6C9073-A147-479E-A648-EAAE8C174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7EF1FBFC-B335-4313-8830-E1110B3C3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88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C00000"/>
                </a:solidFill>
                <a:latin typeface="Times New Roman" panose="02020603050405020304" pitchFamily="18" charset="0"/>
              </a:rPr>
              <a:t>Topoisomerases – Clinical significance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3BE0BCF5-855B-4F7D-9411-59B69AA6F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8203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As drug targets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Because dividing cells require greater topoisomerase activity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due to increased DNA synthesis, topoisomerase inhibitors are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used as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chemotherapeutic agents.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E.g. Camptothecin -- Topo I inhibitor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       Doxorubicin -- Topo II inhibitor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Also, some antibiotics are inhibitors of the bacterial-specific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toposisomerase DNA gyrase  e.g. ciprofloxacin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6BDE62-077B-4304-828B-4D226442C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7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B7EF3EB-1E9F-4717-B9F7-BA101AE07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36525"/>
            <a:ext cx="6477000" cy="10668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RNA primers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277B282-26A8-4023-8A72-84963511AB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458200" cy="4648200"/>
          </a:xfrm>
        </p:spPr>
        <p:txBody>
          <a:bodyPr lIns="90488" tIns="44450" rIns="90488" bIns="44450"/>
          <a:lstStyle/>
          <a:p>
            <a:pPr marL="609600" indent="-609600" eaLnBrk="1" hangingPunct="1">
              <a:lnSpc>
                <a:spcPct val="150000"/>
              </a:lnSpc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RNA primers </a:t>
            </a:r>
            <a:r>
              <a:rPr lang="en-US" b="1" dirty="0">
                <a:latin typeface="Comic Sans MS" pitchFamily="66" charset="0"/>
              </a:rPr>
              <a:t>(100-200 nucleotides)</a:t>
            </a:r>
          </a:p>
          <a:p>
            <a:pPr marL="609600" indent="-609600" eaLnBrk="1" hangingPunct="1">
              <a:lnSpc>
                <a:spcPct val="150000"/>
              </a:lnSpc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Primase</a:t>
            </a:r>
            <a:r>
              <a:rPr lang="en-US" b="1" dirty="0">
                <a:latin typeface="Comic Sans MS" pitchFamily="66" charset="0"/>
              </a:rPr>
              <a:t> synthesizes the RNA Primer</a:t>
            </a:r>
          </a:p>
        </p:txBody>
      </p:sp>
      <p:sp>
        <p:nvSpPr>
          <p:cNvPr id="58372" name="Slide Number Placeholder 5">
            <a:extLst>
              <a:ext uri="{FF2B5EF4-FFF2-40B4-BE49-F238E27FC236}">
                <a16:creationId xmlns:a16="http://schemas.microsoft.com/office/drawing/2014/main" id="{A5D2FA64-E412-42E3-886E-C158A57B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44DD06-EA4F-4FBE-97B1-A60CDB94485C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58373" name="Picture 2">
            <a:extLst>
              <a:ext uri="{FF2B5EF4-FFF2-40B4-BE49-F238E27FC236}">
                <a16:creationId xmlns:a16="http://schemas.microsoft.com/office/drawing/2014/main" id="{6118D631-FA7C-4AE9-9E30-FE6091B2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3581400"/>
            <a:ext cx="556736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555C98-CBB5-4A4B-84CD-AAB261DAD1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352C5DEA-09B9-4C78-B6FF-B87F4804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altLang="en-US"/>
          </a:p>
        </p:txBody>
      </p:sp>
      <p:pic>
        <p:nvPicPr>
          <p:cNvPr id="60419" name="Content Placeholder 6">
            <a:extLst>
              <a:ext uri="{FF2B5EF4-FFF2-40B4-BE49-F238E27FC236}">
                <a16:creationId xmlns:a16="http://schemas.microsoft.com/office/drawing/2014/main" id="{95F104AF-F8ED-4D86-8828-ADB0C09EE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6863" y="3321050"/>
            <a:ext cx="6154737" cy="35369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B49FC-6A1B-4606-9942-688557DF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0421" name="Slide Number Placeholder 4">
            <a:extLst>
              <a:ext uri="{FF2B5EF4-FFF2-40B4-BE49-F238E27FC236}">
                <a16:creationId xmlns:a16="http://schemas.microsoft.com/office/drawing/2014/main" id="{D426AF56-B5BF-4F11-8D16-2ADE0AAFE3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C1A3BE-1A98-4749-B32A-BCA2034D237F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0422" name="Picture 8">
            <a:extLst>
              <a:ext uri="{FF2B5EF4-FFF2-40B4-BE49-F238E27FC236}">
                <a16:creationId xmlns:a16="http://schemas.microsoft.com/office/drawing/2014/main" id="{483CF9DD-D607-448F-93A4-D39CF655D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225"/>
            <a:ext cx="5621337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87CE65-A3E6-4F30-9615-135532B21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6"/>
    </mc:Choice>
    <mc:Fallback xmlns="">
      <p:transition spd="slow" advTm="3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13114CA-9A1B-4988-A356-593C79C07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6477000" cy="7620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DNA Replication- Direction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13DEFE3-2B7C-4ED1-B072-C3A7BCDE6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8768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150000"/>
              </a:lnSpc>
            </a:pPr>
            <a:r>
              <a:rPr lang="en-US" altLang="en-US" sz="2800">
                <a:solidFill>
                  <a:srgbClr val="000066"/>
                </a:solidFill>
                <a:latin typeface="Comic Sans MS" panose="030F0702030302020204" pitchFamily="66" charset="0"/>
              </a:rPr>
              <a:t>DNA polymerase</a:t>
            </a:r>
            <a:r>
              <a:rPr lang="en-US" altLang="en-US" sz="2800">
                <a:latin typeface="Comic Sans MS" panose="030F0702030302020204" pitchFamily="66" charset="0"/>
              </a:rPr>
              <a:t> can only add nucleotides to the </a:t>
            </a:r>
            <a:r>
              <a:rPr lang="en-US" altLang="en-US" sz="2800">
                <a:solidFill>
                  <a:srgbClr val="A50021"/>
                </a:solidFill>
                <a:latin typeface="Comic Sans MS" panose="030F0702030302020204" pitchFamily="66" charset="0"/>
              </a:rPr>
              <a:t>3’ end</a:t>
            </a:r>
            <a:r>
              <a:rPr lang="en-US" altLang="en-US" sz="2800">
                <a:latin typeface="Comic Sans MS" panose="030F0702030302020204" pitchFamily="66" charset="0"/>
              </a:rPr>
              <a:t> of the DNA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>
                <a:latin typeface="Comic Sans MS" panose="030F0702030302020204" pitchFamily="66" charset="0"/>
              </a:rPr>
              <a:t>Always  </a:t>
            </a:r>
            <a:r>
              <a:rPr lang="en-US" altLang="en-US" sz="2800">
                <a:solidFill>
                  <a:srgbClr val="A50021"/>
                </a:solidFill>
                <a:latin typeface="Comic Sans MS" panose="030F0702030302020204" pitchFamily="66" charset="0"/>
              </a:rPr>
              <a:t>5’ to 3’ direction</a:t>
            </a:r>
          </a:p>
        </p:txBody>
      </p:sp>
      <p:sp>
        <p:nvSpPr>
          <p:cNvPr id="61444" name="Slide Number Placeholder 5">
            <a:extLst>
              <a:ext uri="{FF2B5EF4-FFF2-40B4-BE49-F238E27FC236}">
                <a16:creationId xmlns:a16="http://schemas.microsoft.com/office/drawing/2014/main" id="{5C731378-8D8F-4200-9825-2CC8325F2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3B01A0-AC1F-44DE-85FE-39A5A1E54133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45" name="Group 4">
            <a:extLst>
              <a:ext uri="{FF2B5EF4-FFF2-40B4-BE49-F238E27FC236}">
                <a16:creationId xmlns:a16="http://schemas.microsoft.com/office/drawing/2014/main" id="{45375F7E-7862-419F-95BC-3E028924CEFA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4419600"/>
            <a:ext cx="8283575" cy="1825625"/>
            <a:chOff x="231" y="3015"/>
            <a:chExt cx="5218" cy="1150"/>
          </a:xfrm>
        </p:grpSpPr>
        <p:sp>
          <p:nvSpPr>
            <p:cNvPr id="61446" name="Line 5">
              <a:extLst>
                <a:ext uri="{FF2B5EF4-FFF2-40B4-BE49-F238E27FC236}">
                  <a16:creationId xmlns:a16="http://schemas.microsoft.com/office/drawing/2014/main" id="{CE4AA45B-D751-4624-B5E2-A3CE3C7860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" y="3216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47" name="Line 6">
              <a:extLst>
                <a:ext uri="{FF2B5EF4-FFF2-40B4-BE49-F238E27FC236}">
                  <a16:creationId xmlns:a16="http://schemas.microsoft.com/office/drawing/2014/main" id="{C3B46A4B-D98D-4B10-B674-3B2D2CC01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48" name="Line 7">
              <a:extLst>
                <a:ext uri="{FF2B5EF4-FFF2-40B4-BE49-F238E27FC236}">
                  <a16:creationId xmlns:a16="http://schemas.microsoft.com/office/drawing/2014/main" id="{9E31FF6B-BF33-468D-9C72-B0EDFDF8F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49" name="Line 8">
              <a:extLst>
                <a:ext uri="{FF2B5EF4-FFF2-40B4-BE49-F238E27FC236}">
                  <a16:creationId xmlns:a16="http://schemas.microsoft.com/office/drawing/2014/main" id="{86FBFD4D-5F0B-444E-B173-B8A6B6925F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0" name="Line 9">
              <a:extLst>
                <a:ext uri="{FF2B5EF4-FFF2-40B4-BE49-F238E27FC236}">
                  <a16:creationId xmlns:a16="http://schemas.microsoft.com/office/drawing/2014/main" id="{10AC9C84-0A93-4389-8BD1-72CB92CE97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1" name="Line 10">
              <a:extLst>
                <a:ext uri="{FF2B5EF4-FFF2-40B4-BE49-F238E27FC236}">
                  <a16:creationId xmlns:a16="http://schemas.microsoft.com/office/drawing/2014/main" id="{34087186-358F-4E59-9E9A-E0A18714A0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2" name="Line 11">
              <a:extLst>
                <a:ext uri="{FF2B5EF4-FFF2-40B4-BE49-F238E27FC236}">
                  <a16:creationId xmlns:a16="http://schemas.microsoft.com/office/drawing/2014/main" id="{6EC070B1-3148-4FCC-9F80-16C8AB2EFC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3" name="Line 12">
              <a:extLst>
                <a:ext uri="{FF2B5EF4-FFF2-40B4-BE49-F238E27FC236}">
                  <a16:creationId xmlns:a16="http://schemas.microsoft.com/office/drawing/2014/main" id="{35231518-5A26-4983-9D1C-050278FEB8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4" name="Line 13">
              <a:extLst>
                <a:ext uri="{FF2B5EF4-FFF2-40B4-BE49-F238E27FC236}">
                  <a16:creationId xmlns:a16="http://schemas.microsoft.com/office/drawing/2014/main" id="{EC6A3537-5A0A-4CC0-8370-0651C6D01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5" name="Line 14">
              <a:extLst>
                <a:ext uri="{FF2B5EF4-FFF2-40B4-BE49-F238E27FC236}">
                  <a16:creationId xmlns:a16="http://schemas.microsoft.com/office/drawing/2014/main" id="{164A0830-1E28-4ADD-B376-B36C29424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6" name="Line 15">
              <a:extLst>
                <a:ext uri="{FF2B5EF4-FFF2-40B4-BE49-F238E27FC236}">
                  <a16:creationId xmlns:a16="http://schemas.microsoft.com/office/drawing/2014/main" id="{F12F7E10-2287-407E-8E9F-D38A0B9E86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8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7" name="Line 16">
              <a:extLst>
                <a:ext uri="{FF2B5EF4-FFF2-40B4-BE49-F238E27FC236}">
                  <a16:creationId xmlns:a16="http://schemas.microsoft.com/office/drawing/2014/main" id="{0273AE2E-DF40-4AFE-AADF-9C5D2BBC4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8" name="Line 17">
              <a:extLst>
                <a:ext uri="{FF2B5EF4-FFF2-40B4-BE49-F238E27FC236}">
                  <a16:creationId xmlns:a16="http://schemas.microsoft.com/office/drawing/2014/main" id="{DF3241B8-DF54-4CAB-B048-D7E2436552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59" name="Line 18">
              <a:extLst>
                <a:ext uri="{FF2B5EF4-FFF2-40B4-BE49-F238E27FC236}">
                  <a16:creationId xmlns:a16="http://schemas.microsoft.com/office/drawing/2014/main" id="{FC8B9BC8-5A2B-4F53-BA49-B9979801E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60" name="Line 19">
              <a:extLst>
                <a:ext uri="{FF2B5EF4-FFF2-40B4-BE49-F238E27FC236}">
                  <a16:creationId xmlns:a16="http://schemas.microsoft.com/office/drawing/2014/main" id="{779B3D4B-E8D8-4BF7-82FC-A09A4F48AF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320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61" name="Line 20">
              <a:extLst>
                <a:ext uri="{FF2B5EF4-FFF2-40B4-BE49-F238E27FC236}">
                  <a16:creationId xmlns:a16="http://schemas.microsoft.com/office/drawing/2014/main" id="{4AE7557B-00C7-49AA-92F0-B98C23A5C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3648"/>
              <a:ext cx="1216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62" name="Line 21">
              <a:extLst>
                <a:ext uri="{FF2B5EF4-FFF2-40B4-BE49-F238E27FC236}">
                  <a16:creationId xmlns:a16="http://schemas.microsoft.com/office/drawing/2014/main" id="{4BEDEA20-40D7-429A-B34A-C9FD81D3CE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6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63" name="Line 22">
              <a:extLst>
                <a:ext uri="{FF2B5EF4-FFF2-40B4-BE49-F238E27FC236}">
                  <a16:creationId xmlns:a16="http://schemas.microsoft.com/office/drawing/2014/main" id="{B41E3316-17E9-47FF-A133-DC0F5D59F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64" name="Line 23">
              <a:extLst>
                <a:ext uri="{FF2B5EF4-FFF2-40B4-BE49-F238E27FC236}">
                  <a16:creationId xmlns:a16="http://schemas.microsoft.com/office/drawing/2014/main" id="{DB1F0745-D282-4BDC-AD5A-A1E5E78D17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65" name="Line 24">
              <a:extLst>
                <a:ext uri="{FF2B5EF4-FFF2-40B4-BE49-F238E27FC236}">
                  <a16:creationId xmlns:a16="http://schemas.microsoft.com/office/drawing/2014/main" id="{BD75B8FC-E8EB-4F3E-A218-C48BC790D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66" name="Line 25">
              <a:extLst>
                <a:ext uri="{FF2B5EF4-FFF2-40B4-BE49-F238E27FC236}">
                  <a16:creationId xmlns:a16="http://schemas.microsoft.com/office/drawing/2014/main" id="{B17FDFAE-E9FE-45B6-AA94-667EFAC0E6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3578" name="Rectangle 26">
              <a:extLst>
                <a:ext uri="{FF2B5EF4-FFF2-40B4-BE49-F238E27FC236}">
                  <a16:creationId xmlns:a16="http://schemas.microsoft.com/office/drawing/2014/main" id="{B8AFB8D9-42FC-4E68-BC04-E2D37AFC7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" y="3668"/>
              <a:ext cx="61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RNA</a:t>
              </a:r>
            </a:p>
            <a:p>
              <a:pPr>
                <a:defRPr/>
              </a:pPr>
              <a:r>
                <a:rPr lang="en-US" sz="20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Primer</a:t>
              </a:r>
            </a:p>
          </p:txBody>
        </p:sp>
        <p:sp>
          <p:nvSpPr>
            <p:cNvPr id="61468" name="Line 27">
              <a:extLst>
                <a:ext uri="{FF2B5EF4-FFF2-40B4-BE49-F238E27FC236}">
                  <a16:creationId xmlns:a16="http://schemas.microsoft.com/office/drawing/2014/main" id="{912630DC-C49E-442E-AA20-B89A630A3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4" y="364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69" name="Line 28">
              <a:extLst>
                <a:ext uri="{FF2B5EF4-FFF2-40B4-BE49-F238E27FC236}">
                  <a16:creationId xmlns:a16="http://schemas.microsoft.com/office/drawing/2014/main" id="{FE116275-3C51-4ED6-B58C-4ECD052488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8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70" name="Line 29">
              <a:extLst>
                <a:ext uri="{FF2B5EF4-FFF2-40B4-BE49-F238E27FC236}">
                  <a16:creationId xmlns:a16="http://schemas.microsoft.com/office/drawing/2014/main" id="{6B28B20E-DCDC-4931-B6D5-D97F145B1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364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71" name="Line 30">
              <a:extLst>
                <a:ext uri="{FF2B5EF4-FFF2-40B4-BE49-F238E27FC236}">
                  <a16:creationId xmlns:a16="http://schemas.microsoft.com/office/drawing/2014/main" id="{C3CEE579-B048-4503-BE43-E8E1FF775D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72" name="Line 31">
              <a:extLst>
                <a:ext uri="{FF2B5EF4-FFF2-40B4-BE49-F238E27FC236}">
                  <a16:creationId xmlns:a16="http://schemas.microsoft.com/office/drawing/2014/main" id="{FA7A95D7-E634-4711-950B-DC3916850C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8" y="3648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73" name="Line 32">
              <a:extLst>
                <a:ext uri="{FF2B5EF4-FFF2-40B4-BE49-F238E27FC236}">
                  <a16:creationId xmlns:a16="http://schemas.microsoft.com/office/drawing/2014/main" id="{8CB2EA6D-C3CC-4FCB-98F4-A9B517F42C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372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74" name="Line 33">
              <a:extLst>
                <a:ext uri="{FF2B5EF4-FFF2-40B4-BE49-F238E27FC236}">
                  <a16:creationId xmlns:a16="http://schemas.microsoft.com/office/drawing/2014/main" id="{273BF13A-A20A-4592-97BC-7B4DEF829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6" y="393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75" name="Line 34">
              <a:extLst>
                <a:ext uri="{FF2B5EF4-FFF2-40B4-BE49-F238E27FC236}">
                  <a16:creationId xmlns:a16="http://schemas.microsoft.com/office/drawing/2014/main" id="{655021D1-D70E-4F51-B1DB-2201692380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4" y="3648"/>
              <a:ext cx="128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3587" name="Rectangle 35">
              <a:extLst>
                <a:ext uri="{FF2B5EF4-FFF2-40B4-BE49-F238E27FC236}">
                  <a16:creationId xmlns:a16="http://schemas.microsoft.com/office/drawing/2014/main" id="{5B96CDCC-450A-458C-959B-C8F3E588C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3812"/>
              <a:ext cx="1392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 Polymerase</a:t>
              </a:r>
            </a:p>
          </p:txBody>
        </p:sp>
        <p:sp>
          <p:nvSpPr>
            <p:cNvPr id="61477" name="Rectangle 36">
              <a:extLst>
                <a:ext uri="{FF2B5EF4-FFF2-40B4-BE49-F238E27FC236}">
                  <a16:creationId xmlns:a16="http://schemas.microsoft.com/office/drawing/2014/main" id="{8A909183-EC33-48BF-9C80-7C723CAD4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8" y="3424"/>
              <a:ext cx="448" cy="35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1478" name="Freeform 37">
              <a:extLst>
                <a:ext uri="{FF2B5EF4-FFF2-40B4-BE49-F238E27FC236}">
                  <a16:creationId xmlns:a16="http://schemas.microsoft.com/office/drawing/2014/main" id="{E64D875D-62E5-4400-9FD1-169AB8B1C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3660"/>
              <a:ext cx="337" cy="181"/>
            </a:xfrm>
            <a:custGeom>
              <a:avLst/>
              <a:gdLst>
                <a:gd name="T0" fmla="*/ 0 w 337"/>
                <a:gd name="T1" fmla="*/ 180 h 181"/>
                <a:gd name="T2" fmla="*/ 48 w 337"/>
                <a:gd name="T3" fmla="*/ 168 h 181"/>
                <a:gd name="T4" fmla="*/ 84 w 337"/>
                <a:gd name="T5" fmla="*/ 144 h 181"/>
                <a:gd name="T6" fmla="*/ 120 w 337"/>
                <a:gd name="T7" fmla="*/ 120 h 181"/>
                <a:gd name="T8" fmla="*/ 156 w 337"/>
                <a:gd name="T9" fmla="*/ 96 h 181"/>
                <a:gd name="T10" fmla="*/ 192 w 337"/>
                <a:gd name="T11" fmla="*/ 84 h 181"/>
                <a:gd name="T12" fmla="*/ 228 w 337"/>
                <a:gd name="T13" fmla="*/ 72 h 181"/>
                <a:gd name="T14" fmla="*/ 264 w 337"/>
                <a:gd name="T15" fmla="*/ 48 h 181"/>
                <a:gd name="T16" fmla="*/ 300 w 337"/>
                <a:gd name="T17" fmla="*/ 24 h 181"/>
                <a:gd name="T18" fmla="*/ 336 w 337"/>
                <a:gd name="T19" fmla="*/ 0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7"/>
                <a:gd name="T31" fmla="*/ 0 h 181"/>
                <a:gd name="T32" fmla="*/ 337 w 337"/>
                <a:gd name="T33" fmla="*/ 181 h 1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7" h="181">
                  <a:moveTo>
                    <a:pt x="0" y="180"/>
                  </a:moveTo>
                  <a:lnTo>
                    <a:pt x="48" y="168"/>
                  </a:lnTo>
                  <a:lnTo>
                    <a:pt x="84" y="144"/>
                  </a:lnTo>
                  <a:lnTo>
                    <a:pt x="120" y="120"/>
                  </a:lnTo>
                  <a:lnTo>
                    <a:pt x="156" y="96"/>
                  </a:lnTo>
                  <a:lnTo>
                    <a:pt x="192" y="84"/>
                  </a:lnTo>
                  <a:lnTo>
                    <a:pt x="228" y="72"/>
                  </a:lnTo>
                  <a:lnTo>
                    <a:pt x="264" y="48"/>
                  </a:lnTo>
                  <a:lnTo>
                    <a:pt x="300" y="24"/>
                  </a:lnTo>
                  <a:lnTo>
                    <a:pt x="336" y="0"/>
                  </a:lnTo>
                </a:path>
              </a:pathLst>
            </a:custGeom>
            <a:noFill/>
            <a:ln w="50800" cap="rnd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3590" name="Rectangle 38">
              <a:extLst>
                <a:ext uri="{FF2B5EF4-FFF2-40B4-BE49-F238E27FC236}">
                  <a16:creationId xmlns:a16="http://schemas.microsoft.com/office/drawing/2014/main" id="{8F982A5F-694F-429E-93CA-05B7BDF9E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936"/>
              <a:ext cx="85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Nucleotide</a:t>
              </a:r>
            </a:p>
          </p:txBody>
        </p:sp>
        <p:sp>
          <p:nvSpPr>
            <p:cNvPr id="61480" name="Line 39">
              <a:extLst>
                <a:ext uri="{FF2B5EF4-FFF2-40B4-BE49-F238E27FC236}">
                  <a16:creationId xmlns:a16="http://schemas.microsoft.com/office/drawing/2014/main" id="{F46166EB-474A-4387-A4ED-EBA4A1762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3488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81" name="Line 40">
              <a:extLst>
                <a:ext uri="{FF2B5EF4-FFF2-40B4-BE49-F238E27FC236}">
                  <a16:creationId xmlns:a16="http://schemas.microsoft.com/office/drawing/2014/main" id="{41D3C7C4-58E1-4BC1-B499-F60A73FD9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4" y="369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1482" name="Rectangle 41">
              <a:extLst>
                <a:ext uri="{FF2B5EF4-FFF2-40B4-BE49-F238E27FC236}">
                  <a16:creationId xmlns:a16="http://schemas.microsoft.com/office/drawing/2014/main" id="{155D042E-856B-4398-8D8A-7700497FE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" y="354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61483" name="Rectangle 42">
              <a:extLst>
                <a:ext uri="{FF2B5EF4-FFF2-40B4-BE49-F238E27FC236}">
                  <a16:creationId xmlns:a16="http://schemas.microsoft.com/office/drawing/2014/main" id="{82401C99-8033-4CE3-A81C-DE7E90EC2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" y="3015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61484" name="Rectangle 43">
              <a:extLst>
                <a:ext uri="{FF2B5EF4-FFF2-40B4-BE49-F238E27FC236}">
                  <a16:creationId xmlns:a16="http://schemas.microsoft.com/office/drawing/2014/main" id="{0D9AB911-55BC-4FEC-A639-F0F0B8078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" y="306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3’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8323A6-4B3E-46F9-B827-4D8B2AD370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C404734-E038-4F38-85C8-C6AEA7751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315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Remember the Strands are Antiparallel</a:t>
            </a:r>
          </a:p>
        </p:txBody>
      </p:sp>
      <p:sp>
        <p:nvSpPr>
          <p:cNvPr id="63491" name="Slide Number Placeholder 5">
            <a:extLst>
              <a:ext uri="{FF2B5EF4-FFF2-40B4-BE49-F238E27FC236}">
                <a16:creationId xmlns:a16="http://schemas.microsoft.com/office/drawing/2014/main" id="{CAB4A491-935F-4AB6-A56F-5D9B7B81BB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1A06F9-717E-4147-8218-94E80A50C9F0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25ECEC54-EDD7-47A6-A008-347842FF4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09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50831304-1CD0-4040-9319-55A771EB410E}"/>
              </a:ext>
            </a:extLst>
          </p:cNvPr>
          <p:cNvGrpSpPr>
            <a:grpSpLocks/>
          </p:cNvGrpSpPr>
          <p:nvPr/>
        </p:nvGrpSpPr>
        <p:grpSpPr bwMode="auto">
          <a:xfrm>
            <a:off x="241300" y="990600"/>
            <a:ext cx="2933700" cy="5854700"/>
            <a:chOff x="152" y="624"/>
            <a:chExt cx="1848" cy="3688"/>
          </a:xfrm>
        </p:grpSpPr>
        <p:sp>
          <p:nvSpPr>
            <p:cNvPr id="63545" name="Line 5">
              <a:extLst>
                <a:ext uri="{FF2B5EF4-FFF2-40B4-BE49-F238E27FC236}">
                  <a16:creationId xmlns:a16="http://schemas.microsoft.com/office/drawing/2014/main" id="{ECB9B93F-F914-407F-9643-7DB09F3FC1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2000"/>
              <a:ext cx="416" cy="25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46" name="Line 6">
              <a:extLst>
                <a:ext uri="{FF2B5EF4-FFF2-40B4-BE49-F238E27FC236}">
                  <a16:creationId xmlns:a16="http://schemas.microsoft.com/office/drawing/2014/main" id="{6635349A-6DF3-491C-AF9C-ECC9A11D30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3344"/>
              <a:ext cx="464" cy="25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47" name="Oval 7">
              <a:extLst>
                <a:ext uri="{FF2B5EF4-FFF2-40B4-BE49-F238E27FC236}">
                  <a16:creationId xmlns:a16="http://schemas.microsoft.com/office/drawing/2014/main" id="{FB4EEDBD-736F-4A13-8335-F2224FA04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" y="2600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48" name="Oval 8">
              <a:extLst>
                <a:ext uri="{FF2B5EF4-FFF2-40B4-BE49-F238E27FC236}">
                  <a16:creationId xmlns:a16="http://schemas.microsoft.com/office/drawing/2014/main" id="{69749FBB-29AC-4DF9-822D-F034AEB1D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" y="3752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49" name="Oval 9">
              <a:extLst>
                <a:ext uri="{FF2B5EF4-FFF2-40B4-BE49-F238E27FC236}">
                  <a16:creationId xmlns:a16="http://schemas.microsoft.com/office/drawing/2014/main" id="{83649A04-5088-4FAE-85BB-8B1B3C29F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" y="1400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50" name="Line 10">
              <a:extLst>
                <a:ext uri="{FF2B5EF4-FFF2-40B4-BE49-F238E27FC236}">
                  <a16:creationId xmlns:a16="http://schemas.microsoft.com/office/drawing/2014/main" id="{7E344471-643E-4308-A8CD-0174E1957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24"/>
              <a:ext cx="368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51" name="Line 11">
              <a:extLst>
                <a:ext uri="{FF2B5EF4-FFF2-40B4-BE49-F238E27FC236}">
                  <a16:creationId xmlns:a16="http://schemas.microsoft.com/office/drawing/2014/main" id="{B36D577C-EBB1-4DD9-8EE7-493C4BADD4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92" y="2000"/>
              <a:ext cx="80" cy="3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52" name="Line 12">
              <a:extLst>
                <a:ext uri="{FF2B5EF4-FFF2-40B4-BE49-F238E27FC236}">
                  <a16:creationId xmlns:a16="http://schemas.microsoft.com/office/drawing/2014/main" id="{7D235CBF-03E2-4A81-A96D-43262CF468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92" y="3296"/>
              <a:ext cx="80" cy="3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53" name="Line 13">
              <a:extLst>
                <a:ext uri="{FF2B5EF4-FFF2-40B4-BE49-F238E27FC236}">
                  <a16:creationId xmlns:a16="http://schemas.microsoft.com/office/drawing/2014/main" id="{9F2FE969-45A7-4277-A249-A3E7835469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6" y="3056"/>
              <a:ext cx="304" cy="25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54" name="Line 14">
              <a:extLst>
                <a:ext uri="{FF2B5EF4-FFF2-40B4-BE49-F238E27FC236}">
                  <a16:creationId xmlns:a16="http://schemas.microsoft.com/office/drawing/2014/main" id="{97474888-206E-445B-ABC0-33C2FFFD73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8" y="2528"/>
              <a:ext cx="496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55" name="Line 15">
              <a:extLst>
                <a:ext uri="{FF2B5EF4-FFF2-40B4-BE49-F238E27FC236}">
                  <a16:creationId xmlns:a16="http://schemas.microsoft.com/office/drawing/2014/main" id="{96F13832-7CCA-4AA8-AD9D-6A53B8DD1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" y="3872"/>
              <a:ext cx="560" cy="2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56" name="Line 16">
              <a:extLst>
                <a:ext uri="{FF2B5EF4-FFF2-40B4-BE49-F238E27FC236}">
                  <a16:creationId xmlns:a16="http://schemas.microsoft.com/office/drawing/2014/main" id="{7BC6DF67-8743-475C-979B-00042F7F7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4240"/>
              <a:ext cx="208" cy="6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57" name="Rectangle 17">
              <a:extLst>
                <a:ext uri="{FF2B5EF4-FFF2-40B4-BE49-F238E27FC236}">
                  <a16:creationId xmlns:a16="http://schemas.microsoft.com/office/drawing/2014/main" id="{F916C984-4162-493A-9267-467418F7D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2698"/>
              <a:ext cx="23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63558" name="Rectangle 18">
              <a:extLst>
                <a:ext uri="{FF2B5EF4-FFF2-40B4-BE49-F238E27FC236}">
                  <a16:creationId xmlns:a16="http://schemas.microsoft.com/office/drawing/2014/main" id="{58926875-4B01-4B8F-BB0B-97E516C37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498"/>
              <a:ext cx="23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63559" name="Rectangle 19">
              <a:extLst>
                <a:ext uri="{FF2B5EF4-FFF2-40B4-BE49-F238E27FC236}">
                  <a16:creationId xmlns:a16="http://schemas.microsoft.com/office/drawing/2014/main" id="{F40D29A2-A2A5-44A7-B801-5901EC3E2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" y="3850"/>
              <a:ext cx="23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63560" name="Line 20">
              <a:extLst>
                <a:ext uri="{FF2B5EF4-FFF2-40B4-BE49-F238E27FC236}">
                  <a16:creationId xmlns:a16="http://schemas.microsoft.com/office/drawing/2014/main" id="{5A4AE627-40FB-46FF-9BA1-028039812D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8" y="1328"/>
              <a:ext cx="496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61" name="Rectangle 21">
              <a:extLst>
                <a:ext uri="{FF2B5EF4-FFF2-40B4-BE49-F238E27FC236}">
                  <a16:creationId xmlns:a16="http://schemas.microsoft.com/office/drawing/2014/main" id="{AF73F15F-6906-406D-9E9A-8FCB16B5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672"/>
              <a:ext cx="22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63562" name="Rectangle 22">
              <a:extLst>
                <a:ext uri="{FF2B5EF4-FFF2-40B4-BE49-F238E27FC236}">
                  <a16:creationId xmlns:a16="http://schemas.microsoft.com/office/drawing/2014/main" id="{653772C1-6A72-4929-B5B5-049AD388C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72"/>
              <a:ext cx="22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63563" name="Rectangle 23">
              <a:extLst>
                <a:ext uri="{FF2B5EF4-FFF2-40B4-BE49-F238E27FC236}">
                  <a16:creationId xmlns:a16="http://schemas.microsoft.com/office/drawing/2014/main" id="{735E19D8-3263-4015-B80C-F3987B11C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216"/>
              <a:ext cx="22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63564" name="Rectangle 24">
              <a:extLst>
                <a:ext uri="{FF2B5EF4-FFF2-40B4-BE49-F238E27FC236}">
                  <a16:creationId xmlns:a16="http://schemas.microsoft.com/office/drawing/2014/main" id="{783DA782-9AFC-4C51-8354-344B5A2AE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2016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63565" name="Rectangle 25">
              <a:extLst>
                <a:ext uri="{FF2B5EF4-FFF2-40B4-BE49-F238E27FC236}">
                  <a16:creationId xmlns:a16="http://schemas.microsoft.com/office/drawing/2014/main" id="{E3AC09CE-C020-408F-A287-54A28C308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5" y="2496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63566" name="Rectangle 26">
              <a:extLst>
                <a:ext uri="{FF2B5EF4-FFF2-40B4-BE49-F238E27FC236}">
                  <a16:creationId xmlns:a16="http://schemas.microsoft.com/office/drawing/2014/main" id="{45D2A25E-2876-4A49-83A5-17FCEC9C2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" y="2592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63567" name="Rectangle 27">
              <a:extLst>
                <a:ext uri="{FF2B5EF4-FFF2-40B4-BE49-F238E27FC236}">
                  <a16:creationId xmlns:a16="http://schemas.microsoft.com/office/drawing/2014/main" id="{46C7F60F-C638-420F-8A09-2C97D02C0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" y="2256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63568" name="Rectangle 28">
              <a:extLst>
                <a:ext uri="{FF2B5EF4-FFF2-40B4-BE49-F238E27FC236}">
                  <a16:creationId xmlns:a16="http://schemas.microsoft.com/office/drawing/2014/main" id="{DF6FCC38-E038-4C71-B33B-ADA0DCFB3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" y="1824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63569" name="Rectangle 29">
              <a:extLst>
                <a:ext uri="{FF2B5EF4-FFF2-40B4-BE49-F238E27FC236}">
                  <a16:creationId xmlns:a16="http://schemas.microsoft.com/office/drawing/2014/main" id="{AFB1D561-F611-44DC-B86F-DFF4F7D8D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" y="3120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63570" name="Rectangle 30">
              <a:extLst>
                <a:ext uri="{FF2B5EF4-FFF2-40B4-BE49-F238E27FC236}">
                  <a16:creationId xmlns:a16="http://schemas.microsoft.com/office/drawing/2014/main" id="{4405712E-4E17-43FD-8D6C-23387FE36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" y="3936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63571" name="Rectangle 31">
              <a:extLst>
                <a:ext uri="{FF2B5EF4-FFF2-40B4-BE49-F238E27FC236}">
                  <a16:creationId xmlns:a16="http://schemas.microsoft.com/office/drawing/2014/main" id="{9EF7589E-D220-48E0-84EB-C770BEFE5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" y="1392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63572" name="Line 32">
              <a:extLst>
                <a:ext uri="{FF2B5EF4-FFF2-40B4-BE49-F238E27FC236}">
                  <a16:creationId xmlns:a16="http://schemas.microsoft.com/office/drawing/2014/main" id="{C8D1FE02-C2BE-4942-8CE7-B05B5C08D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92" y="800"/>
              <a:ext cx="80" cy="3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73" name="Line 33">
              <a:extLst>
                <a:ext uri="{FF2B5EF4-FFF2-40B4-BE49-F238E27FC236}">
                  <a16:creationId xmlns:a16="http://schemas.microsoft.com/office/drawing/2014/main" id="{6BAC3752-E7DC-494F-A896-39D993C62A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640"/>
              <a:ext cx="304" cy="16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74" name="Rectangle 34">
              <a:extLst>
                <a:ext uri="{FF2B5EF4-FFF2-40B4-BE49-F238E27FC236}">
                  <a16:creationId xmlns:a16="http://schemas.microsoft.com/office/drawing/2014/main" id="{049BCFAE-C20F-41A2-A711-3D19E080B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" y="624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63575" name="AutoShape 35">
              <a:extLst>
                <a:ext uri="{FF2B5EF4-FFF2-40B4-BE49-F238E27FC236}">
                  <a16:creationId xmlns:a16="http://schemas.microsoft.com/office/drawing/2014/main" id="{F5F2D324-D977-4D2D-9BB5-65A3550B3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408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76" name="AutoShape 36">
              <a:extLst>
                <a:ext uri="{FF2B5EF4-FFF2-40B4-BE49-F238E27FC236}">
                  <a16:creationId xmlns:a16="http://schemas.microsoft.com/office/drawing/2014/main" id="{21FC087B-CB39-4699-A2AE-4A3D04720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064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77" name="AutoShape 37">
              <a:extLst>
                <a:ext uri="{FF2B5EF4-FFF2-40B4-BE49-F238E27FC236}">
                  <a16:creationId xmlns:a16="http://schemas.microsoft.com/office/drawing/2014/main" id="{301A6779-1A62-4CD4-B119-FCBEED2FD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864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38">
            <a:extLst>
              <a:ext uri="{FF2B5EF4-FFF2-40B4-BE49-F238E27FC236}">
                <a16:creationId xmlns:a16="http://schemas.microsoft.com/office/drawing/2014/main" id="{DA31CA76-B7A1-4637-8498-FFA12A59E651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041400"/>
            <a:ext cx="2959100" cy="5791200"/>
            <a:chOff x="3696" y="656"/>
            <a:chExt cx="1864" cy="3648"/>
          </a:xfrm>
        </p:grpSpPr>
        <p:sp>
          <p:nvSpPr>
            <p:cNvPr id="63512" name="Line 39">
              <a:extLst>
                <a:ext uri="{FF2B5EF4-FFF2-40B4-BE49-F238E27FC236}">
                  <a16:creationId xmlns:a16="http://schemas.microsoft.com/office/drawing/2014/main" id="{B6F7EEBF-F14D-4B20-A430-C9F884A2B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2256"/>
              <a:ext cx="528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13" name="Line 40">
              <a:extLst>
                <a:ext uri="{FF2B5EF4-FFF2-40B4-BE49-F238E27FC236}">
                  <a16:creationId xmlns:a16="http://schemas.microsoft.com/office/drawing/2014/main" id="{7963A5C2-D1C6-42CE-9C67-6F87A40A7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3072"/>
              <a:ext cx="480" cy="38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14" name="Oval 41">
              <a:extLst>
                <a:ext uri="{FF2B5EF4-FFF2-40B4-BE49-F238E27FC236}">
                  <a16:creationId xmlns:a16="http://schemas.microsoft.com/office/drawing/2014/main" id="{B58691D8-8836-4DE7-9790-AF4F20809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3704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15" name="Oval 42">
              <a:extLst>
                <a:ext uri="{FF2B5EF4-FFF2-40B4-BE49-F238E27FC236}">
                  <a16:creationId xmlns:a16="http://schemas.microsoft.com/office/drawing/2014/main" id="{C4663329-62B4-4352-9BDA-85622850F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" y="2696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16" name="Oval 43">
              <a:extLst>
                <a:ext uri="{FF2B5EF4-FFF2-40B4-BE49-F238E27FC236}">
                  <a16:creationId xmlns:a16="http://schemas.microsoft.com/office/drawing/2014/main" id="{375717A3-B193-4665-A54B-9EDCB9DEA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2" y="1400"/>
              <a:ext cx="512" cy="560"/>
            </a:xfrm>
            <a:prstGeom prst="ellipse">
              <a:avLst/>
            </a:prstGeom>
            <a:solidFill>
              <a:srgbClr val="FAFD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17" name="Line 44">
              <a:extLst>
                <a:ext uri="{FF2B5EF4-FFF2-40B4-BE49-F238E27FC236}">
                  <a16:creationId xmlns:a16="http://schemas.microsoft.com/office/drawing/2014/main" id="{4433F83F-7B2A-4DE0-BD20-EA8F2C60A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3424"/>
              <a:ext cx="48" cy="27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18" name="Line 45">
              <a:extLst>
                <a:ext uri="{FF2B5EF4-FFF2-40B4-BE49-F238E27FC236}">
                  <a16:creationId xmlns:a16="http://schemas.microsoft.com/office/drawing/2014/main" id="{1BDBA538-19E7-4FBF-8FE2-17F73F6249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2464"/>
              <a:ext cx="0" cy="3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19" name="Line 46">
              <a:extLst>
                <a:ext uri="{FF2B5EF4-FFF2-40B4-BE49-F238E27FC236}">
                  <a16:creationId xmlns:a16="http://schemas.microsoft.com/office/drawing/2014/main" id="{D41F238B-6764-4EF0-939E-BD5BB8994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3696"/>
              <a:ext cx="320" cy="12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20" name="Line 47">
              <a:extLst>
                <a:ext uri="{FF2B5EF4-FFF2-40B4-BE49-F238E27FC236}">
                  <a16:creationId xmlns:a16="http://schemas.microsoft.com/office/drawing/2014/main" id="{037444BA-E41E-4D79-A802-33A806B27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2784"/>
              <a:ext cx="336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21" name="Line 48">
              <a:extLst>
                <a:ext uri="{FF2B5EF4-FFF2-40B4-BE49-F238E27FC236}">
                  <a16:creationId xmlns:a16="http://schemas.microsoft.com/office/drawing/2014/main" id="{8E4D3DD6-17CC-40E4-8D7D-00D88982C0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4" y="1904"/>
              <a:ext cx="400" cy="3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22" name="Line 49">
              <a:extLst>
                <a:ext uri="{FF2B5EF4-FFF2-40B4-BE49-F238E27FC236}">
                  <a16:creationId xmlns:a16="http://schemas.microsoft.com/office/drawing/2014/main" id="{CE4F5CE7-A750-4C7C-9DE1-DDDA17A33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6" y="3008"/>
              <a:ext cx="448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23" name="Line 50">
              <a:extLst>
                <a:ext uri="{FF2B5EF4-FFF2-40B4-BE49-F238E27FC236}">
                  <a16:creationId xmlns:a16="http://schemas.microsoft.com/office/drawing/2014/main" id="{10958AE5-49A7-4928-B665-C67A915C69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0" y="4096"/>
              <a:ext cx="368" cy="20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24" name="Rectangle 51">
              <a:extLst>
                <a:ext uri="{FF2B5EF4-FFF2-40B4-BE49-F238E27FC236}">
                  <a16:creationId xmlns:a16="http://schemas.microsoft.com/office/drawing/2014/main" id="{DC16AE89-12BF-4126-93AE-EDD4BEB44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9" y="1498"/>
              <a:ext cx="23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63525" name="Rectangle 52">
              <a:extLst>
                <a:ext uri="{FF2B5EF4-FFF2-40B4-BE49-F238E27FC236}">
                  <a16:creationId xmlns:a16="http://schemas.microsoft.com/office/drawing/2014/main" id="{4301DA7D-39EE-4D7E-9C13-7AA00B2AA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" y="2794"/>
              <a:ext cx="23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63526" name="Rectangle 53">
              <a:extLst>
                <a:ext uri="{FF2B5EF4-FFF2-40B4-BE49-F238E27FC236}">
                  <a16:creationId xmlns:a16="http://schemas.microsoft.com/office/drawing/2014/main" id="{94B5FACD-DC3B-41FF-B4C0-5BED2F515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" y="3802"/>
              <a:ext cx="23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63527" name="Line 54">
              <a:extLst>
                <a:ext uri="{FF2B5EF4-FFF2-40B4-BE49-F238E27FC236}">
                  <a16:creationId xmlns:a16="http://schemas.microsoft.com/office/drawing/2014/main" id="{17FAA403-91A7-417A-B16C-D74B62BF8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40" y="1520"/>
              <a:ext cx="320" cy="1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28" name="Line 55">
              <a:extLst>
                <a:ext uri="{FF2B5EF4-FFF2-40B4-BE49-F238E27FC236}">
                  <a16:creationId xmlns:a16="http://schemas.microsoft.com/office/drawing/2014/main" id="{55ED7B21-12BF-4D46-8227-92D59F8E24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1216"/>
              <a:ext cx="0" cy="3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29" name="Rectangle 56">
              <a:extLst>
                <a:ext uri="{FF2B5EF4-FFF2-40B4-BE49-F238E27FC236}">
                  <a16:creationId xmlns:a16="http://schemas.microsoft.com/office/drawing/2014/main" id="{519204C2-EC8E-40C1-8513-4A2E6A91F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648"/>
              <a:ext cx="22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63530" name="Rectangle 57">
              <a:extLst>
                <a:ext uri="{FF2B5EF4-FFF2-40B4-BE49-F238E27FC236}">
                  <a16:creationId xmlns:a16="http://schemas.microsoft.com/office/drawing/2014/main" id="{0638F28A-2540-4394-96D8-64AB9D73E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688"/>
              <a:ext cx="22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63531" name="Rectangle 58">
              <a:extLst>
                <a:ext uri="{FF2B5EF4-FFF2-40B4-BE49-F238E27FC236}">
                  <a16:creationId xmlns:a16="http://schemas.microsoft.com/office/drawing/2014/main" id="{4FFF0293-5BFF-4385-B0C2-D25332D0A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440"/>
              <a:ext cx="22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63532" name="Rectangle 59">
              <a:extLst>
                <a:ext uri="{FF2B5EF4-FFF2-40B4-BE49-F238E27FC236}">
                  <a16:creationId xmlns:a16="http://schemas.microsoft.com/office/drawing/2014/main" id="{741934A4-DC13-4A5B-80DE-AFE8C5C95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3" y="2496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63533" name="Rectangle 60">
              <a:extLst>
                <a:ext uri="{FF2B5EF4-FFF2-40B4-BE49-F238E27FC236}">
                  <a16:creationId xmlns:a16="http://schemas.microsoft.com/office/drawing/2014/main" id="{061204B7-CD32-462E-9DC5-B273EEDFD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" y="2064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63534" name="Rectangle 61">
              <a:extLst>
                <a:ext uri="{FF2B5EF4-FFF2-40B4-BE49-F238E27FC236}">
                  <a16:creationId xmlns:a16="http://schemas.microsoft.com/office/drawing/2014/main" id="{1C0718FA-853B-4A88-860E-A55C044BE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" y="2016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63535" name="Rectangle 62">
              <a:extLst>
                <a:ext uri="{FF2B5EF4-FFF2-40B4-BE49-F238E27FC236}">
                  <a16:creationId xmlns:a16="http://schemas.microsoft.com/office/drawing/2014/main" id="{C81C142E-2984-4B3A-B32A-384AD9438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2304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63536" name="Rectangle 63">
              <a:extLst>
                <a:ext uri="{FF2B5EF4-FFF2-40B4-BE49-F238E27FC236}">
                  <a16:creationId xmlns:a16="http://schemas.microsoft.com/office/drawing/2014/main" id="{680ED2E4-F016-46AC-9006-2DDC0A5A3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2640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63537" name="Rectangle 64">
              <a:extLst>
                <a:ext uri="{FF2B5EF4-FFF2-40B4-BE49-F238E27FC236}">
                  <a16:creationId xmlns:a16="http://schemas.microsoft.com/office/drawing/2014/main" id="{3308DACC-6CCC-4517-9849-5CE790548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" y="3744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63538" name="Rectangle 65">
              <a:extLst>
                <a:ext uri="{FF2B5EF4-FFF2-40B4-BE49-F238E27FC236}">
                  <a16:creationId xmlns:a16="http://schemas.microsoft.com/office/drawing/2014/main" id="{1515638A-7EB6-4EBA-B7CF-6B6109607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" y="2976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63539" name="Rectangle 66">
              <a:extLst>
                <a:ext uri="{FF2B5EF4-FFF2-40B4-BE49-F238E27FC236}">
                  <a16:creationId xmlns:a16="http://schemas.microsoft.com/office/drawing/2014/main" id="{ADB5879E-A1F7-443A-B449-66F432620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" y="1536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63540" name="Line 67">
              <a:extLst>
                <a:ext uri="{FF2B5EF4-FFF2-40B4-BE49-F238E27FC236}">
                  <a16:creationId xmlns:a16="http://schemas.microsoft.com/office/drawing/2014/main" id="{88BA0E77-42FB-4641-848C-AB066C7A4D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28" y="656"/>
              <a:ext cx="400" cy="3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41" name="Rectangle 68">
              <a:extLst>
                <a:ext uri="{FF2B5EF4-FFF2-40B4-BE49-F238E27FC236}">
                  <a16:creationId xmlns:a16="http://schemas.microsoft.com/office/drawing/2014/main" id="{2E3F09E4-F15D-4A4F-A86D-FBA194508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" y="720"/>
              <a:ext cx="1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hlink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63542" name="AutoShape 69">
              <a:extLst>
                <a:ext uri="{FF2B5EF4-FFF2-40B4-BE49-F238E27FC236}">
                  <a16:creationId xmlns:a16="http://schemas.microsoft.com/office/drawing/2014/main" id="{0BA0E88E-90AA-4CF0-BC43-BF5A5E5B59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12635">
              <a:off x="4176" y="3168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43" name="AutoShape 70">
              <a:extLst>
                <a:ext uri="{FF2B5EF4-FFF2-40B4-BE49-F238E27FC236}">
                  <a16:creationId xmlns:a16="http://schemas.microsoft.com/office/drawing/2014/main" id="{2E52D9F1-6208-43E0-9C1C-3A75A3A99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12635">
              <a:off x="4224" y="2208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44" name="AutoShape 71">
              <a:extLst>
                <a:ext uri="{FF2B5EF4-FFF2-40B4-BE49-F238E27FC236}">
                  <a16:creationId xmlns:a16="http://schemas.microsoft.com/office/drawing/2014/main" id="{E8FDF8D1-D900-433F-A492-205D6D4A3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12635">
              <a:off x="4128" y="960"/>
              <a:ext cx="528" cy="480"/>
            </a:xfrm>
            <a:prstGeom prst="pentagon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72">
            <a:extLst>
              <a:ext uri="{FF2B5EF4-FFF2-40B4-BE49-F238E27FC236}">
                <a16:creationId xmlns:a16="http://schemas.microsoft.com/office/drawing/2014/main" id="{8306028A-DDD7-4E7A-89DD-885A5AB023E1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438400"/>
            <a:ext cx="3022600" cy="1219200"/>
            <a:chOff x="1920" y="1536"/>
            <a:chExt cx="1904" cy="768"/>
          </a:xfrm>
        </p:grpSpPr>
        <p:sp>
          <p:nvSpPr>
            <p:cNvPr id="63504" name="AutoShape 73">
              <a:extLst>
                <a:ext uri="{FF2B5EF4-FFF2-40B4-BE49-F238E27FC236}">
                  <a16:creationId xmlns:a16="http://schemas.microsoft.com/office/drawing/2014/main" id="{D1B96FC1-586F-491D-A7E0-DF965BAA2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1792"/>
              <a:ext cx="544" cy="496"/>
            </a:xfrm>
            <a:prstGeom prst="hexagon">
              <a:avLst>
                <a:gd name="adj" fmla="val 27414"/>
                <a:gd name="vf" fmla="val 115470"/>
              </a:avLst>
            </a:prstGeom>
            <a:solidFill>
              <a:srgbClr val="9234DB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05" name="AutoShape 74">
              <a:extLst>
                <a:ext uri="{FF2B5EF4-FFF2-40B4-BE49-F238E27FC236}">
                  <a16:creationId xmlns:a16="http://schemas.microsoft.com/office/drawing/2014/main" id="{EB9BB14D-8F01-4827-877F-7A01ED3E4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1792"/>
              <a:ext cx="544" cy="496"/>
            </a:xfrm>
            <a:prstGeom prst="hexagon">
              <a:avLst>
                <a:gd name="adj" fmla="val 27414"/>
                <a:gd name="vf" fmla="val 115470"/>
              </a:avLst>
            </a:prstGeom>
            <a:solidFill>
              <a:schemeClr val="accent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506" name="Line 75">
              <a:extLst>
                <a:ext uri="{FF2B5EF4-FFF2-40B4-BE49-F238E27FC236}">
                  <a16:creationId xmlns:a16="http://schemas.microsoft.com/office/drawing/2014/main" id="{128380A6-967E-4D6E-BCD2-7F3415636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2" y="1776"/>
              <a:ext cx="64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07" name="Line 76">
              <a:extLst>
                <a:ext uri="{FF2B5EF4-FFF2-40B4-BE49-F238E27FC236}">
                  <a16:creationId xmlns:a16="http://schemas.microsoft.com/office/drawing/2014/main" id="{850DC820-994B-4CDB-8797-61CD0C4BF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6" y="2064"/>
              <a:ext cx="352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08" name="Line 77">
              <a:extLst>
                <a:ext uri="{FF2B5EF4-FFF2-40B4-BE49-F238E27FC236}">
                  <a16:creationId xmlns:a16="http://schemas.microsoft.com/office/drawing/2014/main" id="{58F170D7-B412-44A6-AF30-C8AD33873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2" y="2304"/>
              <a:ext cx="64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09" name="Rectangle 78">
              <a:extLst>
                <a:ext uri="{FF2B5EF4-FFF2-40B4-BE49-F238E27FC236}">
                  <a16:creationId xmlns:a16="http://schemas.microsoft.com/office/drawing/2014/main" id="{E870248F-1E49-453E-812D-967950D48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" y="1882"/>
              <a:ext cx="26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G</a:t>
              </a:r>
            </a:p>
          </p:txBody>
        </p:sp>
        <p:sp>
          <p:nvSpPr>
            <p:cNvPr id="63510" name="Rectangle 79">
              <a:extLst>
                <a:ext uri="{FF2B5EF4-FFF2-40B4-BE49-F238E27FC236}">
                  <a16:creationId xmlns:a16="http://schemas.microsoft.com/office/drawing/2014/main" id="{B71890E3-FCE0-4809-AB2B-0827A73E2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1834"/>
              <a:ext cx="253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C</a:t>
              </a:r>
            </a:p>
          </p:txBody>
        </p:sp>
        <p:sp>
          <p:nvSpPr>
            <p:cNvPr id="63511" name="AutoShape 80">
              <a:extLst>
                <a:ext uri="{FF2B5EF4-FFF2-40B4-BE49-F238E27FC236}">
                  <a16:creationId xmlns:a16="http://schemas.microsoft.com/office/drawing/2014/main" id="{FCEF3162-BE46-4E75-B71A-659851DE58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66107">
              <a:off x="1896" y="1560"/>
              <a:ext cx="528" cy="480"/>
            </a:xfrm>
            <a:prstGeom prst="pentagon">
              <a:avLst/>
            </a:prstGeom>
            <a:solidFill>
              <a:srgbClr val="9234DB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81">
            <a:extLst>
              <a:ext uri="{FF2B5EF4-FFF2-40B4-BE49-F238E27FC236}">
                <a16:creationId xmlns:a16="http://schemas.microsoft.com/office/drawing/2014/main" id="{53521E0A-F951-4437-9AD3-5A79709A511D}"/>
              </a:ext>
            </a:extLst>
          </p:cNvPr>
          <p:cNvGrpSpPr>
            <a:grpSpLocks/>
          </p:cNvGrpSpPr>
          <p:nvPr/>
        </p:nvGrpSpPr>
        <p:grpSpPr bwMode="auto">
          <a:xfrm>
            <a:off x="2997200" y="4191000"/>
            <a:ext cx="3022600" cy="1117600"/>
            <a:chOff x="1888" y="2640"/>
            <a:chExt cx="1904" cy="704"/>
          </a:xfrm>
        </p:grpSpPr>
        <p:sp>
          <p:nvSpPr>
            <p:cNvPr id="63497" name="AutoShape 82">
              <a:extLst>
                <a:ext uri="{FF2B5EF4-FFF2-40B4-BE49-F238E27FC236}">
                  <a16:creationId xmlns:a16="http://schemas.microsoft.com/office/drawing/2014/main" id="{3FC65EF9-AF2F-4113-BB82-79E6747B3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" y="2848"/>
              <a:ext cx="544" cy="496"/>
            </a:xfrm>
            <a:prstGeom prst="hexagon">
              <a:avLst>
                <a:gd name="adj" fmla="val 27414"/>
                <a:gd name="vf" fmla="val 115470"/>
              </a:avLst>
            </a:prstGeom>
            <a:solidFill>
              <a:srgbClr val="FE9B0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498" name="AutoShape 83">
              <a:extLst>
                <a:ext uri="{FF2B5EF4-FFF2-40B4-BE49-F238E27FC236}">
                  <a16:creationId xmlns:a16="http://schemas.microsoft.com/office/drawing/2014/main" id="{01DE70BB-9CFF-4231-A848-19896851F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848"/>
              <a:ext cx="544" cy="496"/>
            </a:xfrm>
            <a:prstGeom prst="hexagon">
              <a:avLst>
                <a:gd name="adj" fmla="val 27414"/>
                <a:gd name="vf" fmla="val 115470"/>
              </a:avLst>
            </a:prstGeom>
            <a:solidFill>
              <a:schemeClr val="hlink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3499" name="Line 84">
              <a:extLst>
                <a:ext uri="{FF2B5EF4-FFF2-40B4-BE49-F238E27FC236}">
                  <a16:creationId xmlns:a16="http://schemas.microsoft.com/office/drawing/2014/main" id="{D4331806-468F-4140-8843-4A5A5A657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4" y="3120"/>
              <a:ext cx="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00" name="Line 85">
              <a:extLst>
                <a:ext uri="{FF2B5EF4-FFF2-40B4-BE49-F238E27FC236}">
                  <a16:creationId xmlns:a16="http://schemas.microsoft.com/office/drawing/2014/main" id="{A8C8C376-76DE-42B9-82F0-F9A1B052A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0" y="2832"/>
              <a:ext cx="64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3501" name="Rectangle 86">
              <a:extLst>
                <a:ext uri="{FF2B5EF4-FFF2-40B4-BE49-F238E27FC236}">
                  <a16:creationId xmlns:a16="http://schemas.microsoft.com/office/drawing/2014/main" id="{8FF16CA5-85AA-43AD-940D-8171252FB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5" y="2938"/>
              <a:ext cx="270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T</a:t>
              </a:r>
            </a:p>
          </p:txBody>
        </p:sp>
        <p:sp>
          <p:nvSpPr>
            <p:cNvPr id="63502" name="Rectangle 87">
              <a:extLst>
                <a:ext uri="{FF2B5EF4-FFF2-40B4-BE49-F238E27FC236}">
                  <a16:creationId xmlns:a16="http://schemas.microsoft.com/office/drawing/2014/main" id="{DA912D3F-5CD6-49E9-A00F-ED756D7BB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7" y="2938"/>
              <a:ext cx="27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63503" name="AutoShape 88">
              <a:extLst>
                <a:ext uri="{FF2B5EF4-FFF2-40B4-BE49-F238E27FC236}">
                  <a16:creationId xmlns:a16="http://schemas.microsoft.com/office/drawing/2014/main" id="{B3B1F4EB-C7AF-4695-A76C-A2786C8A07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62143">
              <a:off x="3264" y="2640"/>
              <a:ext cx="528" cy="480"/>
            </a:xfrm>
            <a:prstGeom prst="pentagon">
              <a:avLst/>
            </a:prstGeom>
            <a:solidFill>
              <a:srgbClr val="FE9B0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2064E2-70BD-4BF7-98FA-3CECEF774A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7.3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4|7.6|2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8|1.3|9.9|6|2.4|1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13.9|1.8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3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|29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.1|2.9|3|14.3|5.5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6|1.5|6|1.9|17.5|9.5|5.4|2.2|3.5|3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</TotalTime>
  <Words>447</Words>
  <Application>Microsoft Office PowerPoint</Application>
  <PresentationFormat>On-screen Show (4:3)</PresentationFormat>
  <Paragraphs>165</Paragraphs>
  <Slides>15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Bookman Old Style</vt:lpstr>
      <vt:lpstr>Calibri</vt:lpstr>
      <vt:lpstr>Comic Sans MS</vt:lpstr>
      <vt:lpstr>Gill Sans MT</vt:lpstr>
      <vt:lpstr>Times</vt:lpstr>
      <vt:lpstr>Times New Roman</vt:lpstr>
      <vt:lpstr>Wingdings</vt:lpstr>
      <vt:lpstr>Wingdings 3</vt:lpstr>
      <vt:lpstr>Origin</vt:lpstr>
      <vt:lpstr>Office Theme</vt:lpstr>
      <vt:lpstr>Strand separation </vt:lpstr>
      <vt:lpstr>Helicase </vt:lpstr>
      <vt:lpstr>PowerPoint Presentation</vt:lpstr>
      <vt:lpstr>PowerPoint Presentation</vt:lpstr>
      <vt:lpstr>PowerPoint Presentation</vt:lpstr>
      <vt:lpstr>RNA primers</vt:lpstr>
      <vt:lpstr>PowerPoint Presentation</vt:lpstr>
      <vt:lpstr>DNA Replication- Direction</vt:lpstr>
      <vt:lpstr>Remember the Strands are Antiparallel</vt:lpstr>
      <vt:lpstr>Replication: Elongation</vt:lpstr>
      <vt:lpstr>PowerPoint Presentation</vt:lpstr>
      <vt:lpstr>Replication fork</vt:lpstr>
      <vt:lpstr>The Leading Strand</vt:lpstr>
      <vt:lpstr>The Lagging strand</vt:lpstr>
      <vt:lpstr>Lagging Strand Segments</vt:lpstr>
    </vt:vector>
  </TitlesOfParts>
  <Company>SHS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Replication</dc:title>
  <dc:creator>Cheryl Massengale</dc:creator>
  <cp:lastModifiedBy>bharanidharan samiappan</cp:lastModifiedBy>
  <cp:revision>113</cp:revision>
  <dcterms:created xsi:type="dcterms:W3CDTF">2005-07-28T16:25:42Z</dcterms:created>
  <dcterms:modified xsi:type="dcterms:W3CDTF">2020-03-30T16:42:47Z</dcterms:modified>
</cp:coreProperties>
</file>