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notesSlides/notesSlide8.xml" ContentType="application/vnd.openxmlformats-officedocument.presentationml.notesSlide+xml"/>
  <Override PartName="/ppt/embeddings/oleObject4.bin" ContentType="application/vnd.openxmlformats-officedocument.oleObject"/>
  <Override PartName="/ppt/notesSlides/notesSlide9.xml" ContentType="application/vnd.openxmlformats-officedocument.presentationml.notesSlide+xml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2" r:id="rId2"/>
    <p:sldMasterId id="2147483706" r:id="rId3"/>
  </p:sldMasterIdLst>
  <p:notesMasterIdLst>
    <p:notesMasterId r:id="rId19"/>
  </p:notesMasterIdLst>
  <p:handoutMasterIdLst>
    <p:handoutMasterId r:id="rId20"/>
  </p:handoutMasterIdLst>
  <p:sldIdLst>
    <p:sldId id="283" r:id="rId4"/>
    <p:sldId id="467" r:id="rId5"/>
    <p:sldId id="468" r:id="rId6"/>
    <p:sldId id="462" r:id="rId7"/>
    <p:sldId id="391" r:id="rId8"/>
    <p:sldId id="466" r:id="rId9"/>
    <p:sldId id="393" r:id="rId10"/>
    <p:sldId id="479" r:id="rId11"/>
    <p:sldId id="456" r:id="rId12"/>
    <p:sldId id="457" r:id="rId13"/>
    <p:sldId id="458" r:id="rId14"/>
    <p:sldId id="459" r:id="rId15"/>
    <p:sldId id="460" r:id="rId16"/>
    <p:sldId id="480" r:id="rId17"/>
    <p:sldId id="464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5" autoAdjust="0"/>
    <p:restoredTop sz="94627" autoAdjust="0"/>
  </p:normalViewPr>
  <p:slideViewPr>
    <p:cSldViewPr>
      <p:cViewPr varScale="1">
        <p:scale>
          <a:sx n="81" d="100"/>
          <a:sy n="81" d="100"/>
        </p:scale>
        <p:origin x="14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6558CA1D-FBFC-4400-A5F6-0AEBD8B9DDB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DC18E65A-A8FD-4D49-BCBF-8E3699B7762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2615E013-AF57-4730-AC8E-E86CAFA7C0F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A7E630B3-3B2B-4148-AA78-D2D14CA3407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5EB65D6-7185-42A6-9DA0-248A070CAA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0B26580B-5860-4F39-B321-EB35CEA424D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AD25C9C-9395-42ED-8CE7-A3779CBC669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83210EF0-5BDA-415D-81B5-5A82734F7E5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9FD7649D-AD1F-452B-8FDC-9E808BE527C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7592B2AA-9791-47C2-97A6-BD3120E221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B9F638F0-89F5-480F-B28F-33564E494D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21EF683-172D-47E1-85B9-97A494BDE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3B04A3DC-CFB9-4024-8997-C686E5FB13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4875BB79-834C-4100-99FB-3F1424148987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4E683A66-B220-45FC-B254-92F9156FB9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A0924C7D-96D5-46D9-A1A1-DD7A98B6F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3AA3DBA6-AF49-4FB2-8AC6-D577974A2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B374C2EE-1C37-451F-A0E8-8C93E0882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943B4791-D18C-46F0-BC7A-4A849558B7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80B71A90-2DF4-4A35-8F6B-A53007D646D6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>
            <a:extLst>
              <a:ext uri="{FF2B5EF4-FFF2-40B4-BE49-F238E27FC236}">
                <a16:creationId xmlns:a16="http://schemas.microsoft.com/office/drawing/2014/main" id="{BDC746B1-7085-42D2-9F6D-3195E7CABF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>
            <a:extLst>
              <a:ext uri="{FF2B5EF4-FFF2-40B4-BE49-F238E27FC236}">
                <a16:creationId xmlns:a16="http://schemas.microsoft.com/office/drawing/2014/main" id="{ADBD2668-F192-48F2-8B2C-0B9CFBC08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09E7F526-75AA-4568-9960-F69A71E953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FAFD7854-88E7-4F08-87F4-58FFA14AD35F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491816CE-30E9-4C56-BDF9-C75D19224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1412B523-064E-45F0-8FF4-9E841857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D36B0702-91C3-4111-BD37-7509669386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0BC7220F-ED61-42C1-ACAF-151BD8CDE1C1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9E017EEE-3FFA-4CA8-BDD4-12BF753B2D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892F5FDD-FC2D-43FD-B0A7-CD4D134BE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DNA replication is the process where an entire double-stranded DNA is copied to produce a second, identical DNA double helix.</a:t>
            </a:r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FE5D7E96-7FC1-4579-9C81-01F8E9255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F5AFDFA6-98FF-4A68-A4BF-6A5C437F14CD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B8F58B9D-8677-4347-8F04-66841FE268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97643594-FA41-4BA2-9FDA-19B8773A9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>
                <a:latin typeface="Tahoma" panose="020B0604030504040204" pitchFamily="34" charset="0"/>
              </a:rPr>
              <a:t> Helicase unwinds the double helix starting at a replication bubble.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>
                <a:latin typeface="Tahoma" panose="020B0604030504040204" pitchFamily="34" charset="0"/>
              </a:rPr>
              <a:t> The two strands separate as the hydrogen bonds between base pairs are broken. 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>
                <a:latin typeface="Tahoma" panose="020B0604030504040204" pitchFamily="34" charset="0"/>
              </a:rPr>
              <a:t> Two replication forks form and the DNA is unwound in opposite directions.</a:t>
            </a:r>
          </a:p>
          <a:p>
            <a:endParaRPr lang="en-US" altLang="en-US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F3F85316-773E-4C43-9A24-704F9C1426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7CD2BD86-0253-4732-8A29-AD235316D7AD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6693D1E6-E240-4ABF-8674-B0B5E7ED62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33F2B382-A40F-4D77-B105-ED88A2599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EF07F9AF-A16B-499D-9C52-544C69A7E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1C97DD8B-8DFC-4B68-B31C-3ECF005DA619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56AA7CBA-7E7F-4E8C-8ACE-0881D2682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6FA94477-DD9C-4FF2-AD3C-05BB2CA79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093EAC69-047C-4ED5-AB13-F82F5B42E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25B8B856-3E56-4622-862D-C22938B13602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1E3668E1-31FE-468D-AB3E-C9168F6F6F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28B0CDDD-A634-48A8-A0E4-1885936C9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E65DBB86-BAB7-4517-A206-0D3A6213EA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fld id="{2EFD59AE-3526-4B50-8D38-555B66CC956B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2C1417-51C7-4793-9892-43B79A64BB7D}"/>
              </a:ext>
            </a:extLst>
          </p:cNvPr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E0E01-A8F8-45B8-914E-A112840E87BB}"/>
              </a:ext>
            </a:extLst>
          </p:cNvPr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6B94B3-8EC4-4280-8C9D-BAFF71D886F0}"/>
              </a:ext>
            </a:extLst>
          </p:cNvPr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9D89F2-DF99-4F98-BE2D-8DD8251FB351}"/>
              </a:ext>
            </a:extLst>
          </p:cNvPr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27">
            <a:extLst>
              <a:ext uri="{FF2B5EF4-FFF2-40B4-BE49-F238E27FC236}">
                <a16:creationId xmlns:a16="http://schemas.microsoft.com/office/drawing/2014/main" id="{2C759CF9-6C01-4DE8-B0AF-8AA0F35C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16">
            <a:extLst>
              <a:ext uri="{FF2B5EF4-FFF2-40B4-BE49-F238E27FC236}">
                <a16:creationId xmlns:a16="http://schemas.microsoft.com/office/drawing/2014/main" id="{FBE9794E-C086-4164-A0F5-E5B3752DF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2" name="Slide Number Placeholder 28">
            <a:extLst>
              <a:ext uri="{FF2B5EF4-FFF2-40B4-BE49-F238E27FC236}">
                <a16:creationId xmlns:a16="http://schemas.microsoft.com/office/drawing/2014/main" id="{CA58EC15-1A51-43C5-9FEA-7C857525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785A4-AEE8-4BB7-B4CA-5E4035F52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209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204837C9-C4B2-4ADD-837E-8C1B252FC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C8B5144-84F7-47C6-8CDD-0BEDD38F7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260C27B-2910-4C62-BE50-011A9758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85348-24AD-46F7-8E47-3C6E955D5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777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10">
            <a:extLst>
              <a:ext uri="{FF2B5EF4-FFF2-40B4-BE49-F238E27FC236}">
                <a16:creationId xmlns:a16="http://schemas.microsoft.com/office/drawing/2014/main" id="{EAC024B9-E99C-421F-A489-136F182066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CDA4D12E-54DF-4EF5-BE5A-F58D0FBA95F2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Straight Connector 12">
            <a:extLst>
              <a:ext uri="{FF2B5EF4-FFF2-40B4-BE49-F238E27FC236}">
                <a16:creationId xmlns:a16="http://schemas.microsoft.com/office/drawing/2014/main" id="{16C56B15-07E0-4284-A285-349BC5BD2ADC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D264CF-AFD2-4CF4-BB5C-38B0D444F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17A8EDD-E3BC-438F-9F52-2FA68BDAF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61E0FD-0312-4D08-92DB-1C3B6EF4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3E3B1-A66E-48BC-A72A-FAEF5854D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010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09600"/>
            <a:ext cx="6477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981200"/>
            <a:ext cx="31623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981200"/>
            <a:ext cx="31623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C0CC80E-8EFD-40E5-8ED4-42D8ABE7A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6B810DA-F370-4A31-B7ED-F820C9067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8F6EC12-7DE2-4024-B1EB-3484921E8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02B1F-9F21-45A8-9C92-BDA5914C43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5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31B3C-688D-4898-A60E-B7732DFE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F79F8-87DF-4281-94EC-B88F35C47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8B039-3094-4F6F-9284-ADE11F6A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7CF56-19E5-4B45-B31C-6B264D9324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72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E3A0C-4319-4AA5-A504-62156D83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7412-02A6-49AC-A000-3DC89A503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BDAD8-3639-4190-B5EB-08B06BC2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084A1-362E-489F-8490-B80E5D67CE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137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57B26-A417-409E-8243-C37B37729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059EC-5287-467B-9CAF-E250CF82C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E1998-E4A7-4866-BDF7-4DBC8F75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D1FC1-2B18-454F-8B6F-D723E63D6F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839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932E67-3270-4F9B-84FB-CFF19E1A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3E601A-9276-49AF-A628-A7C9122A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616AFC-FAEE-4601-9368-3FAAB5D1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0BB58-1408-4952-95BF-40661285E9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893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021133-9282-413E-9B24-64551300D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DCF5325-A2B6-4E23-94BF-2AF93E46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1B00873-827F-4B13-92E7-A459D869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85B5-851A-4F3E-9360-AC6E5B613C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343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D0C636-ACBC-482E-B946-13CF8DFAD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E454374-BC6D-4FD7-927F-94A9141BF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CD562C-9FA6-49C0-A76A-E980990E0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D6E2D-B6C3-42FB-A5CF-59EFFE9AF5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012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F17AC94-0AA8-4523-8605-29F3CA81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3A485BA-F574-4456-8482-317BBB77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0E0F495-2C53-43A8-9263-46C1ECC2E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EEC0E-C37A-46F1-8335-131EB533DA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182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452F2D4-B4ED-4668-AA4F-C8BD053A3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3868D31-987D-4D26-A212-85B42D19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895F0E6-2AB6-45EF-AD66-4FB4A9ECE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F15F8-0975-475B-8B42-C617F19254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157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7A8116-0760-4631-A7F0-2A91AE5E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807616-7427-4C15-BB96-612F834C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4F503F-AE51-4AB5-A025-FB105FA36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74D70-523A-49A7-AB90-3B8DDAC3DF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428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70FA16-5A1C-42FD-86A3-323B974A8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AFA148-830E-4FA9-BBCD-AD65D5BD7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673EA3F-B988-4FDA-955B-238AF81F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BC64F-65F6-4500-8C1B-A4BD5BF919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1484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78A30-A866-4AF7-BC36-1CBFF2199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FE72E-0630-4546-AB14-9E1F40ED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B455E-287A-4678-8AFF-0109F8A61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80A42-51F3-410D-9910-E09380E123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084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44760-8182-4D56-A6BD-B7C2967A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7BC00-D113-47B8-B19B-5BD6946F0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C803B-4FE2-466F-BCCB-5A65D942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EB064-2F90-4CEF-9F74-7547F0A17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0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B43F93-6F90-4370-B303-C08983DFE1F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3AA31120-2BF4-49DA-95CC-CDDDE346E392}"/>
              </a:ext>
            </a:extLst>
          </p:cNvPr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BCE60A-F15F-411B-99F0-33A111394076}"/>
              </a:ext>
            </a:extLst>
          </p:cNvPr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8F7CC-31CE-40A5-8D05-3EF290D1231D}"/>
              </a:ext>
            </a:extLst>
          </p:cNvPr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A05560-4793-4690-A1B1-511E3A7F17C8}"/>
              </a:ext>
            </a:extLst>
          </p:cNvPr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>
            <a:extLst>
              <a:ext uri="{FF2B5EF4-FFF2-40B4-BE49-F238E27FC236}">
                <a16:creationId xmlns:a16="http://schemas.microsoft.com/office/drawing/2014/main" id="{E9AE818F-06A3-44A1-9415-6AD6425C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6">
            <a:extLst>
              <a:ext uri="{FF2B5EF4-FFF2-40B4-BE49-F238E27FC236}">
                <a16:creationId xmlns:a16="http://schemas.microsoft.com/office/drawing/2014/main" id="{38410001-9438-48A7-83B5-DB1DA274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3" name="Slide Number Placeholder 28">
            <a:extLst>
              <a:ext uri="{FF2B5EF4-FFF2-40B4-BE49-F238E27FC236}">
                <a16:creationId xmlns:a16="http://schemas.microsoft.com/office/drawing/2014/main" id="{CF5D7AD4-F3F7-45D2-A68F-7326416D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AA531-D58D-4095-A691-81A23D0C26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242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58A61FA-5D73-4746-A358-78EA24D2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B4F8FF6-B573-4671-B83C-4EC278F7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FE266B1-F27A-4FDC-9CB1-0142E85F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D7DEE-EDBF-42D2-8F50-8D406EC51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856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2263684-94A9-46A9-89E8-E5509C2E7CB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5" name="Rounded Rectangle 10">
            <a:extLst>
              <a:ext uri="{FF2B5EF4-FFF2-40B4-BE49-F238E27FC236}">
                <a16:creationId xmlns:a16="http://schemas.microsoft.com/office/drawing/2014/main" id="{378AB081-DB15-45B3-9A23-D6F10CA4264F}"/>
              </a:ext>
            </a:extLst>
          </p:cNvPr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626953-D519-43CB-8F4D-14B18B3BC2AA}"/>
              </a:ext>
            </a:extLst>
          </p:cNvPr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82CF5-5B91-4011-9A2E-33986B083BD9}"/>
              </a:ext>
            </a:extLst>
          </p:cNvPr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4C7B45-9A38-4C8A-ACE8-572873D9B96C}"/>
              </a:ext>
            </a:extLst>
          </p:cNvPr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5EE1E57-0E14-460C-A427-2032F940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865423B-4D22-4F21-B685-4E6C1B19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60FC79-2229-4E27-9853-713B9C061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69CD2-118B-4158-B36D-7DC61A13D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681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46D62B69-72EB-4EAE-838F-32D3D37B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76F954A-4A3A-4BB8-933B-ECF2C13B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717FDF0C-8B81-441D-A8A2-6603485DA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CD1D0-554A-4291-9AF9-EE9CAEEF1A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303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1E0E2889-8166-49CC-8A4D-A2FA6AAF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C388902-BE59-4BDC-B612-29F782DB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FB05CF1C-6154-4D50-8420-F9B245BC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80059-AD9F-4581-9F7A-B0C062ECF9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197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4DDBA0BC-57EE-42DA-84A0-B763BBF0B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D1B4F5F-E95B-43C7-8A59-F2D46AD2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F1736162-1433-4F9D-AC6E-6714512D8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165B2-380E-431F-9D90-9130550F52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31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5B8A58-C0C8-4ECE-B895-A9A5FED12D8F}"/>
              </a:ext>
            </a:extLst>
          </p:cNvPr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5950F-DBEA-4FD0-BC34-5306D61EF3D7}"/>
              </a:ext>
            </a:extLst>
          </p:cNvPr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58D4D88-996D-41EA-AC65-301EAB63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1DDC0C6-F2C5-4A65-871E-E57A82041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33C4A9-1038-4392-A72D-FF3360E5F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FA9E9B-565D-4095-9D33-D30B281FB3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396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3E0260E9-53B5-4D45-9665-8F30F29A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7D24F-E998-4A13-ACB7-2C7E56E5A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2C2C2C34-52E8-46F6-8626-FCB88DDC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A45CC-70F3-484B-B149-ED553A3DD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469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8F420B-630A-44D9-AB3C-7C86E69446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6" name="Rounded Rectangle 10">
            <a:extLst>
              <a:ext uri="{FF2B5EF4-FFF2-40B4-BE49-F238E27FC236}">
                <a16:creationId xmlns:a16="http://schemas.microsoft.com/office/drawing/2014/main" id="{A66EF3E5-B4CC-41A4-91C0-3369AF09AD86}"/>
              </a:ext>
            </a:extLst>
          </p:cNvPr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748A3B2-6AF1-43CB-993B-067732921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5118468-D43C-4B29-8861-19BA542C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595CB1DA-FF7D-42DF-AC8F-D32ADF9CB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63162-A04E-45CA-9AB8-4F54BED403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829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D4EADA-FB2D-4BB7-8CD6-E97EA83F8598}"/>
              </a:ext>
            </a:extLst>
          </p:cNvPr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7D04EC-5E7F-4E35-94C9-B60C73D3F622}"/>
              </a:ext>
            </a:extLst>
          </p:cNvPr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6E32BE-FD1C-41EB-9441-09A97633A2BA}"/>
              </a:ext>
            </a:extLst>
          </p:cNvPr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DF2AED9-359C-4AF2-865D-6B8982CF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3368D418-7C88-4065-B07A-952480A2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027AE23E-E5A5-4332-99F6-307AC0CE9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00BAC-CC4B-461E-9CDF-FF7EDE170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1827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4DC2E712-F2AA-4933-BB79-1E6DB3A1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E3ECAF0-921A-4235-A03F-10570B6E0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F9C7D357-9D88-403B-B628-68357256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12324-9813-4856-AC86-50DC968F32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209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9481FB87-85CE-45E4-A54C-E73955927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E432838-FAAA-4539-8069-FC2B90CB8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CF5BF24E-D177-41DD-B812-6CE62FFBA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E5460-6CA4-428B-9044-2A8FEFE6C7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425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D630B5-5B3E-4976-86E1-AA1C7919B6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39BA4-1B2B-488B-9400-15D07D0F29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EB2008-5C92-472B-BB77-8F8F522F93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DEA94-B8DE-4A4F-B7C3-8733F281EF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612227"/>
      </p:ext>
    </p:extLst>
  </p:cSld>
  <p:clrMapOvr>
    <a:masterClrMapping/>
  </p:clrMapOvr>
  <p:transition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5871D3E3-FE94-4038-BD48-E01EDB49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C45E805-699B-40BC-BCAB-9A45C0D2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B76738F8-DF6E-4F26-B3F3-B6A38BC64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B0583-70E8-4832-B767-6EA647F2B9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2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F9667CA6-387E-4B76-88E1-0B4AFA553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AF9E89C-543B-4ECE-9267-482BB6591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C79547DB-DF4F-4001-84A8-7C33DA9C8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5732A-19A3-4834-82AE-F2E0D5B20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714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DBF725A-C9AD-4F66-A60A-4CEB540462DF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EF63628-F635-4695-B741-4D3A9575F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42D3630-54BA-42C2-B2A0-A81BF6C9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A30923E-1196-44E6-916C-056B3E0E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116EA-42A4-4A94-AC35-8DF1CFB899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840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>
            <a:extLst>
              <a:ext uri="{FF2B5EF4-FFF2-40B4-BE49-F238E27FC236}">
                <a16:creationId xmlns:a16="http://schemas.microsoft.com/office/drawing/2014/main" id="{31AAC12F-69DE-4A6C-9D49-A45425DA67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F7AF232-2D70-49BD-9D17-5BE519BCECD2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CF99C80-AEB3-48A3-9184-F8F85831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3E2EF36-22A4-4FC2-8087-F3333F46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2B97684-9774-4EC5-BFB0-ACB6C101E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6E35A-3A40-4425-B987-3F960D7E36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43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>
            <a:extLst>
              <a:ext uri="{FF2B5EF4-FFF2-40B4-BE49-F238E27FC236}">
                <a16:creationId xmlns:a16="http://schemas.microsoft.com/office/drawing/2014/main" id="{D7B8ADD3-B6CB-49B9-8B19-5E878D6BF6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6" name="Straight Connector 11">
            <a:extLst>
              <a:ext uri="{FF2B5EF4-FFF2-40B4-BE49-F238E27FC236}">
                <a16:creationId xmlns:a16="http://schemas.microsoft.com/office/drawing/2014/main" id="{3F787861-E4F2-4761-BDBC-834C2EBFCAF4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F9C436F7-A670-4A07-A512-120C03559775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4FADA292-24F8-41FF-B11C-84EDB37E7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48F4EE39-E26E-4401-ADD7-69DFAEC68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16C35E2-C2B6-4C59-B8B5-8AF6BC881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C3214-1B1C-429C-861B-57E5C90966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621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0">
            <a:extLst>
              <a:ext uri="{FF2B5EF4-FFF2-40B4-BE49-F238E27FC236}">
                <a16:creationId xmlns:a16="http://schemas.microsoft.com/office/drawing/2014/main" id="{96BB8D05-C40E-4E3C-8968-604135F6C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F7BB6BC-97C7-4000-9668-0FF7CC470EAF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A37684-B96C-4FEE-86BF-49B15E59ED47}"/>
              </a:ext>
            </a:extLst>
          </p:cNvPr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4825260F-C8B9-4DE4-9B94-C915904B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0B7E7053-86C3-4412-8471-2289E5E4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ADB7A7D7-3A1F-46FF-AD47-C1965DDB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1D441-88FB-49C9-8A49-DB61DFCD7F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922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>
            <a:extLst>
              <a:ext uri="{FF2B5EF4-FFF2-40B4-BE49-F238E27FC236}">
                <a16:creationId xmlns:a16="http://schemas.microsoft.com/office/drawing/2014/main" id="{3B3CA4AE-476D-4729-889C-7BD6BF9AD19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12">
            <a:extLst>
              <a:ext uri="{FF2B5EF4-FFF2-40B4-BE49-F238E27FC236}">
                <a16:creationId xmlns:a16="http://schemas.microsoft.com/office/drawing/2014/main" id="{C4A56867-B1E7-4874-994E-5E3F77624B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8389A50-35EF-4C4D-8CCB-A5FBD74322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BB648-4513-4DE2-9B02-473C12BB3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C231D4F-6727-4219-B7A5-E3D058580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3746271-253C-4A3E-8D75-BF695A6A44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Straight Connector 27">
            <a:extLst>
              <a:ext uri="{FF2B5EF4-FFF2-40B4-BE49-F238E27FC236}">
                <a16:creationId xmlns:a16="http://schemas.microsoft.com/office/drawing/2014/main" id="{0B923E59-4C3A-4895-A94E-B7374CDB8B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056" name="Straight Connector 28">
            <a:extLst>
              <a:ext uri="{FF2B5EF4-FFF2-40B4-BE49-F238E27FC236}">
                <a16:creationId xmlns:a16="http://schemas.microsoft.com/office/drawing/2014/main" id="{8503202A-356A-4157-BD0A-18818F0FE0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1021D53B-74AB-47E8-ABF4-D7033A465020}"/>
              </a:ext>
            </a:extLst>
          </p:cNvPr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53" r:id="rId2"/>
    <p:sldLayoutId id="2147484979" r:id="rId3"/>
    <p:sldLayoutId id="2147484954" r:id="rId4"/>
    <p:sldLayoutId id="2147484955" r:id="rId5"/>
    <p:sldLayoutId id="2147484980" r:id="rId6"/>
    <p:sldLayoutId id="2147484981" r:id="rId7"/>
    <p:sldLayoutId id="2147484982" r:id="rId8"/>
    <p:sldLayoutId id="2147484983" r:id="rId9"/>
    <p:sldLayoutId id="2147484956" r:id="rId10"/>
    <p:sldLayoutId id="2147484984" r:id="rId11"/>
    <p:sldLayoutId id="2147484957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9FAF20E5-7C5F-4E0B-AC83-44EA77ABC5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515A685-D1E4-4CC2-B6A9-77B6B94501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6016A-B3A0-44B4-9D30-177609F01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6B742-6213-4AB4-8C43-5DB77492B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18168-4919-4F48-9CF5-B9A925E82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EF22288-4FD8-43B4-B99A-C5ACB1A646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8" r:id="rId1"/>
    <p:sldLayoutId id="2147484959" r:id="rId2"/>
    <p:sldLayoutId id="2147484960" r:id="rId3"/>
    <p:sldLayoutId id="2147484961" r:id="rId4"/>
    <p:sldLayoutId id="2147484962" r:id="rId5"/>
    <p:sldLayoutId id="2147484963" r:id="rId6"/>
    <p:sldLayoutId id="2147484964" r:id="rId7"/>
    <p:sldLayoutId id="2147484965" r:id="rId8"/>
    <p:sldLayoutId id="2147484966" r:id="rId9"/>
    <p:sldLayoutId id="2147484967" r:id="rId10"/>
    <p:sldLayoutId id="2147484968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A0C177-6145-4860-8976-9E85D68F724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 useBgFill="1">
        <p:nvSpPr>
          <p:cNvPr id="8" name="Rounded Rectangle 7">
            <a:extLst>
              <a:ext uri="{FF2B5EF4-FFF2-40B4-BE49-F238E27FC236}">
                <a16:creationId xmlns:a16="http://schemas.microsoft.com/office/drawing/2014/main" id="{D38B030D-9D21-4B21-9804-FEF4278CD3D1}"/>
              </a:ext>
            </a:extLst>
          </p:cNvPr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100" name="Title Placeholder 21">
            <a:extLst>
              <a:ext uri="{FF2B5EF4-FFF2-40B4-BE49-F238E27FC236}">
                <a16:creationId xmlns:a16="http://schemas.microsoft.com/office/drawing/2014/main" id="{78811969-803E-4E24-9A28-F6B78EC621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1" name="Text Placeholder 12">
            <a:extLst>
              <a:ext uri="{FF2B5EF4-FFF2-40B4-BE49-F238E27FC236}">
                <a16:creationId xmlns:a16="http://schemas.microsoft.com/office/drawing/2014/main" id="{A504F72D-B6CF-4015-B819-1747C03455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C148F57-B9F7-4119-A921-A0DBD8D73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F115D-3EDF-4F38-B67C-A4B47D83F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Times New Roman" pitchFamily="-110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D37285B-2F1C-4709-93C3-58EE2F99A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FFFAF887-CFDD-4858-AA79-2A1949AC70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  <p:sldLayoutId id="2147484970" r:id="rId2"/>
    <p:sldLayoutId id="2147484986" r:id="rId3"/>
    <p:sldLayoutId id="2147484971" r:id="rId4"/>
    <p:sldLayoutId id="2147484972" r:id="rId5"/>
    <p:sldLayoutId id="2147484973" r:id="rId6"/>
    <p:sldLayoutId id="2147484974" r:id="rId7"/>
    <p:sldLayoutId id="2147484987" r:id="rId8"/>
    <p:sldLayoutId id="2147484988" r:id="rId9"/>
    <p:sldLayoutId id="2147484975" r:id="rId10"/>
    <p:sldLayoutId id="2147484976" r:id="rId11"/>
    <p:sldLayoutId id="2147484989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0.m4a"/><Relationship Id="rId7" Type="http://schemas.openxmlformats.org/officeDocument/2006/relationships/image" Target="../media/image8.png"/><Relationship Id="rId2" Type="http://schemas.microsoft.com/office/2007/relationships/media" Target="../media/media10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1.m4a"/><Relationship Id="rId7" Type="http://schemas.openxmlformats.org/officeDocument/2006/relationships/image" Target="../media/image9.png"/><Relationship Id="rId2" Type="http://schemas.microsoft.com/office/2007/relationships/media" Target="../media/media11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2.m4a"/><Relationship Id="rId7" Type="http://schemas.openxmlformats.org/officeDocument/2006/relationships/image" Target="../media/image10.png"/><Relationship Id="rId2" Type="http://schemas.microsoft.com/office/2007/relationships/media" Target="../media/media12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3.m4a"/><Relationship Id="rId7" Type="http://schemas.openxmlformats.org/officeDocument/2006/relationships/image" Target="../media/image11.png"/><Relationship Id="rId2" Type="http://schemas.microsoft.com/office/2007/relationships/media" Target="../media/media13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audio" Target="../media/audio1.bin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75F89019-A283-4087-9CBE-D0BC962C0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 lIns="90488" tIns="44450" rIns="90488" bIns="4445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Joining of Okazaki Fragments</a:t>
            </a:r>
          </a:p>
        </p:txBody>
      </p:sp>
      <p:sp>
        <p:nvSpPr>
          <p:cNvPr id="76803" name="Slide Number Placeholder 5">
            <a:extLst>
              <a:ext uri="{FF2B5EF4-FFF2-40B4-BE49-F238E27FC236}">
                <a16:creationId xmlns:a16="http://schemas.microsoft.com/office/drawing/2014/main" id="{D87204B3-157B-4863-BB41-22D5775F1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05C1A0B-06DD-45D1-B657-1537C6E324F5}" type="slidenum">
              <a:rPr lang="en-US" altLang="en-US" sz="1400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US" altLang="en-US" sz="1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991B278-4D00-4B29-A37B-2B578E137C35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762000" y="1752600"/>
            <a:ext cx="7848600" cy="2209800"/>
          </a:xfrm>
        </p:spPr>
        <p:txBody>
          <a:bodyPr lIns="90488" tIns="44450" rIns="90488" bIns="44450">
            <a:normAutofit/>
          </a:bodyPr>
          <a:lstStyle/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Font typeface="Wingdings 3"/>
              <a:buChar char=""/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The enzyme </a:t>
            </a:r>
            <a:r>
              <a:rPr lang="en-US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Ligase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joins the Okazaki fragments together to make one strand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90C88D2B-90D0-4F36-903C-22134B5E0767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3657600"/>
            <a:ext cx="8207375" cy="2108200"/>
            <a:chOff x="471" y="2823"/>
            <a:chExt cx="5170" cy="1328"/>
          </a:xfrm>
        </p:grpSpPr>
        <p:sp>
          <p:nvSpPr>
            <p:cNvPr id="76806" name="Line 5">
              <a:extLst>
                <a:ext uri="{FF2B5EF4-FFF2-40B4-BE49-F238E27FC236}">
                  <a16:creationId xmlns:a16="http://schemas.microsoft.com/office/drawing/2014/main" id="{5B50725E-CBEA-4F78-98C2-D60445EFE3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07" name="Line 6">
              <a:extLst>
                <a:ext uri="{FF2B5EF4-FFF2-40B4-BE49-F238E27FC236}">
                  <a16:creationId xmlns:a16="http://schemas.microsoft.com/office/drawing/2014/main" id="{A7270DAF-DE89-4A3A-8689-C19C81DC3E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2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08" name="Line 7">
              <a:extLst>
                <a:ext uri="{FF2B5EF4-FFF2-40B4-BE49-F238E27FC236}">
                  <a16:creationId xmlns:a16="http://schemas.microsoft.com/office/drawing/2014/main" id="{2681B6E9-E192-49C2-941C-EA7A3F4CCF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09" name="Line 8">
              <a:extLst>
                <a:ext uri="{FF2B5EF4-FFF2-40B4-BE49-F238E27FC236}">
                  <a16:creationId xmlns:a16="http://schemas.microsoft.com/office/drawing/2014/main" id="{6C882952-BBEB-4B0D-9A19-F611F4480E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4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10" name="Line 9">
              <a:extLst>
                <a:ext uri="{FF2B5EF4-FFF2-40B4-BE49-F238E27FC236}">
                  <a16:creationId xmlns:a16="http://schemas.microsoft.com/office/drawing/2014/main" id="{6DFBF88B-C800-43B4-AF6F-A5C03BDAA8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0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11" name="Line 10">
              <a:extLst>
                <a:ext uri="{FF2B5EF4-FFF2-40B4-BE49-F238E27FC236}">
                  <a16:creationId xmlns:a16="http://schemas.microsoft.com/office/drawing/2014/main" id="{4B8037F7-4F93-4413-BF51-5A066734DF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12" name="Line 11">
              <a:extLst>
                <a:ext uri="{FF2B5EF4-FFF2-40B4-BE49-F238E27FC236}">
                  <a16:creationId xmlns:a16="http://schemas.microsoft.com/office/drawing/2014/main" id="{C3E96391-3D47-4AAB-AF25-5B1B7619D8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13" name="Line 12">
              <a:extLst>
                <a:ext uri="{FF2B5EF4-FFF2-40B4-BE49-F238E27FC236}">
                  <a16:creationId xmlns:a16="http://schemas.microsoft.com/office/drawing/2014/main" id="{0223DDC0-7E79-4484-9ABC-1D9C8AAE48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14" name="Line 13">
              <a:extLst>
                <a:ext uri="{FF2B5EF4-FFF2-40B4-BE49-F238E27FC236}">
                  <a16:creationId xmlns:a16="http://schemas.microsoft.com/office/drawing/2014/main" id="{07F93263-673F-4004-8E13-6A78720799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15" name="Line 14">
              <a:extLst>
                <a:ext uri="{FF2B5EF4-FFF2-40B4-BE49-F238E27FC236}">
                  <a16:creationId xmlns:a16="http://schemas.microsoft.com/office/drawing/2014/main" id="{0C9E37EB-FA3F-4AF7-A51E-179D1519E2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16" name="Line 15">
              <a:extLst>
                <a:ext uri="{FF2B5EF4-FFF2-40B4-BE49-F238E27FC236}">
                  <a16:creationId xmlns:a16="http://schemas.microsoft.com/office/drawing/2014/main" id="{3CB14611-D642-4AFF-A8E4-0AF05E2F0E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84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17" name="Line 16">
              <a:extLst>
                <a:ext uri="{FF2B5EF4-FFF2-40B4-BE49-F238E27FC236}">
                  <a16:creationId xmlns:a16="http://schemas.microsoft.com/office/drawing/2014/main" id="{875B00A3-B867-4677-B85B-272F6A0816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48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18" name="Line 17">
              <a:extLst>
                <a:ext uri="{FF2B5EF4-FFF2-40B4-BE49-F238E27FC236}">
                  <a16:creationId xmlns:a16="http://schemas.microsoft.com/office/drawing/2014/main" id="{2DD44D65-7B77-4A4D-906E-192CCAD5EC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2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19" name="Line 18">
              <a:extLst>
                <a:ext uri="{FF2B5EF4-FFF2-40B4-BE49-F238E27FC236}">
                  <a16:creationId xmlns:a16="http://schemas.microsoft.com/office/drawing/2014/main" id="{A893C800-463D-4E6D-8F6D-A647CFEF86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6" y="3680"/>
              <a:ext cx="0" cy="22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20" name="Line 19">
              <a:extLst>
                <a:ext uri="{FF2B5EF4-FFF2-40B4-BE49-F238E27FC236}">
                  <a16:creationId xmlns:a16="http://schemas.microsoft.com/office/drawing/2014/main" id="{859ACBA8-7AE6-47AB-ACB7-6300AB8F2A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4" y="3888"/>
              <a:ext cx="468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21" name="Rectangle 20">
              <a:extLst>
                <a:ext uri="{FF2B5EF4-FFF2-40B4-BE49-F238E27FC236}">
                  <a16:creationId xmlns:a16="http://schemas.microsoft.com/office/drawing/2014/main" id="{922FB24A-1996-4BD1-A1EC-27AFDD048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3922"/>
              <a:ext cx="1155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9688"/>
                  </a:solidFill>
                  <a:latin typeface="Comic Sans MS" panose="030F0702030302020204" pitchFamily="66" charset="0"/>
                </a:rPr>
                <a:t>Lagging Strand</a:t>
              </a:r>
            </a:p>
          </p:txBody>
        </p:sp>
        <p:sp>
          <p:nvSpPr>
            <p:cNvPr id="76822" name="Line 21">
              <a:extLst>
                <a:ext uri="{FF2B5EF4-FFF2-40B4-BE49-F238E27FC236}">
                  <a16:creationId xmlns:a16="http://schemas.microsoft.com/office/drawing/2014/main" id="{73BD1B81-6DD3-4509-9A9D-6B91A3C264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00" y="4032"/>
              <a:ext cx="305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23" name="Line 22">
              <a:extLst>
                <a:ext uri="{FF2B5EF4-FFF2-40B4-BE49-F238E27FC236}">
                  <a16:creationId xmlns:a16="http://schemas.microsoft.com/office/drawing/2014/main" id="{9E177BAD-9A54-4E77-B909-BA3D6F6AEB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24" name="Line 23">
              <a:extLst>
                <a:ext uri="{FF2B5EF4-FFF2-40B4-BE49-F238E27FC236}">
                  <a16:creationId xmlns:a16="http://schemas.microsoft.com/office/drawing/2014/main" id="{2F85DB3F-E794-4344-8DCB-0ADA97244A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" y="345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25" name="Line 24">
              <a:extLst>
                <a:ext uri="{FF2B5EF4-FFF2-40B4-BE49-F238E27FC236}">
                  <a16:creationId xmlns:a16="http://schemas.microsoft.com/office/drawing/2014/main" id="{821E81FE-466F-46AD-A673-8982399E54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2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26" name="Line 25">
              <a:extLst>
                <a:ext uri="{FF2B5EF4-FFF2-40B4-BE49-F238E27FC236}">
                  <a16:creationId xmlns:a16="http://schemas.microsoft.com/office/drawing/2014/main" id="{15FB189D-171C-4BF2-8C45-40B572123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4" y="345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27" name="Line 26">
              <a:extLst>
                <a:ext uri="{FF2B5EF4-FFF2-40B4-BE49-F238E27FC236}">
                  <a16:creationId xmlns:a16="http://schemas.microsoft.com/office/drawing/2014/main" id="{D40C745A-04E3-47BC-8E62-760ECC5AAD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60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28" name="Line 27">
              <a:extLst>
                <a:ext uri="{FF2B5EF4-FFF2-40B4-BE49-F238E27FC236}">
                  <a16:creationId xmlns:a16="http://schemas.microsoft.com/office/drawing/2014/main" id="{A717C9FC-9EB5-49DC-A559-878EA7E072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2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29" name="Line 28">
              <a:extLst>
                <a:ext uri="{FF2B5EF4-FFF2-40B4-BE49-F238E27FC236}">
                  <a16:creationId xmlns:a16="http://schemas.microsoft.com/office/drawing/2014/main" id="{1AF118C8-B53C-4744-985B-39116C70BF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4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30" name="Line 29">
              <a:extLst>
                <a:ext uri="{FF2B5EF4-FFF2-40B4-BE49-F238E27FC236}">
                  <a16:creationId xmlns:a16="http://schemas.microsoft.com/office/drawing/2014/main" id="{BDBD16EB-6A7A-4671-955A-2AEE34078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6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31" name="Line 30">
              <a:extLst>
                <a:ext uri="{FF2B5EF4-FFF2-40B4-BE49-F238E27FC236}">
                  <a16:creationId xmlns:a16="http://schemas.microsoft.com/office/drawing/2014/main" id="{C07CCC3A-75F3-42CB-BD24-1321FF37AB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3440"/>
              <a:ext cx="0" cy="224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32" name="Line 31">
              <a:extLst>
                <a:ext uri="{FF2B5EF4-FFF2-40B4-BE49-F238E27FC236}">
                  <a16:creationId xmlns:a16="http://schemas.microsoft.com/office/drawing/2014/main" id="{6397ABFB-734D-4FC1-848D-3D82DE6097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" y="3456"/>
              <a:ext cx="304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33" name="Line 32">
              <a:extLst>
                <a:ext uri="{FF2B5EF4-FFF2-40B4-BE49-F238E27FC236}">
                  <a16:creationId xmlns:a16="http://schemas.microsoft.com/office/drawing/2014/main" id="{27D46E39-7675-4E48-AC25-BE6690FC22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34" name="Line 33">
              <a:extLst>
                <a:ext uri="{FF2B5EF4-FFF2-40B4-BE49-F238E27FC236}">
                  <a16:creationId xmlns:a16="http://schemas.microsoft.com/office/drawing/2014/main" id="{F6ECDA26-F553-4E68-B55A-0635F7673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40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35" name="Line 34">
              <a:extLst>
                <a:ext uri="{FF2B5EF4-FFF2-40B4-BE49-F238E27FC236}">
                  <a16:creationId xmlns:a16="http://schemas.microsoft.com/office/drawing/2014/main" id="{F6350DED-9D44-4707-A507-C77CCDE1C5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04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36" name="Line 35">
              <a:extLst>
                <a:ext uri="{FF2B5EF4-FFF2-40B4-BE49-F238E27FC236}">
                  <a16:creationId xmlns:a16="http://schemas.microsoft.com/office/drawing/2014/main" id="{927EE9F3-7E84-4704-8DC7-2A25E3907A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76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37" name="Line 36">
              <a:extLst>
                <a:ext uri="{FF2B5EF4-FFF2-40B4-BE49-F238E27FC236}">
                  <a16:creationId xmlns:a16="http://schemas.microsoft.com/office/drawing/2014/main" id="{1A9A9371-9368-444B-B7FA-1A59280B4E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12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38" name="Line 37">
              <a:extLst>
                <a:ext uri="{FF2B5EF4-FFF2-40B4-BE49-F238E27FC236}">
                  <a16:creationId xmlns:a16="http://schemas.microsoft.com/office/drawing/2014/main" id="{DB518D31-C507-407C-ADB4-44CDDBCD85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4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39" name="Line 38">
              <a:extLst>
                <a:ext uri="{FF2B5EF4-FFF2-40B4-BE49-F238E27FC236}">
                  <a16:creationId xmlns:a16="http://schemas.microsoft.com/office/drawing/2014/main" id="{074A31A4-83EB-42FD-BF97-74969F3376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6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40" name="Line 39">
              <a:extLst>
                <a:ext uri="{FF2B5EF4-FFF2-40B4-BE49-F238E27FC236}">
                  <a16:creationId xmlns:a16="http://schemas.microsoft.com/office/drawing/2014/main" id="{BEF1C174-8C32-44D1-8D99-35EA23A52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8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41" name="Line 40">
              <a:extLst>
                <a:ext uri="{FF2B5EF4-FFF2-40B4-BE49-F238E27FC236}">
                  <a16:creationId xmlns:a16="http://schemas.microsoft.com/office/drawing/2014/main" id="{3FFE7008-D482-4A0D-AC99-3E9C423C56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42" name="Line 41">
              <a:extLst>
                <a:ext uri="{FF2B5EF4-FFF2-40B4-BE49-F238E27FC236}">
                  <a16:creationId xmlns:a16="http://schemas.microsoft.com/office/drawing/2014/main" id="{D613F8DD-52D2-4CE1-8695-D7D906B6C9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2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43" name="Line 42">
              <a:extLst>
                <a:ext uri="{FF2B5EF4-FFF2-40B4-BE49-F238E27FC236}">
                  <a16:creationId xmlns:a16="http://schemas.microsoft.com/office/drawing/2014/main" id="{48C5A868-39A1-4AD1-BF6D-6C7A2D3B77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44" name="Line 43">
              <a:extLst>
                <a:ext uri="{FF2B5EF4-FFF2-40B4-BE49-F238E27FC236}">
                  <a16:creationId xmlns:a16="http://schemas.microsoft.com/office/drawing/2014/main" id="{8F2C512A-5B6D-4725-B78E-5D606BA75E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8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45" name="Line 44">
              <a:extLst>
                <a:ext uri="{FF2B5EF4-FFF2-40B4-BE49-F238E27FC236}">
                  <a16:creationId xmlns:a16="http://schemas.microsoft.com/office/drawing/2014/main" id="{5A97F03B-9D2E-4D7A-9762-AB88262046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48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46" name="Line 45">
              <a:extLst>
                <a:ext uri="{FF2B5EF4-FFF2-40B4-BE49-F238E27FC236}">
                  <a16:creationId xmlns:a16="http://schemas.microsoft.com/office/drawing/2014/main" id="{E9E08F71-8EF6-40D9-A43C-76A7BC4E2C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0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29742" name="Rectangle 46">
              <a:extLst>
                <a:ext uri="{FF2B5EF4-FFF2-40B4-BE49-F238E27FC236}">
                  <a16:creationId xmlns:a16="http://schemas.microsoft.com/office/drawing/2014/main" id="{C95764CC-A05C-400D-9438-6413D3A5E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5" y="3154"/>
              <a:ext cx="152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00968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Okazaki Fragment 2</a:t>
              </a:r>
            </a:p>
          </p:txBody>
        </p:sp>
        <p:sp>
          <p:nvSpPr>
            <p:cNvPr id="76848" name="Line 47">
              <a:extLst>
                <a:ext uri="{FF2B5EF4-FFF2-40B4-BE49-F238E27FC236}">
                  <a16:creationId xmlns:a16="http://schemas.microsoft.com/office/drawing/2014/main" id="{720EA216-365F-4CC0-909A-104B92D5C2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84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49" name="Line 48">
              <a:extLst>
                <a:ext uri="{FF2B5EF4-FFF2-40B4-BE49-F238E27FC236}">
                  <a16:creationId xmlns:a16="http://schemas.microsoft.com/office/drawing/2014/main" id="{23F14F69-1DAB-4F29-900E-B5694C4C32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6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50" name="Line 49">
              <a:extLst>
                <a:ext uri="{FF2B5EF4-FFF2-40B4-BE49-F238E27FC236}">
                  <a16:creationId xmlns:a16="http://schemas.microsoft.com/office/drawing/2014/main" id="{864B1D92-E8EB-4B40-A782-69D66D5E2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8" y="3456"/>
              <a:ext cx="304" cy="0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51" name="Line 50">
              <a:extLst>
                <a:ext uri="{FF2B5EF4-FFF2-40B4-BE49-F238E27FC236}">
                  <a16:creationId xmlns:a16="http://schemas.microsoft.com/office/drawing/2014/main" id="{F27D28AA-03D5-4853-BBA6-90119855AE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3440"/>
              <a:ext cx="0" cy="224"/>
            </a:xfrm>
            <a:prstGeom prst="line">
              <a:avLst/>
            </a:prstGeom>
            <a:noFill/>
            <a:ln w="50800">
              <a:solidFill>
                <a:srgbClr val="31650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52" name="Rectangle 51">
              <a:extLst>
                <a:ext uri="{FF2B5EF4-FFF2-40B4-BE49-F238E27FC236}">
                  <a16:creationId xmlns:a16="http://schemas.microsoft.com/office/drawing/2014/main" id="{7B6803E8-ACED-4753-BDB7-02527FC3C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8" y="3368"/>
              <a:ext cx="176" cy="176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9748" name="Rectangle 52">
              <a:extLst>
                <a:ext uri="{FF2B5EF4-FFF2-40B4-BE49-F238E27FC236}">
                  <a16:creationId xmlns:a16="http://schemas.microsoft.com/office/drawing/2014/main" id="{3F6F0BB2-8C27-42B6-88D0-204EA7ADA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7" y="2823"/>
              <a:ext cx="1058" cy="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968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</a:t>
              </a:r>
              <a:r>
                <a:rPr lang="en-US" sz="2000" b="1">
                  <a:solidFill>
                    <a:srgbClr val="00968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DNA ligase</a:t>
              </a:r>
            </a:p>
          </p:txBody>
        </p:sp>
        <p:sp>
          <p:nvSpPr>
            <p:cNvPr id="29749" name="Rectangle 53">
              <a:extLst>
                <a:ext uri="{FF2B5EF4-FFF2-40B4-BE49-F238E27FC236}">
                  <a16:creationId xmlns:a16="http://schemas.microsoft.com/office/drawing/2014/main" id="{5041B782-E2DB-4E24-BC33-E98C11DD4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3154"/>
              <a:ext cx="1522" cy="22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009688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Okazaki Fragment 1</a:t>
              </a:r>
            </a:p>
          </p:txBody>
        </p:sp>
        <p:sp>
          <p:nvSpPr>
            <p:cNvPr id="76855" name="Line 54">
              <a:extLst>
                <a:ext uri="{FF2B5EF4-FFF2-40B4-BE49-F238E27FC236}">
                  <a16:creationId xmlns:a16="http://schemas.microsoft.com/office/drawing/2014/main" id="{9B133DFB-EFB1-426A-BA05-4C963FF62D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3080"/>
              <a:ext cx="0" cy="22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76856" name="Rectangle 55">
              <a:extLst>
                <a:ext uri="{FF2B5EF4-FFF2-40B4-BE49-F238E27FC236}">
                  <a16:creationId xmlns:a16="http://schemas.microsoft.com/office/drawing/2014/main" id="{8FE4F698-419E-47CC-876D-BD9438406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" y="3783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5’</a:t>
              </a:r>
            </a:p>
          </p:txBody>
        </p:sp>
        <p:sp>
          <p:nvSpPr>
            <p:cNvPr id="76857" name="Rectangle 56">
              <a:extLst>
                <a:ext uri="{FF2B5EF4-FFF2-40B4-BE49-F238E27FC236}">
                  <a16:creationId xmlns:a16="http://schemas.microsoft.com/office/drawing/2014/main" id="{75226F3A-6154-49D8-A700-DE5D3089F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" y="3207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5’</a:t>
              </a:r>
            </a:p>
          </p:txBody>
        </p:sp>
        <p:sp>
          <p:nvSpPr>
            <p:cNvPr id="76858" name="Rectangle 57">
              <a:extLst>
                <a:ext uri="{FF2B5EF4-FFF2-40B4-BE49-F238E27FC236}">
                  <a16:creationId xmlns:a16="http://schemas.microsoft.com/office/drawing/2014/main" id="{9AF12A79-8AF4-4D17-84E7-CAD0C2924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" y="3783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3’</a:t>
              </a:r>
            </a:p>
          </p:txBody>
        </p:sp>
        <p:sp>
          <p:nvSpPr>
            <p:cNvPr id="76859" name="Rectangle 58">
              <a:extLst>
                <a:ext uri="{FF2B5EF4-FFF2-40B4-BE49-F238E27FC236}">
                  <a16:creationId xmlns:a16="http://schemas.microsoft.com/office/drawing/2014/main" id="{3F0BA337-BE8D-4299-B7E4-352FFC03E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" y="3255"/>
              <a:ext cx="274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Comic Sans MS" panose="030F0702030302020204" pitchFamily="66" charset="0"/>
                </a:rPr>
                <a:t>3’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BAD1F7-D156-4789-BBAF-F65DF684FC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99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1B8E26D2-DD0A-4BFA-BCEE-08BDC9F5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DNA Replication</a:t>
            </a:r>
          </a:p>
        </p:txBody>
      </p:sp>
      <p:graphicFrame>
        <p:nvGraphicFramePr>
          <p:cNvPr id="91139" name="Object 2">
            <a:extLst>
              <a:ext uri="{FF2B5EF4-FFF2-40B4-BE49-F238E27FC236}">
                <a16:creationId xmlns:a16="http://schemas.microsoft.com/office/drawing/2014/main" id="{C7FA32E3-9023-42CD-9E1E-9E61F16114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1917700"/>
          <a:ext cx="6399213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5" name="Image" r:id="rId6" imgW="6400000" imgH="3111111" progId="PhotoshopElements.Image.2">
                  <p:embed/>
                </p:oleObj>
              </mc:Choice>
              <mc:Fallback>
                <p:oleObj name="Image" r:id="rId6" imgW="6400000" imgH="3111111" progId="PhotoshopElements.Image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917700"/>
                        <a:ext cx="6399213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0" name="Line 5">
            <a:extLst>
              <a:ext uri="{FF2B5EF4-FFF2-40B4-BE49-F238E27FC236}">
                <a16:creationId xmlns:a16="http://schemas.microsoft.com/office/drawing/2014/main" id="{B01D0CC8-6F4A-4096-A83E-491DF706AD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3810000"/>
            <a:ext cx="1600200" cy="990600"/>
          </a:xfrm>
          <a:prstGeom prst="line">
            <a:avLst/>
          </a:prstGeom>
          <a:noFill/>
          <a:ln w="28575">
            <a:solidFill>
              <a:srgbClr val="0D0E1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IN"/>
          </a:p>
        </p:txBody>
      </p:sp>
      <p:sp>
        <p:nvSpPr>
          <p:cNvPr id="91141" name="Text Box 6">
            <a:extLst>
              <a:ext uri="{FF2B5EF4-FFF2-40B4-BE49-F238E27FC236}">
                <a16:creationId xmlns:a16="http://schemas.microsoft.com/office/drawing/2014/main" id="{139EE457-48CD-4A2E-AFF1-61275A260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876800"/>
            <a:ext cx="137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ahoma" panose="020B0604030504040204" pitchFamily="34" charset="0"/>
              </a:rPr>
              <a:t>DNA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ahoma" panose="020B0604030504040204" pitchFamily="34" charset="0"/>
              </a:rPr>
              <a:t>helicase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88455A-528C-46AC-A106-A6225D39B1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9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8E924DFC-517E-4950-923A-63E5813B2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DNA Replication</a:t>
            </a:r>
          </a:p>
        </p:txBody>
      </p:sp>
      <p:graphicFrame>
        <p:nvGraphicFramePr>
          <p:cNvPr id="93187" name="Object 2">
            <a:extLst>
              <a:ext uri="{FF2B5EF4-FFF2-40B4-BE49-F238E27FC236}">
                <a16:creationId xmlns:a16="http://schemas.microsoft.com/office/drawing/2014/main" id="{5D1ED60F-F243-481B-929D-0BACA24857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3188" y="1885950"/>
          <a:ext cx="6399212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1" name="Image" r:id="rId6" imgW="6400000" imgH="3085714" progId="PhotoshopElements.Image.2">
                  <p:embed/>
                </p:oleObj>
              </mc:Choice>
              <mc:Fallback>
                <p:oleObj name="Image" r:id="rId6" imgW="6400000" imgH="3085714" progId="PhotoshopElements.Image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3188" y="1885950"/>
                        <a:ext cx="6399212" cy="308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CD1EA0-1D8D-4A6C-BA61-B4B20C7942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66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AFCF86D7-05C7-455B-B5A1-8AD7F3FCB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DNA Replication</a:t>
            </a:r>
          </a:p>
        </p:txBody>
      </p:sp>
      <p:graphicFrame>
        <p:nvGraphicFramePr>
          <p:cNvPr id="95235" name="Object 2">
            <a:extLst>
              <a:ext uri="{FF2B5EF4-FFF2-40B4-BE49-F238E27FC236}">
                <a16:creationId xmlns:a16="http://schemas.microsoft.com/office/drawing/2014/main" id="{4711C978-1837-4C78-AFA0-95AABDC7C1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1438" y="1866900"/>
          <a:ext cx="6462712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3" name="Image" r:id="rId6" imgW="6463492" imgH="3123810" progId="PhotoshopElements.Image.2">
                  <p:embed/>
                </p:oleObj>
              </mc:Choice>
              <mc:Fallback>
                <p:oleObj name="Image" r:id="rId6" imgW="6463492" imgH="3123810" progId="PhotoshopElements.Image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438" y="1866900"/>
                        <a:ext cx="6462712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6" name="Text Box 4">
            <a:extLst>
              <a:ext uri="{FF2B5EF4-FFF2-40B4-BE49-F238E27FC236}">
                <a16:creationId xmlns:a16="http://schemas.microsoft.com/office/drawing/2014/main" id="{8FC42DC2-9E54-4EF1-871F-D4692929E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35280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Primase</a:t>
            </a:r>
          </a:p>
        </p:txBody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D44DD1AF-6463-40FE-9A07-D958FC277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352800"/>
            <a:ext cx="1212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RNA Primer</a:t>
            </a:r>
          </a:p>
        </p:txBody>
      </p:sp>
      <p:sp>
        <p:nvSpPr>
          <p:cNvPr id="95238" name="Text Box 7">
            <a:extLst>
              <a:ext uri="{FF2B5EF4-FFF2-40B4-BE49-F238E27FC236}">
                <a16:creationId xmlns:a16="http://schemas.microsoft.com/office/drawing/2014/main" id="{355E165D-5784-489A-B40D-F10FD8C85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2112963"/>
            <a:ext cx="1531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Leading Strand</a:t>
            </a:r>
          </a:p>
        </p:txBody>
      </p:sp>
      <p:sp>
        <p:nvSpPr>
          <p:cNvPr id="95239" name="Text Box 8">
            <a:extLst>
              <a:ext uri="{FF2B5EF4-FFF2-40B4-BE49-F238E27FC236}">
                <a16:creationId xmlns:a16="http://schemas.microsoft.com/office/drawing/2014/main" id="{8B260FCE-F3B1-4C3F-94BF-51CE1FE15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3713163"/>
            <a:ext cx="1538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Lagging Strand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D5EC16-FF45-4836-8EB0-5602979C3F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07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8643DBFA-0A7B-4AFF-ADD1-69A82CBC9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DNA Replication</a:t>
            </a:r>
          </a:p>
        </p:txBody>
      </p:sp>
      <p:graphicFrame>
        <p:nvGraphicFramePr>
          <p:cNvPr id="97283" name="Object 2">
            <a:extLst>
              <a:ext uri="{FF2B5EF4-FFF2-40B4-BE49-F238E27FC236}">
                <a16:creationId xmlns:a16="http://schemas.microsoft.com/office/drawing/2014/main" id="{54ADAEE6-D83C-4475-9CD9-4C9697C5DE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66838" y="1885950"/>
          <a:ext cx="6411912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8" name="Image" r:id="rId6" imgW="6412698" imgH="3085714" progId="PhotoshopElements.Image.2">
                  <p:embed/>
                </p:oleObj>
              </mc:Choice>
              <mc:Fallback>
                <p:oleObj name="Image" r:id="rId6" imgW="6412698" imgH="3085714" progId="PhotoshopElements.Image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838" y="1885950"/>
                        <a:ext cx="6411912" cy="308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4" name="Text Box 4">
            <a:extLst>
              <a:ext uri="{FF2B5EF4-FFF2-40B4-BE49-F238E27FC236}">
                <a16:creationId xmlns:a16="http://schemas.microsoft.com/office/drawing/2014/main" id="{0C440C45-300A-4E69-99A0-ADA04A65F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429000"/>
            <a:ext cx="1668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DNA Polymerase</a:t>
            </a:r>
          </a:p>
        </p:txBody>
      </p:sp>
      <p:sp>
        <p:nvSpPr>
          <p:cNvPr id="97285" name="Text Box 6">
            <a:extLst>
              <a:ext uri="{FF2B5EF4-FFF2-40B4-BE49-F238E27FC236}">
                <a16:creationId xmlns:a16="http://schemas.microsoft.com/office/drawing/2014/main" id="{7F6DBDA0-3032-41D6-9EFA-5FC06FC6D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2189163"/>
            <a:ext cx="1531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Leading Strand</a:t>
            </a:r>
          </a:p>
        </p:txBody>
      </p:sp>
      <p:sp>
        <p:nvSpPr>
          <p:cNvPr id="97286" name="Text Box 7">
            <a:extLst>
              <a:ext uri="{FF2B5EF4-FFF2-40B4-BE49-F238E27FC236}">
                <a16:creationId xmlns:a16="http://schemas.microsoft.com/office/drawing/2014/main" id="{7E9CB5C4-CE56-4B61-BCE0-E0E44E75A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325" y="4398963"/>
            <a:ext cx="1538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Lagging Strand</a:t>
            </a:r>
          </a:p>
        </p:txBody>
      </p:sp>
      <p:sp>
        <p:nvSpPr>
          <p:cNvPr id="97287" name="Text Box 8">
            <a:extLst>
              <a:ext uri="{FF2B5EF4-FFF2-40B4-BE49-F238E27FC236}">
                <a16:creationId xmlns:a16="http://schemas.microsoft.com/office/drawing/2014/main" id="{5F3CE155-93B7-4208-A940-D9D51BE06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514600"/>
            <a:ext cx="41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ahoma" panose="020B0604030504040204" pitchFamily="34" charset="0"/>
              </a:rPr>
              <a:t>3’</a:t>
            </a:r>
          </a:p>
        </p:txBody>
      </p:sp>
      <p:sp>
        <p:nvSpPr>
          <p:cNvPr id="97288" name="Text Box 9">
            <a:extLst>
              <a:ext uri="{FF2B5EF4-FFF2-40B4-BE49-F238E27FC236}">
                <a16:creationId xmlns:a16="http://schemas.microsoft.com/office/drawing/2014/main" id="{EA1180BE-D6CC-4B4F-A669-61915F3B8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438400"/>
            <a:ext cx="41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ahoma" panose="020B0604030504040204" pitchFamily="34" charset="0"/>
              </a:rPr>
              <a:t>5’</a:t>
            </a:r>
          </a:p>
        </p:txBody>
      </p:sp>
      <p:sp>
        <p:nvSpPr>
          <p:cNvPr id="97289" name="Text Box 10">
            <a:extLst>
              <a:ext uri="{FF2B5EF4-FFF2-40B4-BE49-F238E27FC236}">
                <a16:creationId xmlns:a16="http://schemas.microsoft.com/office/drawing/2014/main" id="{9744DA2A-8131-475E-A320-517EECED3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114800"/>
            <a:ext cx="41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ahoma" panose="020B0604030504040204" pitchFamily="34" charset="0"/>
              </a:rPr>
              <a:t>5’</a:t>
            </a:r>
          </a:p>
        </p:txBody>
      </p:sp>
      <p:sp>
        <p:nvSpPr>
          <p:cNvPr id="97290" name="Text Box 11">
            <a:extLst>
              <a:ext uri="{FF2B5EF4-FFF2-40B4-BE49-F238E27FC236}">
                <a16:creationId xmlns:a16="http://schemas.microsoft.com/office/drawing/2014/main" id="{909C81E2-6CC9-4053-B9A8-05958C54A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038600"/>
            <a:ext cx="41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ahoma" panose="020B0604030504040204" pitchFamily="34" charset="0"/>
              </a:rPr>
              <a:t>3’</a:t>
            </a:r>
          </a:p>
        </p:txBody>
      </p:sp>
      <p:sp>
        <p:nvSpPr>
          <p:cNvPr id="97291" name="Text Box 12">
            <a:extLst>
              <a:ext uri="{FF2B5EF4-FFF2-40B4-BE49-F238E27FC236}">
                <a16:creationId xmlns:a16="http://schemas.microsoft.com/office/drawing/2014/main" id="{ACE04491-747C-4191-80A9-AA4960897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2951163"/>
            <a:ext cx="2257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18B439"/>
                </a:solidFill>
                <a:latin typeface="Tahoma" panose="020B0604030504040204" pitchFamily="34" charset="0"/>
              </a:rPr>
              <a:t>Direction of Replication</a:t>
            </a:r>
          </a:p>
        </p:txBody>
      </p:sp>
      <p:sp>
        <p:nvSpPr>
          <p:cNvPr id="97292" name="Line 13">
            <a:extLst>
              <a:ext uri="{FF2B5EF4-FFF2-40B4-BE49-F238E27FC236}">
                <a16:creationId xmlns:a16="http://schemas.microsoft.com/office/drawing/2014/main" id="{A7492DA0-4F19-4681-B196-570053C51EA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3124200"/>
            <a:ext cx="1524000" cy="0"/>
          </a:xfrm>
          <a:prstGeom prst="line">
            <a:avLst/>
          </a:prstGeom>
          <a:noFill/>
          <a:ln w="28575">
            <a:solidFill>
              <a:srgbClr val="18B43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IN"/>
          </a:p>
        </p:txBody>
      </p:sp>
      <p:sp>
        <p:nvSpPr>
          <p:cNvPr id="97293" name="Rectangle 14">
            <a:extLst>
              <a:ext uri="{FF2B5EF4-FFF2-40B4-BE49-F238E27FC236}">
                <a16:creationId xmlns:a16="http://schemas.microsoft.com/office/drawing/2014/main" id="{D3B884F8-6907-4B10-ABF8-E4C0EAD71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495800"/>
            <a:ext cx="2257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rgbClr val="18B439"/>
                </a:solidFill>
                <a:latin typeface="Tahoma" panose="020B0604030504040204" pitchFamily="34" charset="0"/>
              </a:rPr>
              <a:t>Direction of Replication</a:t>
            </a:r>
          </a:p>
        </p:txBody>
      </p:sp>
      <p:sp>
        <p:nvSpPr>
          <p:cNvPr id="97294" name="Line 15">
            <a:extLst>
              <a:ext uri="{FF2B5EF4-FFF2-40B4-BE49-F238E27FC236}">
                <a16:creationId xmlns:a16="http://schemas.microsoft.com/office/drawing/2014/main" id="{B6D4DEAD-E037-463E-81F7-14FF9FB95F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76400" y="4648200"/>
            <a:ext cx="1295400" cy="0"/>
          </a:xfrm>
          <a:prstGeom prst="line">
            <a:avLst/>
          </a:prstGeom>
          <a:noFill/>
          <a:ln w="28575">
            <a:solidFill>
              <a:srgbClr val="18B43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IN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DC6130-46DA-4F01-9C5C-CC2B03A126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79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1321C340-C77F-4720-AC94-5887E5A0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 b="1">
                <a:solidFill>
                  <a:srgbClr val="C00000"/>
                </a:solidFill>
                <a:latin typeface="Comic Sans MS" panose="030F0702030302020204" pitchFamily="66" charset="0"/>
              </a:rPr>
              <a:t>Possible questions</a:t>
            </a:r>
          </a:p>
        </p:txBody>
      </p:sp>
      <p:sp>
        <p:nvSpPr>
          <p:cNvPr id="99331" name="Content Placeholder 2">
            <a:extLst>
              <a:ext uri="{FF2B5EF4-FFF2-40B4-BE49-F238E27FC236}">
                <a16:creationId xmlns:a16="http://schemas.microsoft.com/office/drawing/2014/main" id="{664DBB41-D414-44D7-A18A-49F5FE291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altLang="en-US" sz="2800" b="1">
                <a:solidFill>
                  <a:srgbClr val="C00000"/>
                </a:solidFill>
                <a:latin typeface="Comic Sans MS" panose="030F0702030302020204" pitchFamily="66" charset="0"/>
              </a:rPr>
              <a:t>Essay</a:t>
            </a:r>
          </a:p>
          <a:p>
            <a:r>
              <a:rPr lang="en-IN" altLang="en-US" sz="2800">
                <a:latin typeface="Comic Sans MS" panose="030F0702030302020204" pitchFamily="66" charset="0"/>
              </a:rPr>
              <a:t>Describe the process of DNA replication/ Synthesis of DNA with neat diagrams.</a:t>
            </a:r>
          </a:p>
          <a:p>
            <a:endParaRPr lang="en-IN" altLang="en-US" sz="2800">
              <a:latin typeface="Comic Sans MS" panose="030F0702030302020204" pitchFamily="66" charset="0"/>
            </a:endParaRPr>
          </a:p>
          <a:p>
            <a:r>
              <a:rPr lang="en-IN" altLang="en-US" sz="2800" b="1">
                <a:solidFill>
                  <a:srgbClr val="C00000"/>
                </a:solidFill>
                <a:latin typeface="Comic Sans MS" panose="030F0702030302020204" pitchFamily="66" charset="0"/>
              </a:rPr>
              <a:t>2 marks</a:t>
            </a:r>
          </a:p>
          <a:p>
            <a:r>
              <a:rPr lang="en-IN" altLang="en-US" sz="2800">
                <a:latin typeface="Comic Sans MS" panose="030F0702030302020204" pitchFamily="66" charset="0"/>
              </a:rPr>
              <a:t>Okazaki fragments</a:t>
            </a:r>
          </a:p>
          <a:p>
            <a:r>
              <a:rPr lang="en-IN" altLang="en-US" sz="2800">
                <a:latin typeface="Comic Sans MS" panose="030F0702030302020204" pitchFamily="66" charset="0"/>
              </a:rPr>
              <a:t>DNA polymerases</a:t>
            </a:r>
          </a:p>
          <a:p>
            <a:r>
              <a:rPr lang="en-IN" altLang="en-US" sz="2800">
                <a:latin typeface="Comic Sans MS" panose="030F0702030302020204" pitchFamily="66" charset="0"/>
              </a:rPr>
              <a:t>Inhibitors of replication</a:t>
            </a:r>
          </a:p>
        </p:txBody>
      </p:sp>
      <p:sp>
        <p:nvSpPr>
          <p:cNvPr id="99332" name="Slide Number Placeholder 4">
            <a:extLst>
              <a:ext uri="{FF2B5EF4-FFF2-40B4-BE49-F238E27FC236}">
                <a16:creationId xmlns:a16="http://schemas.microsoft.com/office/drawing/2014/main" id="{7A371275-8882-4B68-A848-57774C743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700CA28-E103-495A-A832-4CBC541E0E3C}" type="slidenum">
              <a:rPr lang="en-US" altLang="en-US" sz="1200" smtClean="0">
                <a:solidFill>
                  <a:srgbClr val="898989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EF585C-E883-42D2-B8AC-3F25121B4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19"/>
    </mc:Choice>
    <mc:Fallback xmlns="">
      <p:transition spd="slow" advTm="39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98B2F850-5C35-43F0-A680-6080C40B9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>
                <a:solidFill>
                  <a:srgbClr val="C00000"/>
                </a:solidFill>
                <a:latin typeface="Algerian" panose="04020705040A02060702" pitchFamily="82" charset="0"/>
              </a:rPr>
              <a:t>Next class …..</a:t>
            </a:r>
            <a:endParaRPr lang="en-IN" altLang="en-US" i="1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id="{5716F99B-E627-44DF-950F-0CE083813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altLang="en-US" sz="4400" b="1" i="1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en-US" sz="4400" b="1" i="1">
                <a:solidFill>
                  <a:srgbClr val="0070C0"/>
                </a:solidFill>
              </a:rPr>
              <a:t>                  DNA repair </a:t>
            </a:r>
            <a:endParaRPr lang="en-IN" altLang="en-US" sz="4400" b="1" i="1">
              <a:solidFill>
                <a:srgbClr val="0070C0"/>
              </a:solidFill>
            </a:endParaRPr>
          </a:p>
        </p:txBody>
      </p:sp>
      <p:sp>
        <p:nvSpPr>
          <p:cNvPr id="100356" name="Slide Number Placeholder 4">
            <a:extLst>
              <a:ext uri="{FF2B5EF4-FFF2-40B4-BE49-F238E27FC236}">
                <a16:creationId xmlns:a16="http://schemas.microsoft.com/office/drawing/2014/main" id="{1CB11F7C-4755-470C-AA04-7E9C0CD072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A7C6708-71BB-4AEB-A4A9-295C190AD10A}" type="slidenum">
              <a:rPr lang="en-US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5C9EA6-3B84-4F5B-8735-5B332B01A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0"/>
    </mc:Choice>
    <mc:Fallback xmlns="">
      <p:transition spd="slow" advTm="7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AutoShape 2">
            <a:extLst>
              <a:ext uri="{FF2B5EF4-FFF2-40B4-BE49-F238E27FC236}">
                <a16:creationId xmlns:a16="http://schemas.microsoft.com/office/drawing/2014/main" id="{43A57BA1-8994-434B-A5D5-DE6EE7D88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88" y="2187575"/>
            <a:ext cx="660400" cy="12668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0080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78851" name="Rectangle 4">
            <a:extLst>
              <a:ext uri="{FF2B5EF4-FFF2-40B4-BE49-F238E27FC236}">
                <a16:creationId xmlns:a16="http://schemas.microsoft.com/office/drawing/2014/main" id="{76DB8800-987D-4DFB-B7E3-7423B289A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762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00000"/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Replacing RNA primers with DNA</a:t>
            </a:r>
          </a:p>
        </p:txBody>
      </p:sp>
      <p:sp>
        <p:nvSpPr>
          <p:cNvPr id="78852" name="Freeform 5">
            <a:extLst>
              <a:ext uri="{FF2B5EF4-FFF2-40B4-BE49-F238E27FC236}">
                <a16:creationId xmlns:a16="http://schemas.microsoft.com/office/drawing/2014/main" id="{5D448000-8C50-497A-BC19-BFC1BE1B00BF}"/>
              </a:ext>
            </a:extLst>
          </p:cNvPr>
          <p:cNvSpPr>
            <a:spLocks/>
          </p:cNvSpPr>
          <p:nvPr/>
        </p:nvSpPr>
        <p:spPr bwMode="auto">
          <a:xfrm>
            <a:off x="730250" y="2341563"/>
            <a:ext cx="7750175" cy="1311275"/>
          </a:xfrm>
          <a:custGeom>
            <a:avLst/>
            <a:gdLst>
              <a:gd name="T0" fmla="*/ 0 w 4882"/>
              <a:gd name="T1" fmla="*/ 2147483646 h 792"/>
              <a:gd name="T2" fmla="*/ 2147483646 w 4882"/>
              <a:gd name="T3" fmla="*/ 2147483646 h 792"/>
              <a:gd name="T4" fmla="*/ 2147483646 w 4882"/>
              <a:gd name="T5" fmla="*/ 2147483646 h 792"/>
              <a:gd name="T6" fmla="*/ 2147483646 w 4882"/>
              <a:gd name="T7" fmla="*/ 0 h 792"/>
              <a:gd name="T8" fmla="*/ 0 60000 65536"/>
              <a:gd name="T9" fmla="*/ 0 60000 65536"/>
              <a:gd name="T10" fmla="*/ 0 60000 65536"/>
              <a:gd name="T11" fmla="*/ 0 60000 65536"/>
              <a:gd name="T12" fmla="*/ 0 w 4882"/>
              <a:gd name="T13" fmla="*/ 0 h 792"/>
              <a:gd name="T14" fmla="*/ 4882 w 4882"/>
              <a:gd name="T15" fmla="*/ 792 h 7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82" h="792">
                <a:moveTo>
                  <a:pt x="0" y="689"/>
                </a:moveTo>
                <a:cubicBezTo>
                  <a:pt x="331" y="740"/>
                  <a:pt x="663" y="792"/>
                  <a:pt x="1068" y="699"/>
                </a:cubicBezTo>
                <a:cubicBezTo>
                  <a:pt x="1473" y="606"/>
                  <a:pt x="1793" y="245"/>
                  <a:pt x="2429" y="129"/>
                </a:cubicBezTo>
                <a:cubicBezTo>
                  <a:pt x="3065" y="13"/>
                  <a:pt x="3973" y="6"/>
                  <a:pt x="4882" y="0"/>
                </a:cubicBezTo>
              </a:path>
            </a:pathLst>
          </a:custGeom>
          <a:noFill/>
          <a:ln w="177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8853" name="Freeform 6">
            <a:extLst>
              <a:ext uri="{FF2B5EF4-FFF2-40B4-BE49-F238E27FC236}">
                <a16:creationId xmlns:a16="http://schemas.microsoft.com/office/drawing/2014/main" id="{7961CE5C-9117-4D1F-95C3-4378EB906A21}"/>
              </a:ext>
            </a:extLst>
          </p:cNvPr>
          <p:cNvSpPr>
            <a:spLocks/>
          </p:cNvSpPr>
          <p:nvPr/>
        </p:nvSpPr>
        <p:spPr bwMode="auto">
          <a:xfrm flipV="1">
            <a:off x="708025" y="4052888"/>
            <a:ext cx="7750175" cy="1257300"/>
          </a:xfrm>
          <a:custGeom>
            <a:avLst/>
            <a:gdLst>
              <a:gd name="T0" fmla="*/ 0 w 4882"/>
              <a:gd name="T1" fmla="*/ 2147483646 h 792"/>
              <a:gd name="T2" fmla="*/ 2147483646 w 4882"/>
              <a:gd name="T3" fmla="*/ 2147483646 h 792"/>
              <a:gd name="T4" fmla="*/ 2147483646 w 4882"/>
              <a:gd name="T5" fmla="*/ 2147483646 h 792"/>
              <a:gd name="T6" fmla="*/ 2147483646 w 4882"/>
              <a:gd name="T7" fmla="*/ 0 h 792"/>
              <a:gd name="T8" fmla="*/ 0 60000 65536"/>
              <a:gd name="T9" fmla="*/ 0 60000 65536"/>
              <a:gd name="T10" fmla="*/ 0 60000 65536"/>
              <a:gd name="T11" fmla="*/ 0 60000 65536"/>
              <a:gd name="T12" fmla="*/ 0 w 4882"/>
              <a:gd name="T13" fmla="*/ 0 h 792"/>
              <a:gd name="T14" fmla="*/ 4882 w 4882"/>
              <a:gd name="T15" fmla="*/ 792 h 7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82" h="792">
                <a:moveTo>
                  <a:pt x="0" y="689"/>
                </a:moveTo>
                <a:cubicBezTo>
                  <a:pt x="331" y="740"/>
                  <a:pt x="663" y="792"/>
                  <a:pt x="1068" y="699"/>
                </a:cubicBezTo>
                <a:cubicBezTo>
                  <a:pt x="1473" y="606"/>
                  <a:pt x="1793" y="245"/>
                  <a:pt x="2429" y="129"/>
                </a:cubicBezTo>
                <a:cubicBezTo>
                  <a:pt x="3065" y="13"/>
                  <a:pt x="3973" y="6"/>
                  <a:pt x="4882" y="0"/>
                </a:cubicBezTo>
              </a:path>
            </a:pathLst>
          </a:custGeom>
          <a:noFill/>
          <a:ln w="177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8854" name="Freeform 7">
            <a:extLst>
              <a:ext uri="{FF2B5EF4-FFF2-40B4-BE49-F238E27FC236}">
                <a16:creationId xmlns:a16="http://schemas.microsoft.com/office/drawing/2014/main" id="{D30EFE32-D76D-4D98-BFF8-6D817BCFD1E0}"/>
              </a:ext>
            </a:extLst>
          </p:cNvPr>
          <p:cNvSpPr>
            <a:spLocks/>
          </p:cNvSpPr>
          <p:nvPr/>
        </p:nvSpPr>
        <p:spPr bwMode="auto">
          <a:xfrm>
            <a:off x="3444875" y="4068763"/>
            <a:ext cx="5003800" cy="639762"/>
          </a:xfrm>
          <a:custGeom>
            <a:avLst/>
            <a:gdLst>
              <a:gd name="T0" fmla="*/ 0 w 3152"/>
              <a:gd name="T1" fmla="*/ 0 h 403"/>
              <a:gd name="T2" fmla="*/ 2147483646 w 3152"/>
              <a:gd name="T3" fmla="*/ 2147483646 h 403"/>
              <a:gd name="T4" fmla="*/ 2147483646 w 3152"/>
              <a:gd name="T5" fmla="*/ 2147483646 h 403"/>
              <a:gd name="T6" fmla="*/ 2147483646 w 3152"/>
              <a:gd name="T7" fmla="*/ 2147483646 h 403"/>
              <a:gd name="T8" fmla="*/ 0 60000 65536"/>
              <a:gd name="T9" fmla="*/ 0 60000 65536"/>
              <a:gd name="T10" fmla="*/ 0 60000 65536"/>
              <a:gd name="T11" fmla="*/ 0 60000 65536"/>
              <a:gd name="T12" fmla="*/ 0 w 3152"/>
              <a:gd name="T13" fmla="*/ 0 h 403"/>
              <a:gd name="T14" fmla="*/ 3152 w 3152"/>
              <a:gd name="T15" fmla="*/ 403 h 40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52" h="403">
                <a:moveTo>
                  <a:pt x="0" y="0"/>
                </a:moveTo>
                <a:cubicBezTo>
                  <a:pt x="138" y="95"/>
                  <a:pt x="276" y="191"/>
                  <a:pt x="580" y="254"/>
                </a:cubicBezTo>
                <a:cubicBezTo>
                  <a:pt x="884" y="317"/>
                  <a:pt x="1396" y="353"/>
                  <a:pt x="1825" y="378"/>
                </a:cubicBezTo>
                <a:cubicBezTo>
                  <a:pt x="2254" y="403"/>
                  <a:pt x="2703" y="402"/>
                  <a:pt x="3152" y="402"/>
                </a:cubicBezTo>
              </a:path>
            </a:pathLst>
          </a:custGeom>
          <a:noFill/>
          <a:ln w="177800">
            <a:solidFill>
              <a:schemeClr val="hlink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8855" name="AutoShape 8">
            <a:extLst>
              <a:ext uri="{FF2B5EF4-FFF2-40B4-BE49-F238E27FC236}">
                <a16:creationId xmlns:a16="http://schemas.microsoft.com/office/drawing/2014/main" id="{4334E340-A792-45F3-B4FF-A37D30906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13" y="3568700"/>
            <a:ext cx="114300" cy="2889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856" name="AutoShape 9">
            <a:extLst>
              <a:ext uri="{FF2B5EF4-FFF2-40B4-BE49-F238E27FC236}">
                <a16:creationId xmlns:a16="http://schemas.microsoft.com/office/drawing/2014/main" id="{FB63F745-4730-424E-8002-02BB00027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3852863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857" name="AutoShape 10">
            <a:extLst>
              <a:ext uri="{FF2B5EF4-FFF2-40B4-BE49-F238E27FC236}">
                <a16:creationId xmlns:a16="http://schemas.microsoft.com/office/drawing/2014/main" id="{D2B1864F-45AA-46F8-870D-485D6B2A3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3868738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858" name="AutoShape 11">
            <a:extLst>
              <a:ext uri="{FF2B5EF4-FFF2-40B4-BE49-F238E27FC236}">
                <a16:creationId xmlns:a16="http://schemas.microsoft.com/office/drawing/2014/main" id="{E41BBE79-BD2C-4A15-B012-476D3A5AC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238" y="3860800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859" name="AutoShape 12">
            <a:extLst>
              <a:ext uri="{FF2B5EF4-FFF2-40B4-BE49-F238E27FC236}">
                <a16:creationId xmlns:a16="http://schemas.microsoft.com/office/drawing/2014/main" id="{60B418CD-8A70-4C77-A4DD-B9BC9A2CE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3892550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860" name="AutoShape 13">
            <a:extLst>
              <a:ext uri="{FF2B5EF4-FFF2-40B4-BE49-F238E27FC236}">
                <a16:creationId xmlns:a16="http://schemas.microsoft.com/office/drawing/2014/main" id="{E5ED6455-6E80-43B3-A51C-1AC74E823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175" y="3948113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861" name="AutoShape 14">
            <a:extLst>
              <a:ext uri="{FF2B5EF4-FFF2-40B4-BE49-F238E27FC236}">
                <a16:creationId xmlns:a16="http://schemas.microsoft.com/office/drawing/2014/main" id="{ED362D8B-254A-4849-BA10-00E347BE5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5838" y="3963988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862" name="AutoShape 15">
            <a:extLst>
              <a:ext uri="{FF2B5EF4-FFF2-40B4-BE49-F238E27FC236}">
                <a16:creationId xmlns:a16="http://schemas.microsoft.com/office/drawing/2014/main" id="{FC62356D-D262-4150-9C1B-9628D8C12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3630613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863" name="AutoShape 16">
            <a:extLst>
              <a:ext uri="{FF2B5EF4-FFF2-40B4-BE49-F238E27FC236}">
                <a16:creationId xmlns:a16="http://schemas.microsoft.com/office/drawing/2014/main" id="{06E50124-85FE-4BA2-B066-1A3B70503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3646488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864" name="AutoShape 17">
            <a:extLst>
              <a:ext uri="{FF2B5EF4-FFF2-40B4-BE49-F238E27FC236}">
                <a16:creationId xmlns:a16="http://schemas.microsoft.com/office/drawing/2014/main" id="{C35CCBAD-8F33-442B-A438-047726FB2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238" y="3614738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865" name="AutoShape 18">
            <a:extLst>
              <a:ext uri="{FF2B5EF4-FFF2-40B4-BE49-F238E27FC236}">
                <a16:creationId xmlns:a16="http://schemas.microsoft.com/office/drawing/2014/main" id="{464703CB-0B8C-4876-9A78-180D6D8C6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350" y="3606800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866" name="AutoShape 19">
            <a:extLst>
              <a:ext uri="{FF2B5EF4-FFF2-40B4-BE49-F238E27FC236}">
                <a16:creationId xmlns:a16="http://schemas.microsoft.com/office/drawing/2014/main" id="{72E169A1-23C7-4A16-AC95-84545384D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525" y="3582988"/>
            <a:ext cx="130175" cy="2127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867" name="AutoShape 20">
            <a:extLst>
              <a:ext uri="{FF2B5EF4-FFF2-40B4-BE49-F238E27FC236}">
                <a16:creationId xmlns:a16="http://schemas.microsoft.com/office/drawing/2014/main" id="{AD88062F-4CB0-4E1F-9F08-29887C22A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3489325"/>
            <a:ext cx="130175" cy="303213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78868" name="Group 21">
            <a:extLst>
              <a:ext uri="{FF2B5EF4-FFF2-40B4-BE49-F238E27FC236}">
                <a16:creationId xmlns:a16="http://schemas.microsoft.com/office/drawing/2014/main" id="{6AF04585-B818-41A8-81F6-63CF9A30D7B0}"/>
              </a:ext>
            </a:extLst>
          </p:cNvPr>
          <p:cNvGrpSpPr>
            <a:grpSpLocks/>
          </p:cNvGrpSpPr>
          <p:nvPr/>
        </p:nvGrpSpPr>
        <p:grpSpPr bwMode="auto">
          <a:xfrm>
            <a:off x="449263" y="4108450"/>
            <a:ext cx="327025" cy="304800"/>
            <a:chOff x="1768" y="3755"/>
            <a:chExt cx="206" cy="192"/>
          </a:xfrm>
        </p:grpSpPr>
        <p:sp>
          <p:nvSpPr>
            <p:cNvPr id="78907" name="Oval 22">
              <a:extLst>
                <a:ext uri="{FF2B5EF4-FFF2-40B4-BE49-F238E27FC236}">
                  <a16:creationId xmlns:a16="http://schemas.microsoft.com/office/drawing/2014/main" id="{30FBEE77-3883-4E6C-89A9-B364DD7E4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3775"/>
              <a:ext cx="134" cy="134"/>
            </a:xfrm>
            <a:prstGeom prst="ellipse">
              <a:avLst/>
            </a:prstGeom>
            <a:solidFill>
              <a:srgbClr val="008040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8908" name="Rectangle 23">
              <a:extLst>
                <a:ext uri="{FF2B5EF4-FFF2-40B4-BE49-F238E27FC236}">
                  <a16:creationId xmlns:a16="http://schemas.microsoft.com/office/drawing/2014/main" id="{DCFCBC76-E16B-4DBF-9BA4-9111AD2DD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8" y="3755"/>
              <a:ext cx="2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5</a:t>
              </a: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</a:t>
              </a:r>
            </a:p>
          </p:txBody>
        </p:sp>
      </p:grpSp>
      <p:grpSp>
        <p:nvGrpSpPr>
          <p:cNvPr id="78869" name="Group 24">
            <a:extLst>
              <a:ext uri="{FF2B5EF4-FFF2-40B4-BE49-F238E27FC236}">
                <a16:creationId xmlns:a16="http://schemas.microsoft.com/office/drawing/2014/main" id="{C762A6B1-C386-4A78-9E70-94AA754C7BA5}"/>
              </a:ext>
            </a:extLst>
          </p:cNvPr>
          <p:cNvGrpSpPr>
            <a:grpSpLocks/>
          </p:cNvGrpSpPr>
          <p:nvPr/>
        </p:nvGrpSpPr>
        <p:grpSpPr bwMode="auto">
          <a:xfrm>
            <a:off x="8509000" y="4564063"/>
            <a:ext cx="327025" cy="304800"/>
            <a:chOff x="1768" y="3755"/>
            <a:chExt cx="206" cy="192"/>
          </a:xfrm>
        </p:grpSpPr>
        <p:sp>
          <p:nvSpPr>
            <p:cNvPr id="78905" name="Oval 25">
              <a:extLst>
                <a:ext uri="{FF2B5EF4-FFF2-40B4-BE49-F238E27FC236}">
                  <a16:creationId xmlns:a16="http://schemas.microsoft.com/office/drawing/2014/main" id="{7872D1BB-3706-4583-B544-49A810E9A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3775"/>
              <a:ext cx="134" cy="134"/>
            </a:xfrm>
            <a:prstGeom prst="ellipse">
              <a:avLst/>
            </a:prstGeom>
            <a:solidFill>
              <a:srgbClr val="008040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8906" name="Rectangle 26">
              <a:extLst>
                <a:ext uri="{FF2B5EF4-FFF2-40B4-BE49-F238E27FC236}">
                  <a16:creationId xmlns:a16="http://schemas.microsoft.com/office/drawing/2014/main" id="{C0C62206-243D-4751-85EC-985B4230F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8" y="3755"/>
              <a:ext cx="2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5</a:t>
              </a: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</a:t>
              </a:r>
            </a:p>
          </p:txBody>
        </p:sp>
      </p:grpSp>
      <p:grpSp>
        <p:nvGrpSpPr>
          <p:cNvPr id="78870" name="Group 27">
            <a:extLst>
              <a:ext uri="{FF2B5EF4-FFF2-40B4-BE49-F238E27FC236}">
                <a16:creationId xmlns:a16="http://schemas.microsoft.com/office/drawing/2014/main" id="{EB569B60-FEFB-4D14-B376-439BC7F027BE}"/>
              </a:ext>
            </a:extLst>
          </p:cNvPr>
          <p:cNvGrpSpPr>
            <a:grpSpLocks/>
          </p:cNvGrpSpPr>
          <p:nvPr/>
        </p:nvGrpSpPr>
        <p:grpSpPr bwMode="auto">
          <a:xfrm>
            <a:off x="8509000" y="2190750"/>
            <a:ext cx="327025" cy="304800"/>
            <a:chOff x="1768" y="3755"/>
            <a:chExt cx="206" cy="192"/>
          </a:xfrm>
        </p:grpSpPr>
        <p:sp>
          <p:nvSpPr>
            <p:cNvPr id="78903" name="Oval 28">
              <a:extLst>
                <a:ext uri="{FF2B5EF4-FFF2-40B4-BE49-F238E27FC236}">
                  <a16:creationId xmlns:a16="http://schemas.microsoft.com/office/drawing/2014/main" id="{7BDE3097-0DFA-48F0-85C4-22A7909C2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3775"/>
              <a:ext cx="134" cy="134"/>
            </a:xfrm>
            <a:prstGeom prst="ellipse">
              <a:avLst/>
            </a:prstGeom>
            <a:solidFill>
              <a:srgbClr val="008040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8904" name="Rectangle 29">
              <a:extLst>
                <a:ext uri="{FF2B5EF4-FFF2-40B4-BE49-F238E27FC236}">
                  <a16:creationId xmlns:a16="http://schemas.microsoft.com/office/drawing/2014/main" id="{9C98AE79-86AD-460A-8752-31ECE2100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8" y="3755"/>
              <a:ext cx="2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5</a:t>
              </a: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</a:t>
              </a:r>
            </a:p>
          </p:txBody>
        </p:sp>
      </p:grpSp>
      <p:grpSp>
        <p:nvGrpSpPr>
          <p:cNvPr id="78871" name="Group 30">
            <a:extLst>
              <a:ext uri="{FF2B5EF4-FFF2-40B4-BE49-F238E27FC236}">
                <a16:creationId xmlns:a16="http://schemas.microsoft.com/office/drawing/2014/main" id="{A1DCCF3F-3C01-4D4A-A39C-368DC94FAB6B}"/>
              </a:ext>
            </a:extLst>
          </p:cNvPr>
          <p:cNvGrpSpPr>
            <a:grpSpLocks/>
          </p:cNvGrpSpPr>
          <p:nvPr/>
        </p:nvGrpSpPr>
        <p:grpSpPr bwMode="auto">
          <a:xfrm>
            <a:off x="3170238" y="3478213"/>
            <a:ext cx="327025" cy="304800"/>
            <a:chOff x="1768" y="3755"/>
            <a:chExt cx="206" cy="192"/>
          </a:xfrm>
        </p:grpSpPr>
        <p:sp>
          <p:nvSpPr>
            <p:cNvPr id="78901" name="Oval 31">
              <a:extLst>
                <a:ext uri="{FF2B5EF4-FFF2-40B4-BE49-F238E27FC236}">
                  <a16:creationId xmlns:a16="http://schemas.microsoft.com/office/drawing/2014/main" id="{196AE19E-418E-4BAB-A9DD-46726C530F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2" y="3775"/>
              <a:ext cx="134" cy="134"/>
            </a:xfrm>
            <a:prstGeom prst="ellipse">
              <a:avLst/>
            </a:prstGeom>
            <a:solidFill>
              <a:srgbClr val="008040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8902" name="Rectangle 32">
              <a:extLst>
                <a:ext uri="{FF2B5EF4-FFF2-40B4-BE49-F238E27FC236}">
                  <a16:creationId xmlns:a16="http://schemas.microsoft.com/office/drawing/2014/main" id="{EB48BB51-AA8D-4259-93FA-D12336B46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8" y="3755"/>
              <a:ext cx="2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5</a:t>
              </a: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</a:t>
              </a:r>
            </a:p>
          </p:txBody>
        </p:sp>
      </p:grpSp>
      <p:grpSp>
        <p:nvGrpSpPr>
          <p:cNvPr id="78872" name="Group 33">
            <a:extLst>
              <a:ext uri="{FF2B5EF4-FFF2-40B4-BE49-F238E27FC236}">
                <a16:creationId xmlns:a16="http://schemas.microsoft.com/office/drawing/2014/main" id="{E7FA503D-5C46-4FCF-8D4D-18D6FC87B5EB}"/>
              </a:ext>
            </a:extLst>
          </p:cNvPr>
          <p:cNvGrpSpPr>
            <a:grpSpLocks/>
          </p:cNvGrpSpPr>
          <p:nvPr/>
        </p:nvGrpSpPr>
        <p:grpSpPr bwMode="auto">
          <a:xfrm>
            <a:off x="3170238" y="3903663"/>
            <a:ext cx="327025" cy="304800"/>
            <a:chOff x="2621" y="2303"/>
            <a:chExt cx="206" cy="192"/>
          </a:xfrm>
        </p:grpSpPr>
        <p:sp>
          <p:nvSpPr>
            <p:cNvPr id="78899" name="Oval 34">
              <a:extLst>
                <a:ext uri="{FF2B5EF4-FFF2-40B4-BE49-F238E27FC236}">
                  <a16:creationId xmlns:a16="http://schemas.microsoft.com/office/drawing/2014/main" id="{2280A713-BBEF-4EF1-95B8-B3ABEC6AF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5" y="2323"/>
              <a:ext cx="134" cy="134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8900" name="Rectangle 35">
              <a:extLst>
                <a:ext uri="{FF2B5EF4-FFF2-40B4-BE49-F238E27FC236}">
                  <a16:creationId xmlns:a16="http://schemas.microsoft.com/office/drawing/2014/main" id="{9AEA8901-4AF6-4B51-A8AE-D5C1F8E0C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1" y="2303"/>
              <a:ext cx="2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</a:t>
              </a:r>
            </a:p>
          </p:txBody>
        </p:sp>
      </p:grpSp>
      <p:grpSp>
        <p:nvGrpSpPr>
          <p:cNvPr id="78873" name="Group 36">
            <a:extLst>
              <a:ext uri="{FF2B5EF4-FFF2-40B4-BE49-F238E27FC236}">
                <a16:creationId xmlns:a16="http://schemas.microsoft.com/office/drawing/2014/main" id="{2034D99A-7D5C-490E-8F0B-7335870BC9BB}"/>
              </a:ext>
            </a:extLst>
          </p:cNvPr>
          <p:cNvGrpSpPr>
            <a:grpSpLocks/>
          </p:cNvGrpSpPr>
          <p:nvPr/>
        </p:nvGrpSpPr>
        <p:grpSpPr bwMode="auto">
          <a:xfrm>
            <a:off x="449263" y="3311525"/>
            <a:ext cx="327025" cy="304800"/>
            <a:chOff x="2621" y="2303"/>
            <a:chExt cx="206" cy="192"/>
          </a:xfrm>
        </p:grpSpPr>
        <p:sp>
          <p:nvSpPr>
            <p:cNvPr id="78897" name="Oval 37">
              <a:extLst>
                <a:ext uri="{FF2B5EF4-FFF2-40B4-BE49-F238E27FC236}">
                  <a16:creationId xmlns:a16="http://schemas.microsoft.com/office/drawing/2014/main" id="{4A8D02E3-0103-47A8-9D61-424DFCB1A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5" y="2323"/>
              <a:ext cx="134" cy="134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8898" name="Rectangle 38">
              <a:extLst>
                <a:ext uri="{FF2B5EF4-FFF2-40B4-BE49-F238E27FC236}">
                  <a16:creationId xmlns:a16="http://schemas.microsoft.com/office/drawing/2014/main" id="{21DD6C5A-5C27-4629-8A55-3EC2680AF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1" y="2303"/>
              <a:ext cx="2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</a:t>
              </a:r>
            </a:p>
          </p:txBody>
        </p:sp>
      </p:grpSp>
      <p:grpSp>
        <p:nvGrpSpPr>
          <p:cNvPr id="78874" name="Group 39">
            <a:extLst>
              <a:ext uri="{FF2B5EF4-FFF2-40B4-BE49-F238E27FC236}">
                <a16:creationId xmlns:a16="http://schemas.microsoft.com/office/drawing/2014/main" id="{9B91DF1B-6ACF-463C-8B5A-F11C481EAD2C}"/>
              </a:ext>
            </a:extLst>
          </p:cNvPr>
          <p:cNvGrpSpPr>
            <a:grpSpLocks/>
          </p:cNvGrpSpPr>
          <p:nvPr/>
        </p:nvGrpSpPr>
        <p:grpSpPr bwMode="auto">
          <a:xfrm>
            <a:off x="8509000" y="5173663"/>
            <a:ext cx="327025" cy="304800"/>
            <a:chOff x="2621" y="2303"/>
            <a:chExt cx="206" cy="192"/>
          </a:xfrm>
        </p:grpSpPr>
        <p:sp>
          <p:nvSpPr>
            <p:cNvPr id="78895" name="Oval 40">
              <a:extLst>
                <a:ext uri="{FF2B5EF4-FFF2-40B4-BE49-F238E27FC236}">
                  <a16:creationId xmlns:a16="http://schemas.microsoft.com/office/drawing/2014/main" id="{FB075484-756F-4379-9BD3-714806ACC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5" y="2323"/>
              <a:ext cx="134" cy="134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8896" name="Rectangle 41">
              <a:extLst>
                <a:ext uri="{FF2B5EF4-FFF2-40B4-BE49-F238E27FC236}">
                  <a16:creationId xmlns:a16="http://schemas.microsoft.com/office/drawing/2014/main" id="{DDE529C0-C369-4357-A41B-41C6113C7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1" y="2303"/>
              <a:ext cx="2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</a:t>
              </a:r>
            </a:p>
          </p:txBody>
        </p:sp>
      </p:grpSp>
      <p:grpSp>
        <p:nvGrpSpPr>
          <p:cNvPr id="78875" name="Group 42">
            <a:extLst>
              <a:ext uri="{FF2B5EF4-FFF2-40B4-BE49-F238E27FC236}">
                <a16:creationId xmlns:a16="http://schemas.microsoft.com/office/drawing/2014/main" id="{8BA64300-7760-46A6-94CE-BEB39A7EF226}"/>
              </a:ext>
            </a:extLst>
          </p:cNvPr>
          <p:cNvGrpSpPr>
            <a:grpSpLocks/>
          </p:cNvGrpSpPr>
          <p:nvPr/>
        </p:nvGrpSpPr>
        <p:grpSpPr bwMode="auto">
          <a:xfrm>
            <a:off x="8509000" y="2678113"/>
            <a:ext cx="327025" cy="304800"/>
            <a:chOff x="2621" y="2303"/>
            <a:chExt cx="206" cy="192"/>
          </a:xfrm>
        </p:grpSpPr>
        <p:sp>
          <p:nvSpPr>
            <p:cNvPr id="78893" name="Oval 43">
              <a:extLst>
                <a:ext uri="{FF2B5EF4-FFF2-40B4-BE49-F238E27FC236}">
                  <a16:creationId xmlns:a16="http://schemas.microsoft.com/office/drawing/2014/main" id="{D72A402F-63B5-4C11-8CA4-9848885F4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5" y="2323"/>
              <a:ext cx="134" cy="134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78894" name="Rectangle 44">
              <a:extLst>
                <a:ext uri="{FF2B5EF4-FFF2-40B4-BE49-F238E27FC236}">
                  <a16:creationId xmlns:a16="http://schemas.microsoft.com/office/drawing/2014/main" id="{1D2B8136-5FCD-4FD0-868C-F8ED71F2F0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1" y="2303"/>
              <a:ext cx="20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</a:t>
              </a:r>
            </a:p>
          </p:txBody>
        </p:sp>
      </p:grpSp>
      <p:sp>
        <p:nvSpPr>
          <p:cNvPr id="78876" name="AutoShape 45">
            <a:extLst>
              <a:ext uri="{FF2B5EF4-FFF2-40B4-BE49-F238E27FC236}">
                <a16:creationId xmlns:a16="http://schemas.microsoft.com/office/drawing/2014/main" id="{6DD98988-1412-4E0A-84F9-E3C6B0BF7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713" y="3857625"/>
            <a:ext cx="114300" cy="28892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877" name="AutoShape 46">
            <a:extLst>
              <a:ext uri="{FF2B5EF4-FFF2-40B4-BE49-F238E27FC236}">
                <a16:creationId xmlns:a16="http://schemas.microsoft.com/office/drawing/2014/main" id="{2BB5027F-B22C-45BE-A535-9CB358340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975" y="3871913"/>
            <a:ext cx="1328738" cy="428625"/>
          </a:xfrm>
          <a:prstGeom prst="roundRect">
            <a:avLst>
              <a:gd name="adj" fmla="val 16667"/>
            </a:avLst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CC0000"/>
                </a:solidFill>
                <a:latin typeface="Times New Roman" panose="02020603050405020304" pitchFamily="18" charset="0"/>
              </a:rPr>
              <a:t>growing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CC0000"/>
                </a:solidFill>
                <a:latin typeface="Times New Roman" panose="02020603050405020304" pitchFamily="18" charset="0"/>
              </a:rPr>
              <a:t>replication fork</a:t>
            </a:r>
            <a:endParaRPr lang="en-US" altLang="en-US" sz="1800" b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78" name="Line 47">
            <a:extLst>
              <a:ext uri="{FF2B5EF4-FFF2-40B4-BE49-F238E27FC236}">
                <a16:creationId xmlns:a16="http://schemas.microsoft.com/office/drawing/2014/main" id="{90F18BD0-2E29-4109-9D54-5C9E0528EE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6888" y="3852863"/>
            <a:ext cx="1055687" cy="0"/>
          </a:xfrm>
          <a:prstGeom prst="line">
            <a:avLst/>
          </a:prstGeom>
          <a:noFill/>
          <a:ln w="101600">
            <a:solidFill>
              <a:srgbClr val="CC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8879" name="Freeform 48">
            <a:extLst>
              <a:ext uri="{FF2B5EF4-FFF2-40B4-BE49-F238E27FC236}">
                <a16:creationId xmlns:a16="http://schemas.microsoft.com/office/drawing/2014/main" id="{C78F0BD4-F009-4988-B0A4-5B99F9342D67}"/>
              </a:ext>
            </a:extLst>
          </p:cNvPr>
          <p:cNvSpPr>
            <a:spLocks/>
          </p:cNvSpPr>
          <p:nvPr/>
        </p:nvSpPr>
        <p:spPr bwMode="auto">
          <a:xfrm>
            <a:off x="7961313" y="4706938"/>
            <a:ext cx="493712" cy="1587"/>
          </a:xfrm>
          <a:custGeom>
            <a:avLst/>
            <a:gdLst>
              <a:gd name="T0" fmla="*/ 2147483646 w 311"/>
              <a:gd name="T1" fmla="*/ 0 h 1"/>
              <a:gd name="T2" fmla="*/ 0 w 311"/>
              <a:gd name="T3" fmla="*/ 0 h 1"/>
              <a:gd name="T4" fmla="*/ 0 60000 65536"/>
              <a:gd name="T5" fmla="*/ 0 60000 65536"/>
              <a:gd name="T6" fmla="*/ 0 w 311"/>
              <a:gd name="T7" fmla="*/ 0 h 1"/>
              <a:gd name="T8" fmla="*/ 311 w 31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" h="1">
                <a:moveTo>
                  <a:pt x="311" y="0"/>
                </a:moveTo>
                <a:cubicBezTo>
                  <a:pt x="311" y="0"/>
                  <a:pt x="155" y="0"/>
                  <a:pt x="0" y="0"/>
                </a:cubicBezTo>
              </a:path>
            </a:pathLst>
          </a:custGeom>
          <a:solidFill>
            <a:schemeClr val="bg1"/>
          </a:solidFill>
          <a:ln w="1778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IN"/>
          </a:p>
        </p:txBody>
      </p:sp>
      <p:sp>
        <p:nvSpPr>
          <p:cNvPr id="415793" name="AutoShape 49">
            <a:extLst>
              <a:ext uri="{FF2B5EF4-FFF2-40B4-BE49-F238E27FC236}">
                <a16:creationId xmlns:a16="http://schemas.microsoft.com/office/drawing/2014/main" id="{89615F77-54CB-43ED-89F5-38EC57953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828800"/>
            <a:ext cx="1931988" cy="3063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lIns="45720" tIns="0" rIns="4572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70C0"/>
                </a:solidFill>
                <a:latin typeface="Times New Roman" panose="02020603050405020304" pitchFamily="18" charset="0"/>
              </a:rPr>
              <a:t>DNA polymerase I</a:t>
            </a:r>
          </a:p>
        </p:txBody>
      </p:sp>
      <p:sp>
        <p:nvSpPr>
          <p:cNvPr id="78881" name="Freeform 50">
            <a:extLst>
              <a:ext uri="{FF2B5EF4-FFF2-40B4-BE49-F238E27FC236}">
                <a16:creationId xmlns:a16="http://schemas.microsoft.com/office/drawing/2014/main" id="{80C54C7A-CB36-4B5F-99EC-AEDB5ABA4291}"/>
              </a:ext>
            </a:extLst>
          </p:cNvPr>
          <p:cNvSpPr>
            <a:spLocks/>
          </p:cNvSpPr>
          <p:nvPr/>
        </p:nvSpPr>
        <p:spPr bwMode="auto">
          <a:xfrm>
            <a:off x="3541713" y="2889250"/>
            <a:ext cx="4964112" cy="804863"/>
          </a:xfrm>
          <a:custGeom>
            <a:avLst/>
            <a:gdLst>
              <a:gd name="T0" fmla="*/ 0 w 3127"/>
              <a:gd name="T1" fmla="*/ 2147483646 h 507"/>
              <a:gd name="T2" fmla="*/ 2147483646 w 3127"/>
              <a:gd name="T3" fmla="*/ 2147483646 h 507"/>
              <a:gd name="T4" fmla="*/ 2147483646 w 3127"/>
              <a:gd name="T5" fmla="*/ 2147483646 h 507"/>
              <a:gd name="T6" fmla="*/ 2147483646 w 3127"/>
              <a:gd name="T7" fmla="*/ 0 h 507"/>
              <a:gd name="T8" fmla="*/ 0 60000 65536"/>
              <a:gd name="T9" fmla="*/ 0 60000 65536"/>
              <a:gd name="T10" fmla="*/ 0 60000 65536"/>
              <a:gd name="T11" fmla="*/ 0 60000 65536"/>
              <a:gd name="T12" fmla="*/ 0 w 3127"/>
              <a:gd name="T13" fmla="*/ 0 h 507"/>
              <a:gd name="T14" fmla="*/ 3127 w 3127"/>
              <a:gd name="T15" fmla="*/ 507 h 50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27" h="507">
                <a:moveTo>
                  <a:pt x="0" y="507"/>
                </a:moveTo>
                <a:cubicBezTo>
                  <a:pt x="117" y="404"/>
                  <a:pt x="234" y="302"/>
                  <a:pt x="513" y="225"/>
                </a:cubicBezTo>
                <a:cubicBezTo>
                  <a:pt x="792" y="148"/>
                  <a:pt x="1237" y="82"/>
                  <a:pt x="1673" y="45"/>
                </a:cubicBezTo>
                <a:cubicBezTo>
                  <a:pt x="2109" y="8"/>
                  <a:pt x="2618" y="4"/>
                  <a:pt x="3127" y="0"/>
                </a:cubicBezTo>
              </a:path>
            </a:pathLst>
          </a:custGeom>
          <a:noFill/>
          <a:ln w="177800">
            <a:solidFill>
              <a:schemeClr val="hlink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15795" name="Freeform 51">
            <a:extLst>
              <a:ext uri="{FF2B5EF4-FFF2-40B4-BE49-F238E27FC236}">
                <a16:creationId xmlns:a16="http://schemas.microsoft.com/office/drawing/2014/main" id="{ECBF3134-7F17-462D-B70C-CF39C9B3EC1D}"/>
              </a:ext>
            </a:extLst>
          </p:cNvPr>
          <p:cNvSpPr>
            <a:spLocks/>
          </p:cNvSpPr>
          <p:nvPr/>
        </p:nvSpPr>
        <p:spPr bwMode="auto">
          <a:xfrm>
            <a:off x="6788150" y="2914650"/>
            <a:ext cx="250825" cy="9525"/>
          </a:xfrm>
          <a:custGeom>
            <a:avLst/>
            <a:gdLst>
              <a:gd name="T0" fmla="*/ 0 w 158"/>
              <a:gd name="T1" fmla="*/ 2147483646 h 6"/>
              <a:gd name="T2" fmla="*/ 2147483646 w 158"/>
              <a:gd name="T3" fmla="*/ 0 h 6"/>
              <a:gd name="T4" fmla="*/ 0 60000 65536"/>
              <a:gd name="T5" fmla="*/ 0 60000 65536"/>
              <a:gd name="T6" fmla="*/ 0 w 158"/>
              <a:gd name="T7" fmla="*/ 0 h 6"/>
              <a:gd name="T8" fmla="*/ 158 w 158"/>
              <a:gd name="T9" fmla="*/ 6 h 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8" h="6">
                <a:moveTo>
                  <a:pt x="0" y="6"/>
                </a:moveTo>
                <a:cubicBezTo>
                  <a:pt x="0" y="6"/>
                  <a:pt x="79" y="3"/>
                  <a:pt x="158" y="0"/>
                </a:cubicBezTo>
              </a:path>
            </a:pathLst>
          </a:custGeom>
          <a:noFill/>
          <a:ln w="1778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15796" name="Freeform 52">
            <a:extLst>
              <a:ext uri="{FF2B5EF4-FFF2-40B4-BE49-F238E27FC236}">
                <a16:creationId xmlns:a16="http://schemas.microsoft.com/office/drawing/2014/main" id="{A4990269-FAE2-4DE3-B892-360578EA6123}"/>
              </a:ext>
            </a:extLst>
          </p:cNvPr>
          <p:cNvSpPr>
            <a:spLocks/>
          </p:cNvSpPr>
          <p:nvPr/>
        </p:nvSpPr>
        <p:spPr bwMode="auto">
          <a:xfrm>
            <a:off x="5500688" y="2995613"/>
            <a:ext cx="241300" cy="46037"/>
          </a:xfrm>
          <a:custGeom>
            <a:avLst/>
            <a:gdLst>
              <a:gd name="T0" fmla="*/ 0 w 152"/>
              <a:gd name="T1" fmla="*/ 2147483646 h 29"/>
              <a:gd name="T2" fmla="*/ 2147483646 w 152"/>
              <a:gd name="T3" fmla="*/ 0 h 29"/>
              <a:gd name="T4" fmla="*/ 0 60000 65536"/>
              <a:gd name="T5" fmla="*/ 0 60000 65536"/>
              <a:gd name="T6" fmla="*/ 0 w 152"/>
              <a:gd name="T7" fmla="*/ 0 h 29"/>
              <a:gd name="T8" fmla="*/ 152 w 152"/>
              <a:gd name="T9" fmla="*/ 29 h 2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2" h="29">
                <a:moveTo>
                  <a:pt x="0" y="29"/>
                </a:moveTo>
                <a:cubicBezTo>
                  <a:pt x="0" y="29"/>
                  <a:pt x="76" y="14"/>
                  <a:pt x="152" y="0"/>
                </a:cubicBezTo>
              </a:path>
            </a:pathLst>
          </a:custGeom>
          <a:noFill/>
          <a:ln w="1778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15797" name="Freeform 53">
            <a:extLst>
              <a:ext uri="{FF2B5EF4-FFF2-40B4-BE49-F238E27FC236}">
                <a16:creationId xmlns:a16="http://schemas.microsoft.com/office/drawing/2014/main" id="{2553293C-FBD0-4400-8C66-701C6F6F218A}"/>
              </a:ext>
            </a:extLst>
          </p:cNvPr>
          <p:cNvSpPr>
            <a:spLocks/>
          </p:cNvSpPr>
          <p:nvPr/>
        </p:nvSpPr>
        <p:spPr bwMode="auto">
          <a:xfrm>
            <a:off x="4292600" y="3192463"/>
            <a:ext cx="250825" cy="80962"/>
          </a:xfrm>
          <a:custGeom>
            <a:avLst/>
            <a:gdLst>
              <a:gd name="T0" fmla="*/ 0 w 158"/>
              <a:gd name="T1" fmla="*/ 2147483646 h 51"/>
              <a:gd name="T2" fmla="*/ 2147483646 w 158"/>
              <a:gd name="T3" fmla="*/ 0 h 51"/>
              <a:gd name="T4" fmla="*/ 0 60000 65536"/>
              <a:gd name="T5" fmla="*/ 0 60000 65536"/>
              <a:gd name="T6" fmla="*/ 0 w 158"/>
              <a:gd name="T7" fmla="*/ 0 h 51"/>
              <a:gd name="T8" fmla="*/ 158 w 158"/>
              <a:gd name="T9" fmla="*/ 51 h 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8" h="51">
                <a:moveTo>
                  <a:pt x="0" y="51"/>
                </a:moveTo>
                <a:cubicBezTo>
                  <a:pt x="0" y="51"/>
                  <a:pt x="79" y="25"/>
                  <a:pt x="158" y="0"/>
                </a:cubicBezTo>
              </a:path>
            </a:pathLst>
          </a:custGeom>
          <a:noFill/>
          <a:ln w="1778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15798" name="Freeform 54">
            <a:extLst>
              <a:ext uri="{FF2B5EF4-FFF2-40B4-BE49-F238E27FC236}">
                <a16:creationId xmlns:a16="http://schemas.microsoft.com/office/drawing/2014/main" id="{313CAB93-6F6A-4651-875B-8D77C1E36979}"/>
              </a:ext>
            </a:extLst>
          </p:cNvPr>
          <p:cNvSpPr>
            <a:spLocks/>
          </p:cNvSpPr>
          <p:nvPr/>
        </p:nvSpPr>
        <p:spPr bwMode="auto">
          <a:xfrm>
            <a:off x="7961313" y="4706938"/>
            <a:ext cx="493712" cy="1587"/>
          </a:xfrm>
          <a:custGeom>
            <a:avLst/>
            <a:gdLst>
              <a:gd name="T0" fmla="*/ 2147483646 w 311"/>
              <a:gd name="T1" fmla="*/ 0 h 1"/>
              <a:gd name="T2" fmla="*/ 0 w 311"/>
              <a:gd name="T3" fmla="*/ 0 h 1"/>
              <a:gd name="T4" fmla="*/ 0 60000 65536"/>
              <a:gd name="T5" fmla="*/ 0 60000 65536"/>
              <a:gd name="T6" fmla="*/ 0 w 311"/>
              <a:gd name="T7" fmla="*/ 0 h 1"/>
              <a:gd name="T8" fmla="*/ 311 w 31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" h="1">
                <a:moveTo>
                  <a:pt x="311" y="0"/>
                </a:moveTo>
                <a:cubicBezTo>
                  <a:pt x="311" y="0"/>
                  <a:pt x="155" y="0"/>
                  <a:pt x="0" y="0"/>
                </a:cubicBezTo>
              </a:path>
            </a:pathLst>
          </a:custGeom>
          <a:noFill/>
          <a:ln w="1778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15799" name="Rectangle 55">
            <a:extLst>
              <a:ext uri="{FF2B5EF4-FFF2-40B4-BE49-F238E27FC236}">
                <a16:creationId xmlns:a16="http://schemas.microsoft.com/office/drawing/2014/main" id="{031AF1D8-70A9-421B-884A-C09744444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563" y="4559300"/>
            <a:ext cx="569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6FCF"/>
                </a:solidFill>
                <a:latin typeface="Times New Roman" panose="02020603050405020304" pitchFamily="18" charset="0"/>
              </a:rPr>
              <a:t>RNA</a:t>
            </a:r>
          </a:p>
        </p:txBody>
      </p:sp>
      <p:grpSp>
        <p:nvGrpSpPr>
          <p:cNvPr id="10" name="Group 56">
            <a:extLst>
              <a:ext uri="{FF2B5EF4-FFF2-40B4-BE49-F238E27FC236}">
                <a16:creationId xmlns:a16="http://schemas.microsoft.com/office/drawing/2014/main" id="{27F96445-CD79-4EED-8139-A6491CB3EBB1}"/>
              </a:ext>
            </a:extLst>
          </p:cNvPr>
          <p:cNvGrpSpPr>
            <a:grpSpLocks/>
          </p:cNvGrpSpPr>
          <p:nvPr/>
        </p:nvGrpSpPr>
        <p:grpSpPr bwMode="auto">
          <a:xfrm>
            <a:off x="5308600" y="3148013"/>
            <a:ext cx="1141413" cy="646112"/>
            <a:chOff x="3205" y="1959"/>
            <a:chExt cx="719" cy="407"/>
          </a:xfrm>
        </p:grpSpPr>
        <p:sp>
          <p:nvSpPr>
            <p:cNvPr id="78889" name="AutoShape 57">
              <a:extLst>
                <a:ext uri="{FF2B5EF4-FFF2-40B4-BE49-F238E27FC236}">
                  <a16:creationId xmlns:a16="http://schemas.microsoft.com/office/drawing/2014/main" id="{6846604E-804F-44CB-B85E-42AF23A01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" y="2141"/>
              <a:ext cx="532" cy="214"/>
            </a:xfrm>
            <a:prstGeom prst="roundRect">
              <a:avLst>
                <a:gd name="adj" fmla="val 16667"/>
              </a:avLst>
            </a:prstGeom>
            <a:solidFill>
              <a:srgbClr val="FFCC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tIns="0" rIns="0" bIns="0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ligase</a:t>
              </a:r>
            </a:p>
          </p:txBody>
        </p:sp>
        <p:grpSp>
          <p:nvGrpSpPr>
            <p:cNvPr id="78890" name="Group 58">
              <a:extLst>
                <a:ext uri="{FF2B5EF4-FFF2-40B4-BE49-F238E27FC236}">
                  <a16:creationId xmlns:a16="http://schemas.microsoft.com/office/drawing/2014/main" id="{0ADFEBBD-CF29-4BE5-8863-E7E06BC2EC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5" y="1959"/>
              <a:ext cx="249" cy="407"/>
              <a:chOff x="3205" y="1759"/>
              <a:chExt cx="249" cy="407"/>
            </a:xfrm>
          </p:grpSpPr>
          <p:sp>
            <p:nvSpPr>
              <p:cNvPr id="78891" name="Oval 59">
                <a:extLst>
                  <a:ext uri="{FF2B5EF4-FFF2-40B4-BE49-F238E27FC236}">
                    <a16:creationId xmlns:a16="http://schemas.microsoft.com/office/drawing/2014/main" id="{E3384FEA-EE61-414E-B79E-C700E481E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5" y="1917"/>
                <a:ext cx="249" cy="249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8892" name="AutoShape 60">
                <a:extLst>
                  <a:ext uri="{FF2B5EF4-FFF2-40B4-BE49-F238E27FC236}">
                    <a16:creationId xmlns:a16="http://schemas.microsoft.com/office/drawing/2014/main" id="{DB732B86-8168-456E-BABF-21143AE39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7" y="1759"/>
                <a:ext cx="244" cy="26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415806" name="Oval 62">
            <a:extLst>
              <a:ext uri="{FF2B5EF4-FFF2-40B4-BE49-F238E27FC236}">
                <a16:creationId xmlns:a16="http://schemas.microsoft.com/office/drawing/2014/main" id="{584BE3B5-FAE6-4DBC-9485-859B24DF3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4205288"/>
            <a:ext cx="1087438" cy="950912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A1897F-5B88-4BBB-89A6-CC5EEA8D34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61"/>
    </mc:Choice>
    <mc:Fallback xmlns="">
      <p:transition spd="slow" advTm="60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5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3000"/>
                                        <p:tgtEl>
                                          <p:spTgt spid="415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5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3000"/>
                                        <p:tgtEl>
                                          <p:spTgt spid="415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2000"/>
                                        <p:tgtEl>
                                          <p:spTgt spid="415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2000"/>
                                        <p:tgtEl>
                                          <p:spTgt spid="415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5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415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5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5793" grpId="0" animBg="1" autoUpdateAnimBg="0"/>
      <p:bldP spid="415799" grpId="0" build="p" autoUpdateAnimBg="0"/>
      <p:bldP spid="4158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A30CD8BE-5BFA-4093-AEEE-57B81AE6C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C00000"/>
                </a:solidFill>
                <a:latin typeface="Comic Sans MS" panose="030F0702030302020204" pitchFamily="66" charset="0"/>
              </a:rPr>
              <a:t>Proof reading</a:t>
            </a:r>
            <a:endParaRPr lang="en-IN" altLang="en-US"/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168CFF80-5E1D-439D-81FA-B594DCFBC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22438"/>
            <a:ext cx="8229600" cy="452596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DNA polymerase I</a:t>
            </a:r>
            <a:r>
              <a:rPr lang="en-US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 &amp; DNAP beta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en-US" u="sng" dirty="0">
                <a:solidFill>
                  <a:srgbClr val="CC0000"/>
                </a:solidFill>
                <a:latin typeface="Comic Sans MS" panose="030F0702030302020204" pitchFamily="66" charset="0"/>
              </a:rPr>
              <a:t>Proof reads</a:t>
            </a:r>
            <a:r>
              <a:rPr lang="en-US" altLang="en-US" dirty="0">
                <a:latin typeface="Comic Sans MS" panose="030F0702030302020204" pitchFamily="66" charset="0"/>
              </a:rPr>
              <a:t> &amp; corrects typos </a:t>
            </a:r>
          </a:p>
          <a:p>
            <a:pPr marL="457200" lvl="1" indent="0" eaLnBrk="1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dirty="0">
                <a:latin typeface="Comic Sans MS" panose="030F0702030302020204" pitchFamily="66" charset="0"/>
              </a:rPr>
              <a:t> (Repairs </a:t>
            </a:r>
            <a:r>
              <a:rPr lang="en-US" altLang="en-US" u="sng" dirty="0">
                <a:solidFill>
                  <a:srgbClr val="CC0000"/>
                </a:solidFill>
                <a:latin typeface="Comic Sans MS" panose="030F0702030302020204" pitchFamily="66" charset="0"/>
              </a:rPr>
              <a:t>mismatched</a:t>
            </a:r>
            <a:r>
              <a:rPr lang="en-US" altLang="en-US" dirty="0">
                <a:latin typeface="Comic Sans MS" panose="030F0702030302020204" pitchFamily="66" charset="0"/>
              </a:rPr>
              <a:t> bases)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altLang="en-US" dirty="0">
                <a:latin typeface="Comic Sans MS" panose="030F0702030302020204" pitchFamily="66" charset="0"/>
              </a:rPr>
              <a:t>Reduces error rate </a:t>
            </a:r>
            <a:br>
              <a:rPr lang="en-US" altLang="en-US" dirty="0">
                <a:latin typeface="Comic Sans MS" panose="030F0702030302020204" pitchFamily="66" charset="0"/>
              </a:rPr>
            </a:br>
            <a:endParaRPr lang="en-IN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79876" name="Slide Number Placeholder 4">
            <a:extLst>
              <a:ext uri="{FF2B5EF4-FFF2-40B4-BE49-F238E27FC236}">
                <a16:creationId xmlns:a16="http://schemas.microsoft.com/office/drawing/2014/main" id="{58DA4067-0EBF-4248-844A-7CD37A201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03CF01-F067-4E27-809E-AFB2B5832FB6}" type="slidenum">
              <a:rPr lang="en-US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C796DC-6A8D-41BA-B893-62610E8E7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02"/>
    </mc:Choice>
    <mc:Fallback xmlns="">
      <p:transition spd="slow" advTm="86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7FA91ABF-D75C-4748-8DA0-3E33856F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5486400"/>
            <a:ext cx="8229600" cy="9906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Origin of replication</a:t>
            </a:r>
            <a:b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Replication bubbles</a:t>
            </a:r>
            <a:b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  <a:t>DNA polymerases</a:t>
            </a:r>
            <a:br>
              <a:rPr lang="en-US" altLang="en-US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IN" altLang="en-US">
              <a:solidFill>
                <a:schemeClr val="tx1"/>
              </a:solidFill>
            </a:endParaRPr>
          </a:p>
        </p:txBody>
      </p:sp>
      <p:sp>
        <p:nvSpPr>
          <p:cNvPr id="80899" name="Content Placeholder 2">
            <a:extLst>
              <a:ext uri="{FF2B5EF4-FFF2-40B4-BE49-F238E27FC236}">
                <a16:creationId xmlns:a16="http://schemas.microsoft.com/office/drawing/2014/main" id="{357DAB91-0AB1-4FDC-9D52-63FE7951873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229600" cy="2133600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</a:pPr>
            <a:r>
              <a:rPr lang="en-US" altLang="en-US" sz="4800" b="1" i="1">
                <a:solidFill>
                  <a:srgbClr val="C00000"/>
                </a:solidFill>
              </a:rPr>
              <a:t>Replication in Prokaryotes &amp;  </a:t>
            </a:r>
          </a:p>
          <a:p>
            <a:pPr>
              <a:buFont typeface="Wingdings 3" panose="05040102010807070707" pitchFamily="18" charset="2"/>
              <a:buNone/>
            </a:pPr>
            <a:r>
              <a:rPr lang="en-US" altLang="en-US" sz="4800" b="1" i="1">
                <a:solidFill>
                  <a:srgbClr val="C00000"/>
                </a:solidFill>
              </a:rPr>
              <a:t>                       Eukaryotes</a:t>
            </a:r>
            <a:endParaRPr lang="en-IN" altLang="en-US" sz="4800" b="1" i="1">
              <a:solidFill>
                <a:srgbClr val="C00000"/>
              </a:solidFill>
            </a:endParaRPr>
          </a:p>
        </p:txBody>
      </p:sp>
      <p:sp>
        <p:nvSpPr>
          <p:cNvPr id="80900" name="Slide Number Placeholder 4">
            <a:extLst>
              <a:ext uri="{FF2B5EF4-FFF2-40B4-BE49-F238E27FC236}">
                <a16:creationId xmlns:a16="http://schemas.microsoft.com/office/drawing/2014/main" id="{00CC4BB3-2543-4F7F-9115-3FB3E34A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 pitchFamily="18" charset="2"/>
              <a:buChar char=""/>
              <a:defRPr sz="26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 pitchFamily="18" charset="2"/>
              <a:buChar char=""/>
              <a:defRPr sz="2300">
                <a:solidFill>
                  <a:schemeClr val="tx2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panose="05040102010807070707" pitchFamily="18" charset="2"/>
              <a:buChar char="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panose="05000000000000000000" pitchFamily="2" charset="2"/>
              <a:buChar char=""/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2FA1125-7B2B-4D33-9117-2291D33437D0}" type="slidenum">
              <a:rPr lang="en-US" altLang="en-US" sz="1400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0901" name="Picture 6" descr="davey_photo_.png">
            <a:extLst>
              <a:ext uri="{FF2B5EF4-FFF2-40B4-BE49-F238E27FC236}">
                <a16:creationId xmlns:a16="http://schemas.microsoft.com/office/drawing/2014/main" id="{4D23A3C5-FA4D-49B0-8270-4216B3EFD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28003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D74946-B337-4F4F-86C5-C32A7A238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48"/>
    </mc:Choice>
    <mc:Fallback xmlns="">
      <p:transition spd="slow" advTm="4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1F06431C-A1CE-489E-BDB7-414D21F84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7772400" cy="56515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C00000"/>
                </a:solidFill>
              </a:rPr>
              <a:t>DNA polymerases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3D934E1-61B6-4411-A34B-7C54DF9DF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38200"/>
            <a:ext cx="3733800" cy="762000"/>
          </a:xfrm>
        </p:spPr>
        <p:txBody>
          <a:bodyPr/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3200" dirty="0"/>
              <a:t>Bacterial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8B35EA0-0C3F-4EE0-BEF4-7B343A820A74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5029200" y="381000"/>
            <a:ext cx="3733800" cy="762000"/>
          </a:xfrm>
        </p:spPr>
        <p:txBody>
          <a:bodyPr/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3200" dirty="0"/>
              <a:t>Mammalian </a:t>
            </a:r>
          </a:p>
        </p:txBody>
      </p:sp>
      <p:sp>
        <p:nvSpPr>
          <p:cNvPr id="81925" name="Slide Number Placeholder 3">
            <a:extLst>
              <a:ext uri="{FF2B5EF4-FFF2-40B4-BE49-F238E27FC236}">
                <a16:creationId xmlns:a16="http://schemas.microsoft.com/office/drawing/2014/main" id="{118F4F6B-4457-4490-A2AC-A39FCA45C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73D45C7-9AD7-4146-A35D-B7775B2B9B28}" type="slidenum">
              <a:rPr lang="en-US" altLang="en-US" sz="140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1926" name="Content Placeholder 8">
            <a:extLst>
              <a:ext uri="{FF2B5EF4-FFF2-40B4-BE49-F238E27FC236}">
                <a16:creationId xmlns:a16="http://schemas.microsoft.com/office/drawing/2014/main" id="{56FA5A20-1E27-47DB-BF0D-6E5BF78C8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752600"/>
            <a:ext cx="3733800" cy="43815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entury" panose="02040604050505020304" pitchFamily="18" charset="0"/>
              </a:rPr>
              <a:t>DNAPs I – III</a:t>
            </a:r>
          </a:p>
          <a:p>
            <a:pPr eaLnBrk="1" hangingPunct="1"/>
            <a:r>
              <a:rPr lang="en-US" altLang="en-US">
                <a:latin typeface="Century" panose="02040604050505020304" pitchFamily="18" charset="0"/>
              </a:rPr>
              <a:t>I – repair enzyme  (Kornberg enzyme)</a:t>
            </a:r>
          </a:p>
          <a:p>
            <a:pPr eaLnBrk="1" hangingPunct="1"/>
            <a:r>
              <a:rPr lang="en-US" altLang="en-US">
                <a:solidFill>
                  <a:srgbClr val="00B0F0"/>
                </a:solidFill>
                <a:latin typeface="Century" panose="02040604050505020304" pitchFamily="18" charset="0"/>
              </a:rPr>
              <a:t>DNAP III </a:t>
            </a:r>
            <a:r>
              <a:rPr lang="en-US" altLang="en-US">
                <a:solidFill>
                  <a:srgbClr val="00B0F0"/>
                </a:solidFill>
                <a:latin typeface="Century" panose="02040604050505020304" pitchFamily="18" charset="0"/>
                <a:sym typeface="Wingdings" panose="05000000000000000000" pitchFamily="2" charset="2"/>
              </a:rPr>
              <a:t> Main replication enzyme</a:t>
            </a:r>
            <a:endParaRPr lang="en-US" altLang="en-US">
              <a:solidFill>
                <a:srgbClr val="00B0F0"/>
              </a:solidFill>
              <a:latin typeface="Century" panose="02040604050505020304" pitchFamily="18" charset="0"/>
            </a:endParaRPr>
          </a:p>
        </p:txBody>
      </p:sp>
      <p:sp>
        <p:nvSpPr>
          <p:cNvPr id="81927" name="Content Placeholder 10">
            <a:extLst>
              <a:ext uri="{FF2B5EF4-FFF2-40B4-BE49-F238E27FC236}">
                <a16:creationId xmlns:a16="http://schemas.microsoft.com/office/drawing/2014/main" id="{6ED82D02-20B6-4348-A760-BF28640D5EC1}"/>
              </a:ext>
            </a:extLst>
          </p:cNvPr>
          <p:cNvSpPr>
            <a:spLocks noGrp="1"/>
          </p:cNvSpPr>
          <p:nvPr>
            <p:ph sz="half" idx="4"/>
          </p:nvPr>
        </p:nvSpPr>
        <p:spPr>
          <a:xfrm>
            <a:off x="4953000" y="1219200"/>
            <a:ext cx="3733800" cy="49149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00B0F0"/>
                </a:solidFill>
                <a:latin typeface="Century" panose="02040604050505020304" pitchFamily="18" charset="0"/>
              </a:rPr>
              <a:t>DNAPs – Alpha, beta, Gamma, Delta &amp; Epsilon</a:t>
            </a:r>
          </a:p>
          <a:p>
            <a:pPr eaLnBrk="1" hangingPunct="1"/>
            <a:r>
              <a:rPr lang="en-US" altLang="en-US" sz="2800">
                <a:latin typeface="Century" panose="02040604050505020304" pitchFamily="18" charset="0"/>
              </a:rPr>
              <a:t>Alpha – Primers</a:t>
            </a:r>
          </a:p>
          <a:p>
            <a:pPr eaLnBrk="1" hangingPunct="1"/>
            <a:r>
              <a:rPr lang="en-US" altLang="en-US" sz="2800">
                <a:latin typeface="Century" panose="02040604050505020304" pitchFamily="18" charset="0"/>
              </a:rPr>
              <a:t>Beta – Repair </a:t>
            </a:r>
          </a:p>
          <a:p>
            <a:pPr eaLnBrk="1" hangingPunct="1"/>
            <a:r>
              <a:rPr lang="en-US" altLang="en-US" sz="2800">
                <a:latin typeface="Century" panose="02040604050505020304" pitchFamily="18" charset="0"/>
              </a:rPr>
              <a:t>Gamma – mtDNA</a:t>
            </a:r>
          </a:p>
          <a:p>
            <a:pPr eaLnBrk="1" hangingPunct="1"/>
            <a:r>
              <a:rPr lang="en-US" altLang="en-US" sz="2800">
                <a:latin typeface="Century" panose="02040604050505020304" pitchFamily="18" charset="0"/>
              </a:rPr>
              <a:t>Delta – Leading  strand synthesis &amp; Proof  reading</a:t>
            </a:r>
          </a:p>
          <a:p>
            <a:pPr eaLnBrk="1" hangingPunct="1"/>
            <a:r>
              <a:rPr lang="en-US" altLang="en-US" sz="2800">
                <a:latin typeface="Century" panose="02040604050505020304" pitchFamily="18" charset="0"/>
              </a:rPr>
              <a:t>Epsilon – Lagging strand synthesis</a:t>
            </a:r>
          </a:p>
        </p:txBody>
      </p:sp>
      <p:grpSp>
        <p:nvGrpSpPr>
          <p:cNvPr id="9" name="Group 15">
            <a:extLst>
              <a:ext uri="{FF2B5EF4-FFF2-40B4-BE49-F238E27FC236}">
                <a16:creationId xmlns:a16="http://schemas.microsoft.com/office/drawing/2014/main" id="{FBC9B1DD-5C3D-4817-AE3C-1A31007B8F2E}"/>
              </a:ext>
            </a:extLst>
          </p:cNvPr>
          <p:cNvGrpSpPr>
            <a:grpSpLocks/>
          </p:cNvGrpSpPr>
          <p:nvPr/>
        </p:nvGrpSpPr>
        <p:grpSpPr bwMode="auto">
          <a:xfrm>
            <a:off x="2954338" y="4343400"/>
            <a:ext cx="1974850" cy="2514600"/>
            <a:chOff x="4454" y="1272"/>
            <a:chExt cx="1244" cy="1584"/>
          </a:xfrm>
        </p:grpSpPr>
        <p:pic>
          <p:nvPicPr>
            <p:cNvPr id="81929" name="Picture 16">
              <a:extLst>
                <a:ext uri="{FF2B5EF4-FFF2-40B4-BE49-F238E27FC236}">
                  <a16:creationId xmlns:a16="http://schemas.microsoft.com/office/drawing/2014/main" id="{CA35910F-C9E7-4DEF-9063-392DD427A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9" r="10561" b="10176"/>
            <a:stretch>
              <a:fillRect/>
            </a:stretch>
          </p:blipFill>
          <p:spPr bwMode="auto">
            <a:xfrm>
              <a:off x="4643" y="1272"/>
              <a:ext cx="867" cy="122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0" name="Rectangle 17">
              <a:extLst>
                <a:ext uri="{FF2B5EF4-FFF2-40B4-BE49-F238E27FC236}">
                  <a16:creationId xmlns:a16="http://schemas.microsoft.com/office/drawing/2014/main" id="{2E10A657-0E14-420E-B4A2-58DA26A08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4" y="2486"/>
              <a:ext cx="1244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ts val="575"/>
                </a:spcBef>
                <a:buClr>
                  <a:schemeClr val="accent1"/>
                </a:buClr>
                <a:buSzPct val="85000"/>
                <a:buFont typeface="Wingdings 2" panose="05020102010507070707" pitchFamily="18" charset="2"/>
                <a:buChar char=""/>
                <a:defRPr sz="2600">
                  <a:solidFill>
                    <a:schemeClr val="tx1"/>
                  </a:solidFill>
                  <a:latin typeface="Perpetua" panose="02020502060401020303" pitchFamily="18" charset="0"/>
                </a:defRPr>
              </a:lvl1pPr>
              <a:lvl2pPr marL="742950" indent="-285750">
                <a:spcBef>
                  <a:spcPts val="375"/>
                </a:spcBef>
                <a:buClr>
                  <a:schemeClr val="accent2"/>
                </a:buClr>
                <a:buSzPct val="85000"/>
                <a:buFont typeface="Wingdings 2" panose="05020102010507070707" pitchFamily="18" charset="2"/>
                <a:buChar char=""/>
                <a:defRPr sz="2400">
                  <a:solidFill>
                    <a:schemeClr val="tx1"/>
                  </a:solidFill>
                  <a:latin typeface="Perpetua" panose="02020502060401020303" pitchFamily="18" charset="0"/>
                </a:defRPr>
              </a:lvl2pPr>
              <a:lvl3pPr marL="1143000" indent="-228600">
                <a:spcBef>
                  <a:spcPts val="375"/>
                </a:spcBef>
                <a:buClr>
                  <a:srgbClr val="E6B1AB"/>
                </a:buClr>
                <a:buSzPct val="85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3pPr>
              <a:lvl4pPr marL="1600200" indent="-228600">
                <a:spcBef>
                  <a:spcPts val="375"/>
                </a:spcBef>
                <a:buClr>
                  <a:srgbClr val="A28E6A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4pPr>
              <a:lvl5pPr marL="2057400" indent="-228600">
                <a:spcBef>
                  <a:spcPts val="375"/>
                </a:spcBef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5pPr>
              <a:lvl6pPr marL="25146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6pPr>
              <a:lvl7pPr marL="29718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7pPr>
              <a:lvl8pPr marL="34290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8pPr>
              <a:lvl9pPr marL="3886200" indent="-228600" eaLnBrk="0" fontAlgn="base" hangingPunct="0">
                <a:spcBef>
                  <a:spcPts val="375"/>
                </a:spcBef>
                <a:spcAft>
                  <a:spcPct val="0"/>
                </a:spcAft>
                <a:buClr>
                  <a:srgbClr val="A28E6A"/>
                </a:buClr>
                <a:buChar char="o"/>
                <a:defRPr sz="2000">
                  <a:solidFill>
                    <a:schemeClr val="tx1"/>
                  </a:solidFill>
                  <a:latin typeface="Perpetua" panose="02020502060401020303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Arthur Kornberg</a:t>
              </a:r>
            </a:p>
            <a:p>
              <a:pPr eaLnBrk="1" hangingPunct="1">
                <a:lnSpc>
                  <a:spcPct val="9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1959</a:t>
              </a:r>
              <a:endPara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47BEAE-4539-4339-9B23-9574FDC82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0"/>
    </mc:Choice>
    <mc:Fallback xmlns="">
      <p:transition spd="slow" advTm="1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8">
            <a:extLst>
              <a:ext uri="{FF2B5EF4-FFF2-40B4-BE49-F238E27FC236}">
                <a16:creationId xmlns:a16="http://schemas.microsoft.com/office/drawing/2014/main" id="{ECDB425A-4422-4B2F-A3F7-97308917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190500"/>
            <a:ext cx="73914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Modification after replication</a:t>
            </a:r>
          </a:p>
        </p:txBody>
      </p:sp>
      <p:sp>
        <p:nvSpPr>
          <p:cNvPr id="83971" name="Content Placeholder 9">
            <a:extLst>
              <a:ext uri="{FF2B5EF4-FFF2-40B4-BE49-F238E27FC236}">
                <a16:creationId xmlns:a16="http://schemas.microsoft.com/office/drawing/2014/main" id="{76A8B7C2-CB33-4A42-A200-85E75002B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0013"/>
            <a:ext cx="7581900" cy="44196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DNA methylation at C5 of cytosine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>
                <a:solidFill>
                  <a:srgbClr val="0070C0"/>
                </a:solidFill>
                <a:latin typeface="Comic Sans MS" panose="030F0702030302020204" pitchFamily="66" charset="0"/>
              </a:rPr>
              <a:t>DNA methyl transferase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>
                <a:solidFill>
                  <a:srgbClr val="C00000"/>
                </a:solidFill>
                <a:latin typeface="Comic Sans MS" panose="030F0702030302020204" pitchFamily="66" charset="0"/>
              </a:rPr>
              <a:t>Aberrant methylation:</a:t>
            </a:r>
            <a:br>
              <a:rPr lang="en-US" altLang="en-US" b="1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en-US" altLang="en-US">
                <a:latin typeface="Comic Sans MS" panose="030F0702030302020204" pitchFamily="66" charset="0"/>
              </a:rPr>
              <a:t>    - Reactive Oxygen Species</a:t>
            </a:r>
            <a:br>
              <a:rPr lang="en-US" altLang="en-US">
                <a:latin typeface="Comic Sans MS" panose="030F0702030302020204" pitchFamily="66" charset="0"/>
              </a:rPr>
            </a:br>
            <a:r>
              <a:rPr lang="en-US" altLang="en-US">
                <a:latin typeface="Comic Sans MS" panose="030F0702030302020204" pitchFamily="66" charset="0"/>
              </a:rPr>
              <a:t>    - Cellular Senescence</a:t>
            </a:r>
            <a:br>
              <a:rPr lang="en-US" altLang="en-US">
                <a:latin typeface="Comic Sans MS" panose="030F0702030302020204" pitchFamily="66" charset="0"/>
              </a:rPr>
            </a:br>
            <a:r>
              <a:rPr lang="en-US" altLang="en-US">
                <a:latin typeface="Comic Sans MS" panose="030F0702030302020204" pitchFamily="66" charset="0"/>
              </a:rPr>
              <a:t>    - Diabetes Mellitus    </a:t>
            </a:r>
          </a:p>
        </p:txBody>
      </p:sp>
      <p:sp>
        <p:nvSpPr>
          <p:cNvPr id="83972" name="Slide Number Placeholder 5">
            <a:extLst>
              <a:ext uri="{FF2B5EF4-FFF2-40B4-BE49-F238E27FC236}">
                <a16:creationId xmlns:a16="http://schemas.microsoft.com/office/drawing/2014/main" id="{67EE9758-AE18-405D-95D4-16C86A0B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C7E7B2-E917-4966-9B3C-5B064EE5BCC0}" type="slidenum">
              <a:rPr lang="en-US" altLang="en-US" sz="1400" smtClean="0">
                <a:solidFill>
                  <a:schemeClr val="tx2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662947-F2AF-4C2E-9186-B8931EAA8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07"/>
    </mc:Choice>
    <mc:Fallback xmlns="">
      <p:transition spd="slow" advTm="76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id="{CFC81086-E1EB-4FF2-B92F-B63108D8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Inhibitors of Replication</a:t>
            </a:r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5C07DDA7-9048-481E-AB89-14015E8D4F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5746AF-7CF3-4244-99D2-D55A49C5F950}" type="slidenum">
              <a:rPr lang="en-US" altLang="en-US" sz="140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5A3D159-9914-4D70-AE12-A294919DC17F}"/>
              </a:ext>
            </a:extLst>
          </p:cNvPr>
          <p:cNvGraphicFramePr>
            <a:graphicFrameLocks noGrp="1"/>
          </p:cNvGraphicFramePr>
          <p:nvPr>
            <p:ph sz="quarter" idx="1"/>
          </p:nvPr>
        </p:nvGraphicFramePr>
        <p:xfrm>
          <a:off x="457200" y="1447800"/>
          <a:ext cx="8229600" cy="5268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1858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Drug 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Action 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901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Antibacterial agents:</a:t>
                      </a:r>
                    </a:p>
                    <a:p>
                      <a:pPr algn="ctr"/>
                      <a:r>
                        <a:rPr lang="en-US" sz="2800" b="0" baseline="0" dirty="0">
                          <a:latin typeface="Comic Sans MS" panose="030F0702030302020204" pitchFamily="66" charset="0"/>
                        </a:rPr>
                        <a:t> 1. Ciprofloxacin</a:t>
                      </a:r>
                    </a:p>
                    <a:p>
                      <a:pPr algn="ctr"/>
                      <a:r>
                        <a:rPr lang="en-US" sz="2800" b="0" baseline="0" dirty="0">
                          <a:latin typeface="Comic Sans MS" panose="030F0702030302020204" pitchFamily="66" charset="0"/>
                        </a:rPr>
                        <a:t>  2. Nalidixic acid</a:t>
                      </a:r>
                    </a:p>
                    <a:p>
                      <a:pPr algn="ctr"/>
                      <a:r>
                        <a:rPr lang="en-US" sz="2800" b="0" baseline="0" dirty="0">
                          <a:latin typeface="Comic Sans MS" panose="030F0702030302020204" pitchFamily="66" charset="0"/>
                        </a:rPr>
                        <a:t>3. Novobiocin</a:t>
                      </a:r>
                      <a:endParaRPr lang="en-US" sz="2800" b="0" dirty="0">
                        <a:latin typeface="Comic Sans MS" panose="030F0702030302020204" pitchFamily="66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Bacterial topoisomerase (DNA gyrase)</a:t>
                      </a: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154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Anticancer agents:</a:t>
                      </a:r>
                    </a:p>
                    <a:p>
                      <a:pPr algn="ctr"/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    1. </a:t>
                      </a:r>
                      <a:r>
                        <a:rPr lang="en-US" sz="2800" b="0" dirty="0" err="1">
                          <a:latin typeface="Comic Sans MS" panose="030F0702030302020204" pitchFamily="66" charset="0"/>
                        </a:rPr>
                        <a:t>Etoposide</a:t>
                      </a:r>
                      <a:endParaRPr lang="en-US" sz="2800" b="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    2. </a:t>
                      </a:r>
                      <a:r>
                        <a:rPr lang="en-US" sz="2800" b="0" dirty="0" err="1">
                          <a:latin typeface="Comic Sans MS" panose="030F0702030302020204" pitchFamily="66" charset="0"/>
                        </a:rPr>
                        <a:t>Adriamycin</a:t>
                      </a:r>
                      <a:endParaRPr lang="en-US" sz="2800" b="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  3. </a:t>
                      </a:r>
                      <a:r>
                        <a:rPr lang="en-US" sz="2800" b="0" dirty="0" err="1">
                          <a:latin typeface="Comic Sans MS" panose="030F0702030302020204" pitchFamily="66" charset="0"/>
                        </a:rPr>
                        <a:t>Camptothecin</a:t>
                      </a:r>
                      <a:endParaRPr lang="en-US" sz="2800" b="0" dirty="0">
                        <a:latin typeface="Comic Sans MS" panose="030F0702030302020204" pitchFamily="66" charset="0"/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Human topoisomerase</a:t>
                      </a:r>
                    </a:p>
                    <a:p>
                      <a:pPr algn="ctr"/>
                      <a:endParaRPr lang="en-US" sz="2800" b="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US" sz="2800" b="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US" sz="2800" b="0" dirty="0">
                        <a:latin typeface="Comic Sans MS" panose="030F0702030302020204" pitchFamily="66" charset="0"/>
                      </a:endParaRPr>
                    </a:p>
                  </a:txBody>
                  <a:tcPr marT="45722" marB="457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7D6654-A5BD-40F2-B8CC-311CF08B1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38"/>
    </mc:Choice>
    <mc:Fallback xmlns="">
      <p:transition spd="slow" advTm="46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A5064452-3780-4F3B-A2C2-AF166384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altLang="en-US"/>
          </a:p>
        </p:txBody>
      </p:sp>
      <p:sp>
        <p:nvSpPr>
          <p:cNvPr id="88067" name="Content Placeholder 2">
            <a:extLst>
              <a:ext uri="{FF2B5EF4-FFF2-40B4-BE49-F238E27FC236}">
                <a16:creationId xmlns:a16="http://schemas.microsoft.com/office/drawing/2014/main" id="{16AB8970-31CB-4DF9-B5CE-7869C8735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IN" altLang="en-US" sz="5400">
                <a:solidFill>
                  <a:srgbClr val="C00000"/>
                </a:solidFill>
                <a:latin typeface="Comic Sans MS" panose="030F0702030302020204" pitchFamily="66" charset="0"/>
              </a:rPr>
              <a:t>To summarize….</a:t>
            </a:r>
          </a:p>
        </p:txBody>
      </p:sp>
      <p:sp>
        <p:nvSpPr>
          <p:cNvPr id="88068" name="Slide Number Placeholder 4">
            <a:extLst>
              <a:ext uri="{FF2B5EF4-FFF2-40B4-BE49-F238E27FC236}">
                <a16:creationId xmlns:a16="http://schemas.microsoft.com/office/drawing/2014/main" id="{A3C12AC3-35F4-4E73-90E9-B7DB506BB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DB3003-802A-4D77-9445-0C104F240E18}" type="slidenum">
              <a:rPr lang="en-US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22D26F-5024-4E60-9438-2A0941AB1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1"/>
    </mc:Choice>
    <mc:Fallback xmlns="">
      <p:transition spd="slow" advTm="6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431CE880-1E25-447E-AC37-15E5124A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C00000"/>
                </a:solidFill>
                <a:latin typeface="Comic Sans MS" panose="030F0702030302020204" pitchFamily="66" charset="0"/>
              </a:rPr>
              <a:t>DNA Replication</a:t>
            </a:r>
          </a:p>
        </p:txBody>
      </p:sp>
      <p:graphicFrame>
        <p:nvGraphicFramePr>
          <p:cNvPr id="89091" name="Object 2">
            <a:extLst>
              <a:ext uri="{FF2B5EF4-FFF2-40B4-BE49-F238E27FC236}">
                <a16:creationId xmlns:a16="http://schemas.microsoft.com/office/drawing/2014/main" id="{2E0D76D1-DAD1-4288-A1BF-98E51097D5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600" y="1905000"/>
          <a:ext cx="6462713" cy="314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1" name="Image" r:id="rId6" imgW="6463492" imgH="3149206" progId="PhotoshopElements.Image.2">
                  <p:embed/>
                </p:oleObj>
              </mc:Choice>
              <mc:Fallback>
                <p:oleObj name="Image" r:id="rId6" imgW="6463492" imgH="3149206" progId="PhotoshopElements.Image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905000"/>
                        <a:ext cx="6462713" cy="314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2" name="Text Box 4">
            <a:extLst>
              <a:ext uri="{FF2B5EF4-FFF2-40B4-BE49-F238E27FC236}">
                <a16:creationId xmlns:a16="http://schemas.microsoft.com/office/drawing/2014/main" id="{D075538F-39A3-439A-9CB8-46015192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276600"/>
            <a:ext cx="11588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Replication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bubble</a:t>
            </a:r>
          </a:p>
        </p:txBody>
      </p:sp>
      <p:sp>
        <p:nvSpPr>
          <p:cNvPr id="89093" name="Text Box 5">
            <a:extLst>
              <a:ext uri="{FF2B5EF4-FFF2-40B4-BE49-F238E27FC236}">
                <a16:creationId xmlns:a16="http://schemas.microsoft.com/office/drawing/2014/main" id="{1892017B-6F28-405F-A9FB-05635FB16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5" y="2646363"/>
            <a:ext cx="11588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Replication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fork</a:t>
            </a:r>
          </a:p>
        </p:txBody>
      </p:sp>
      <p:sp>
        <p:nvSpPr>
          <p:cNvPr id="89094" name="Text Box 6">
            <a:extLst>
              <a:ext uri="{FF2B5EF4-FFF2-40B4-BE49-F238E27FC236}">
                <a16:creationId xmlns:a16="http://schemas.microsoft.com/office/drawing/2014/main" id="{54B0DC93-37E8-41F3-B620-3F1097AA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667000"/>
            <a:ext cx="11588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Replication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fork</a:t>
            </a:r>
          </a:p>
        </p:txBody>
      </p:sp>
      <p:sp>
        <p:nvSpPr>
          <p:cNvPr id="89095" name="Text Box 7">
            <a:extLst>
              <a:ext uri="{FF2B5EF4-FFF2-40B4-BE49-F238E27FC236}">
                <a16:creationId xmlns:a16="http://schemas.microsoft.com/office/drawing/2014/main" id="{246F8C77-3EA0-481D-85D2-99F828CCD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367338"/>
            <a:ext cx="7407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sp>
        <p:nvSpPr>
          <p:cNvPr id="89096" name="Line 8">
            <a:extLst>
              <a:ext uri="{FF2B5EF4-FFF2-40B4-BE49-F238E27FC236}">
                <a16:creationId xmlns:a16="http://schemas.microsoft.com/office/drawing/2014/main" id="{3741D985-C114-4853-8882-024061D0A2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" y="3581400"/>
            <a:ext cx="685800" cy="6858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IN"/>
          </a:p>
        </p:txBody>
      </p:sp>
      <p:sp>
        <p:nvSpPr>
          <p:cNvPr id="89097" name="Text Box 9">
            <a:extLst>
              <a:ext uri="{FF2B5EF4-FFF2-40B4-BE49-F238E27FC236}">
                <a16:creationId xmlns:a16="http://schemas.microsoft.com/office/drawing/2014/main" id="{1B25F3A8-00B0-4420-A71E-ADE2E83F7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267200"/>
            <a:ext cx="1114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Perpetua" panose="02020502060401020303" pitchFamily="18" charset="0"/>
              </a:defRPr>
            </a:lvl1pPr>
            <a:lvl2pPr marL="742950" indent="-285750"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Perpetua" panose="02020502060401020303" pitchFamily="18" charset="0"/>
              </a:defRPr>
            </a:lvl2pPr>
            <a:lvl3pPr marL="1143000" indent="-228600">
              <a:spcBef>
                <a:spcPts val="375"/>
              </a:spcBef>
              <a:buClr>
                <a:srgbClr val="E6B1AB"/>
              </a:buClr>
              <a:buSzPct val="8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3pPr>
            <a:lvl4pPr marL="1600200" indent="-228600">
              <a:spcBef>
                <a:spcPts val="375"/>
              </a:spcBef>
              <a:buClr>
                <a:srgbClr val="A28E6A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4pPr>
            <a:lvl5pPr marL="2057400" indent="-228600">
              <a:spcBef>
                <a:spcPts val="375"/>
              </a:spcBef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A28E6A"/>
              </a:buClr>
              <a:buChar char="o"/>
              <a:defRPr sz="2000">
                <a:solidFill>
                  <a:schemeClr val="tx1"/>
                </a:solidFill>
                <a:latin typeface="Perpetua" panose="02020502060401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Hydrogen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ahoma" panose="020B0604030504040204" pitchFamily="34" charset="0"/>
              </a:rPr>
              <a:t>bond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D102ED-62F7-42B1-AA28-0F73AB27F7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55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2.4|2.7|22.1|3.7|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2541</TotalTime>
  <Words>398</Words>
  <Application>Microsoft Office PowerPoint</Application>
  <PresentationFormat>On-screen Show (4:3)</PresentationFormat>
  <Paragraphs>127</Paragraphs>
  <Slides>15</Slides>
  <Notes>9</Notes>
  <HiddenSlides>0</HiddenSlides>
  <MMClips>15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4" baseType="lpstr">
      <vt:lpstr>Algerian</vt:lpstr>
      <vt:lpstr>Aparajita</vt:lpstr>
      <vt:lpstr>Arial</vt:lpstr>
      <vt:lpstr>Bookman Old Style</vt:lpstr>
      <vt:lpstr>Calibri</vt:lpstr>
      <vt:lpstr>Century</vt:lpstr>
      <vt:lpstr>Comic Sans MS</vt:lpstr>
      <vt:lpstr>Franklin Gothic Book</vt:lpstr>
      <vt:lpstr>Gill Sans MT</vt:lpstr>
      <vt:lpstr>Perpetua</vt:lpstr>
      <vt:lpstr>Tahoma</vt:lpstr>
      <vt:lpstr>Times New Roman</vt:lpstr>
      <vt:lpstr>Wingdings</vt:lpstr>
      <vt:lpstr>Wingdings 2</vt:lpstr>
      <vt:lpstr>Wingdings 3</vt:lpstr>
      <vt:lpstr>Origin</vt:lpstr>
      <vt:lpstr>Office Theme</vt:lpstr>
      <vt:lpstr>Equity</vt:lpstr>
      <vt:lpstr>Image</vt:lpstr>
      <vt:lpstr>Joining of Okazaki Fragments</vt:lpstr>
      <vt:lpstr>Replacing RNA primers with DNA</vt:lpstr>
      <vt:lpstr>Proof reading</vt:lpstr>
      <vt:lpstr>Origin of replication Replication bubbles DNA polymerases </vt:lpstr>
      <vt:lpstr>DNA polymerases</vt:lpstr>
      <vt:lpstr>Modification after replication</vt:lpstr>
      <vt:lpstr>Inhibitors of Replication</vt:lpstr>
      <vt:lpstr>PowerPoint Presentation</vt:lpstr>
      <vt:lpstr>DNA Replication</vt:lpstr>
      <vt:lpstr>DNA Replication</vt:lpstr>
      <vt:lpstr>DNA Replication</vt:lpstr>
      <vt:lpstr>DNA Replication</vt:lpstr>
      <vt:lpstr>DNA Replication</vt:lpstr>
      <vt:lpstr>Possible questions</vt:lpstr>
      <vt:lpstr>Next class …..</vt:lpstr>
    </vt:vector>
  </TitlesOfParts>
  <Company>SHS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 Replication</dc:title>
  <dc:creator>Cheryl Massengale</dc:creator>
  <cp:lastModifiedBy>bharanidharan samiappan</cp:lastModifiedBy>
  <cp:revision>113</cp:revision>
  <dcterms:created xsi:type="dcterms:W3CDTF">2005-07-28T16:25:42Z</dcterms:created>
  <dcterms:modified xsi:type="dcterms:W3CDTF">2020-03-30T16:45:27Z</dcterms:modified>
</cp:coreProperties>
</file>