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82"/>
  </p:notesMasterIdLst>
  <p:sldIdLst>
    <p:sldId id="355" r:id="rId3"/>
    <p:sldId id="348" r:id="rId4"/>
    <p:sldId id="366" r:id="rId5"/>
    <p:sldId id="349" r:id="rId6"/>
    <p:sldId id="359" r:id="rId7"/>
    <p:sldId id="360" r:id="rId8"/>
    <p:sldId id="328" r:id="rId9"/>
    <p:sldId id="339" r:id="rId10"/>
    <p:sldId id="336" r:id="rId11"/>
    <p:sldId id="329" r:id="rId12"/>
    <p:sldId id="330" r:id="rId13"/>
    <p:sldId id="331" r:id="rId14"/>
    <p:sldId id="333" r:id="rId15"/>
    <p:sldId id="334" r:id="rId16"/>
    <p:sldId id="335" r:id="rId17"/>
    <p:sldId id="321" r:id="rId18"/>
    <p:sldId id="365" r:id="rId19"/>
    <p:sldId id="322" r:id="rId20"/>
    <p:sldId id="323" r:id="rId21"/>
    <p:sldId id="324" r:id="rId22"/>
    <p:sldId id="325" r:id="rId23"/>
    <p:sldId id="256" r:id="rId24"/>
    <p:sldId id="327" r:id="rId25"/>
    <p:sldId id="258" r:id="rId26"/>
    <p:sldId id="259" r:id="rId27"/>
    <p:sldId id="260" r:id="rId28"/>
    <p:sldId id="261" r:id="rId29"/>
    <p:sldId id="262" r:id="rId30"/>
    <p:sldId id="263" r:id="rId31"/>
    <p:sldId id="264" r:id="rId32"/>
    <p:sldId id="265" r:id="rId33"/>
    <p:sldId id="266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337" r:id="rId47"/>
    <p:sldId id="290" r:id="rId48"/>
    <p:sldId id="291" r:id="rId49"/>
    <p:sldId id="292" r:id="rId50"/>
    <p:sldId id="293" r:id="rId51"/>
    <p:sldId id="294" r:id="rId52"/>
    <p:sldId id="295" r:id="rId53"/>
    <p:sldId id="296" r:id="rId54"/>
    <p:sldId id="297" r:id="rId55"/>
    <p:sldId id="298" r:id="rId56"/>
    <p:sldId id="300" r:id="rId57"/>
    <p:sldId id="301" r:id="rId58"/>
    <p:sldId id="302" r:id="rId59"/>
    <p:sldId id="303" r:id="rId60"/>
    <p:sldId id="304" r:id="rId61"/>
    <p:sldId id="356" r:id="rId62"/>
    <p:sldId id="305" r:id="rId63"/>
    <p:sldId id="306" r:id="rId64"/>
    <p:sldId id="307" r:id="rId65"/>
    <p:sldId id="308" r:id="rId66"/>
    <p:sldId id="340" r:id="rId67"/>
    <p:sldId id="309" r:id="rId68"/>
    <p:sldId id="310" r:id="rId69"/>
    <p:sldId id="311" r:id="rId70"/>
    <p:sldId id="312" r:id="rId71"/>
    <p:sldId id="358" r:id="rId72"/>
    <p:sldId id="357" r:id="rId73"/>
    <p:sldId id="313" r:id="rId74"/>
    <p:sldId id="341" r:id="rId75"/>
    <p:sldId id="315" r:id="rId76"/>
    <p:sldId id="316" r:id="rId77"/>
    <p:sldId id="317" r:id="rId78"/>
    <p:sldId id="318" r:id="rId79"/>
    <p:sldId id="319" r:id="rId80"/>
    <p:sldId id="320" r:id="rId8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FFFFFF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135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4816D-F38A-4053-8549-3E547285EDA9}" type="datetimeFigureOut">
              <a:rPr lang="en-IN" smtClean="0"/>
              <a:t>27-01-2020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BEF56-618A-4ED9-B8B3-D7078E897D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2544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B2A1C-2B1D-4948-BAAD-58EAC60B1ADB}" type="slidenum">
              <a:rPr lang="zh-CN" altLang="en-US" smtClean="0"/>
              <a:pPr/>
              <a:t>66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5534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B2A1C-2B1D-4948-BAAD-58EAC60B1ADB}" type="slidenum">
              <a:rPr lang="zh-CN" altLang="en-US" smtClean="0"/>
              <a:pPr/>
              <a:t>67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4813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B2A1C-2B1D-4948-BAAD-58EAC60B1ADB}" type="slidenum">
              <a:rPr lang="zh-CN" altLang="en-US" smtClean="0"/>
              <a:pPr/>
              <a:t>68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5143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32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038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61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6454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635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6171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249077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2070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7515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5185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0553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9672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2565166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7041110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39472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26898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2903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811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382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292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217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65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749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086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654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TW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828800" y="6494463"/>
            <a:ext cx="5334000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TW" sz="1800" smtClean="0">
                <a:solidFill>
                  <a:srgbClr val="000099"/>
                </a:solidFill>
                <a:ea typeface="新細明體" pitchFamily="18" charset="-120"/>
              </a:rPr>
              <a:t>Garrett and Grisham, Biochemistry, Third Edition </a:t>
            </a:r>
          </a:p>
        </p:txBody>
      </p:sp>
      <p:pic>
        <p:nvPicPr>
          <p:cNvPr id="1029" name="Picture 6" descr="BrooksColeLogo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2813"/>
            <a:ext cx="15240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242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A5002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A5002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A5002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A5002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A50021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A50021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A50021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A50021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A5002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rgbClr val="000066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1143008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</a:rPr>
              <a:t>MITOCHONDRIAL ELECTRON TRANSPORT CHAIN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00FFCC"/>
                </a:solidFill>
                <a:latin typeface="Chiller" pitchFamily="82" charset="0"/>
              </a:rPr>
              <a:t>By</a:t>
            </a:r>
            <a:endParaRPr lang="zh-CN" altLang="en-US" dirty="0">
              <a:solidFill>
                <a:srgbClr val="00FFCC"/>
              </a:solidFill>
              <a:latin typeface="Chiller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00298" y="4813994"/>
            <a:ext cx="5429288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6699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Dr.D.Ponnudhali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6699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641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Reducing equivalents in foodstuffs</a:t>
            </a:r>
            <a:endParaRPr lang="en-IN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Carbohydrates and proteins have a calorific value 3-4 kcal g</a:t>
            </a:r>
            <a:r>
              <a:rPr lang="en-US" baseline="30000" dirty="0" smtClean="0"/>
              <a:t>-1</a:t>
            </a:r>
          </a:p>
          <a:p>
            <a:r>
              <a:rPr lang="en-US" dirty="0" smtClean="0"/>
              <a:t>Lipids have 3 times more calorific value</a:t>
            </a:r>
          </a:p>
          <a:p>
            <a:r>
              <a:rPr lang="en-US" dirty="0" smtClean="0"/>
              <a:t>Carbon atoms in carbohydrates are in a more oxidized state compared to lipids</a:t>
            </a:r>
          </a:p>
          <a:p>
            <a:r>
              <a:rPr lang="en-US" dirty="0" smtClean="0"/>
              <a:t>Hence sequential breakdown of lipids produce 3 times more reducing equivalents than that can be extracted from carbohydrates.</a:t>
            </a:r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211503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Reducing equivalents in foodstuffs</a:t>
            </a:r>
            <a:endParaRPr lang="en-IN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431" y="1071546"/>
            <a:ext cx="8721969" cy="443210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800" dirty="0" smtClean="0"/>
              <a:t>In fatty acid oxidation and TCA cycle, reducing equivalents are derived from sequential breakdown &amp; oxidation of substrates.</a:t>
            </a:r>
          </a:p>
          <a:p>
            <a:r>
              <a:rPr lang="en-US" sz="2800" dirty="0" smtClean="0"/>
              <a:t>These REQ are transferred to </a:t>
            </a:r>
            <a:r>
              <a:rPr lang="en-US" sz="2800" dirty="0" smtClean="0"/>
              <a:t>NADH &amp; </a:t>
            </a:r>
            <a:r>
              <a:rPr lang="en-US" sz="2800" dirty="0" smtClean="0"/>
              <a:t>FADH2,</a:t>
            </a:r>
          </a:p>
          <a:p>
            <a:pPr>
              <a:buFontTx/>
              <a:buChar char="-"/>
            </a:pPr>
            <a:r>
              <a:rPr lang="en-US" sz="2800" dirty="0" smtClean="0"/>
              <a:t>Oxidized in ELECTRON TRANSPORT CHAIN in inner mitochondrial membrane.</a:t>
            </a:r>
          </a:p>
          <a:p>
            <a:pPr>
              <a:buFontTx/>
              <a:buChar char="-"/>
            </a:pPr>
            <a:r>
              <a:rPr lang="en-US" sz="2800" dirty="0" smtClean="0"/>
              <a:t>In presence of O2, this system converts REQ into utilizable energy, as ATP- by oxidative </a:t>
            </a:r>
            <a:r>
              <a:rPr lang="en-US" sz="2800" dirty="0" err="1" smtClean="0"/>
              <a:t>phosphorylation</a:t>
            </a:r>
            <a:endParaRPr lang="en-US" sz="2800" dirty="0" smtClean="0"/>
          </a:p>
          <a:p>
            <a:pPr>
              <a:buFontTx/>
              <a:buChar char="-"/>
            </a:pPr>
            <a:r>
              <a:rPr lang="en-US" sz="2800" dirty="0" smtClean="0"/>
              <a:t>NADH2- 2.5 ATPs, FADH2- 1.5 ATPs</a:t>
            </a:r>
          </a:p>
          <a:p>
            <a:pPr>
              <a:buFontTx/>
              <a:buChar char="-"/>
            </a:pPr>
            <a:endParaRPr lang="en-IN" sz="2800" dirty="0" smtClean="0"/>
          </a:p>
        </p:txBody>
      </p:sp>
    </p:spTree>
    <p:extLst>
      <p:ext uri="{BB962C8B-B14F-4D97-AF65-F5344CB8AC3E}">
        <p14:creationId xmlns:p14="http://schemas.microsoft.com/office/powerpoint/2010/main" val="385744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Oxidation –reduction reactions</a:t>
            </a:r>
            <a:endParaRPr lang="en-IN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000" dirty="0" smtClean="0"/>
              <a:t>In some oxidation- reduction reactions only electrons are transferred from </a:t>
            </a:r>
            <a:r>
              <a:rPr lang="en-US" sz="3000" dirty="0" err="1" smtClean="0"/>
              <a:t>reductant</a:t>
            </a:r>
            <a:r>
              <a:rPr lang="en-US" sz="3000" dirty="0" smtClean="0"/>
              <a:t> to oxidant. Ex. e </a:t>
            </a:r>
            <a:r>
              <a:rPr lang="en-US" sz="3000" baseline="30000" dirty="0" smtClean="0"/>
              <a:t>-  </a:t>
            </a:r>
            <a:r>
              <a:rPr lang="en-US" sz="3000" dirty="0" smtClean="0"/>
              <a:t>transfer</a:t>
            </a:r>
            <a:r>
              <a:rPr lang="en-US" sz="3000" baseline="30000" dirty="0" smtClean="0"/>
              <a:t> </a:t>
            </a:r>
            <a:r>
              <a:rPr lang="en-US" sz="3000" dirty="0" smtClean="0"/>
              <a:t>between </a:t>
            </a:r>
            <a:r>
              <a:rPr lang="en-US" sz="3000" dirty="0" err="1" smtClean="0"/>
              <a:t>cytochromes</a:t>
            </a:r>
            <a:r>
              <a:rPr lang="en-US" sz="3000" dirty="0" smtClean="0"/>
              <a:t>.</a:t>
            </a:r>
          </a:p>
          <a:p>
            <a:endParaRPr lang="en-US" sz="3000" dirty="0" smtClean="0"/>
          </a:p>
          <a:p>
            <a:r>
              <a:rPr lang="en-US" sz="3000" dirty="0" smtClean="0"/>
              <a:t>In some oxidation- reduction reactions both electrons and protons (H+) are transferred from </a:t>
            </a:r>
            <a:r>
              <a:rPr lang="en-US" sz="3000" dirty="0" err="1" smtClean="0"/>
              <a:t>reductant</a:t>
            </a:r>
            <a:r>
              <a:rPr lang="en-US" sz="3000" dirty="0" smtClean="0"/>
              <a:t> to oxidant. Ex. e </a:t>
            </a:r>
            <a:r>
              <a:rPr lang="en-US" sz="3000" baseline="30000" dirty="0" smtClean="0"/>
              <a:t>-  </a:t>
            </a:r>
            <a:r>
              <a:rPr lang="en-US" sz="3000" dirty="0" smtClean="0"/>
              <a:t>transfer</a:t>
            </a:r>
            <a:r>
              <a:rPr lang="en-US" sz="3000" baseline="30000" dirty="0" smtClean="0"/>
              <a:t> </a:t>
            </a:r>
            <a:r>
              <a:rPr lang="en-US" sz="3000" dirty="0" smtClean="0"/>
              <a:t>between NADH&amp; FAD.</a:t>
            </a:r>
          </a:p>
          <a:p>
            <a:pPr>
              <a:buNone/>
            </a:pPr>
            <a:r>
              <a:rPr lang="en-US" sz="3000" dirty="0" smtClean="0"/>
              <a:t>	Ex. </a:t>
            </a:r>
            <a:r>
              <a:rPr lang="en-US" sz="3000" b="1" dirty="0" smtClean="0">
                <a:solidFill>
                  <a:srgbClr val="FF3399"/>
                </a:solidFill>
              </a:rPr>
              <a:t>NADH</a:t>
            </a:r>
            <a:r>
              <a:rPr lang="en-US" sz="3000" dirty="0" smtClean="0"/>
              <a:t> + </a:t>
            </a:r>
            <a:r>
              <a:rPr lang="en-US" sz="3000" b="1" dirty="0" smtClean="0">
                <a:solidFill>
                  <a:srgbClr val="FF3399"/>
                </a:solidFill>
              </a:rPr>
              <a:t>H</a:t>
            </a:r>
            <a:r>
              <a:rPr lang="en-US" sz="3000" b="1" baseline="30000" dirty="0" smtClean="0">
                <a:solidFill>
                  <a:srgbClr val="FF3399"/>
                </a:solidFill>
              </a:rPr>
              <a:t>+</a:t>
            </a:r>
            <a:r>
              <a:rPr lang="en-US" sz="3000" dirty="0" smtClean="0"/>
              <a:t> + </a:t>
            </a:r>
            <a:r>
              <a:rPr lang="en-US" sz="3000" b="1" dirty="0" smtClean="0">
                <a:solidFill>
                  <a:srgbClr val="FF3399"/>
                </a:solidFill>
              </a:rPr>
              <a:t>FAD</a:t>
            </a:r>
            <a:r>
              <a:rPr lang="en-US" sz="3000" dirty="0" smtClean="0"/>
              <a:t> ↔ </a:t>
            </a:r>
            <a:r>
              <a:rPr lang="en-US" sz="3000" b="1" dirty="0" smtClean="0">
                <a:solidFill>
                  <a:srgbClr val="FF3399"/>
                </a:solidFill>
              </a:rPr>
              <a:t>NAD</a:t>
            </a:r>
            <a:r>
              <a:rPr lang="en-US" sz="3000" b="1" baseline="30000" dirty="0" smtClean="0">
                <a:solidFill>
                  <a:srgbClr val="FF3399"/>
                </a:solidFill>
              </a:rPr>
              <a:t>+</a:t>
            </a:r>
            <a:r>
              <a:rPr lang="en-US" sz="3000" baseline="30000" dirty="0" smtClean="0">
                <a:solidFill>
                  <a:srgbClr val="FF3399"/>
                </a:solidFill>
              </a:rPr>
              <a:t> </a:t>
            </a:r>
            <a:r>
              <a:rPr lang="en-US" sz="3000" dirty="0" smtClean="0"/>
              <a:t>+ </a:t>
            </a:r>
            <a:r>
              <a:rPr lang="en-US" sz="3000" b="1" dirty="0" smtClean="0">
                <a:solidFill>
                  <a:srgbClr val="FF3399"/>
                </a:solidFill>
              </a:rPr>
              <a:t>FADH2</a:t>
            </a:r>
            <a:endParaRPr lang="en-IN" sz="3000" b="1" dirty="0" smtClean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2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Oxidation- reduction potential</a:t>
            </a:r>
            <a:endParaRPr lang="en-IN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42918"/>
            <a:ext cx="8784976" cy="609845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Compounds with </a:t>
            </a:r>
            <a:r>
              <a:rPr lang="en-US" dirty="0" smtClean="0">
                <a:solidFill>
                  <a:srgbClr val="FF3399"/>
                </a:solidFill>
              </a:rPr>
              <a:t>large negative potentials </a:t>
            </a:r>
            <a:r>
              <a:rPr lang="en-US" dirty="0" smtClean="0"/>
              <a:t>are considered will give up electrons easily than </a:t>
            </a:r>
            <a:r>
              <a:rPr lang="en-US" dirty="0" err="1" smtClean="0"/>
              <a:t>redox</a:t>
            </a:r>
            <a:r>
              <a:rPr lang="en-US" dirty="0" smtClean="0"/>
              <a:t> pairs with less negative / positive potential.</a:t>
            </a:r>
          </a:p>
          <a:p>
            <a:r>
              <a:rPr lang="en-US" dirty="0" smtClean="0"/>
              <a:t>Compounds with large negative potentials are strong reducing agents (</a:t>
            </a:r>
            <a:r>
              <a:rPr lang="en-US" dirty="0" err="1" smtClean="0">
                <a:solidFill>
                  <a:srgbClr val="FF3399"/>
                </a:solidFill>
              </a:rPr>
              <a:t>reductants</a:t>
            </a:r>
            <a:r>
              <a:rPr lang="en-US" dirty="0" smtClean="0">
                <a:solidFill>
                  <a:srgbClr val="FF3399"/>
                </a:solidFill>
              </a:rPr>
              <a:t>).</a:t>
            </a:r>
          </a:p>
          <a:p>
            <a:r>
              <a:rPr lang="en-US" dirty="0" smtClean="0"/>
              <a:t>Compounds with positive potentials are strong oxidizing agents (</a:t>
            </a:r>
            <a:r>
              <a:rPr lang="en-US" dirty="0" smtClean="0">
                <a:solidFill>
                  <a:srgbClr val="FF3399"/>
                </a:solidFill>
              </a:rPr>
              <a:t>oxidants</a:t>
            </a:r>
            <a:r>
              <a:rPr lang="en-US" dirty="0" smtClean="0"/>
              <a:t>). They have a</a:t>
            </a:r>
          </a:p>
          <a:p>
            <a:pPr>
              <a:buNone/>
            </a:pPr>
            <a:r>
              <a:rPr lang="en-US" dirty="0" smtClean="0"/>
              <a:t>	high affinity for electrons.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Ex. </a:t>
            </a:r>
            <a:r>
              <a:rPr lang="en-US" b="1" dirty="0" smtClean="0"/>
              <a:t>NADH</a:t>
            </a:r>
            <a:r>
              <a:rPr lang="en-US" dirty="0" smtClean="0"/>
              <a:t>-  </a:t>
            </a:r>
            <a:r>
              <a:rPr lang="en-US" b="1" dirty="0" smtClean="0">
                <a:solidFill>
                  <a:srgbClr val="FF3399"/>
                </a:solidFill>
              </a:rPr>
              <a:t>-0.32V</a:t>
            </a:r>
            <a:r>
              <a:rPr lang="en-US" dirty="0" smtClean="0"/>
              <a:t>,  </a:t>
            </a:r>
            <a:r>
              <a:rPr lang="en-US" b="1" dirty="0" smtClean="0"/>
              <a:t>O2 </a:t>
            </a:r>
            <a:r>
              <a:rPr lang="en-US" dirty="0" smtClean="0"/>
              <a:t>- </a:t>
            </a:r>
            <a:r>
              <a:rPr lang="en-US" b="1" dirty="0" smtClean="0">
                <a:solidFill>
                  <a:srgbClr val="FF3399"/>
                </a:solidFill>
              </a:rPr>
              <a:t>+0.82V </a:t>
            </a:r>
          </a:p>
        </p:txBody>
      </p:sp>
    </p:spTree>
    <p:extLst>
      <p:ext uri="{BB962C8B-B14F-4D97-AF65-F5344CB8AC3E}">
        <p14:creationId xmlns:p14="http://schemas.microsoft.com/office/powerpoint/2010/main" val="228782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Oxidation- reduction potential</a:t>
            </a:r>
            <a:endParaRPr lang="en-IN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This oxidation- reduction potential is measured in volts as an electromotive force (</a:t>
            </a:r>
            <a:r>
              <a:rPr lang="en-US" dirty="0" err="1" smtClean="0"/>
              <a:t>emf</a:t>
            </a:r>
            <a:r>
              <a:rPr lang="en-US" dirty="0" smtClean="0"/>
              <a:t>) of a half cell containing the </a:t>
            </a:r>
            <a:r>
              <a:rPr lang="en-US" dirty="0" err="1" smtClean="0"/>
              <a:t>redox</a:t>
            </a:r>
            <a:r>
              <a:rPr lang="en-US" dirty="0" smtClean="0"/>
              <a:t> pair compared to the standard reference half-cell (hydrogen electrode).</a:t>
            </a:r>
          </a:p>
        </p:txBody>
      </p:sp>
    </p:spTree>
    <p:extLst>
      <p:ext uri="{BB962C8B-B14F-4D97-AF65-F5344CB8AC3E}">
        <p14:creationId xmlns:p14="http://schemas.microsoft.com/office/powerpoint/2010/main" val="350488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296989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1555" y="238291"/>
            <a:ext cx="5486400" cy="609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4062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571480"/>
          </a:xfr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Free energy changes in </a:t>
            </a:r>
            <a:r>
              <a:rPr lang="en-US" sz="3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redox</a:t>
            </a:r>
            <a:r>
              <a:rPr lang="en-US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reactions </a:t>
            </a:r>
            <a:endParaRPr lang="en-IN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18"/>
            <a:ext cx="8543956" cy="5483245"/>
          </a:xfrm>
        </p:spPr>
        <p:txBody>
          <a:bodyPr/>
          <a:lstStyle/>
          <a:p>
            <a:pPr algn="ctr"/>
            <a:endParaRPr lang="en-US" sz="3600" b="1" dirty="0">
              <a:solidFill>
                <a:schemeClr val="bg1"/>
              </a:solidFill>
              <a:latin typeface="Comic Sans MS" panose="030F0702030302020204" pitchFamily="66" charset="0"/>
              <a:ea typeface="+mj-ea"/>
              <a:cs typeface="+mj-cs"/>
            </a:endParaRPr>
          </a:p>
          <a:p>
            <a:pPr algn="ctr"/>
            <a:endParaRPr lang="en-US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/>
              <a:t>This oxidation- reduction potential differences between two redox pairs are similar to free- energy changes in chemical reactions.</a:t>
            </a:r>
          </a:p>
        </p:txBody>
      </p:sp>
    </p:spTree>
    <p:extLst>
      <p:ext uri="{BB962C8B-B14F-4D97-AF65-F5344CB8AC3E}">
        <p14:creationId xmlns:p14="http://schemas.microsoft.com/office/powerpoint/2010/main" val="204914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Oxidation- reduction potential</a:t>
            </a:r>
            <a:endParaRPr lang="en-IN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034" y="642918"/>
            <a:ext cx="8479766" cy="5483245"/>
          </a:xfrm>
        </p:spPr>
        <p:txBody>
          <a:bodyPr/>
          <a:lstStyle/>
          <a:p>
            <a:r>
              <a:rPr lang="en-US" dirty="0" smtClean="0"/>
              <a:t>In a redox pair the electron </a:t>
            </a:r>
            <a:r>
              <a:rPr lang="en-US" dirty="0" smtClean="0"/>
              <a:t>donor (</a:t>
            </a:r>
            <a:r>
              <a:rPr lang="en-US" dirty="0" err="1" smtClean="0"/>
              <a:t>reductant</a:t>
            </a:r>
            <a:r>
              <a:rPr lang="en-US" dirty="0" smtClean="0"/>
              <a:t>) gives up its electrons to the electron acceptor (oxidant).</a:t>
            </a:r>
          </a:p>
          <a:p>
            <a:r>
              <a:rPr lang="en-US" dirty="0" smtClean="0"/>
              <a:t>This depends on the affinity of the electron acceptor in the redox pair, for electrons.</a:t>
            </a:r>
          </a:p>
          <a:p>
            <a:endParaRPr lang="en-US" dirty="0" smtClean="0"/>
          </a:p>
          <a:p>
            <a:r>
              <a:rPr lang="en-US" dirty="0" smtClean="0"/>
              <a:t>This facility of giving up of electrons is expressed as </a:t>
            </a:r>
            <a:r>
              <a:rPr lang="en-US" dirty="0" smtClean="0">
                <a:solidFill>
                  <a:srgbClr val="FF3399"/>
                </a:solidFill>
              </a:rPr>
              <a:t>oxidation- reduction potential.</a:t>
            </a:r>
          </a:p>
        </p:txBody>
      </p:sp>
    </p:spTree>
    <p:extLst>
      <p:ext uri="{BB962C8B-B14F-4D97-AF65-F5344CB8AC3E}">
        <p14:creationId xmlns:p14="http://schemas.microsoft.com/office/powerpoint/2010/main" val="414323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4079" y="0"/>
            <a:ext cx="7837061" cy="67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7882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0"/>
            <a:ext cx="5143536" cy="67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8661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2528"/>
            <a:ext cx="9144000" cy="6504317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TW" sz="2700" dirty="0" smtClean="0">
                <a:solidFill>
                  <a:srgbClr val="FF3300"/>
                </a:solidFill>
                <a:ea typeface="新細明體" pitchFamily="18" charset="-120"/>
              </a:rPr>
              <a:t>Electron Transport</a:t>
            </a:r>
            <a:r>
              <a:rPr lang="en-US" altLang="zh-TW" sz="2700" dirty="0" smtClean="0">
                <a:ea typeface="新細明體" pitchFamily="18" charset="-120"/>
              </a:rPr>
              <a:t>: </a:t>
            </a:r>
          </a:p>
          <a:p>
            <a:pPr lvl="1">
              <a:lnSpc>
                <a:spcPct val="150000"/>
              </a:lnSpc>
            </a:pPr>
            <a:r>
              <a:rPr lang="en-US" altLang="zh-TW" sz="2700" dirty="0" smtClean="0">
                <a:ea typeface="新細明體" pitchFamily="18" charset="-120"/>
              </a:rPr>
              <a:t>Electrons carried by reduced coenzymes, NADH or FADH</a:t>
            </a:r>
            <a:r>
              <a:rPr lang="en-US" altLang="zh-TW" sz="2700" baseline="-25000" dirty="0" smtClean="0">
                <a:ea typeface="新細明體" pitchFamily="18" charset="-120"/>
              </a:rPr>
              <a:t>2</a:t>
            </a:r>
            <a:r>
              <a:rPr lang="en-US" altLang="zh-TW" sz="2700" dirty="0" smtClean="0">
                <a:ea typeface="新細明體" pitchFamily="18" charset="-120"/>
              </a:rPr>
              <a:t>, are passed through a chain of proteins and coenzymes, finally reaching O</a:t>
            </a:r>
            <a:r>
              <a:rPr lang="en-US" altLang="zh-TW" sz="2700" baseline="-25000" dirty="0" smtClean="0">
                <a:ea typeface="新細明體" pitchFamily="18" charset="-120"/>
              </a:rPr>
              <a:t>2</a:t>
            </a:r>
            <a:r>
              <a:rPr lang="en-US" altLang="zh-TW" sz="2700" dirty="0" smtClean="0">
                <a:ea typeface="新細明體" pitchFamily="18" charset="-120"/>
              </a:rPr>
              <a:t>, the terminal electron acceptor </a:t>
            </a:r>
          </a:p>
          <a:p>
            <a:pPr lvl="1">
              <a:lnSpc>
                <a:spcPct val="150000"/>
              </a:lnSpc>
            </a:pPr>
            <a:r>
              <a:rPr lang="en-US" altLang="zh-TW" sz="2700" dirty="0" smtClean="0">
                <a:ea typeface="新細明體" pitchFamily="18" charset="-120"/>
              </a:rPr>
              <a:t>and </a:t>
            </a:r>
            <a:r>
              <a:rPr lang="en-US" altLang="zh-TW" sz="2700" dirty="0" smtClean="0">
                <a:solidFill>
                  <a:srgbClr val="A50021"/>
                </a:solidFill>
                <a:ea typeface="新細明體" pitchFamily="18" charset="-120"/>
              </a:rPr>
              <a:t>to drive the generation of a </a:t>
            </a:r>
            <a:r>
              <a:rPr lang="en-US" altLang="zh-TW" sz="2700" dirty="0" smtClean="0">
                <a:solidFill>
                  <a:srgbClr val="FF0000"/>
                </a:solidFill>
                <a:ea typeface="新細明體" pitchFamily="18" charset="-120"/>
              </a:rPr>
              <a:t>proton</a:t>
            </a:r>
            <a:r>
              <a:rPr lang="en-US" altLang="zh-TW" sz="2700" dirty="0" smtClean="0">
                <a:solidFill>
                  <a:srgbClr val="A50021"/>
                </a:solidFill>
                <a:ea typeface="新細明體" pitchFamily="18" charset="-120"/>
              </a:rPr>
              <a:t> </a:t>
            </a:r>
            <a:r>
              <a:rPr lang="en-US" altLang="zh-TW" sz="2700" dirty="0" smtClean="0">
                <a:solidFill>
                  <a:srgbClr val="FF0000"/>
                </a:solidFill>
                <a:ea typeface="新細明體" pitchFamily="18" charset="-120"/>
              </a:rPr>
              <a:t>gradient</a:t>
            </a:r>
            <a:r>
              <a:rPr lang="en-US" altLang="zh-TW" sz="2700" dirty="0" smtClean="0">
                <a:ea typeface="新細明體" pitchFamily="18" charset="-120"/>
              </a:rPr>
              <a:t> across the inner mitochondrial membrane</a:t>
            </a:r>
          </a:p>
          <a:p>
            <a:pPr>
              <a:lnSpc>
                <a:spcPct val="150000"/>
              </a:lnSpc>
            </a:pPr>
            <a:r>
              <a:rPr lang="en-US" altLang="zh-TW" sz="2700" dirty="0" smtClean="0">
                <a:solidFill>
                  <a:srgbClr val="FF3300"/>
                </a:solidFill>
                <a:ea typeface="新細明體" pitchFamily="18" charset="-120"/>
              </a:rPr>
              <a:t>Oxidative </a:t>
            </a:r>
            <a:r>
              <a:rPr lang="en-US" altLang="zh-TW" sz="2700" dirty="0" smtClean="0">
                <a:solidFill>
                  <a:srgbClr val="FF3300"/>
                </a:solidFill>
                <a:ea typeface="新細明體" pitchFamily="18" charset="-120"/>
              </a:rPr>
              <a:t>Phosphorylation</a:t>
            </a:r>
            <a:r>
              <a:rPr lang="en-US" altLang="zh-TW" sz="2700" dirty="0" smtClean="0">
                <a:ea typeface="新細明體" pitchFamily="18" charset="-120"/>
              </a:rPr>
              <a:t>: </a:t>
            </a:r>
          </a:p>
          <a:p>
            <a:pPr lvl="1">
              <a:lnSpc>
                <a:spcPct val="150000"/>
              </a:lnSpc>
            </a:pPr>
            <a:r>
              <a:rPr lang="en-US" altLang="zh-TW" sz="2700" dirty="0" smtClean="0">
                <a:ea typeface="新細明體" pitchFamily="18" charset="-120"/>
              </a:rPr>
              <a:t>Proton </a:t>
            </a:r>
            <a:r>
              <a:rPr lang="en-US" altLang="zh-TW" sz="2700" dirty="0" smtClean="0">
                <a:ea typeface="新細明體" pitchFamily="18" charset="-120"/>
              </a:rPr>
              <a:t>gradient runs downhill </a:t>
            </a:r>
            <a:r>
              <a:rPr lang="en-US" altLang="zh-TW" sz="2700" dirty="0" smtClean="0">
                <a:solidFill>
                  <a:srgbClr val="A50021"/>
                </a:solidFill>
                <a:ea typeface="新細明體" pitchFamily="18" charset="-120"/>
              </a:rPr>
              <a:t>to drive the synthesis of ATP</a:t>
            </a:r>
            <a:r>
              <a:rPr lang="en-US" altLang="zh-TW" sz="2700" dirty="0" smtClean="0">
                <a:ea typeface="新細明體" pitchFamily="18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591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69" y="138023"/>
            <a:ext cx="4639681" cy="648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3551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929"/>
            <a:ext cx="9144000" cy="713642"/>
          </a:xfr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Mitochondrial electron transport system</a:t>
            </a:r>
            <a:endParaRPr lang="en-IN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536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928670"/>
            <a:ext cx="5214974" cy="940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072198" y="1488032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latin typeface="Century Gothic"/>
              </a:rPr>
              <a:t>→ 02</a:t>
            </a:r>
            <a:endParaRPr lang="en-IN" b="1" dirty="0"/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928934"/>
            <a:ext cx="792961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Oval 10"/>
          <p:cNvSpPr/>
          <p:nvPr/>
        </p:nvSpPr>
        <p:spPr>
          <a:xfrm>
            <a:off x="285720" y="2071678"/>
            <a:ext cx="1285884" cy="50006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-0.32V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572264" y="2000240"/>
            <a:ext cx="1428760" cy="50006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0.8166V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75580" y="2071678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0.045V</a:t>
            </a:r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4286248" y="200024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0.25V</a:t>
            </a:r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2500298" y="1988098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0.077V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3428992" y="205953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0.22V</a:t>
            </a:r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5143504" y="200024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0.29V</a:t>
            </a:r>
            <a:endParaRPr lang="en-IN" dirty="0"/>
          </a:p>
        </p:txBody>
      </p:sp>
      <p:sp>
        <p:nvSpPr>
          <p:cNvPr id="19" name="TextBox 18"/>
          <p:cNvSpPr txBox="1"/>
          <p:nvPr/>
        </p:nvSpPr>
        <p:spPr>
          <a:xfrm>
            <a:off x="5786446" y="192880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0.35V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74306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8343" y="2326887"/>
            <a:ext cx="8764438" cy="43444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78858" y="1416712"/>
            <a:ext cx="242889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</a:rPr>
              <a:t>NADH </a:t>
            </a:r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</a:rPr>
              <a:t>dehydrogenase</a:t>
            </a:r>
            <a:endParaRPr lang="en-IN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33071" y="1406703"/>
            <a:ext cx="200026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</a:rPr>
              <a:t>Succinate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</a:rPr>
              <a:t>dehydrogenase</a:t>
            </a:r>
            <a:endParaRPr lang="en-IN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99808" y="1401959"/>
            <a:ext cx="185738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</a:rPr>
              <a:t>Cytochrome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</a:rPr>
              <a:t>reductase</a:t>
            </a:r>
            <a:endParaRPr lang="en-IN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87548" y="1416712"/>
            <a:ext cx="185738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</a:rPr>
              <a:t>Cytochrome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</a:rPr>
              <a:t>oxidase</a:t>
            </a:r>
            <a:endParaRPr lang="en-IN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8926" y="2643182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</a:rPr>
              <a:t>Ubiquinone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en-IN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1480"/>
          </a:xfr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Mitochondrial electron transport chain</a:t>
            </a:r>
            <a:endParaRPr lang="en-IN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369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58280" cy="582594"/>
          </a:xfr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Mitochondrial electron transport chain</a:t>
            </a:r>
            <a:endParaRPr lang="en-IN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85794"/>
            <a:ext cx="714380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4845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ELECTRON TRANSPORT CHAIN</a:t>
            </a:r>
            <a:endParaRPr lang="en-IN" dirty="0"/>
          </a:p>
        </p:txBody>
      </p:sp>
      <p:pic>
        <p:nvPicPr>
          <p:cNvPr id="2050" name="Picture 2" descr="D:\NUDHALI\BIO BOOKS\VASUDEVAN\Photo\Ch-20\20-3.t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8143932" cy="39167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668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3518" y="1662730"/>
            <a:ext cx="8902460" cy="3133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842326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892971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7877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857208"/>
          </a:xfr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Transfer of e- to </a:t>
            </a:r>
            <a:r>
              <a:rPr lang="en-US" sz="3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ubiquinone</a:t>
            </a:r>
            <a:r>
              <a:rPr lang="en-US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-Q</a:t>
            </a:r>
            <a:endParaRPr lang="en-IN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8143932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2468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358" y="880315"/>
            <a:ext cx="9017641" cy="566116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IN" dirty="0" smtClean="0"/>
              <a:t>NAD-linked </a:t>
            </a:r>
            <a:r>
              <a:rPr lang="en-IN" dirty="0" err="1" smtClean="0"/>
              <a:t>dehydrogenases</a:t>
            </a:r>
            <a:r>
              <a:rPr lang="en-IN" dirty="0" smtClean="0"/>
              <a:t> remove two hydrogen atoms from their substrates. </a:t>
            </a:r>
          </a:p>
          <a:p>
            <a:r>
              <a:rPr lang="en-IN" dirty="0" smtClean="0"/>
              <a:t>One of these is transferred as a hydride ion (</a:t>
            </a:r>
            <a:r>
              <a:rPr lang="en-IN" b="1" dirty="0" smtClean="0"/>
              <a:t>:H-) to NAD;</a:t>
            </a:r>
          </a:p>
          <a:p>
            <a:r>
              <a:rPr lang="en-IN" b="1" dirty="0" smtClean="0"/>
              <a:t> the other is released </a:t>
            </a:r>
            <a:r>
              <a:rPr lang="en-IN" dirty="0" smtClean="0"/>
              <a:t>as H+ in the medium </a:t>
            </a:r>
          </a:p>
          <a:p>
            <a:r>
              <a:rPr lang="en-IN" dirty="0" smtClean="0"/>
              <a:t> NADH and NADPH are water-soluble electron carriers that associate </a:t>
            </a:r>
            <a:r>
              <a:rPr lang="en-IN" i="1" dirty="0" smtClean="0"/>
              <a:t>reversibly with </a:t>
            </a:r>
            <a:r>
              <a:rPr lang="en-IN" i="1" dirty="0" err="1" smtClean="0"/>
              <a:t>dehydrogenases</a:t>
            </a:r>
            <a:r>
              <a:rPr lang="en-IN" i="1" dirty="0" smtClean="0"/>
              <a:t>.</a:t>
            </a:r>
            <a:endParaRPr lang="en-IN" dirty="0"/>
          </a:p>
        </p:txBody>
      </p:sp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IN" sz="3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Nicotinamide</a:t>
            </a:r>
            <a:r>
              <a:rPr lang="en-IN" sz="3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nucleotide–linked </a:t>
            </a:r>
            <a:r>
              <a:rPr lang="en-IN" sz="3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dehydrogenases</a:t>
            </a:r>
            <a:endParaRPr lang="en-IN" sz="3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2517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1546"/>
            <a:ext cx="8786874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IN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864399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17549"/>
          </a:xfr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IN" sz="3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Nicotinamide</a:t>
            </a:r>
            <a:r>
              <a:rPr lang="en-IN" sz="3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nucleotide–linked </a:t>
            </a:r>
            <a:r>
              <a:rPr lang="en-IN" sz="3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dehydrogenases</a:t>
            </a:r>
            <a:endParaRPr lang="en-IN" sz="3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16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29" descr="fi15p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52400"/>
            <a:ext cx="4695825" cy="6553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1031"/>
          <p:cNvSpPr txBox="1">
            <a:spLocks noChangeArrowheads="1"/>
          </p:cNvSpPr>
          <p:nvPr/>
        </p:nvSpPr>
        <p:spPr bwMode="auto">
          <a:xfrm>
            <a:off x="5486400" y="152400"/>
            <a:ext cx="3124200" cy="22987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800" b="1" smtClean="0">
                <a:solidFill>
                  <a:srgbClr val="FF3300"/>
                </a:solidFill>
                <a:latin typeface="Times New Roman" panose="02020603050405020304" pitchFamily="18" charset="0"/>
                <a:ea typeface="新細明體" pitchFamily="18" charset="-120"/>
              </a:rPr>
              <a:t>Intermembrane space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800" b="1" smtClean="0">
                <a:solidFill>
                  <a:srgbClr val="000000"/>
                </a:solidFill>
                <a:latin typeface="Times New Roman" panose="02020603050405020304" pitchFamily="18" charset="0"/>
                <a:ea typeface="新細明體" pitchFamily="18" charset="-120"/>
              </a:rPr>
              <a:t>  -- creatine kinase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800" b="1" smtClean="0">
                <a:solidFill>
                  <a:srgbClr val="000000"/>
                </a:solidFill>
                <a:latin typeface="Times New Roman" panose="02020603050405020304" pitchFamily="18" charset="0"/>
                <a:ea typeface="新細明體" pitchFamily="18" charset="-120"/>
              </a:rPr>
              <a:t>  -- adenylate kinase</a:t>
            </a:r>
            <a:endParaRPr kumimoji="1" lang="en-US" altLang="zh-TW" sz="1800" b="1" smtClean="0">
              <a:solidFill>
                <a:srgbClr val="FF3300"/>
              </a:solidFill>
              <a:latin typeface="Times New Roman" panose="02020603050405020304" pitchFamily="18" charset="0"/>
              <a:ea typeface="新細明體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800" b="1" smtClean="0">
                <a:solidFill>
                  <a:srgbClr val="FF3300"/>
                </a:solidFill>
                <a:latin typeface="Times New Roman" panose="02020603050405020304" pitchFamily="18" charset="0"/>
                <a:ea typeface="新細明體" pitchFamily="18" charset="-120"/>
              </a:rPr>
              <a:t>Outer membrane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800" b="1" smtClean="0">
                <a:solidFill>
                  <a:srgbClr val="000000"/>
                </a:solidFill>
                <a:latin typeface="Times New Roman" panose="02020603050405020304" pitchFamily="18" charset="0"/>
                <a:ea typeface="新細明體" pitchFamily="18" charset="-120"/>
              </a:rPr>
              <a:t>  -- fatty acid elongation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800" b="1" smtClean="0">
                <a:solidFill>
                  <a:srgbClr val="000000"/>
                </a:solidFill>
                <a:latin typeface="Times New Roman" panose="02020603050405020304" pitchFamily="18" charset="0"/>
                <a:ea typeface="新細明體" pitchFamily="18" charset="-120"/>
              </a:rPr>
              <a:t>  -- fatty acid desaturation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800" b="1" smtClean="0">
                <a:solidFill>
                  <a:srgbClr val="000000"/>
                </a:solidFill>
                <a:latin typeface="Times New Roman" panose="02020603050405020304" pitchFamily="18" charset="0"/>
                <a:ea typeface="新細明體" pitchFamily="18" charset="-120"/>
              </a:rPr>
              <a:t>  -- phospholipid synthesis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800" b="1" smtClean="0">
                <a:solidFill>
                  <a:srgbClr val="000000"/>
                </a:solidFill>
                <a:latin typeface="Times New Roman" panose="02020603050405020304" pitchFamily="18" charset="0"/>
                <a:ea typeface="新細明體" pitchFamily="18" charset="-120"/>
              </a:rPr>
              <a:t>  -- monoamine oxidase</a:t>
            </a:r>
          </a:p>
        </p:txBody>
      </p:sp>
      <p:sp>
        <p:nvSpPr>
          <p:cNvPr id="8196" name="Text Box 1032"/>
          <p:cNvSpPr txBox="1">
            <a:spLocks noChangeArrowheads="1"/>
          </p:cNvSpPr>
          <p:nvPr/>
        </p:nvSpPr>
        <p:spPr bwMode="auto">
          <a:xfrm>
            <a:off x="5486400" y="2484438"/>
            <a:ext cx="3140075" cy="422116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800" b="1" smtClean="0">
                <a:solidFill>
                  <a:srgbClr val="FF3300"/>
                </a:solidFill>
                <a:latin typeface="Times New Roman" panose="02020603050405020304" pitchFamily="18" charset="0"/>
                <a:ea typeface="新細明體" pitchFamily="18" charset="-120"/>
              </a:rPr>
              <a:t>Inner membrane (cristae)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800" b="1" smtClean="0">
                <a:solidFill>
                  <a:srgbClr val="000000"/>
                </a:solidFill>
                <a:latin typeface="Times New Roman" panose="02020603050405020304" pitchFamily="18" charset="0"/>
                <a:ea typeface="新細明體" pitchFamily="18" charset="-120"/>
              </a:rPr>
              <a:t>  -- electron transport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800" b="1" smtClean="0">
                <a:solidFill>
                  <a:srgbClr val="000000"/>
                </a:solidFill>
                <a:latin typeface="Times New Roman" panose="02020603050405020304" pitchFamily="18" charset="0"/>
                <a:ea typeface="新細明體" pitchFamily="18" charset="-120"/>
              </a:rPr>
              <a:t>  -- oxidative phosphorylation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800" b="1" smtClean="0">
                <a:solidFill>
                  <a:srgbClr val="000000"/>
                </a:solidFill>
                <a:latin typeface="Times New Roman" panose="02020603050405020304" pitchFamily="18" charset="0"/>
                <a:ea typeface="新細明體" pitchFamily="18" charset="-120"/>
              </a:rPr>
              <a:t>  -- transport system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800" b="1" smtClean="0">
                <a:solidFill>
                  <a:srgbClr val="000000"/>
                </a:solidFill>
                <a:latin typeface="Times New Roman" panose="02020603050405020304" pitchFamily="18" charset="0"/>
                <a:ea typeface="新細明體" pitchFamily="18" charset="-120"/>
              </a:rPr>
              <a:t>  -- fatty acid transport</a:t>
            </a:r>
            <a:endParaRPr kumimoji="1" lang="en-US" altLang="zh-TW" sz="1800" b="1" smtClean="0">
              <a:solidFill>
                <a:srgbClr val="FF3300"/>
              </a:solidFill>
              <a:latin typeface="Times New Roman" panose="02020603050405020304" pitchFamily="18" charset="0"/>
              <a:ea typeface="新細明體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800" b="1" smtClean="0">
                <a:solidFill>
                  <a:srgbClr val="FF3300"/>
                </a:solidFill>
                <a:latin typeface="Times New Roman" panose="02020603050405020304" pitchFamily="18" charset="0"/>
                <a:ea typeface="新細明體" pitchFamily="18" charset="-120"/>
              </a:rPr>
              <a:t>Matrix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800" b="1" smtClean="0">
                <a:solidFill>
                  <a:srgbClr val="000000"/>
                </a:solidFill>
                <a:latin typeface="Times New Roman" panose="02020603050405020304" pitchFamily="18" charset="0"/>
                <a:ea typeface="新細明體" pitchFamily="18" charset="-120"/>
              </a:rPr>
              <a:t>  -- pyruvate dehydrogenase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800" b="1" smtClean="0">
                <a:solidFill>
                  <a:srgbClr val="000000"/>
                </a:solidFill>
                <a:latin typeface="Times New Roman" panose="02020603050405020304" pitchFamily="18" charset="0"/>
                <a:ea typeface="新細明體" pitchFamily="18" charset="-120"/>
              </a:rPr>
              <a:t>        complex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800" b="1" smtClean="0">
                <a:solidFill>
                  <a:srgbClr val="000000"/>
                </a:solidFill>
                <a:latin typeface="Times New Roman" panose="02020603050405020304" pitchFamily="18" charset="0"/>
                <a:ea typeface="新細明體" pitchFamily="18" charset="-120"/>
              </a:rPr>
              <a:t>  -- citric acid cycle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800" b="1" smtClean="0">
                <a:solidFill>
                  <a:srgbClr val="000000"/>
                </a:solidFill>
                <a:latin typeface="Times New Roman" panose="02020603050405020304" pitchFamily="18" charset="0"/>
                <a:ea typeface="新細明體" pitchFamily="18" charset="-120"/>
              </a:rPr>
              <a:t>  -- glutathione dehydrogenase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800" b="1" smtClean="0">
                <a:solidFill>
                  <a:srgbClr val="000000"/>
                </a:solidFill>
                <a:latin typeface="Times New Roman" panose="02020603050405020304" pitchFamily="18" charset="0"/>
                <a:ea typeface="新細明體" pitchFamily="18" charset="-120"/>
              </a:rPr>
              <a:t>  -- fatty acid oxidation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800" b="1" smtClean="0">
                <a:solidFill>
                  <a:srgbClr val="000000"/>
                </a:solidFill>
                <a:latin typeface="Times New Roman" panose="02020603050405020304" pitchFamily="18" charset="0"/>
                <a:ea typeface="新細明體" pitchFamily="18" charset="-120"/>
              </a:rPr>
              <a:t>  -- urea cycle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800" b="1" smtClean="0">
                <a:solidFill>
                  <a:srgbClr val="000000"/>
                </a:solidFill>
                <a:latin typeface="Times New Roman" panose="02020603050405020304" pitchFamily="18" charset="0"/>
                <a:ea typeface="新細明體" pitchFamily="18" charset="-120"/>
              </a:rPr>
              <a:t>  -- replication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800" b="1" smtClean="0">
                <a:solidFill>
                  <a:srgbClr val="000000"/>
                </a:solidFill>
                <a:latin typeface="Times New Roman" panose="02020603050405020304" pitchFamily="18" charset="0"/>
                <a:ea typeface="新細明體" pitchFamily="18" charset="-120"/>
              </a:rPr>
              <a:t>  -- transcription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800" b="1" smtClean="0">
                <a:solidFill>
                  <a:srgbClr val="000000"/>
                </a:solidFill>
                <a:latin typeface="Times New Roman" panose="02020603050405020304" pitchFamily="18" charset="0"/>
                <a:ea typeface="新細明體" pitchFamily="18" charset="-120"/>
              </a:rPr>
              <a:t>  -- translation</a:t>
            </a:r>
          </a:p>
        </p:txBody>
      </p:sp>
    </p:spTree>
    <p:extLst>
      <p:ext uri="{BB962C8B-B14F-4D97-AF65-F5344CB8AC3E}">
        <p14:creationId xmlns:p14="http://schemas.microsoft.com/office/powerpoint/2010/main" val="317007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879232"/>
            <a:ext cx="8472518" cy="486115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Glyceraldehyde</a:t>
            </a:r>
            <a:r>
              <a:rPr lang="en-US" dirty="0" smtClean="0"/>
              <a:t> – 3-PO4 </a:t>
            </a:r>
            <a:r>
              <a:rPr lang="en-US" dirty="0" err="1" smtClean="0"/>
              <a:t>dehydrogenase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Isocitrate</a:t>
            </a:r>
            <a:r>
              <a:rPr lang="en-US" dirty="0" smtClean="0"/>
              <a:t> </a:t>
            </a:r>
            <a:r>
              <a:rPr lang="en-US" dirty="0" err="1" smtClean="0"/>
              <a:t>dehydrogenase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Malate</a:t>
            </a:r>
            <a:r>
              <a:rPr lang="en-US" dirty="0" smtClean="0"/>
              <a:t> </a:t>
            </a:r>
            <a:r>
              <a:rPr lang="en-US" dirty="0" err="1" smtClean="0"/>
              <a:t>dehydrogenase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Glutamate </a:t>
            </a:r>
            <a:r>
              <a:rPr lang="en-US" dirty="0" err="1" smtClean="0"/>
              <a:t>dehydrogenase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Beta </a:t>
            </a:r>
            <a:r>
              <a:rPr lang="en-US" dirty="0" err="1" smtClean="0"/>
              <a:t>hydroxy</a:t>
            </a:r>
            <a:r>
              <a:rPr lang="en-US" dirty="0" smtClean="0"/>
              <a:t> </a:t>
            </a:r>
            <a:r>
              <a:rPr lang="en-US" dirty="0" err="1" smtClean="0"/>
              <a:t>acyl</a:t>
            </a:r>
            <a:r>
              <a:rPr lang="en-US" dirty="0" smtClean="0"/>
              <a:t> </a:t>
            </a:r>
            <a:r>
              <a:rPr lang="en-US" dirty="0" err="1" smtClean="0"/>
              <a:t>CoA</a:t>
            </a:r>
            <a:r>
              <a:rPr lang="en-US" dirty="0" smtClean="0"/>
              <a:t> </a:t>
            </a:r>
            <a:r>
              <a:rPr lang="en-US" dirty="0" err="1" smtClean="0"/>
              <a:t>dehydrogenase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Pyruvate</a:t>
            </a:r>
            <a:r>
              <a:rPr lang="en-US" dirty="0" smtClean="0"/>
              <a:t> </a:t>
            </a:r>
            <a:r>
              <a:rPr lang="en-US" dirty="0" err="1" smtClean="0"/>
              <a:t>dehydrogenase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Alpha </a:t>
            </a:r>
            <a:r>
              <a:rPr lang="en-US" dirty="0" err="1" smtClean="0"/>
              <a:t>ketoglutarate</a:t>
            </a:r>
            <a:r>
              <a:rPr lang="en-US" dirty="0" smtClean="0"/>
              <a:t> </a:t>
            </a:r>
            <a:r>
              <a:rPr lang="en-US" dirty="0" err="1" smtClean="0"/>
              <a:t>dehydrogenase</a:t>
            </a:r>
            <a:endParaRPr lang="en-IN" dirty="0"/>
          </a:p>
        </p:txBody>
      </p:sp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8215"/>
          </a:xfr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IN" sz="3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Nicotinamide</a:t>
            </a:r>
            <a:r>
              <a:rPr lang="en-IN" sz="3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nucleotide–linked </a:t>
            </a:r>
            <a:r>
              <a:rPr lang="en-IN" sz="3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dehydrogenases</a:t>
            </a:r>
            <a:endParaRPr lang="en-IN" sz="3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74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14400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0721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6" y="0"/>
            <a:ext cx="8715436" cy="714356"/>
          </a:xfr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Comic Sans MS" panose="030F0702030302020204" pitchFamily="66" charset="0"/>
              </a:rPr>
              <a:t>Complex I- NADH </a:t>
            </a:r>
            <a:r>
              <a:rPr lang="en-US" sz="3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dehydrogenase</a:t>
            </a:r>
            <a:endParaRPr lang="en-IN" sz="3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2984"/>
            <a:ext cx="8858312" cy="4857784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Transfer of electrons from NADH to </a:t>
            </a:r>
            <a:r>
              <a:rPr lang="en-US" dirty="0" err="1" smtClean="0"/>
              <a:t>ubiquinone</a:t>
            </a:r>
            <a:r>
              <a:rPr lang="en-US" dirty="0" smtClean="0"/>
              <a:t>(Q)</a:t>
            </a:r>
          </a:p>
          <a:p>
            <a:r>
              <a:rPr lang="en-US" dirty="0" smtClean="0"/>
              <a:t>First the electrons are transferred to FMN</a:t>
            </a:r>
          </a:p>
          <a:p>
            <a:r>
              <a:rPr lang="en-US" dirty="0" smtClean="0"/>
              <a:t>Then from FMN to Fe-S </a:t>
            </a:r>
            <a:r>
              <a:rPr lang="en-US" dirty="0" err="1" smtClean="0"/>
              <a:t>centres</a:t>
            </a:r>
            <a:r>
              <a:rPr lang="en-US" dirty="0" smtClean="0"/>
              <a:t>. There are 6 Fe-S </a:t>
            </a:r>
            <a:r>
              <a:rPr lang="en-US" dirty="0" err="1" smtClean="0"/>
              <a:t>centres</a:t>
            </a:r>
            <a:r>
              <a:rPr lang="en-US" dirty="0" smtClean="0"/>
              <a:t> present.</a:t>
            </a:r>
          </a:p>
          <a:p>
            <a:r>
              <a:rPr lang="en-US" dirty="0" smtClean="0"/>
              <a:t>Then the electrons flow from the Fe-S </a:t>
            </a:r>
            <a:r>
              <a:rPr lang="en-US" dirty="0" err="1" smtClean="0"/>
              <a:t>centres</a:t>
            </a:r>
            <a:r>
              <a:rPr lang="en-US" dirty="0" smtClean="0"/>
              <a:t> to </a:t>
            </a:r>
            <a:r>
              <a:rPr lang="en-US" dirty="0" err="1" smtClean="0"/>
              <a:t>ubiquinone</a:t>
            </a:r>
            <a:r>
              <a:rPr lang="en-US" dirty="0" smtClean="0"/>
              <a:t> (Q).</a:t>
            </a:r>
          </a:p>
          <a:p>
            <a:r>
              <a:rPr lang="en-US" dirty="0" smtClean="0"/>
              <a:t>The energy released is 12 kcal/mol</a:t>
            </a:r>
          </a:p>
          <a:p>
            <a:r>
              <a:rPr lang="en-US" dirty="0" smtClean="0"/>
              <a:t>Here 4 H+ are pumped out.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061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5462" y="538517"/>
            <a:ext cx="7913076" cy="531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6272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15436" cy="714380"/>
          </a:xfr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Comic Sans MS" panose="030F0702030302020204" pitchFamily="66" charset="0"/>
              </a:rPr>
              <a:t>Complex II- </a:t>
            </a:r>
            <a:r>
              <a:rPr lang="en-US" sz="3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Succinate</a:t>
            </a:r>
            <a:r>
              <a:rPr lang="en-US" sz="3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dehydrogenase</a:t>
            </a:r>
            <a:endParaRPr lang="en-IN" sz="3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082" y="896472"/>
            <a:ext cx="8749553" cy="501537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800" dirty="0" smtClean="0"/>
              <a:t>Transfer of electrons from </a:t>
            </a:r>
            <a:r>
              <a:rPr lang="en-US" sz="2800" dirty="0" err="1" smtClean="0"/>
              <a:t>succinate</a:t>
            </a:r>
            <a:r>
              <a:rPr lang="en-US" sz="2800" dirty="0" smtClean="0"/>
              <a:t>  to </a:t>
            </a:r>
            <a:r>
              <a:rPr lang="en-US" sz="2800" dirty="0" err="1" smtClean="0"/>
              <a:t>ubiquinone</a:t>
            </a:r>
            <a:r>
              <a:rPr lang="en-US" sz="2800" dirty="0" smtClean="0"/>
              <a:t> (Q)</a:t>
            </a:r>
          </a:p>
          <a:p>
            <a:r>
              <a:rPr lang="en-US" sz="2800" dirty="0" smtClean="0"/>
              <a:t>First the electrons are transferred from </a:t>
            </a:r>
            <a:r>
              <a:rPr lang="en-US" sz="2800" dirty="0" err="1" smtClean="0"/>
              <a:t>succinate</a:t>
            </a:r>
            <a:r>
              <a:rPr lang="en-US" sz="2800" dirty="0" smtClean="0"/>
              <a:t> binding site to FAD.</a:t>
            </a:r>
          </a:p>
          <a:p>
            <a:r>
              <a:rPr lang="en-US" sz="2800" dirty="0" smtClean="0"/>
              <a:t>It contains three 2Fe-2S </a:t>
            </a:r>
            <a:r>
              <a:rPr lang="en-US" sz="2800" dirty="0" err="1" smtClean="0"/>
              <a:t>centres</a:t>
            </a:r>
            <a:r>
              <a:rPr lang="en-US" sz="2800" dirty="0" smtClean="0"/>
              <a:t> present.</a:t>
            </a:r>
          </a:p>
          <a:p>
            <a:r>
              <a:rPr lang="en-US" sz="2800" dirty="0" smtClean="0"/>
              <a:t>From FAD the electrons are transferred to 2Fe-2S </a:t>
            </a:r>
            <a:r>
              <a:rPr lang="en-US" sz="2800" dirty="0" err="1" smtClean="0"/>
              <a:t>centres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Then the electrons flow from the Fe-S </a:t>
            </a:r>
            <a:r>
              <a:rPr lang="en-US" sz="2800" dirty="0" err="1" smtClean="0"/>
              <a:t>centres</a:t>
            </a:r>
            <a:r>
              <a:rPr lang="en-US" sz="2800" dirty="0" smtClean="0"/>
              <a:t> to </a:t>
            </a:r>
            <a:r>
              <a:rPr lang="en-US" sz="2800" dirty="0" err="1" smtClean="0"/>
              <a:t>ubiquinone</a:t>
            </a:r>
            <a:r>
              <a:rPr lang="en-US" sz="2800" dirty="0" smtClean="0"/>
              <a:t> (Q).</a:t>
            </a:r>
          </a:p>
          <a:p>
            <a:r>
              <a:rPr lang="en-US" sz="2800" dirty="0" smtClean="0"/>
              <a:t>The energy released is not sufficient for flow of H+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4230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8715436" cy="714380"/>
          </a:xfr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Comic Sans MS" panose="030F0702030302020204" pitchFamily="66" charset="0"/>
              </a:rPr>
              <a:t>Complex II- </a:t>
            </a:r>
            <a:r>
              <a:rPr lang="en-US" sz="3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Succinate</a:t>
            </a:r>
            <a:r>
              <a:rPr lang="en-US" sz="3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dehydrogenase</a:t>
            </a:r>
            <a:endParaRPr lang="en-IN" sz="3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306" y="1571612"/>
            <a:ext cx="8713694" cy="4340237"/>
          </a:xfrm>
        </p:spPr>
        <p:txBody>
          <a:bodyPr>
            <a:normAutofit/>
          </a:bodyPr>
          <a:lstStyle/>
          <a:p>
            <a:r>
              <a:rPr lang="en-US" dirty="0" err="1" smtClean="0"/>
              <a:t>Succinate</a:t>
            </a:r>
            <a:r>
              <a:rPr lang="en-US" dirty="0" smtClean="0"/>
              <a:t> </a:t>
            </a:r>
            <a:r>
              <a:rPr lang="en-US" dirty="0" err="1" smtClean="0"/>
              <a:t>dehydrogenase</a:t>
            </a:r>
            <a:endParaRPr lang="en-US" dirty="0" smtClean="0"/>
          </a:p>
          <a:p>
            <a:r>
              <a:rPr lang="en-US" dirty="0" smtClean="0"/>
              <a:t>Fatty </a:t>
            </a:r>
            <a:r>
              <a:rPr lang="en-US" dirty="0" err="1" smtClean="0"/>
              <a:t>acyl</a:t>
            </a:r>
            <a:r>
              <a:rPr lang="en-US" dirty="0" smtClean="0"/>
              <a:t> </a:t>
            </a:r>
            <a:r>
              <a:rPr lang="en-US" dirty="0" err="1" smtClean="0"/>
              <a:t>CoA</a:t>
            </a:r>
            <a:r>
              <a:rPr lang="en-US" dirty="0" smtClean="0"/>
              <a:t> </a:t>
            </a:r>
            <a:r>
              <a:rPr lang="en-US" dirty="0" err="1" smtClean="0"/>
              <a:t>dehydrogenase</a:t>
            </a:r>
            <a:endParaRPr lang="en-US" dirty="0" smtClean="0"/>
          </a:p>
          <a:p>
            <a:r>
              <a:rPr lang="en-US" dirty="0" smtClean="0"/>
              <a:t>Glycerol-3-PO4 </a:t>
            </a:r>
            <a:r>
              <a:rPr lang="en-US" dirty="0" err="1" smtClean="0"/>
              <a:t>dehydrogenase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0864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25470"/>
          </a:xfr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Comic Sans MS" panose="030F0702030302020204" pitchFamily="66" charset="0"/>
              </a:rPr>
              <a:t>UBIQUINONE</a:t>
            </a:r>
            <a:endParaRPr lang="en-IN" sz="3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70" y="928670"/>
            <a:ext cx="8867955" cy="543762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IN" sz="2600" b="1" dirty="0" err="1" smtClean="0"/>
              <a:t>Ubiquinone</a:t>
            </a:r>
            <a:r>
              <a:rPr lang="en-IN" sz="2600" b="1" dirty="0" smtClean="0"/>
              <a:t>  also </a:t>
            </a:r>
            <a:r>
              <a:rPr lang="en-IN" sz="2600" dirty="0" smtClean="0"/>
              <a:t>called </a:t>
            </a:r>
            <a:r>
              <a:rPr lang="en-IN" sz="2600" b="1" dirty="0" smtClean="0"/>
              <a:t>coenzyme Q, or simply Q)</a:t>
            </a:r>
          </a:p>
          <a:p>
            <a:r>
              <a:rPr lang="en-IN" sz="2600" b="1" dirty="0" smtClean="0"/>
              <a:t>It is a lipid-soluble benzoquinone </a:t>
            </a:r>
            <a:r>
              <a:rPr lang="en-IN" sz="2600" dirty="0" smtClean="0"/>
              <a:t>with </a:t>
            </a:r>
            <a:r>
              <a:rPr lang="en-IN" sz="2600" dirty="0" smtClean="0"/>
              <a:t>long </a:t>
            </a:r>
            <a:r>
              <a:rPr lang="en-IN" sz="2600" dirty="0" err="1" smtClean="0"/>
              <a:t>isoprenoid</a:t>
            </a:r>
            <a:r>
              <a:rPr lang="en-IN" sz="2600" dirty="0" smtClean="0"/>
              <a:t> side chain .</a:t>
            </a:r>
          </a:p>
          <a:p>
            <a:r>
              <a:rPr lang="en-IN" sz="2600" dirty="0" smtClean="0"/>
              <a:t>It </a:t>
            </a:r>
            <a:r>
              <a:rPr lang="en-IN" sz="2600" dirty="0" smtClean="0"/>
              <a:t>is both small and hydrophobic, </a:t>
            </a:r>
            <a:r>
              <a:rPr lang="en-IN" sz="2600" dirty="0" smtClean="0"/>
              <a:t>freely </a:t>
            </a:r>
            <a:r>
              <a:rPr lang="en-IN" sz="2600" dirty="0" smtClean="0"/>
              <a:t>diffusible within the lipid bilayer of </a:t>
            </a:r>
            <a:r>
              <a:rPr lang="en-IN" sz="2600" dirty="0" smtClean="0"/>
              <a:t> </a:t>
            </a:r>
            <a:r>
              <a:rPr lang="en-IN" sz="2600" dirty="0" smtClean="0"/>
              <a:t>inner mitochondrial membrane </a:t>
            </a:r>
            <a:r>
              <a:rPr lang="en-IN" sz="2600" dirty="0" smtClean="0"/>
              <a:t> </a:t>
            </a:r>
            <a:endParaRPr lang="en-IN" sz="2600" dirty="0" smtClean="0"/>
          </a:p>
          <a:p>
            <a:r>
              <a:rPr lang="en-IN" sz="2600" dirty="0" smtClean="0"/>
              <a:t>Accepts </a:t>
            </a:r>
            <a:r>
              <a:rPr lang="en-IN" sz="2600" dirty="0" smtClean="0"/>
              <a:t>one electron to become the </a:t>
            </a:r>
            <a:r>
              <a:rPr lang="en-IN" sz="2600" dirty="0" err="1" smtClean="0"/>
              <a:t>semiquinone</a:t>
            </a:r>
            <a:endParaRPr lang="en-IN" sz="2600" dirty="0" smtClean="0"/>
          </a:p>
          <a:p>
            <a:pPr>
              <a:buNone/>
            </a:pPr>
            <a:r>
              <a:rPr lang="en-IN" sz="2600" dirty="0" smtClean="0"/>
              <a:t>	radical (QH) or two electrons to form </a:t>
            </a:r>
            <a:r>
              <a:rPr lang="en-IN" sz="2600" dirty="0" err="1" smtClean="0"/>
              <a:t>ubiquinol</a:t>
            </a:r>
            <a:r>
              <a:rPr lang="en-IN" sz="2600" dirty="0" smtClean="0"/>
              <a:t> (QH2) </a:t>
            </a:r>
          </a:p>
          <a:p>
            <a:r>
              <a:rPr lang="en-IN" sz="2600" dirty="0" smtClean="0"/>
              <a:t>Shuttles </a:t>
            </a:r>
            <a:r>
              <a:rPr lang="en-IN" sz="2600" dirty="0" smtClean="0"/>
              <a:t>reducing equivalents between other, less mobile</a:t>
            </a:r>
          </a:p>
          <a:p>
            <a:r>
              <a:rPr lang="en-IN" sz="2600" dirty="0" smtClean="0"/>
              <a:t>electron carriers in the membrane.</a:t>
            </a:r>
          </a:p>
          <a:p>
            <a:r>
              <a:rPr lang="en-IN" sz="2600" dirty="0" smtClean="0"/>
              <a:t>It  carries both electrons and protons, it plays a central role</a:t>
            </a:r>
          </a:p>
          <a:p>
            <a:pPr marL="0" indent="0">
              <a:buNone/>
            </a:pPr>
            <a:r>
              <a:rPr lang="en-IN" sz="2600" dirty="0" smtClean="0"/>
              <a:t>     in </a:t>
            </a:r>
            <a:r>
              <a:rPr lang="en-IN" sz="2600" dirty="0" smtClean="0"/>
              <a:t>coupling electron flow to proton movement.</a:t>
            </a:r>
            <a:endParaRPr lang="en-IN" sz="2600" dirty="0"/>
          </a:p>
        </p:txBody>
      </p:sp>
    </p:spTree>
    <p:extLst>
      <p:ext uri="{BB962C8B-B14F-4D97-AF65-F5344CB8AC3E}">
        <p14:creationId xmlns:p14="http://schemas.microsoft.com/office/powerpoint/2010/main" val="30885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555812"/>
          </a:xfr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Comic Sans MS" panose="030F0702030302020204" pitchFamily="66" charset="0"/>
              </a:rPr>
              <a:t>CYTOCHROMES</a:t>
            </a:r>
            <a:endParaRPr lang="en-IN" sz="3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814" y="732286"/>
            <a:ext cx="8715962" cy="5847808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r>
              <a:rPr lang="en-IN" dirty="0" smtClean="0"/>
              <a:t>The </a:t>
            </a:r>
            <a:r>
              <a:rPr lang="en-IN" b="1" dirty="0" err="1" smtClean="0"/>
              <a:t>cytochromes</a:t>
            </a:r>
            <a:r>
              <a:rPr lang="en-IN" b="1" dirty="0" smtClean="0"/>
              <a:t> are proteins with characteristic </a:t>
            </a:r>
            <a:r>
              <a:rPr lang="en-IN" dirty="0" smtClean="0"/>
              <a:t>strong absorption of visible light, due to their iron containing </a:t>
            </a:r>
            <a:r>
              <a:rPr lang="en-IN" dirty="0" err="1" smtClean="0"/>
              <a:t>heme</a:t>
            </a:r>
            <a:r>
              <a:rPr lang="en-IN" dirty="0" smtClean="0"/>
              <a:t> prosthetic groups  </a:t>
            </a:r>
          </a:p>
          <a:p>
            <a:r>
              <a:rPr lang="en-IN" dirty="0" smtClean="0"/>
              <a:t>Mitochondria contain three classes of </a:t>
            </a:r>
            <a:r>
              <a:rPr lang="en-IN" dirty="0" err="1" smtClean="0"/>
              <a:t>cytochromes</a:t>
            </a:r>
            <a:r>
              <a:rPr lang="en-IN" dirty="0" smtClean="0"/>
              <a:t>, designated </a:t>
            </a:r>
            <a:r>
              <a:rPr lang="en-IN" i="1" dirty="0" smtClean="0"/>
              <a:t>a, b, and c, which are distinguished by differences </a:t>
            </a:r>
            <a:r>
              <a:rPr lang="en-IN" dirty="0" smtClean="0"/>
              <a:t>in their light-absorption spectra.</a:t>
            </a:r>
          </a:p>
          <a:p>
            <a:r>
              <a:rPr lang="en-IN" dirty="0" smtClean="0"/>
              <a:t>Each </a:t>
            </a:r>
            <a:r>
              <a:rPr lang="en-IN" dirty="0" smtClean="0"/>
              <a:t>type of cytochrome in its reduced (Fe2) state has three absorption bands in the visible range </a:t>
            </a:r>
          </a:p>
          <a:p>
            <a:r>
              <a:rPr lang="en-IN" dirty="0" smtClean="0"/>
              <a:t>The longest wavelength band is near 600 nm in type </a:t>
            </a:r>
            <a:r>
              <a:rPr lang="en-IN" i="1" dirty="0" smtClean="0"/>
              <a:t>a </a:t>
            </a:r>
            <a:r>
              <a:rPr lang="en-IN" i="1" dirty="0" err="1" smtClean="0"/>
              <a:t>cytochromes</a:t>
            </a:r>
            <a:r>
              <a:rPr lang="en-IN" i="1" dirty="0" smtClean="0"/>
              <a:t>,</a:t>
            </a:r>
          </a:p>
          <a:p>
            <a:pPr>
              <a:buNone/>
            </a:pPr>
            <a:r>
              <a:rPr lang="en-IN" dirty="0" smtClean="0"/>
              <a:t>	near 560 nm in type </a:t>
            </a:r>
            <a:r>
              <a:rPr lang="en-IN" i="1" dirty="0" smtClean="0"/>
              <a:t>b, and near 550 nm in type c.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4828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785794"/>
          </a:xfr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Comic Sans MS" panose="030F0702030302020204" pitchFamily="66" charset="0"/>
              </a:rPr>
              <a:t>CYTOCHROMES</a:t>
            </a:r>
            <a:endParaRPr lang="en-IN" sz="3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294" y="1192027"/>
            <a:ext cx="8621778" cy="5260531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IN" sz="2800" dirty="0" smtClean="0"/>
              <a:t>The </a:t>
            </a:r>
            <a:r>
              <a:rPr lang="en-IN" sz="2800" dirty="0" err="1" smtClean="0"/>
              <a:t>heme</a:t>
            </a:r>
            <a:r>
              <a:rPr lang="en-IN" sz="2800" dirty="0" smtClean="0"/>
              <a:t> cofactors of </a:t>
            </a:r>
            <a:r>
              <a:rPr lang="en-IN" sz="2800" i="1" dirty="0" smtClean="0"/>
              <a:t>a and b cytochromes are </a:t>
            </a:r>
            <a:r>
              <a:rPr lang="en-IN" sz="2800" dirty="0" smtClean="0"/>
              <a:t>tightly, but not covalently, bound to their associated proteins;</a:t>
            </a:r>
          </a:p>
          <a:p>
            <a:r>
              <a:rPr lang="en-IN" sz="2800" dirty="0" smtClean="0"/>
              <a:t>the </a:t>
            </a:r>
            <a:r>
              <a:rPr lang="en-IN" sz="2800" dirty="0" err="1" smtClean="0"/>
              <a:t>hemes</a:t>
            </a:r>
            <a:r>
              <a:rPr lang="en-IN" sz="2800" dirty="0" smtClean="0"/>
              <a:t> of </a:t>
            </a:r>
            <a:r>
              <a:rPr lang="en-IN" sz="2800" i="1" dirty="0" smtClean="0"/>
              <a:t>c-type cytochromes are </a:t>
            </a:r>
            <a:r>
              <a:rPr lang="en-IN" sz="2800" i="1" dirty="0" smtClean="0"/>
              <a:t>covalently a</a:t>
            </a:r>
            <a:r>
              <a:rPr lang="en-IN" sz="2800" dirty="0" smtClean="0"/>
              <a:t>ttached </a:t>
            </a:r>
            <a:r>
              <a:rPr lang="en-IN" sz="2800" dirty="0" smtClean="0"/>
              <a:t>through </a:t>
            </a:r>
            <a:r>
              <a:rPr lang="en-IN" sz="2800" dirty="0" err="1" smtClean="0"/>
              <a:t>Cys</a:t>
            </a:r>
            <a:r>
              <a:rPr lang="en-IN" sz="2800" dirty="0" smtClean="0"/>
              <a:t> residues </a:t>
            </a:r>
          </a:p>
          <a:p>
            <a:r>
              <a:rPr lang="en-IN" sz="2800" dirty="0" smtClean="0"/>
              <a:t> </a:t>
            </a:r>
            <a:r>
              <a:rPr lang="en-IN" sz="2800" dirty="0" smtClean="0"/>
              <a:t>Like </a:t>
            </a:r>
            <a:r>
              <a:rPr lang="en-IN" sz="2800" dirty="0" err="1" smtClean="0"/>
              <a:t>flavoproteins</a:t>
            </a:r>
            <a:r>
              <a:rPr lang="en-IN" sz="2800" dirty="0" smtClean="0"/>
              <a:t>, </a:t>
            </a:r>
            <a:r>
              <a:rPr lang="en-IN" sz="2800" dirty="0" smtClean="0"/>
              <a:t>the standard reduction potential of the </a:t>
            </a:r>
            <a:r>
              <a:rPr lang="en-IN" sz="2800" dirty="0" err="1" smtClean="0"/>
              <a:t>heme</a:t>
            </a:r>
            <a:r>
              <a:rPr lang="en-IN" sz="2800" dirty="0" smtClean="0"/>
              <a:t> iron atom of a cytochrome depends on its interaction with protein side chains and is therefore different for each cytochrome</a:t>
            </a:r>
            <a:r>
              <a:rPr lang="en-IN" sz="2800" dirty="0" smtClean="0"/>
              <a:t>.</a:t>
            </a:r>
            <a:endParaRPr lang="en-IN" sz="2800" dirty="0" smtClean="0"/>
          </a:p>
          <a:p>
            <a:r>
              <a:rPr lang="en-IN" sz="2800" dirty="0" smtClean="0"/>
              <a:t>The </a:t>
            </a:r>
            <a:r>
              <a:rPr lang="en-IN" sz="2800" i="1" dirty="0" smtClean="0">
                <a:solidFill>
                  <a:srgbClr val="00B0F0"/>
                </a:solidFill>
              </a:rPr>
              <a:t>cytochromes of type a and b and some of type c are integral proteins of the inner mitochondrial </a:t>
            </a:r>
            <a:r>
              <a:rPr lang="en-IN" sz="2800" i="1" dirty="0" smtClean="0">
                <a:solidFill>
                  <a:srgbClr val="00B0F0"/>
                </a:solidFill>
              </a:rPr>
              <a:t>membrane</a:t>
            </a:r>
            <a:endParaRPr lang="en-IN" sz="2800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69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9294"/>
            <a:ext cx="8229600" cy="677938"/>
          </a:xfr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Comic Sans MS" panose="030F0702030302020204" pitchFamily="66" charset="0"/>
              </a:rPr>
              <a:t>Fe-S proteins</a:t>
            </a:r>
            <a:endParaRPr lang="en-IN" sz="3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294" y="857233"/>
            <a:ext cx="8750424" cy="577664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IN" dirty="0" smtClean="0"/>
              <a:t>In </a:t>
            </a:r>
            <a:r>
              <a:rPr lang="en-IN" b="1" dirty="0" smtClean="0"/>
              <a:t>Iron-</a:t>
            </a:r>
            <a:r>
              <a:rPr lang="en-IN" b="1" dirty="0" err="1" smtClean="0"/>
              <a:t>sulfur</a:t>
            </a:r>
            <a:r>
              <a:rPr lang="en-IN" b="1" dirty="0" smtClean="0"/>
              <a:t> </a:t>
            </a:r>
            <a:r>
              <a:rPr lang="en-IN" b="1" dirty="0" smtClean="0"/>
              <a:t>proteins,  </a:t>
            </a:r>
            <a:r>
              <a:rPr lang="en-IN" dirty="0" smtClean="0"/>
              <a:t>iron is present not  in </a:t>
            </a:r>
            <a:r>
              <a:rPr lang="en-IN" dirty="0" err="1" smtClean="0"/>
              <a:t>heme</a:t>
            </a:r>
            <a:r>
              <a:rPr lang="en-IN" dirty="0" smtClean="0"/>
              <a:t> but in association with inorganic </a:t>
            </a:r>
            <a:r>
              <a:rPr lang="en-IN" dirty="0" err="1" smtClean="0"/>
              <a:t>sulfur</a:t>
            </a:r>
            <a:r>
              <a:rPr lang="en-IN" dirty="0" smtClean="0"/>
              <a:t> atoms or with the </a:t>
            </a:r>
            <a:r>
              <a:rPr lang="en-IN" dirty="0" err="1" smtClean="0"/>
              <a:t>sulfur</a:t>
            </a:r>
            <a:r>
              <a:rPr lang="en-IN" dirty="0" smtClean="0"/>
              <a:t> atoms of </a:t>
            </a:r>
            <a:r>
              <a:rPr lang="en-IN" dirty="0" err="1" smtClean="0"/>
              <a:t>Cys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	residues in the protein, or both.</a:t>
            </a:r>
          </a:p>
          <a:p>
            <a:r>
              <a:rPr lang="en-IN" dirty="0" smtClean="0"/>
              <a:t> These iron-</a:t>
            </a:r>
            <a:r>
              <a:rPr lang="en-IN" dirty="0" err="1" smtClean="0"/>
              <a:t>sulfur</a:t>
            </a:r>
            <a:r>
              <a:rPr lang="en-IN" dirty="0" smtClean="0"/>
              <a:t> (Fe-S) </a:t>
            </a:r>
            <a:r>
              <a:rPr lang="en-IN" dirty="0" err="1" smtClean="0"/>
              <a:t>centers</a:t>
            </a:r>
            <a:r>
              <a:rPr lang="en-IN" dirty="0" smtClean="0"/>
              <a:t> range from simple structures with a single Fe atom coordinated to four </a:t>
            </a:r>
            <a:r>
              <a:rPr lang="en-IN" dirty="0" err="1" smtClean="0"/>
              <a:t>Cys</a:t>
            </a:r>
            <a:r>
              <a:rPr lang="en-IN" dirty="0" smtClean="0"/>
              <a:t> -OSH groups to more complex 	Fe-S </a:t>
            </a:r>
            <a:r>
              <a:rPr lang="en-IN" dirty="0" err="1" smtClean="0"/>
              <a:t>centers</a:t>
            </a:r>
            <a:r>
              <a:rPr lang="en-IN" dirty="0" smtClean="0"/>
              <a:t> with two or four Fe atoms </a:t>
            </a:r>
          </a:p>
        </p:txBody>
      </p:sp>
    </p:spTree>
    <p:extLst>
      <p:ext uri="{BB962C8B-B14F-4D97-AF65-F5344CB8AC3E}">
        <p14:creationId xmlns:p14="http://schemas.microsoft.com/office/powerpoint/2010/main" val="108827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8600" y="1323474"/>
            <a:ext cx="4419600" cy="5534526"/>
          </a:xfrm>
          <a:solidFill>
            <a:srgbClr val="FFFFFF"/>
          </a:solidFill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altLang="zh-TW" sz="2800" dirty="0" smtClean="0"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Outer membrane</a:t>
            </a:r>
            <a:endParaRPr lang="en-US" altLang="zh-TW" sz="2400" dirty="0" smtClean="0">
              <a:latin typeface="Times New Roman" panose="02020603050405020304" pitchFamily="18" charset="0"/>
              <a:ea typeface="新細明體" pitchFamily="18" charset="-120"/>
              <a:cs typeface="Times New Roman" panose="02020603050405020304" pitchFamily="18" charset="0"/>
            </a:endParaRPr>
          </a:p>
          <a:p>
            <a:pPr marL="990600" lvl="1" indent="-533400">
              <a:lnSpc>
                <a:spcPct val="80000"/>
              </a:lnSpc>
            </a:pPr>
            <a:r>
              <a:rPr kumimoji="1"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Fatty acid elongation</a:t>
            </a:r>
          </a:p>
          <a:p>
            <a:pPr marL="990600" lvl="1" indent="-533400">
              <a:lnSpc>
                <a:spcPct val="80000"/>
              </a:lnSpc>
            </a:pPr>
            <a:r>
              <a:rPr kumimoji="1"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Fatty acid desaturation</a:t>
            </a:r>
          </a:p>
          <a:p>
            <a:pPr marL="990600" lvl="1" indent="-533400">
              <a:lnSpc>
                <a:spcPct val="80000"/>
              </a:lnSpc>
            </a:pPr>
            <a:r>
              <a:rPr kumimoji="1"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Phospholipid synthesis</a:t>
            </a:r>
          </a:p>
          <a:p>
            <a:pPr marL="990600" lvl="1" indent="-533400">
              <a:lnSpc>
                <a:spcPct val="80000"/>
              </a:lnSpc>
            </a:pPr>
            <a:r>
              <a:rPr kumimoji="1"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Monoamine oxidase</a:t>
            </a:r>
            <a:endParaRPr lang="en-US" altLang="zh-TW" dirty="0" smtClean="0">
              <a:latin typeface="Times New Roman" panose="02020603050405020304" pitchFamily="18" charset="0"/>
              <a:ea typeface="新細明體" pitchFamily="18" charset="-12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altLang="zh-TW" sz="2800" dirty="0" smtClean="0"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Inner membrane</a:t>
            </a:r>
          </a:p>
          <a:p>
            <a:pPr marL="990600" lvl="1" indent="-533400">
              <a:lnSpc>
                <a:spcPct val="80000"/>
              </a:lnSpc>
            </a:pPr>
            <a:r>
              <a:rPr kumimoji="1"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Electron transport</a:t>
            </a:r>
          </a:p>
          <a:p>
            <a:pPr marL="990600" lvl="1" indent="-533400">
              <a:lnSpc>
                <a:spcPct val="80000"/>
              </a:lnSpc>
            </a:pPr>
            <a:r>
              <a:rPr kumimoji="1"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Oxidative phosphorylation</a:t>
            </a:r>
          </a:p>
          <a:p>
            <a:pPr marL="990600" lvl="1" indent="-533400">
              <a:lnSpc>
                <a:spcPct val="80000"/>
              </a:lnSpc>
            </a:pPr>
            <a:r>
              <a:rPr kumimoji="1"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Transport system</a:t>
            </a:r>
          </a:p>
          <a:p>
            <a:pPr marL="990600" lvl="1" indent="-533400">
              <a:lnSpc>
                <a:spcPct val="80000"/>
              </a:lnSpc>
            </a:pPr>
            <a:r>
              <a:rPr kumimoji="1"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Fatty acid transport</a:t>
            </a:r>
            <a:endParaRPr lang="en-US" altLang="zh-TW" sz="2400" dirty="0" smtClean="0">
              <a:latin typeface="Times New Roman" panose="02020603050405020304" pitchFamily="18" charset="0"/>
              <a:ea typeface="新細明體" pitchFamily="18" charset="-12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altLang="zh-TW" sz="2800" dirty="0" smtClean="0"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Intermembrane space</a:t>
            </a:r>
          </a:p>
          <a:p>
            <a:pPr marL="990600" lvl="1" indent="-533400">
              <a:lnSpc>
                <a:spcPct val="80000"/>
              </a:lnSpc>
            </a:pPr>
            <a:r>
              <a:rPr kumimoji="1" lang="en-US" altLang="zh-TW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Creatine</a:t>
            </a:r>
            <a:r>
              <a:rPr kumimoji="1"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 kinase</a:t>
            </a:r>
          </a:p>
          <a:p>
            <a:pPr marL="990600" lvl="1" indent="-533400">
              <a:lnSpc>
                <a:spcPct val="80000"/>
              </a:lnSpc>
            </a:pPr>
            <a:r>
              <a:rPr kumimoji="1"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Adenylate kinase</a:t>
            </a:r>
          </a:p>
        </p:txBody>
      </p:sp>
      <p:sp>
        <p:nvSpPr>
          <p:cNvPr id="7171" name="Rectangle 1027"/>
          <p:cNvSpPr txBox="1">
            <a:spLocks noChangeArrowheads="1"/>
          </p:cNvSpPr>
          <p:nvPr/>
        </p:nvSpPr>
        <p:spPr bwMode="auto">
          <a:xfrm>
            <a:off x="381000" y="0"/>
            <a:ext cx="8229600" cy="1143000"/>
          </a:xfrm>
          <a:prstGeom prst="rect">
            <a:avLst/>
          </a:prstGeom>
          <a:solidFill>
            <a:srgbClr val="9933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 b="1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</a:lstStyle>
          <a:p>
            <a:r>
              <a:rPr lang="en-US" altLang="zh-TW" sz="3200" dirty="0">
                <a:solidFill>
                  <a:srgbClr val="FFFFFF"/>
                </a:solidFill>
              </a:rPr>
              <a:t>Mitochondrial functions are localized in specific compartments</a:t>
            </a:r>
          </a:p>
        </p:txBody>
      </p:sp>
      <p:sp>
        <p:nvSpPr>
          <p:cNvPr id="7172" name="Rectangle 2"/>
          <p:cNvSpPr txBox="1">
            <a:spLocks noChangeArrowheads="1"/>
          </p:cNvSpPr>
          <p:nvPr/>
        </p:nvSpPr>
        <p:spPr bwMode="auto">
          <a:xfrm>
            <a:off x="4924926" y="1447800"/>
            <a:ext cx="4142873" cy="5410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lIns="90488" tIns="44450" rIns="90488" bIns="44450"/>
          <a:lstStyle>
            <a:lvl1pPr marL="609600" indent="-609600">
              <a:defRPr sz="1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990600" indent="-533400">
              <a:defRPr sz="1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AutoNum type="arabicPeriod" startAt="4"/>
            </a:pPr>
            <a:r>
              <a:rPr lang="en-US" altLang="zh-TW" sz="3200" dirty="0" err="1" smtClean="0"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Martix</a:t>
            </a:r>
            <a:endParaRPr kumimoji="1" lang="en-US" altLang="zh-TW" sz="2800" b="1" dirty="0" smtClean="0">
              <a:solidFill>
                <a:srgbClr val="FF3300"/>
              </a:solidFill>
              <a:latin typeface="Times New Roman" panose="02020603050405020304" pitchFamily="18" charset="0"/>
              <a:ea typeface="新細明體" pitchFamily="18" charset="-120"/>
              <a:cs typeface="Times New Roman" panose="02020603050405020304" pitchFamily="18" charset="0"/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</a:pPr>
            <a:r>
              <a:rPr kumimoji="1" lang="en-US" altLang="zh-TW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Pyruvate dehydrogenase complex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</a:pPr>
            <a:r>
              <a:rPr kumimoji="1" lang="en-US" altLang="zh-TW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TCA cycle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</a:pPr>
            <a:r>
              <a:rPr kumimoji="1" lang="en-US" altLang="zh-TW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Glutathione dehydrogenase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</a:pPr>
            <a:r>
              <a:rPr kumimoji="1" lang="en-US" altLang="zh-TW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Fatty acid oxidation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</a:pPr>
            <a:r>
              <a:rPr kumimoji="1" lang="en-US" altLang="zh-TW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Urea cycle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</a:pPr>
            <a:r>
              <a:rPr kumimoji="1" lang="en-US" altLang="zh-TW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DNA replication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</a:pPr>
            <a:r>
              <a:rPr kumimoji="1" lang="en-US" altLang="zh-TW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Transcription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</a:pPr>
            <a:r>
              <a:rPr kumimoji="1" lang="en-US" altLang="zh-TW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Translation</a:t>
            </a:r>
          </a:p>
          <a:p>
            <a:pPr lvl="1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AutoNum type="arabicPeriod"/>
            </a:pPr>
            <a:endParaRPr lang="en-US" altLang="zh-TW" sz="2800" dirty="0" smtClean="0">
              <a:latin typeface="Times New Roman" panose="02020603050405020304" pitchFamily="18" charset="0"/>
              <a:ea typeface="新細明體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75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785795"/>
            <a:ext cx="8358246" cy="6072206"/>
          </a:xfrm>
        </p:spPr>
        <p:txBody>
          <a:bodyPr>
            <a:normAutofit fontScale="85000" lnSpcReduction="10000"/>
          </a:bodyPr>
          <a:lstStyle/>
          <a:p>
            <a:r>
              <a:rPr lang="en-IN" b="1" dirty="0" err="1" smtClean="0"/>
              <a:t>Rieske</a:t>
            </a:r>
            <a:r>
              <a:rPr lang="en-IN" b="1" dirty="0" smtClean="0"/>
              <a:t> iron-</a:t>
            </a:r>
            <a:r>
              <a:rPr lang="en-IN" b="1" dirty="0" err="1" smtClean="0"/>
              <a:t>sulfur</a:t>
            </a:r>
            <a:r>
              <a:rPr lang="en-IN" b="1" dirty="0" smtClean="0"/>
              <a:t> proteins (named after their discoverer, </a:t>
            </a:r>
            <a:r>
              <a:rPr lang="en-IN" dirty="0" smtClean="0"/>
              <a:t>John S. </a:t>
            </a:r>
            <a:r>
              <a:rPr lang="en-IN" dirty="0" err="1" smtClean="0"/>
              <a:t>Rieske</a:t>
            </a:r>
            <a:r>
              <a:rPr lang="en-IN" dirty="0" smtClean="0"/>
              <a:t>) are a variation on this theme,</a:t>
            </a:r>
          </a:p>
          <a:p>
            <a:pPr>
              <a:buNone/>
            </a:pPr>
            <a:r>
              <a:rPr lang="en-IN" dirty="0" smtClean="0"/>
              <a:t>	in which one Fe atom is coordinated to two His residues</a:t>
            </a:r>
          </a:p>
          <a:p>
            <a:pPr>
              <a:buNone/>
            </a:pPr>
            <a:r>
              <a:rPr lang="en-IN" dirty="0" smtClean="0"/>
              <a:t>	rather than two </a:t>
            </a:r>
            <a:r>
              <a:rPr lang="en-IN" dirty="0" err="1" smtClean="0"/>
              <a:t>Cys</a:t>
            </a:r>
            <a:r>
              <a:rPr lang="en-IN" dirty="0" smtClean="0"/>
              <a:t> residues. </a:t>
            </a:r>
          </a:p>
          <a:p>
            <a:r>
              <a:rPr lang="en-IN" dirty="0" smtClean="0"/>
              <a:t>All iron-</a:t>
            </a:r>
            <a:r>
              <a:rPr lang="en-IN" dirty="0" err="1" smtClean="0"/>
              <a:t>sulfur</a:t>
            </a:r>
            <a:r>
              <a:rPr lang="en-IN" dirty="0" smtClean="0"/>
              <a:t> proteins participate in one-electron transfers in which one iron atom of the iron-</a:t>
            </a:r>
            <a:r>
              <a:rPr lang="en-IN" dirty="0" err="1" smtClean="0"/>
              <a:t>sulfur</a:t>
            </a:r>
            <a:r>
              <a:rPr lang="en-IN" dirty="0" smtClean="0"/>
              <a:t> cluster is oxidized or reduced.</a:t>
            </a:r>
          </a:p>
          <a:p>
            <a:r>
              <a:rPr lang="en-IN" dirty="0" smtClean="0"/>
              <a:t>At least eight Fe-S proteins function in mitochondrial</a:t>
            </a:r>
          </a:p>
          <a:p>
            <a:pPr>
              <a:buNone/>
            </a:pPr>
            <a:r>
              <a:rPr lang="en-IN" dirty="0" smtClean="0"/>
              <a:t>	electron transfer. The reduction potential of Fe-S proteins varies from 0.65 V to 0.45 V, depending on the</a:t>
            </a:r>
          </a:p>
          <a:p>
            <a:r>
              <a:rPr lang="en-IN" dirty="0" smtClean="0"/>
              <a:t>microenvironment of the iron within the protein.</a:t>
            </a:r>
            <a:endParaRPr lang="en-IN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Fe-S proteins</a:t>
            </a:r>
            <a:endParaRPr kumimoji="0" lang="en-IN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7646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039906"/>
            <a:ext cx="3857652" cy="496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39906"/>
            <a:ext cx="4143404" cy="496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8894"/>
          </a:xfr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Comic Sans MS" panose="030F0702030302020204" pitchFamily="66" charset="0"/>
              </a:rPr>
              <a:t>COMPLEX III, COMPLEX IV</a:t>
            </a:r>
            <a:endParaRPr lang="en-IN" sz="3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76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64" cy="1142984"/>
          </a:xfr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Comic Sans MS" panose="030F0702030302020204" pitchFamily="66" charset="0"/>
              </a:rPr>
              <a:t>Complex </a:t>
            </a:r>
            <a:r>
              <a:rPr lang="en-US" sz="3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III-</a:t>
            </a:r>
            <a:br>
              <a:rPr lang="en-US" sz="3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sz="30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Ubiquinone </a:t>
            </a:r>
            <a:r>
              <a:rPr lang="en-US" sz="3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cytochrome c oxidoreductase</a:t>
            </a:r>
            <a:endParaRPr lang="en-IN" sz="30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023" y="1281008"/>
            <a:ext cx="8729931" cy="4911741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000" dirty="0" smtClean="0"/>
              <a:t>Transfer of electrons from ubiquinone(Q) to cytochrome </a:t>
            </a:r>
            <a:r>
              <a:rPr lang="en-US" sz="3000" dirty="0" smtClean="0"/>
              <a:t>c.</a:t>
            </a:r>
            <a:endParaRPr lang="en-US" sz="3000" dirty="0" smtClean="0"/>
          </a:p>
          <a:p>
            <a:r>
              <a:rPr lang="en-US" sz="3000" dirty="0" smtClean="0"/>
              <a:t>Electrons are transferred to cytochrome b </a:t>
            </a:r>
            <a:r>
              <a:rPr lang="en-US" sz="3000" dirty="0" smtClean="0"/>
              <a:t>(2 </a:t>
            </a:r>
            <a:r>
              <a:rPr lang="en-US" sz="3000" dirty="0" err="1" smtClean="0"/>
              <a:t>hemes</a:t>
            </a:r>
            <a:r>
              <a:rPr lang="en-US" sz="3000" dirty="0" smtClean="0"/>
              <a:t>), to </a:t>
            </a:r>
            <a:r>
              <a:rPr lang="en-US" sz="3000" dirty="0" smtClean="0"/>
              <a:t>2Fe2S </a:t>
            </a:r>
            <a:r>
              <a:rPr lang="en-US" sz="3000" dirty="0" err="1" smtClean="0"/>
              <a:t>centres</a:t>
            </a:r>
            <a:r>
              <a:rPr lang="en-US" sz="3000" dirty="0"/>
              <a:t> &amp; </a:t>
            </a:r>
            <a:r>
              <a:rPr lang="en-US" sz="3000" dirty="0" smtClean="0"/>
              <a:t>to cytochrome </a:t>
            </a:r>
            <a:r>
              <a:rPr lang="en-US" sz="3000" dirty="0"/>
              <a:t>c1 .</a:t>
            </a:r>
            <a:endParaRPr lang="en-US" sz="3000" dirty="0" smtClean="0"/>
          </a:p>
          <a:p>
            <a:r>
              <a:rPr lang="en-US" sz="3000" dirty="0" smtClean="0"/>
              <a:t>Then the electrons flow to </a:t>
            </a:r>
            <a:r>
              <a:rPr lang="en-US" sz="3000" dirty="0" err="1" smtClean="0"/>
              <a:t>cytochrome</a:t>
            </a:r>
            <a:r>
              <a:rPr lang="en-US" sz="3000" dirty="0" smtClean="0"/>
              <a:t> c.</a:t>
            </a:r>
          </a:p>
          <a:p>
            <a:r>
              <a:rPr lang="en-US" sz="3000" dirty="0" smtClean="0"/>
              <a:t>Free energy change is – 10 kcal/mol &amp; 4 H+ are pumped out.</a:t>
            </a:r>
            <a:endParaRPr lang="en-IN" sz="3000" dirty="0"/>
          </a:p>
        </p:txBody>
      </p:sp>
    </p:spTree>
    <p:extLst>
      <p:ext uri="{BB962C8B-B14F-4D97-AF65-F5344CB8AC3E}">
        <p14:creationId xmlns:p14="http://schemas.microsoft.com/office/powerpoint/2010/main" val="341781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987"/>
            <a:ext cx="9144000" cy="928694"/>
          </a:xfr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Cytochrome</a:t>
            </a:r>
            <a:r>
              <a:rPr lang="en-US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c</a:t>
            </a:r>
            <a:endParaRPr lang="en-IN" sz="4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785926"/>
            <a:ext cx="9001156" cy="4340237"/>
          </a:xfrm>
        </p:spPr>
        <p:txBody>
          <a:bodyPr/>
          <a:lstStyle/>
          <a:p>
            <a:r>
              <a:rPr lang="en-US" dirty="0" smtClean="0"/>
              <a:t>It is a mobile electron carrier from complex III to complex IV.</a:t>
            </a:r>
          </a:p>
          <a:p>
            <a:r>
              <a:rPr lang="en-US" dirty="0" smtClean="0"/>
              <a:t>Like ubiquinone, it is a mobile electron carrier.</a:t>
            </a:r>
          </a:p>
          <a:p>
            <a:pPr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6406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28652"/>
            <a:ext cx="9144000" cy="714380"/>
          </a:xfr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Complex IV- </a:t>
            </a:r>
            <a:r>
              <a:rPr lang="en-US" sz="3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cytochrome</a:t>
            </a:r>
            <a:r>
              <a:rPr lang="en-US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c </a:t>
            </a:r>
            <a:r>
              <a:rPr lang="en-US" sz="3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oxidase</a:t>
            </a:r>
            <a:endParaRPr lang="en-IN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9090"/>
            <a:ext cx="9001156" cy="5911873"/>
          </a:xfrm>
        </p:spPr>
        <p:txBody>
          <a:bodyPr/>
          <a:lstStyle/>
          <a:p>
            <a:r>
              <a:rPr lang="en-US" dirty="0" smtClean="0"/>
              <a:t>Transfer of electrons from </a:t>
            </a:r>
            <a:r>
              <a:rPr lang="en-US" dirty="0" err="1" smtClean="0"/>
              <a:t>cytochrome</a:t>
            </a:r>
            <a:r>
              <a:rPr lang="en-US" dirty="0" smtClean="0"/>
              <a:t> c to oxygen.</a:t>
            </a:r>
          </a:p>
          <a:p>
            <a:r>
              <a:rPr lang="en-US" dirty="0" smtClean="0"/>
              <a:t>It contains 2 cu ions- </a:t>
            </a:r>
            <a:r>
              <a:rPr lang="en-US" dirty="0" err="1" smtClean="0"/>
              <a:t>Cu</a:t>
            </a:r>
            <a:r>
              <a:rPr lang="en-US" baseline="-25000" dirty="0" err="1" smtClean="0"/>
              <a:t>A</a:t>
            </a:r>
            <a:r>
              <a:rPr lang="en-US" baseline="-25000" dirty="0" smtClean="0"/>
              <a:t> </a:t>
            </a:r>
            <a:r>
              <a:rPr lang="en-US" dirty="0" smtClean="0"/>
              <a:t>, </a:t>
            </a:r>
            <a:r>
              <a:rPr lang="en-US" dirty="0" err="1" smtClean="0"/>
              <a:t>Cu</a:t>
            </a:r>
            <a:r>
              <a:rPr lang="en-US" baseline="-25000" dirty="0" err="1" smtClean="0"/>
              <a:t>B</a:t>
            </a:r>
            <a:r>
              <a:rPr lang="en-US" dirty="0" smtClean="0"/>
              <a:t>(</a:t>
            </a:r>
            <a:r>
              <a:rPr lang="en-US" dirty="0" err="1" smtClean="0"/>
              <a:t>complexed</a:t>
            </a:r>
            <a:r>
              <a:rPr lang="en-US" dirty="0" smtClean="0"/>
              <a:t> with –SH groups of </a:t>
            </a:r>
            <a:r>
              <a:rPr lang="en-US" dirty="0" err="1" smtClean="0"/>
              <a:t>cysteine</a:t>
            </a:r>
            <a:r>
              <a:rPr lang="en-US" dirty="0" smtClean="0"/>
              <a:t> residues), </a:t>
            </a:r>
            <a:r>
              <a:rPr lang="en-US" dirty="0" err="1" smtClean="0"/>
              <a:t>cytochromes</a:t>
            </a:r>
            <a:r>
              <a:rPr lang="en-US" dirty="0" smtClean="0"/>
              <a:t> a &amp; a3.</a:t>
            </a:r>
          </a:p>
          <a:p>
            <a:r>
              <a:rPr lang="en-US" dirty="0" smtClean="0"/>
              <a:t>Electrons are transferred from </a:t>
            </a:r>
            <a:r>
              <a:rPr lang="en-US" dirty="0" err="1" smtClean="0"/>
              <a:t>cytochrome</a:t>
            </a:r>
            <a:r>
              <a:rPr lang="en-US" dirty="0" smtClean="0"/>
              <a:t> c - </a:t>
            </a:r>
            <a:r>
              <a:rPr lang="en-US" dirty="0" err="1" smtClean="0"/>
              <a:t>Cu</a:t>
            </a:r>
            <a:r>
              <a:rPr lang="en-US" baseline="-25000" dirty="0" err="1" smtClean="0"/>
              <a:t>A</a:t>
            </a:r>
            <a:r>
              <a:rPr lang="en-US" dirty="0" smtClean="0"/>
              <a:t>  - </a:t>
            </a:r>
            <a:r>
              <a:rPr lang="en-US" dirty="0" err="1" smtClean="0"/>
              <a:t>cytochrome</a:t>
            </a:r>
            <a:r>
              <a:rPr lang="en-US" dirty="0" smtClean="0"/>
              <a:t> a3- </a:t>
            </a:r>
            <a:r>
              <a:rPr lang="en-US" dirty="0" err="1" smtClean="0"/>
              <a:t>Cu</a:t>
            </a:r>
            <a:r>
              <a:rPr lang="en-US" baseline="-25000" dirty="0" err="1" smtClean="0"/>
              <a:t>B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Then the electrons flow to O2 which is bound to </a:t>
            </a:r>
            <a:r>
              <a:rPr lang="en-US" dirty="0" err="1" smtClean="0"/>
              <a:t>cyt</a:t>
            </a:r>
            <a:r>
              <a:rPr lang="en-US" dirty="0" smtClean="0"/>
              <a:t> a</a:t>
            </a:r>
            <a:r>
              <a:rPr lang="en-US" baseline="-25000" dirty="0" smtClean="0"/>
              <a:t>3</a:t>
            </a:r>
            <a:r>
              <a:rPr lang="en-US" dirty="0" smtClean="0"/>
              <a:t>.</a:t>
            </a:r>
          </a:p>
          <a:p>
            <a:r>
              <a:rPr lang="en-US" dirty="0" smtClean="0"/>
              <a:t>Here 2 H+ are pumped out.</a:t>
            </a:r>
          </a:p>
          <a:p>
            <a:pPr>
              <a:buNone/>
            </a:pPr>
            <a:r>
              <a:rPr lang="en-US" dirty="0" smtClean="0"/>
              <a:t>      4 H</a:t>
            </a:r>
            <a:r>
              <a:rPr lang="en-US" baseline="30000" dirty="0" smtClean="0"/>
              <a:t>+</a:t>
            </a:r>
            <a:r>
              <a:rPr lang="en-US" baseline="-25000" dirty="0" smtClean="0"/>
              <a:t> </a:t>
            </a:r>
            <a:r>
              <a:rPr lang="en-US" dirty="0" smtClean="0"/>
              <a:t>+ O2 + 4 </a:t>
            </a:r>
            <a:r>
              <a:rPr lang="en-US" dirty="0" err="1" smtClean="0"/>
              <a:t>cytC</a:t>
            </a:r>
            <a:r>
              <a:rPr lang="en-US" dirty="0" smtClean="0"/>
              <a:t> Fe</a:t>
            </a:r>
            <a:r>
              <a:rPr lang="en-US" baseline="30000" dirty="0" smtClean="0"/>
              <a:t> ++ </a:t>
            </a:r>
            <a:r>
              <a:rPr lang="en-US" dirty="0" smtClean="0">
                <a:sym typeface="Wingdings" pitchFamily="2" charset="2"/>
              </a:rPr>
              <a:t>2H2O + 4 </a:t>
            </a:r>
            <a:r>
              <a:rPr lang="en-US" dirty="0" err="1" smtClean="0">
                <a:sym typeface="Wingdings" pitchFamily="2" charset="2"/>
              </a:rPr>
              <a:t>cyt</a:t>
            </a:r>
            <a:r>
              <a:rPr lang="en-US" dirty="0" smtClean="0">
                <a:sym typeface="Wingdings" pitchFamily="2" charset="2"/>
              </a:rPr>
              <a:t> C</a:t>
            </a:r>
            <a:r>
              <a:rPr lang="en-US" baseline="30000" dirty="0" smtClean="0"/>
              <a:t> +++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7230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80"/>
          </a:xfr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Complex IV- </a:t>
            </a:r>
            <a:r>
              <a:rPr lang="en-US" sz="3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cytochrome</a:t>
            </a:r>
            <a:r>
              <a:rPr lang="en-US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c </a:t>
            </a:r>
            <a:r>
              <a:rPr lang="en-US" sz="3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oxidase</a:t>
            </a:r>
            <a:endParaRPr lang="en-IN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139" y="946127"/>
            <a:ext cx="8857721" cy="5911873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Transfer of electrons from </a:t>
            </a:r>
            <a:r>
              <a:rPr lang="en-US" dirty="0" err="1" smtClean="0"/>
              <a:t>cytochrome</a:t>
            </a:r>
            <a:r>
              <a:rPr lang="en-US" dirty="0" smtClean="0"/>
              <a:t> c to oxygen.</a:t>
            </a:r>
          </a:p>
          <a:p>
            <a:r>
              <a:rPr lang="en-US" dirty="0" smtClean="0"/>
              <a:t>It contains 2 cu ions- </a:t>
            </a:r>
            <a:r>
              <a:rPr lang="en-US" b="1" dirty="0" err="1" smtClean="0">
                <a:solidFill>
                  <a:srgbClr val="00B050"/>
                </a:solidFill>
              </a:rPr>
              <a:t>Cu</a:t>
            </a:r>
            <a:r>
              <a:rPr lang="en-US" b="1" baseline="-25000" dirty="0" err="1" smtClean="0">
                <a:solidFill>
                  <a:srgbClr val="00B050"/>
                </a:solidFill>
              </a:rPr>
              <a:t>A</a:t>
            </a:r>
            <a:r>
              <a:rPr lang="en-US" b="1" baseline="-25000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, </a:t>
            </a:r>
            <a:r>
              <a:rPr lang="en-US" b="1" dirty="0" err="1" smtClean="0">
                <a:solidFill>
                  <a:srgbClr val="00B050"/>
                </a:solidFill>
              </a:rPr>
              <a:t>Cu</a:t>
            </a:r>
            <a:r>
              <a:rPr lang="en-US" b="1" baseline="-25000" dirty="0" err="1" smtClean="0">
                <a:solidFill>
                  <a:srgbClr val="00B050"/>
                </a:solidFill>
              </a:rPr>
              <a:t>B</a:t>
            </a:r>
            <a:r>
              <a:rPr lang="en-US" b="1" baseline="-25000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(complexed with –SH groups of cysteine residues), </a:t>
            </a:r>
            <a:r>
              <a:rPr lang="en-US" b="1" dirty="0" smtClean="0">
                <a:solidFill>
                  <a:srgbClr val="00B050"/>
                </a:solidFill>
              </a:rPr>
              <a:t>cytochromes a &amp; a3.</a:t>
            </a:r>
          </a:p>
          <a:p>
            <a:r>
              <a:rPr lang="en-US" dirty="0" smtClean="0"/>
              <a:t>Electrons are transferred from </a:t>
            </a:r>
            <a:r>
              <a:rPr lang="en-US" dirty="0" err="1" smtClean="0"/>
              <a:t>cytochrome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c - </a:t>
            </a:r>
            <a:r>
              <a:rPr lang="en-US" b="1" dirty="0" err="1" smtClean="0">
                <a:solidFill>
                  <a:srgbClr val="00B050"/>
                </a:solidFill>
              </a:rPr>
              <a:t>Cu</a:t>
            </a:r>
            <a:r>
              <a:rPr lang="en-US" b="1" baseline="-25000" dirty="0" err="1" smtClean="0">
                <a:solidFill>
                  <a:srgbClr val="00B050"/>
                </a:solidFill>
              </a:rPr>
              <a:t>A</a:t>
            </a:r>
            <a:r>
              <a:rPr lang="en-US" b="1" dirty="0" smtClean="0">
                <a:solidFill>
                  <a:srgbClr val="00B050"/>
                </a:solidFill>
              </a:rPr>
              <a:t>  - </a:t>
            </a:r>
            <a:r>
              <a:rPr lang="en-US" b="1" dirty="0" err="1" smtClean="0">
                <a:solidFill>
                  <a:srgbClr val="00B050"/>
                </a:solidFill>
              </a:rPr>
              <a:t>cytochrome</a:t>
            </a:r>
            <a:r>
              <a:rPr lang="en-US" b="1" dirty="0" smtClean="0">
                <a:solidFill>
                  <a:srgbClr val="00B050"/>
                </a:solidFill>
              </a:rPr>
              <a:t> a3- </a:t>
            </a:r>
            <a:r>
              <a:rPr lang="en-US" b="1" dirty="0" err="1" smtClean="0">
                <a:solidFill>
                  <a:srgbClr val="00B050"/>
                </a:solidFill>
              </a:rPr>
              <a:t>Cu</a:t>
            </a:r>
            <a:r>
              <a:rPr lang="en-US" b="1" baseline="-25000" dirty="0" err="1" smtClean="0">
                <a:solidFill>
                  <a:srgbClr val="00B050"/>
                </a:solidFill>
              </a:rPr>
              <a:t>B</a:t>
            </a:r>
            <a:r>
              <a:rPr lang="en-US" b="1" dirty="0" smtClean="0">
                <a:solidFill>
                  <a:srgbClr val="00B050"/>
                </a:solidFill>
              </a:rPr>
              <a:t>.</a:t>
            </a:r>
          </a:p>
          <a:p>
            <a:r>
              <a:rPr lang="en-US" dirty="0" smtClean="0"/>
              <a:t>Then the electrons flow to O2 which is bound to </a:t>
            </a:r>
            <a:r>
              <a:rPr lang="en-US" dirty="0" err="1" smtClean="0"/>
              <a:t>cyt</a:t>
            </a:r>
            <a:r>
              <a:rPr lang="en-US" dirty="0" smtClean="0"/>
              <a:t> a</a:t>
            </a:r>
            <a:r>
              <a:rPr lang="en-US" baseline="-25000" dirty="0" smtClean="0"/>
              <a:t>3</a:t>
            </a:r>
            <a:r>
              <a:rPr lang="en-US" dirty="0" smtClean="0"/>
              <a:t>.</a:t>
            </a:r>
          </a:p>
          <a:p>
            <a:r>
              <a:rPr lang="en-US" dirty="0" smtClean="0"/>
              <a:t>Here 2 H+ are pumped out.</a:t>
            </a:r>
          </a:p>
          <a:p>
            <a:pPr>
              <a:buNone/>
            </a:pPr>
            <a:r>
              <a:rPr lang="en-US" dirty="0" smtClean="0"/>
              <a:t>      4 H</a:t>
            </a:r>
            <a:r>
              <a:rPr lang="en-US" baseline="30000" dirty="0" smtClean="0"/>
              <a:t>+</a:t>
            </a:r>
            <a:r>
              <a:rPr lang="en-US" baseline="-25000" dirty="0" smtClean="0"/>
              <a:t> </a:t>
            </a:r>
            <a:r>
              <a:rPr lang="en-US" dirty="0" smtClean="0"/>
              <a:t>+ O2 + 4 </a:t>
            </a:r>
            <a:r>
              <a:rPr lang="en-US" dirty="0" err="1" smtClean="0"/>
              <a:t>cytC</a:t>
            </a:r>
            <a:r>
              <a:rPr lang="en-US" dirty="0" smtClean="0"/>
              <a:t> Fe</a:t>
            </a:r>
            <a:r>
              <a:rPr lang="en-US" baseline="30000" dirty="0" smtClean="0"/>
              <a:t> ++ </a:t>
            </a:r>
            <a:r>
              <a:rPr lang="en-US" dirty="0" smtClean="0">
                <a:sym typeface="Wingdings" pitchFamily="2" charset="2"/>
              </a:rPr>
              <a:t>2H2O + 4 </a:t>
            </a:r>
            <a:r>
              <a:rPr lang="en-US" dirty="0" err="1" smtClean="0">
                <a:sym typeface="Wingdings" pitchFamily="2" charset="2"/>
              </a:rPr>
              <a:t>cyt</a:t>
            </a:r>
            <a:r>
              <a:rPr lang="en-US" dirty="0" smtClean="0">
                <a:sym typeface="Wingdings" pitchFamily="2" charset="2"/>
              </a:rPr>
              <a:t> C</a:t>
            </a:r>
            <a:r>
              <a:rPr lang="en-US" baseline="30000" dirty="0" smtClean="0"/>
              <a:t> +++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3959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COMPLEX I, COMPLEX III</a:t>
            </a:r>
            <a:endParaRPr lang="en-IN" dirty="0">
              <a:solidFill>
                <a:srgbClr val="00B05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71546"/>
            <a:ext cx="388049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85860"/>
            <a:ext cx="411957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727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4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METC</a:t>
            </a:r>
            <a:endParaRPr lang="en-IN" dirty="0">
              <a:solidFill>
                <a:srgbClr val="00B05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785794"/>
            <a:ext cx="900115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330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8680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8025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765" y="-18792"/>
            <a:ext cx="8229600" cy="593661"/>
          </a:xfr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Inhibitors of METC</a:t>
            </a:r>
            <a:endParaRPr lang="en-IN" sz="32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52284" y="3109908"/>
            <a:ext cx="135729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Rotenone ,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Barbiturates</a:t>
            </a:r>
            <a:r>
              <a:rPr lang="en-US" b="1" dirty="0" smtClean="0"/>
              <a:t> </a:t>
            </a:r>
            <a:endParaRPr lang="en-IN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48510" y="635438"/>
            <a:ext cx="7466762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336600"/>
                </a:solidFill>
              </a:rPr>
              <a:t>Inhibitors of Oxidative phosphorylatio</a:t>
            </a:r>
            <a:r>
              <a:rPr lang="en-US" sz="2400" u="sng" dirty="0" smtClean="0">
                <a:solidFill>
                  <a:srgbClr val="336600"/>
                </a:solidFill>
              </a:rPr>
              <a:t>n</a:t>
            </a:r>
            <a:endParaRPr lang="en-US" sz="2400" dirty="0" smtClean="0">
              <a:solidFill>
                <a:srgbClr val="3366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 smtClean="0"/>
              <a:t>Aractyloside</a:t>
            </a:r>
            <a:r>
              <a:rPr lang="en-US" sz="2400" dirty="0" smtClean="0"/>
              <a:t>          2. </a:t>
            </a:r>
            <a:r>
              <a:rPr lang="en-US" sz="2400" dirty="0" err="1" smtClean="0"/>
              <a:t>Oligomycin</a:t>
            </a:r>
            <a:r>
              <a:rPr lang="en-US" sz="2400" dirty="0" smtClean="0"/>
              <a:t>               3.ionophores</a:t>
            </a:r>
            <a:endParaRPr lang="en-IN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715272" y="4572008"/>
            <a:ext cx="1143008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2,4 DNP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2,4 DNC</a:t>
            </a:r>
            <a:endParaRPr lang="en-IN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6314" y="264318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Dimercaprol</a:t>
            </a:r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7715272" y="2153217"/>
            <a:ext cx="1143008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Cyanide, </a:t>
            </a:r>
            <a:r>
              <a:rPr lang="en-US" b="1" dirty="0" err="1" smtClean="0">
                <a:solidFill>
                  <a:srgbClr val="C00000"/>
                </a:solidFill>
              </a:rPr>
              <a:t>CO,azide</a:t>
            </a:r>
            <a:endParaRPr lang="en-IN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62402" y="2643182"/>
            <a:ext cx="734267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4696669" y="3117691"/>
            <a:ext cx="879378" cy="6385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096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2844" y="714356"/>
            <a:ext cx="9001156" cy="6000792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Reducing agent</a:t>
            </a:r>
            <a:r>
              <a:rPr lang="en-US" altLang="zh-CN" dirty="0" smtClean="0"/>
              <a:t>: The electron donating molecule in an oxidation reduction reaction is called a reducing agent/</a:t>
            </a:r>
            <a:r>
              <a:rPr lang="en-US" altLang="zh-CN" dirty="0" err="1" smtClean="0"/>
              <a:t>reductant</a:t>
            </a:r>
            <a:r>
              <a:rPr lang="en-US" altLang="zh-CN" dirty="0" smtClean="0"/>
              <a:t>.</a:t>
            </a:r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rgbClr val="FF0000"/>
                </a:solidFill>
              </a:rPr>
              <a:t>Oxidizing agent</a:t>
            </a:r>
            <a:r>
              <a:rPr lang="en-US" altLang="zh-CN" dirty="0" smtClean="0"/>
              <a:t>: The electron accepting molecule in an oxidation reduction reaction is called a oxidizing agent/ oxidant.</a:t>
            </a:r>
          </a:p>
          <a:p>
            <a:r>
              <a:rPr lang="en-US" altLang="zh-CN" dirty="0" smtClean="0"/>
              <a:t>H&lt; C&lt;S&lt;N&lt;O</a:t>
            </a:r>
          </a:p>
        </p:txBody>
      </p:sp>
    </p:spTree>
    <p:extLst>
      <p:ext uri="{BB962C8B-B14F-4D97-AF65-F5344CB8AC3E}">
        <p14:creationId xmlns:p14="http://schemas.microsoft.com/office/powerpoint/2010/main" val="142461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059" y="340075"/>
            <a:ext cx="8229600" cy="57150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Substrate level </a:t>
            </a:r>
            <a:r>
              <a:rPr lang="en-US" b="1" dirty="0" err="1" smtClean="0">
                <a:solidFill>
                  <a:srgbClr val="C00000"/>
                </a:solidFill>
              </a:rPr>
              <a:t>phosphorylation</a:t>
            </a:r>
            <a:endParaRPr lang="en-IN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494" y="1425163"/>
            <a:ext cx="8229600" cy="2304155"/>
          </a:xfrm>
          <a:solidFill>
            <a:schemeClr val="bg1"/>
          </a:solidFill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Bisphosphoglycerate</a:t>
            </a:r>
            <a:r>
              <a:rPr lang="en-US" dirty="0" smtClean="0"/>
              <a:t> </a:t>
            </a:r>
            <a:r>
              <a:rPr lang="en-US" dirty="0" err="1" smtClean="0"/>
              <a:t>kinase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Pyruvate</a:t>
            </a:r>
            <a:r>
              <a:rPr lang="en-US" dirty="0" smtClean="0"/>
              <a:t> </a:t>
            </a:r>
            <a:r>
              <a:rPr lang="en-US" dirty="0" err="1" smtClean="0"/>
              <a:t>kinase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Succinate</a:t>
            </a:r>
            <a:r>
              <a:rPr lang="en-US" dirty="0" smtClean="0"/>
              <a:t> </a:t>
            </a:r>
            <a:r>
              <a:rPr lang="en-US" dirty="0" err="1" smtClean="0"/>
              <a:t>thiokinase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7364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5505" y="357165"/>
            <a:ext cx="4661647" cy="62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143504" y="1214422"/>
            <a:ext cx="3786214" cy="2677656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 electron transfer reactions are </a:t>
            </a:r>
            <a:r>
              <a:rPr lang="en-US" sz="2800" dirty="0" err="1" smtClean="0"/>
              <a:t>exergonic</a:t>
            </a:r>
            <a:r>
              <a:rPr lang="en-US" sz="2800" dirty="0" smtClean="0"/>
              <a:t>, and, the energy released is used for pumping  of protons  across the </a:t>
            </a:r>
            <a:r>
              <a:rPr lang="en-US" sz="2800" dirty="0" err="1" smtClean="0"/>
              <a:t>intermembrane</a:t>
            </a:r>
            <a:r>
              <a:rPr lang="en-US" sz="2800" dirty="0" smtClean="0"/>
              <a:t> space.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54651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0120" y="69012"/>
            <a:ext cx="5104113" cy="611419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P/O RATIO or P/2e-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535" y="866939"/>
            <a:ext cx="8715436" cy="3998359"/>
          </a:xfrm>
          <a:solidFill>
            <a:schemeClr val="bg1"/>
          </a:solidFill>
          <a:ln>
            <a:solidFill>
              <a:srgbClr val="FF3399"/>
            </a:solidFill>
          </a:ln>
        </p:spPr>
        <p:txBody>
          <a:bodyPr>
            <a:noAutofit/>
          </a:bodyPr>
          <a:lstStyle/>
          <a:p>
            <a:r>
              <a:rPr lang="en-US" sz="3000" dirty="0" smtClean="0"/>
              <a:t>The no. of protons pumped out per pair of electrons  are 10 H+</a:t>
            </a:r>
            <a:r>
              <a:rPr lang="en-US" sz="3000" dirty="0" smtClean="0">
                <a:sym typeface="Wingdings" pitchFamily="2" charset="2"/>
              </a:rPr>
              <a:t> NADH; 6 H</a:t>
            </a:r>
            <a:r>
              <a:rPr lang="en-US" sz="3000" dirty="0" smtClean="0">
                <a:sym typeface="Wingdings" pitchFamily="2" charset="2"/>
              </a:rPr>
              <a:t>+ for </a:t>
            </a:r>
            <a:r>
              <a:rPr lang="en-US" sz="3000" dirty="0" smtClean="0">
                <a:sym typeface="Wingdings" pitchFamily="2" charset="2"/>
              </a:rPr>
              <a:t>succinate</a:t>
            </a:r>
          </a:p>
          <a:p>
            <a:r>
              <a:rPr lang="en-US" sz="3000" dirty="0" smtClean="0">
                <a:sym typeface="Wingdings" pitchFamily="2" charset="2"/>
              </a:rPr>
              <a:t>No. of H+ required for the synthesis of 1 ATP 4</a:t>
            </a:r>
          </a:p>
          <a:p>
            <a:r>
              <a:rPr lang="en-US" sz="3000" dirty="0" smtClean="0">
                <a:sym typeface="Wingdings" pitchFamily="2" charset="2"/>
              </a:rPr>
              <a:t>1 H+ is  used for transporting Pi</a:t>
            </a:r>
          </a:p>
          <a:p>
            <a:r>
              <a:rPr lang="en-US" sz="3000" dirty="0" smtClean="0">
                <a:sym typeface="Wingdings" pitchFamily="2" charset="2"/>
              </a:rPr>
              <a:t>For 1 NADH, 10 H+ are pumped out – so 2.5 ATP are synthesized.</a:t>
            </a:r>
          </a:p>
          <a:p>
            <a:r>
              <a:rPr lang="en-US" sz="3000" dirty="0" smtClean="0">
                <a:sym typeface="Wingdings" pitchFamily="2" charset="2"/>
              </a:rPr>
              <a:t>For FADH2(complex -II) – 6 H+ are pumped out – 1.5 ATP synthesized</a:t>
            </a:r>
          </a:p>
          <a:p>
            <a:endParaRPr lang="en-US" sz="3000" dirty="0" smtClean="0">
              <a:sym typeface="Wingdings" pitchFamily="2" charset="2"/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1668937" y="5484505"/>
            <a:ext cx="4786346" cy="1214446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6600"/>
                </a:solidFill>
                <a:sym typeface="Wingdings" pitchFamily="2" charset="2"/>
              </a:rPr>
              <a:t>1 NADH  2.5 ATP (10 H+)</a:t>
            </a:r>
          </a:p>
          <a:p>
            <a:r>
              <a:rPr lang="en-US" sz="2800" b="1" dirty="0" smtClean="0">
                <a:solidFill>
                  <a:srgbClr val="006600"/>
                </a:solidFill>
                <a:sym typeface="Wingdings" pitchFamily="2" charset="2"/>
              </a:rPr>
              <a:t>1 FADH2  1.5 ATP</a:t>
            </a:r>
            <a:endParaRPr lang="en-IN" sz="28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0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28113"/>
          </a:xfr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Brown adipose tissue</a:t>
            </a:r>
            <a:endParaRPr lang="en-IN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3082" y="770965"/>
            <a:ext cx="5440008" cy="588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286512" y="1643050"/>
            <a:ext cx="2857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Uncoupling of oxidative </a:t>
            </a:r>
            <a:r>
              <a:rPr lang="en-US" sz="2800" b="1" u="sng" dirty="0" err="1" smtClean="0">
                <a:solidFill>
                  <a:srgbClr val="FF0000"/>
                </a:solidFill>
              </a:rPr>
              <a:t>phosphorylation</a:t>
            </a:r>
            <a:endParaRPr lang="en-IN" sz="28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72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71480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0"/>
            <a:ext cx="200406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7153" y="4274681"/>
            <a:ext cx="2063949" cy="1957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0060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376518"/>
            <a:ext cx="7572428" cy="5409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330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	</a:t>
            </a:r>
          </a:p>
          <a:p>
            <a:pPr algn="ctr">
              <a:buNone/>
            </a:pPr>
            <a:endParaRPr lang="en-US" sz="54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5400" b="1" dirty="0" smtClean="0">
                <a:solidFill>
                  <a:srgbClr val="FF0000"/>
                </a:solidFill>
              </a:rPr>
              <a:t>OXIDATIVE PHOSPHORYLATION</a:t>
            </a:r>
          </a:p>
          <a:p>
            <a:pPr algn="ctr">
              <a:buNone/>
            </a:pPr>
            <a:r>
              <a:rPr lang="en-US" sz="5400" b="1" dirty="0" smtClean="0">
                <a:solidFill>
                  <a:srgbClr val="FF0000"/>
                </a:solidFill>
              </a:rPr>
              <a:t>	</a:t>
            </a:r>
            <a:endParaRPr lang="en-IN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14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214290"/>
            <a:ext cx="8858312" cy="5307969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The flow of electrons results in the pumping of electrons out from the matrix to the </a:t>
            </a:r>
            <a:r>
              <a:rPr lang="en-US" dirty="0" err="1" smtClean="0"/>
              <a:t>intermembrane</a:t>
            </a:r>
            <a:r>
              <a:rPr lang="en-US" dirty="0" smtClean="0"/>
              <a:t> space-  electrochemical gradient is created.</a:t>
            </a:r>
          </a:p>
          <a:p>
            <a:r>
              <a:rPr lang="en-US" dirty="0" smtClean="0"/>
              <a:t>Due to this high conc. of H+ ions in the </a:t>
            </a:r>
            <a:r>
              <a:rPr lang="en-US" dirty="0" err="1" smtClean="0"/>
              <a:t>intermembrane</a:t>
            </a:r>
            <a:r>
              <a:rPr lang="en-US" dirty="0" smtClean="0"/>
              <a:t> space, these H+ ions flow passively back through the ATP </a:t>
            </a:r>
            <a:r>
              <a:rPr lang="en-US" dirty="0" err="1" smtClean="0"/>
              <a:t>synthase</a:t>
            </a:r>
            <a:r>
              <a:rPr lang="en-US" dirty="0" smtClean="0"/>
              <a:t> complex.</a:t>
            </a:r>
          </a:p>
          <a:p>
            <a:r>
              <a:rPr lang="en-US" dirty="0" smtClean="0"/>
              <a:t>This proton influx causes ATP synthesis.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5000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071546"/>
            <a:ext cx="8858312" cy="5054617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en-US" dirty="0" smtClean="0"/>
              <a:t>Three measurable processes occur in the </a:t>
            </a:r>
          </a:p>
          <a:p>
            <a:pPr>
              <a:buNone/>
            </a:pPr>
            <a:r>
              <a:rPr lang="en-US" dirty="0" smtClean="0"/>
              <a:t>Mitochondria,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Oxidation of the substrate (Ex. </a:t>
            </a:r>
            <a:r>
              <a:rPr lang="en-US" dirty="0" err="1" smtClean="0"/>
              <a:t>succinate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fumarate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O2 is consumed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ATP is synthesized.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753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728" y="138023"/>
            <a:ext cx="3062377" cy="65403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Energetics </a:t>
            </a:r>
            <a:endParaRPr lang="en-IN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96" y="933523"/>
            <a:ext cx="8858312" cy="5054617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The H+ ions are pumped from the matrix to the </a:t>
            </a:r>
            <a:r>
              <a:rPr lang="en-US" sz="3000" dirty="0" err="1" smtClean="0"/>
              <a:t>intermembrane</a:t>
            </a:r>
            <a:r>
              <a:rPr lang="en-US" sz="3000" dirty="0" smtClean="0"/>
              <a:t> space during the electron transport.</a:t>
            </a:r>
          </a:p>
          <a:p>
            <a:pPr>
              <a:buNone/>
            </a:pPr>
            <a:r>
              <a:rPr lang="en-US" sz="3000" dirty="0" smtClean="0"/>
              <a:t>This causes</a:t>
            </a:r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transmembrane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potential</a:t>
            </a:r>
            <a:r>
              <a:rPr lang="en-US" dirty="0" smtClean="0"/>
              <a:t> difference= 0.15- 2.0 V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pH </a:t>
            </a:r>
            <a:r>
              <a:rPr lang="en-US" dirty="0" smtClean="0"/>
              <a:t> - of the matrix is 0.75-1 units more alkaline than the </a:t>
            </a:r>
            <a:r>
              <a:rPr lang="en-US" dirty="0" err="1" smtClean="0"/>
              <a:t>intermembrane</a:t>
            </a:r>
            <a:r>
              <a:rPr lang="en-US" dirty="0" smtClean="0"/>
              <a:t> space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latin typeface="Calibri"/>
                <a:cs typeface="Calibri"/>
              </a:rPr>
              <a:t>∆G is 200kJ for transfer of 10 H+ across membrane, during transfer of e- from NADH to O2.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sz="3000" dirty="0" smtClean="0"/>
              <a:t>So the calculated free energy change for the pumping of one H+ is 20 kJ/</a:t>
            </a:r>
            <a:r>
              <a:rPr lang="en-US" sz="3000" dirty="0" err="1" smtClean="0"/>
              <a:t>mol</a:t>
            </a:r>
            <a:r>
              <a:rPr lang="en-US" sz="3000" dirty="0" smtClean="0"/>
              <a:t> (of H+)</a:t>
            </a:r>
          </a:p>
          <a:p>
            <a:endParaRPr lang="en-IN" sz="3000" dirty="0"/>
          </a:p>
        </p:txBody>
      </p:sp>
    </p:spTree>
    <p:extLst>
      <p:ext uri="{BB962C8B-B14F-4D97-AF65-F5344CB8AC3E}">
        <p14:creationId xmlns:p14="http://schemas.microsoft.com/office/powerpoint/2010/main" val="404101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FF3399"/>
                </a:solidFill>
                <a:latin typeface="Comic Sans MS" pitchFamily="66" charset="0"/>
              </a:rPr>
              <a:t>Redox</a:t>
            </a:r>
            <a:r>
              <a:rPr lang="en-US" b="1" dirty="0" smtClean="0">
                <a:solidFill>
                  <a:srgbClr val="FF3399"/>
                </a:solidFill>
                <a:latin typeface="Comic Sans MS" pitchFamily="66" charset="0"/>
              </a:rPr>
              <a:t> pairs</a:t>
            </a:r>
            <a:endParaRPr lang="en-IN" b="1" dirty="0">
              <a:solidFill>
                <a:srgbClr val="FF3399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714356"/>
            <a:ext cx="8786874" cy="541180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800" dirty="0" smtClean="0"/>
              <a:t>Oxidized and reduced forms of compounds operating in oxidation- reduction reactions are called as </a:t>
            </a:r>
            <a:r>
              <a:rPr lang="en-US" sz="2800" dirty="0" err="1" smtClean="0"/>
              <a:t>redox</a:t>
            </a:r>
            <a:r>
              <a:rPr lang="en-US" sz="2800" dirty="0" smtClean="0"/>
              <a:t> pairs.</a:t>
            </a:r>
          </a:p>
          <a:p>
            <a:pPr>
              <a:buNone/>
            </a:pPr>
            <a:r>
              <a:rPr lang="en-US" altLang="zh-CN" sz="2800" b="1" dirty="0" smtClean="0">
                <a:solidFill>
                  <a:srgbClr val="FF0000"/>
                </a:solidFill>
              </a:rPr>
              <a:t>	Fe</a:t>
            </a:r>
            <a:r>
              <a:rPr lang="en-US" altLang="zh-CN" sz="2800" b="1" baseline="30000" dirty="0" smtClean="0">
                <a:solidFill>
                  <a:srgbClr val="FF0000"/>
                </a:solidFill>
              </a:rPr>
              <a:t>2</a:t>
            </a:r>
            <a:r>
              <a:rPr lang="en-US" altLang="zh-CN" sz="2800" b="1" baseline="30000" dirty="0" smtClean="0">
                <a:solidFill>
                  <a:srgbClr val="FF0000"/>
                </a:solidFill>
              </a:rPr>
              <a:t>+</a:t>
            </a:r>
            <a:r>
              <a:rPr lang="en-US" altLang="zh-CN" sz="2800" b="1" dirty="0" smtClean="0"/>
              <a:t> </a:t>
            </a:r>
            <a:r>
              <a:rPr lang="en-US" altLang="zh-CN" sz="2800" dirty="0" smtClean="0"/>
              <a:t>and</a:t>
            </a:r>
            <a:r>
              <a:rPr lang="en-US" altLang="zh-CN" sz="2800" b="1" dirty="0" smtClean="0"/>
              <a:t>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Fe</a:t>
            </a:r>
            <a:r>
              <a:rPr lang="en-US" altLang="zh-CN" sz="2800" b="1" baseline="30000" dirty="0" smtClean="0">
                <a:solidFill>
                  <a:srgbClr val="FF0000"/>
                </a:solidFill>
              </a:rPr>
              <a:t>3+</a:t>
            </a:r>
            <a:r>
              <a:rPr lang="en-US" altLang="zh-CN" sz="2800" b="1" baseline="30000" dirty="0" smtClean="0"/>
              <a:t>   </a:t>
            </a:r>
            <a:r>
              <a:rPr lang="en-US" altLang="zh-CN" sz="2800" b="1" dirty="0" smtClean="0"/>
              <a:t> - </a:t>
            </a:r>
            <a:r>
              <a:rPr lang="en-US" altLang="zh-CN" sz="2800" dirty="0" smtClean="0"/>
              <a:t>conjugate redox pair</a:t>
            </a:r>
          </a:p>
          <a:p>
            <a:pPr>
              <a:buNone/>
            </a:pPr>
            <a:r>
              <a:rPr lang="en-US" altLang="zh-CN" sz="2800" b="1" dirty="0" smtClean="0">
                <a:solidFill>
                  <a:srgbClr val="FF0000"/>
                </a:solidFill>
              </a:rPr>
              <a:t>	Fe</a:t>
            </a:r>
            <a:r>
              <a:rPr lang="en-US" altLang="zh-CN" sz="2800" b="1" baseline="30000" dirty="0" smtClean="0">
                <a:solidFill>
                  <a:srgbClr val="FF0000"/>
                </a:solidFill>
              </a:rPr>
              <a:t>2</a:t>
            </a:r>
            <a:r>
              <a:rPr lang="en-US" altLang="zh-CN" sz="2800" b="1" baseline="30000" dirty="0" smtClean="0">
                <a:solidFill>
                  <a:srgbClr val="FF0000"/>
                </a:solidFill>
              </a:rPr>
              <a:t>+</a:t>
            </a:r>
            <a:r>
              <a:rPr lang="en-US" altLang="zh-CN" sz="2800" b="1" dirty="0" smtClean="0"/>
              <a:t> - electron donor </a:t>
            </a:r>
            <a:r>
              <a:rPr lang="en-US" altLang="zh-CN" sz="2800" dirty="0" smtClean="0"/>
              <a:t>and</a:t>
            </a:r>
            <a:r>
              <a:rPr lang="en-US" altLang="zh-CN" sz="2800" b="1" dirty="0" smtClean="0"/>
              <a:t>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Fe</a:t>
            </a:r>
            <a:r>
              <a:rPr lang="en-US" altLang="zh-CN" sz="2800" b="1" baseline="30000" dirty="0" smtClean="0">
                <a:solidFill>
                  <a:srgbClr val="FF0000"/>
                </a:solidFill>
              </a:rPr>
              <a:t>3+</a:t>
            </a:r>
            <a:r>
              <a:rPr lang="en-US" altLang="zh-CN" sz="2800" b="1" baseline="30000" dirty="0" smtClean="0"/>
              <a:t> </a:t>
            </a:r>
            <a:r>
              <a:rPr lang="en-US" altLang="zh-CN" sz="2800" b="1" dirty="0" smtClean="0"/>
              <a:t>- electron acceptor</a:t>
            </a:r>
          </a:p>
          <a:p>
            <a:pPr>
              <a:buNone/>
            </a:pPr>
            <a:endParaRPr lang="en-US" altLang="zh-CN" sz="2800" b="1" dirty="0" smtClean="0"/>
          </a:p>
          <a:p>
            <a:pPr>
              <a:buNone/>
            </a:pPr>
            <a:r>
              <a:rPr lang="en-US" altLang="zh-CN" sz="2800" b="1" dirty="0" smtClean="0">
                <a:solidFill>
                  <a:srgbClr val="FF3399"/>
                </a:solidFill>
                <a:latin typeface="Comic Sans MS" pitchFamily="66" charset="0"/>
              </a:rPr>
              <a:t>Reducing equivalent </a:t>
            </a:r>
            <a:r>
              <a:rPr lang="en-US" altLang="zh-CN" sz="2800" dirty="0" smtClean="0">
                <a:solidFill>
                  <a:srgbClr val="FF3399"/>
                </a:solidFill>
              </a:rPr>
              <a:t>– </a:t>
            </a:r>
            <a:r>
              <a:rPr lang="en-US" altLang="zh-CN" sz="2800" dirty="0" smtClean="0"/>
              <a:t>it is a term used to </a:t>
            </a:r>
          </a:p>
          <a:p>
            <a:pPr>
              <a:buNone/>
            </a:pPr>
            <a:r>
              <a:rPr lang="en-US" altLang="zh-CN" sz="2800" dirty="0" smtClean="0"/>
              <a:t>Designate a single electron equivalent participating </a:t>
            </a:r>
          </a:p>
          <a:p>
            <a:pPr>
              <a:buNone/>
            </a:pPr>
            <a:r>
              <a:rPr lang="en-US" altLang="zh-CN" sz="2800" dirty="0" smtClean="0"/>
              <a:t>in an oxidation – reduction reaction</a:t>
            </a:r>
          </a:p>
          <a:p>
            <a:r>
              <a:rPr lang="en-US" altLang="zh-CN" sz="2800" dirty="0" smtClean="0"/>
              <a:t>Reducing equivalent = Proton + electron= H</a:t>
            </a:r>
            <a:r>
              <a:rPr lang="en-US" altLang="zh-CN" sz="2800" baseline="30000" dirty="0" smtClean="0"/>
              <a:t>+</a:t>
            </a:r>
            <a:r>
              <a:rPr lang="en-US" altLang="zh-CN" sz="2800" dirty="0" smtClean="0"/>
              <a:t>  +  e</a:t>
            </a:r>
            <a:r>
              <a:rPr lang="en-US" altLang="zh-CN" sz="2800" baseline="30000" dirty="0" smtClean="0"/>
              <a:t>-</a:t>
            </a:r>
          </a:p>
          <a:p>
            <a:endParaRPr lang="en-US" altLang="zh-CN" b="1" dirty="0" smtClean="0"/>
          </a:p>
          <a:p>
            <a:endParaRPr lang="en-US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6926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720" t="36952" r="37718" b="57743"/>
          <a:stretch/>
        </p:blipFill>
        <p:spPr>
          <a:xfrm>
            <a:off x="582962" y="2397538"/>
            <a:ext cx="8077959" cy="11220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474509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54032"/>
          </a:xfr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Energetics</a:t>
            </a:r>
            <a:r>
              <a:rPr lang="en-US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endParaRPr lang="en-IN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806824"/>
            <a:ext cx="8858312" cy="531933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000" dirty="0" smtClean="0"/>
              <a:t>Energy </a:t>
            </a:r>
            <a:r>
              <a:rPr lang="en-US" sz="3000" dirty="0" smtClean="0"/>
              <a:t>of the electron transfer reactions is captured in the electrochemical gradient- called the proton motive force.</a:t>
            </a:r>
          </a:p>
          <a:p>
            <a:endParaRPr lang="en-US" sz="3000" dirty="0" smtClean="0"/>
          </a:p>
          <a:p>
            <a:r>
              <a:rPr lang="en-US" sz="3000" dirty="0" smtClean="0"/>
              <a:t>This proton motive force - used to drive the synthesis of ATP , by the movement of protons down the electrochemical gradient.</a:t>
            </a:r>
          </a:p>
          <a:p>
            <a:endParaRPr lang="en-US" sz="3000" dirty="0" smtClean="0"/>
          </a:p>
          <a:p>
            <a:r>
              <a:rPr lang="en-US" sz="3000" dirty="0" smtClean="0"/>
              <a:t>This called chemiosmosis,  proposed by Professor Peter Mitchell who won Nobel Prize in 1978.</a:t>
            </a:r>
            <a:endParaRPr lang="en-IN" sz="3000" dirty="0"/>
          </a:p>
        </p:txBody>
      </p:sp>
    </p:spTree>
    <p:extLst>
      <p:ext uri="{BB962C8B-B14F-4D97-AF65-F5344CB8AC3E}">
        <p14:creationId xmlns:p14="http://schemas.microsoft.com/office/powerpoint/2010/main" val="208098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56" y="0"/>
            <a:ext cx="8686800" cy="654032"/>
          </a:xfr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Chemiosmotic</a:t>
            </a:r>
            <a:r>
              <a:rPr lang="en-US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theory- Peter Mitchell</a:t>
            </a:r>
            <a:endParaRPr lang="en-IN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071546"/>
            <a:ext cx="8858312" cy="505461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000" dirty="0" smtClean="0"/>
              <a:t>These electrical &amp; chemical gradients (difference in charge &amp; proton concentration)- </a:t>
            </a:r>
            <a:r>
              <a:rPr lang="en-US" sz="3000" i="1" dirty="0" smtClean="0">
                <a:solidFill>
                  <a:srgbClr val="FF0000"/>
                </a:solidFill>
              </a:rPr>
              <a:t>proton motive force </a:t>
            </a:r>
            <a:r>
              <a:rPr lang="en-US" sz="3000" dirty="0" smtClean="0"/>
              <a:t>between the matrix &amp; </a:t>
            </a:r>
            <a:r>
              <a:rPr lang="en-US" sz="3000" dirty="0" err="1" smtClean="0"/>
              <a:t>intermembrane</a:t>
            </a:r>
            <a:r>
              <a:rPr lang="en-US" sz="3000" dirty="0" smtClean="0"/>
              <a:t> space, causes flow of protons back into the matrix.</a:t>
            </a:r>
          </a:p>
          <a:p>
            <a:endParaRPr lang="en-US" sz="3000" dirty="0" smtClean="0"/>
          </a:p>
          <a:p>
            <a:r>
              <a:rPr lang="en-US" sz="3000" dirty="0" smtClean="0"/>
              <a:t>This proton motive force drives the synthesis of ATP, as the protons flow passively back into the matrix through the proton pore in the ATP </a:t>
            </a:r>
            <a:r>
              <a:rPr lang="en-US" sz="3000" dirty="0" err="1" smtClean="0"/>
              <a:t>synthase</a:t>
            </a:r>
            <a:r>
              <a:rPr lang="en-US" sz="3000" dirty="0" smtClean="0"/>
              <a:t> complex</a:t>
            </a:r>
            <a:endParaRPr lang="en-IN" sz="3000" dirty="0"/>
          </a:p>
        </p:txBody>
      </p:sp>
    </p:spTree>
    <p:extLst>
      <p:ext uri="{BB962C8B-B14F-4D97-AF65-F5344CB8AC3E}">
        <p14:creationId xmlns:p14="http://schemas.microsoft.com/office/powerpoint/2010/main" val="123921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821537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7403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42"/>
          </a:xfr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ATP </a:t>
            </a:r>
            <a:r>
              <a:rPr lang="en-US" sz="3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synthase</a:t>
            </a:r>
            <a:endParaRPr lang="en-IN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70"/>
            <a:ext cx="3643338" cy="550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ight Brace 4"/>
          <p:cNvSpPr/>
          <p:nvPr/>
        </p:nvSpPr>
        <p:spPr>
          <a:xfrm>
            <a:off x="3786182" y="1285860"/>
            <a:ext cx="500066" cy="20002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ight Brace 6"/>
          <p:cNvSpPr/>
          <p:nvPr/>
        </p:nvSpPr>
        <p:spPr>
          <a:xfrm>
            <a:off x="3857620" y="3773060"/>
            <a:ext cx="571504" cy="150019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4500562" y="2055159"/>
            <a:ext cx="457203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F1 </a:t>
            </a:r>
            <a:r>
              <a:rPr lang="en-US" sz="2400" dirty="0" smtClean="0"/>
              <a:t>(peripheral membrane protein)</a:t>
            </a:r>
            <a:endParaRPr lang="en-IN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4107660"/>
            <a:ext cx="428112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F0 </a:t>
            </a:r>
            <a:r>
              <a:rPr lang="en-US" sz="2400" dirty="0" smtClean="0"/>
              <a:t>(integral protein)- </a:t>
            </a:r>
            <a:r>
              <a:rPr lang="en-US" sz="2400" dirty="0" err="1" smtClean="0"/>
              <a:t>oligomycin</a:t>
            </a:r>
            <a:r>
              <a:rPr lang="en-US" sz="2400" dirty="0" smtClean="0"/>
              <a:t> sensitive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404208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7742" y="1004047"/>
            <a:ext cx="5468470" cy="5853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58361" y="197224"/>
            <a:ext cx="3388650" cy="675621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IN" sz="3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ATP synthesis</a:t>
            </a:r>
            <a:endParaRPr lang="en-IN" sz="3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69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r>
              <a:rPr lang="en-US" dirty="0" smtClean="0"/>
              <a:t>F1 has 9 subunits of 5 types- </a:t>
            </a:r>
            <a:r>
              <a:rPr lang="el-GR" dirty="0" smtClean="0"/>
              <a:t>α</a:t>
            </a:r>
            <a:r>
              <a:rPr lang="en-US" baseline="-25000" dirty="0" smtClean="0"/>
              <a:t> 3</a:t>
            </a:r>
            <a:r>
              <a:rPr lang="el-GR" dirty="0" smtClean="0"/>
              <a:t>β</a:t>
            </a:r>
            <a:r>
              <a:rPr lang="en-US" baseline="-25000" dirty="0" smtClean="0"/>
              <a:t>3</a:t>
            </a:r>
            <a:r>
              <a:rPr lang="el-GR" dirty="0" smtClean="0"/>
              <a:t>γδ</a:t>
            </a:r>
            <a:r>
              <a:rPr lang="en-IN" dirty="0" smtClean="0">
                <a:cs typeface="Calibri"/>
              </a:rPr>
              <a:t>Ɛ.</a:t>
            </a:r>
          </a:p>
          <a:p>
            <a:r>
              <a:rPr lang="en-US" dirty="0" smtClean="0">
                <a:cs typeface="Calibri"/>
              </a:rPr>
              <a:t>ATP synthesis takes place in the 3 </a:t>
            </a:r>
            <a:r>
              <a:rPr lang="el-GR" dirty="0" smtClean="0"/>
              <a:t>β</a:t>
            </a:r>
            <a:r>
              <a:rPr lang="en-US" dirty="0" smtClean="0"/>
              <a:t> subunits</a:t>
            </a:r>
          </a:p>
          <a:p>
            <a:r>
              <a:rPr lang="en-US" dirty="0" smtClean="0"/>
              <a:t>Each of the 3 </a:t>
            </a:r>
            <a:r>
              <a:rPr lang="el-GR" dirty="0" smtClean="0"/>
              <a:t>β</a:t>
            </a:r>
            <a:r>
              <a:rPr lang="en-US" dirty="0" smtClean="0"/>
              <a:t> subunits has one catalytic site for ATP synthesis.</a:t>
            </a:r>
          </a:p>
          <a:p>
            <a:r>
              <a:rPr lang="el-GR" dirty="0" smtClean="0"/>
              <a:t>γ</a:t>
            </a:r>
            <a:r>
              <a:rPr lang="en-US" dirty="0" smtClean="0"/>
              <a:t>  subunit forms the central shaft – which associates with 3 </a:t>
            </a:r>
            <a:r>
              <a:rPr lang="el-GR" dirty="0" smtClean="0"/>
              <a:t>α</a:t>
            </a:r>
            <a:r>
              <a:rPr lang="en-US" dirty="0" smtClean="0"/>
              <a:t> &amp; 3</a:t>
            </a:r>
            <a:r>
              <a:rPr lang="el-GR" dirty="0" smtClean="0"/>
              <a:t>β</a:t>
            </a:r>
            <a:r>
              <a:rPr lang="en-US" dirty="0" smtClean="0"/>
              <a:t> subunits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34997"/>
            <a:ext cx="9144000" cy="64294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3600" b="1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</a:lstStyle>
          <a:p>
            <a:r>
              <a:rPr lang="en-US" dirty="0"/>
              <a:t>ATP synthase-F1 subunit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9925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857232"/>
            <a:ext cx="8543956" cy="5268931"/>
          </a:xfrm>
          <a:solidFill>
            <a:schemeClr val="bg1"/>
          </a:solidFill>
        </p:spPr>
        <p:txBody>
          <a:bodyPr/>
          <a:lstStyle/>
          <a:p>
            <a:r>
              <a:rPr lang="en-US" sz="2800" dirty="0" smtClean="0"/>
              <a:t>Subunit c is small and very hydrophobic polypeptide</a:t>
            </a:r>
          </a:p>
          <a:p>
            <a:r>
              <a:rPr lang="en-US" sz="2800" dirty="0" smtClean="0"/>
              <a:t>The </a:t>
            </a:r>
            <a:r>
              <a:rPr lang="en-US" sz="2800" dirty="0" smtClean="0"/>
              <a:t>a &amp; b </a:t>
            </a:r>
            <a:r>
              <a:rPr lang="en-US" sz="2800" dirty="0" smtClean="0"/>
              <a:t>subunits of F0 and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l-GR" sz="2800" dirty="0" smtClean="0"/>
              <a:t>δ</a:t>
            </a:r>
            <a:r>
              <a:rPr lang="en-US" sz="2800" dirty="0" smtClean="0"/>
              <a:t> subunit  of F1  form the stator </a:t>
            </a:r>
          </a:p>
          <a:p>
            <a:pPr>
              <a:buNone/>
            </a:pPr>
            <a:r>
              <a:rPr lang="en-US" sz="2800" dirty="0" smtClean="0"/>
              <a:t>	to hold the </a:t>
            </a:r>
            <a:r>
              <a:rPr lang="el-GR" sz="2800" dirty="0" smtClean="0"/>
              <a:t>α</a:t>
            </a:r>
            <a:r>
              <a:rPr lang="en-US" sz="2800" dirty="0" smtClean="0"/>
              <a:t> and </a:t>
            </a:r>
            <a:r>
              <a:rPr lang="el-GR" sz="2800" dirty="0" smtClean="0">
                <a:latin typeface="Century Gothic"/>
              </a:rPr>
              <a:t>β</a:t>
            </a:r>
            <a:r>
              <a:rPr lang="en-US" sz="2800" dirty="0" smtClean="0">
                <a:latin typeface="Century Gothic"/>
              </a:rPr>
              <a:t> </a:t>
            </a:r>
            <a:r>
              <a:rPr lang="en-US" sz="2800" dirty="0" smtClean="0"/>
              <a:t>subunits in </a:t>
            </a:r>
          </a:p>
          <a:p>
            <a:pPr>
              <a:buNone/>
            </a:pPr>
            <a:r>
              <a:rPr lang="en-US" sz="2800" dirty="0" smtClean="0"/>
              <a:t>	position.</a:t>
            </a:r>
          </a:p>
          <a:p>
            <a:r>
              <a:rPr lang="en-US" sz="2800" dirty="0" smtClean="0"/>
              <a:t>There are around 9-12 c subunits</a:t>
            </a:r>
          </a:p>
          <a:p>
            <a:r>
              <a:rPr lang="en-US" sz="2800" dirty="0" smtClean="0"/>
              <a:t>Through the F</a:t>
            </a:r>
            <a:r>
              <a:rPr lang="en-US" sz="2800" baseline="-25000" dirty="0" smtClean="0"/>
              <a:t>0 </a:t>
            </a:r>
            <a:r>
              <a:rPr lang="en-US" sz="2800" dirty="0" smtClean="0"/>
              <a:t>pore , the streaming </a:t>
            </a:r>
          </a:p>
          <a:p>
            <a:pPr>
              <a:buNone/>
            </a:pPr>
            <a:r>
              <a:rPr lang="en-US" sz="2800" dirty="0" smtClean="0"/>
              <a:t>	of protons occur ,causing the cylinder</a:t>
            </a:r>
          </a:p>
          <a:p>
            <a:pPr>
              <a:buNone/>
            </a:pPr>
            <a:r>
              <a:rPr lang="en-US" sz="2800" dirty="0" smtClean="0"/>
              <a:t>	of c sub units to rotate about the </a:t>
            </a:r>
          </a:p>
          <a:p>
            <a:pPr>
              <a:buNone/>
            </a:pPr>
            <a:r>
              <a:rPr lang="en-US" sz="2800" dirty="0" smtClean="0"/>
              <a:t>	long axis of </a:t>
            </a:r>
            <a:r>
              <a:rPr lang="el-GR" sz="2800" dirty="0" smtClean="0"/>
              <a:t>γ</a:t>
            </a:r>
            <a:r>
              <a:rPr lang="en-US" sz="2800" dirty="0" smtClean="0"/>
              <a:t> subunit.</a:t>
            </a:r>
            <a:endParaRPr lang="en-IN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35000"/>
            <a:ext cx="9144000" cy="64294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 b="1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</a:lstStyle>
          <a:p>
            <a:r>
              <a:rPr lang="en-US" dirty="0"/>
              <a:t>ATP </a:t>
            </a:r>
            <a:r>
              <a:rPr lang="en-US" dirty="0" err="1"/>
              <a:t>synthase</a:t>
            </a:r>
            <a:r>
              <a:rPr lang="en-US" dirty="0"/>
              <a:t>- F0 subunit </a:t>
            </a:r>
            <a:endParaRPr lang="en-IN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285860"/>
            <a:ext cx="314324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6302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857232"/>
            <a:ext cx="8543956" cy="5268931"/>
          </a:xfrm>
        </p:spPr>
        <p:txBody>
          <a:bodyPr/>
          <a:lstStyle/>
          <a:p>
            <a:r>
              <a:rPr lang="en-US" sz="2800" dirty="0" smtClean="0"/>
              <a:t>With each rotation by 120</a:t>
            </a:r>
            <a:r>
              <a:rPr lang="en-US" sz="2800" baseline="30000" dirty="0" smtClean="0"/>
              <a:t>0  </a:t>
            </a:r>
            <a:r>
              <a:rPr lang="en-US" sz="2800" dirty="0" smtClean="0"/>
              <a:t> ,</a:t>
            </a:r>
            <a:r>
              <a:rPr lang="el-GR" sz="2800" dirty="0" smtClean="0"/>
              <a:t>γ</a:t>
            </a:r>
            <a:r>
              <a:rPr lang="en-US" sz="2800" dirty="0" smtClean="0"/>
              <a:t> subunit comes in contact </a:t>
            </a:r>
          </a:p>
          <a:p>
            <a:pPr>
              <a:buNone/>
            </a:pPr>
            <a:r>
              <a:rPr lang="en-US" sz="2800" dirty="0" smtClean="0"/>
              <a:t>With a different </a:t>
            </a:r>
            <a:r>
              <a:rPr lang="el-GR" sz="2800" dirty="0" smtClean="0"/>
              <a:t>β</a:t>
            </a:r>
            <a:r>
              <a:rPr lang="en-US" sz="2800" dirty="0" smtClean="0"/>
              <a:t> subunit</a:t>
            </a:r>
          </a:p>
          <a:p>
            <a:r>
              <a:rPr lang="en-US" sz="2800" dirty="0" smtClean="0"/>
              <a:t>The 3 subunits interact in such a way </a:t>
            </a:r>
          </a:p>
          <a:p>
            <a:pPr>
              <a:buNone/>
            </a:pPr>
            <a:r>
              <a:rPr lang="en-US" sz="2800" dirty="0" smtClean="0"/>
              <a:t>	that when one </a:t>
            </a:r>
            <a:r>
              <a:rPr lang="el-GR" sz="2800" dirty="0" smtClean="0"/>
              <a:t>β </a:t>
            </a:r>
            <a:r>
              <a:rPr lang="en-US" sz="2800" dirty="0" smtClean="0"/>
              <a:t>subunit is in </a:t>
            </a:r>
            <a:r>
              <a:rPr lang="el-GR" sz="2800" dirty="0" smtClean="0"/>
              <a:t>β</a:t>
            </a:r>
            <a:r>
              <a:rPr lang="en-US" sz="2800" dirty="0" smtClean="0"/>
              <a:t>- empty</a:t>
            </a:r>
          </a:p>
          <a:p>
            <a:pPr>
              <a:buNone/>
            </a:pPr>
            <a:r>
              <a:rPr lang="en-US" sz="2800" dirty="0" smtClean="0"/>
              <a:t>Configuration, the other must assume  </a:t>
            </a:r>
          </a:p>
          <a:p>
            <a:pPr>
              <a:buNone/>
            </a:pPr>
            <a:r>
              <a:rPr lang="el-GR" sz="2800" dirty="0" smtClean="0"/>
              <a:t>β</a:t>
            </a:r>
            <a:r>
              <a:rPr lang="en-US" sz="2800" dirty="0" smtClean="0"/>
              <a:t>- ADP and the other</a:t>
            </a:r>
            <a:r>
              <a:rPr lang="el-GR" sz="2800" dirty="0" smtClean="0"/>
              <a:t> β</a:t>
            </a:r>
            <a:r>
              <a:rPr lang="en-US" sz="2800" dirty="0" smtClean="0"/>
              <a:t>- ATP configurations</a:t>
            </a:r>
          </a:p>
          <a:p>
            <a:r>
              <a:rPr lang="en-US" sz="2800" dirty="0" smtClean="0"/>
              <a:t>For each rotation 3 ATPs are synthesized</a:t>
            </a:r>
          </a:p>
          <a:p>
            <a:pPr>
              <a:buNone/>
            </a:pPr>
            <a:r>
              <a:rPr lang="en-US" sz="2800" dirty="0" smtClean="0"/>
              <a:t>	and released from the enzyme.</a:t>
            </a:r>
            <a:endParaRPr lang="en-IN" sz="28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08363" y="107133"/>
            <a:ext cx="5365630" cy="6429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ATP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synthase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F</a:t>
            </a:r>
            <a:r>
              <a:rPr kumimoji="0" lang="en-US" sz="4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subunit </a:t>
            </a:r>
            <a:endParaRPr lang="en-IN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1285860"/>
            <a:ext cx="278605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1118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278605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000364" y="1785926"/>
            <a:ext cx="60007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The binding sites for ADP &amp; ATP are identified on both the </a:t>
            </a:r>
            <a:r>
              <a:rPr lang="el-GR" sz="2800" dirty="0" smtClean="0"/>
              <a:t>α</a:t>
            </a:r>
            <a:r>
              <a:rPr lang="en-US" sz="2800" dirty="0" smtClean="0"/>
              <a:t> and </a:t>
            </a:r>
            <a:r>
              <a:rPr lang="el-GR" sz="2800" dirty="0" smtClean="0">
                <a:latin typeface="Century Gothic"/>
              </a:rPr>
              <a:t>β</a:t>
            </a:r>
            <a:r>
              <a:rPr lang="en-US" sz="2800" dirty="0" smtClean="0">
                <a:latin typeface="Century Gothic"/>
              </a:rPr>
              <a:t> </a:t>
            </a:r>
            <a:r>
              <a:rPr lang="en-US" sz="2800" dirty="0" smtClean="0"/>
              <a:t>subunits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 The catalytic sites are on the </a:t>
            </a:r>
            <a:r>
              <a:rPr lang="el-GR" sz="2800" dirty="0" smtClean="0"/>
              <a:t>β</a:t>
            </a:r>
            <a:r>
              <a:rPr lang="en-US" sz="2800" dirty="0" smtClean="0"/>
              <a:t> subunits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The function of nucleotides bound to </a:t>
            </a:r>
            <a:r>
              <a:rPr lang="el-GR" sz="2800" dirty="0" smtClean="0"/>
              <a:t>α</a:t>
            </a:r>
            <a:r>
              <a:rPr lang="en-US" sz="2800" dirty="0" smtClean="0"/>
              <a:t> subunits is unknown.</a:t>
            </a:r>
          </a:p>
          <a:p>
            <a:r>
              <a:rPr lang="en-US" sz="2800" dirty="0" smtClean="0"/>
              <a:t> </a:t>
            </a:r>
            <a:endParaRPr lang="en-IN" sz="2800" dirty="0" smtClean="0"/>
          </a:p>
        </p:txBody>
      </p:sp>
    </p:spTree>
    <p:extLst>
      <p:ext uri="{BB962C8B-B14F-4D97-AF65-F5344CB8AC3E}">
        <p14:creationId xmlns:p14="http://schemas.microsoft.com/office/powerpoint/2010/main" val="131236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FF3399"/>
                </a:solidFill>
                <a:latin typeface="Comic Sans MS" pitchFamily="66" charset="0"/>
              </a:rPr>
              <a:t>Redox</a:t>
            </a:r>
            <a:r>
              <a:rPr lang="en-US" b="1" dirty="0" smtClean="0">
                <a:solidFill>
                  <a:srgbClr val="FF3399"/>
                </a:solidFill>
                <a:latin typeface="Comic Sans MS" pitchFamily="66" charset="0"/>
              </a:rPr>
              <a:t> pairs</a:t>
            </a:r>
            <a:endParaRPr lang="en-IN" b="1" dirty="0">
              <a:solidFill>
                <a:srgbClr val="FF3399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714356"/>
            <a:ext cx="8786874" cy="541180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Oxidized and reduced forms of compounds operating in oxidation- reduction reactions are called as </a:t>
            </a:r>
            <a:r>
              <a:rPr lang="en-US" sz="2800" dirty="0" err="1" smtClean="0"/>
              <a:t>redox</a:t>
            </a:r>
            <a:r>
              <a:rPr lang="en-US" sz="2800" dirty="0" smtClean="0"/>
              <a:t> pairs.</a:t>
            </a:r>
          </a:p>
          <a:p>
            <a:pPr>
              <a:buNone/>
            </a:pPr>
            <a:r>
              <a:rPr lang="en-US" altLang="zh-CN" sz="2800" b="1" dirty="0" smtClean="0">
                <a:solidFill>
                  <a:srgbClr val="FF0000"/>
                </a:solidFill>
              </a:rPr>
              <a:t>Fe</a:t>
            </a:r>
            <a:r>
              <a:rPr lang="en-US" altLang="zh-CN" sz="2800" b="1" baseline="30000" dirty="0" smtClean="0">
                <a:solidFill>
                  <a:srgbClr val="FF0000"/>
                </a:solidFill>
              </a:rPr>
              <a:t>2+</a:t>
            </a:r>
            <a:r>
              <a:rPr lang="en-US" altLang="zh-CN" sz="2800" b="1" dirty="0" smtClean="0"/>
              <a:t> </a:t>
            </a:r>
            <a:r>
              <a:rPr lang="en-US" altLang="zh-CN" sz="2800" dirty="0" smtClean="0"/>
              <a:t>and</a:t>
            </a:r>
            <a:r>
              <a:rPr lang="en-US" altLang="zh-CN" sz="2800" b="1" dirty="0" smtClean="0"/>
              <a:t>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Fe</a:t>
            </a:r>
            <a:r>
              <a:rPr lang="en-US" altLang="zh-CN" sz="2800" b="1" baseline="30000" dirty="0" smtClean="0">
                <a:solidFill>
                  <a:srgbClr val="FF0000"/>
                </a:solidFill>
              </a:rPr>
              <a:t>3+</a:t>
            </a:r>
            <a:r>
              <a:rPr lang="en-US" altLang="zh-CN" sz="2800" b="1" baseline="30000" dirty="0" smtClean="0"/>
              <a:t>   </a:t>
            </a:r>
            <a:r>
              <a:rPr lang="en-US" altLang="zh-CN" sz="2800" b="1" dirty="0" smtClean="0"/>
              <a:t> - </a:t>
            </a:r>
            <a:r>
              <a:rPr lang="en-US" altLang="zh-CN" sz="2800" dirty="0" smtClean="0"/>
              <a:t>conjugate </a:t>
            </a:r>
            <a:r>
              <a:rPr lang="en-US" altLang="zh-CN" sz="2800" dirty="0" err="1" smtClean="0"/>
              <a:t>redox</a:t>
            </a:r>
            <a:r>
              <a:rPr lang="en-US" altLang="zh-CN" sz="2800" dirty="0" smtClean="0"/>
              <a:t> pair</a:t>
            </a:r>
          </a:p>
          <a:p>
            <a:pPr>
              <a:buNone/>
            </a:pPr>
            <a:r>
              <a:rPr lang="en-US" altLang="zh-CN" sz="2800" b="1" dirty="0" smtClean="0">
                <a:solidFill>
                  <a:srgbClr val="FF0000"/>
                </a:solidFill>
              </a:rPr>
              <a:t>Fe</a:t>
            </a:r>
            <a:r>
              <a:rPr lang="en-US" altLang="zh-CN" sz="2800" b="1" baseline="30000" dirty="0" smtClean="0">
                <a:solidFill>
                  <a:srgbClr val="FF0000"/>
                </a:solidFill>
              </a:rPr>
              <a:t>2+</a:t>
            </a:r>
            <a:r>
              <a:rPr lang="en-US" altLang="zh-CN" sz="2800" b="1" dirty="0" smtClean="0"/>
              <a:t> - electron donor </a:t>
            </a:r>
            <a:r>
              <a:rPr lang="en-US" altLang="zh-CN" sz="2800" dirty="0" smtClean="0"/>
              <a:t>and</a:t>
            </a:r>
            <a:r>
              <a:rPr lang="en-US" altLang="zh-CN" sz="2800" b="1" dirty="0" smtClean="0"/>
              <a:t>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Fe</a:t>
            </a:r>
            <a:r>
              <a:rPr lang="en-US" altLang="zh-CN" sz="2800" b="1" baseline="30000" dirty="0" smtClean="0">
                <a:solidFill>
                  <a:srgbClr val="FF0000"/>
                </a:solidFill>
              </a:rPr>
              <a:t>3+</a:t>
            </a:r>
            <a:r>
              <a:rPr lang="en-US" altLang="zh-CN" sz="2800" b="1" baseline="30000" dirty="0" smtClean="0"/>
              <a:t> </a:t>
            </a:r>
            <a:r>
              <a:rPr lang="en-US" altLang="zh-CN" sz="2800" b="1" dirty="0" smtClean="0"/>
              <a:t>- electron acceptor</a:t>
            </a:r>
          </a:p>
          <a:p>
            <a:pPr>
              <a:buNone/>
            </a:pPr>
            <a:endParaRPr lang="en-US" altLang="zh-CN" sz="2800" b="1" dirty="0" smtClean="0"/>
          </a:p>
          <a:p>
            <a:pPr>
              <a:buNone/>
            </a:pPr>
            <a:r>
              <a:rPr lang="en-US" altLang="zh-CN" b="1" dirty="0" smtClean="0">
                <a:solidFill>
                  <a:srgbClr val="FF3399"/>
                </a:solidFill>
                <a:latin typeface="Comic Sans MS" pitchFamily="66" charset="0"/>
              </a:rPr>
              <a:t>Reducing equivalent </a:t>
            </a:r>
            <a:r>
              <a:rPr lang="en-US" altLang="zh-CN" dirty="0" smtClean="0">
                <a:solidFill>
                  <a:srgbClr val="FF3399"/>
                </a:solidFill>
              </a:rPr>
              <a:t>– </a:t>
            </a:r>
            <a:r>
              <a:rPr lang="en-US" altLang="zh-CN" dirty="0" smtClean="0"/>
              <a:t>it is a term used to </a:t>
            </a:r>
          </a:p>
          <a:p>
            <a:pPr>
              <a:buNone/>
            </a:pPr>
            <a:r>
              <a:rPr lang="en-US" altLang="zh-CN" dirty="0" smtClean="0"/>
              <a:t>Designate a single electron equivalent participating </a:t>
            </a:r>
          </a:p>
          <a:p>
            <a:pPr>
              <a:buNone/>
            </a:pPr>
            <a:r>
              <a:rPr lang="en-US" altLang="zh-CN" dirty="0" smtClean="0"/>
              <a:t>in an oxidation – reduction reaction</a:t>
            </a:r>
          </a:p>
          <a:p>
            <a:r>
              <a:rPr lang="en-US" altLang="zh-CN" dirty="0" smtClean="0"/>
              <a:t>Reducing equivalent = Proton + electron= H</a:t>
            </a:r>
            <a:r>
              <a:rPr lang="en-US" altLang="zh-CN" baseline="30000" dirty="0" smtClean="0"/>
              <a:t>+</a:t>
            </a:r>
            <a:r>
              <a:rPr lang="en-US" altLang="zh-CN" dirty="0" smtClean="0"/>
              <a:t>  +  e</a:t>
            </a:r>
            <a:r>
              <a:rPr lang="en-US" altLang="zh-CN" baseline="30000" dirty="0" smtClean="0"/>
              <a:t>-</a:t>
            </a:r>
          </a:p>
          <a:p>
            <a:endParaRPr lang="en-US" altLang="zh-CN" b="1" dirty="0" smtClean="0"/>
          </a:p>
          <a:p>
            <a:endParaRPr lang="en-US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0934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5780" t="18520" r="5560" b="17679"/>
          <a:stretch/>
        </p:blipFill>
        <p:spPr>
          <a:xfrm>
            <a:off x="1443789" y="1299411"/>
            <a:ext cx="6705601" cy="481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840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034" y="786064"/>
            <a:ext cx="8479766" cy="534010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IN" dirty="0"/>
              <a:t>With each rotation of 120, </a:t>
            </a:r>
            <a:r>
              <a:rPr lang="en-IN" i="1" dirty="0"/>
              <a:t> </a:t>
            </a:r>
            <a:r>
              <a:rPr lang="en-IN" dirty="0"/>
              <a:t>comes into </a:t>
            </a:r>
            <a:r>
              <a:rPr lang="en-IN" dirty="0" smtClean="0"/>
              <a:t>contact with </a:t>
            </a:r>
            <a:r>
              <a:rPr lang="en-IN" dirty="0"/>
              <a:t>a different </a:t>
            </a:r>
            <a:r>
              <a:rPr lang="en-IN" i="1" dirty="0"/>
              <a:t> </a:t>
            </a:r>
            <a:r>
              <a:rPr lang="en-IN" dirty="0"/>
              <a:t>subunit, and the contact </a:t>
            </a:r>
            <a:r>
              <a:rPr lang="en-IN" dirty="0" smtClean="0"/>
              <a:t>forces that </a:t>
            </a:r>
            <a:r>
              <a:rPr lang="en-IN" i="1" dirty="0" smtClean="0"/>
              <a:t> </a:t>
            </a:r>
            <a:r>
              <a:rPr lang="en-IN" dirty="0"/>
              <a:t>subunit into the -empty conformation. </a:t>
            </a:r>
            <a:endParaRPr lang="en-IN" dirty="0" smtClean="0"/>
          </a:p>
          <a:p>
            <a:r>
              <a:rPr lang="en-IN" dirty="0" smtClean="0"/>
              <a:t>The </a:t>
            </a:r>
            <a:r>
              <a:rPr lang="en-IN" dirty="0"/>
              <a:t>three </a:t>
            </a:r>
            <a:r>
              <a:rPr lang="en-IN" i="1" dirty="0"/>
              <a:t> </a:t>
            </a:r>
            <a:r>
              <a:rPr lang="en-IN" dirty="0"/>
              <a:t>subunits interact in such a way </a:t>
            </a:r>
            <a:r>
              <a:rPr lang="en-IN" dirty="0" smtClean="0"/>
              <a:t>that when </a:t>
            </a:r>
            <a:r>
              <a:rPr lang="en-IN" dirty="0"/>
              <a:t>one assumes the -empty conformation, its neighbour to  side </a:t>
            </a:r>
            <a:r>
              <a:rPr lang="en-IN" i="1" dirty="0"/>
              <a:t>must </a:t>
            </a:r>
            <a:r>
              <a:rPr lang="en-IN" dirty="0"/>
              <a:t>assume the -ADP form, and the other </a:t>
            </a:r>
            <a:r>
              <a:rPr lang="en-IN" dirty="0" err="1"/>
              <a:t>neighbor</a:t>
            </a:r>
            <a:r>
              <a:rPr lang="en-IN" dirty="0"/>
              <a:t> the -ATP form. Thus one complete rotation of the </a:t>
            </a:r>
            <a:r>
              <a:rPr lang="en-IN" i="1" dirty="0"/>
              <a:t> </a:t>
            </a:r>
            <a:r>
              <a:rPr lang="en-IN" dirty="0"/>
              <a:t>subunit causes each </a:t>
            </a:r>
            <a:r>
              <a:rPr lang="en-IN" i="1" dirty="0"/>
              <a:t> </a:t>
            </a:r>
            <a:r>
              <a:rPr lang="en-IN" dirty="0"/>
              <a:t>subunit to cycle through all three of its possible conformations, </a:t>
            </a:r>
            <a:r>
              <a:rPr lang="en-IN" dirty="0" smtClean="0"/>
              <a:t>and</a:t>
            </a:r>
          </a:p>
          <a:p>
            <a:r>
              <a:rPr lang="en-IN" dirty="0"/>
              <a:t> </a:t>
            </a:r>
            <a:r>
              <a:rPr lang="en-IN" dirty="0" smtClean="0"/>
              <a:t>for </a:t>
            </a:r>
            <a:r>
              <a:rPr lang="en-IN" dirty="0"/>
              <a:t>each rotation, three ATP are synthesized and released  from the enzyme surface.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7614677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2066" y="214290"/>
            <a:ext cx="3571900" cy="135732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Binding change mechanism</a:t>
            </a:r>
            <a:endParaRPr lang="en-IN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442915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643306" y="1428736"/>
            <a:ext cx="500066" cy="571504"/>
          </a:xfrm>
          <a:prstGeom prst="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</a:t>
            </a:r>
            <a:endParaRPr lang="en-IN" sz="24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00100" y="1142984"/>
            <a:ext cx="500066" cy="571504"/>
          </a:xfrm>
          <a:prstGeom prst="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L</a:t>
            </a:r>
            <a:endParaRPr lang="en-IN" sz="2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71670" y="2928934"/>
            <a:ext cx="428628" cy="428628"/>
          </a:xfrm>
          <a:prstGeom prst="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3286116" y="1571612"/>
            <a:ext cx="357190" cy="214314"/>
          </a:xfrm>
          <a:prstGeom prst="leftArrow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Left Arrow 8"/>
          <p:cNvSpPr/>
          <p:nvPr/>
        </p:nvSpPr>
        <p:spPr>
          <a:xfrm rot="10403053">
            <a:off x="1500166" y="1357298"/>
            <a:ext cx="357190" cy="214314"/>
          </a:xfrm>
          <a:prstGeom prst="leftArrow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Left Arrow 9"/>
          <p:cNvSpPr/>
          <p:nvPr/>
        </p:nvSpPr>
        <p:spPr>
          <a:xfrm rot="6842562">
            <a:off x="2167062" y="2656428"/>
            <a:ext cx="357190" cy="214314"/>
          </a:xfrm>
          <a:prstGeom prst="leftArrow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89733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99247"/>
          </a:xfr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P/O RATIO or P/2e-</a:t>
            </a:r>
            <a:endParaRPr lang="en-IN" sz="32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94" y="788896"/>
            <a:ext cx="8715436" cy="599738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smtClean="0"/>
              <a:t>The no. of protons pumped out per pair of electrons  are 10 H+</a:t>
            </a:r>
            <a:r>
              <a:rPr lang="en-US" dirty="0" smtClean="0">
                <a:sym typeface="Wingdings" pitchFamily="2" charset="2"/>
              </a:rPr>
              <a:t> NADH; 6 </a:t>
            </a:r>
            <a:r>
              <a:rPr lang="en-US" dirty="0" err="1" smtClean="0">
                <a:sym typeface="Wingdings" pitchFamily="2" charset="2"/>
              </a:rPr>
              <a:t>H+for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succinate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No. of H+ required for the synthesis of 1 ATP 4</a:t>
            </a:r>
          </a:p>
          <a:p>
            <a:r>
              <a:rPr lang="en-US" dirty="0" smtClean="0">
                <a:sym typeface="Wingdings" pitchFamily="2" charset="2"/>
              </a:rPr>
              <a:t>1 H+ is  used for transporting Pi</a:t>
            </a:r>
          </a:p>
          <a:p>
            <a:r>
              <a:rPr lang="en-US" dirty="0" smtClean="0">
                <a:sym typeface="Wingdings" pitchFamily="2" charset="2"/>
              </a:rPr>
              <a:t>Hence per NADH 10 H+ are pumped out – so 2.5 ATP are synthesized.</a:t>
            </a:r>
          </a:p>
          <a:p>
            <a:r>
              <a:rPr lang="en-US" dirty="0" smtClean="0">
                <a:sym typeface="Wingdings" pitchFamily="2" charset="2"/>
              </a:rPr>
              <a:t>For FADH2(complex -II) – 6 H+ are pumped out – 1.5 ATP synthesized</a:t>
            </a:r>
          </a:p>
          <a:p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2428860" y="5429264"/>
            <a:ext cx="4786346" cy="1214446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6600"/>
                </a:solidFill>
                <a:sym typeface="Wingdings" pitchFamily="2" charset="2"/>
              </a:rPr>
              <a:t>1 NADH  2.5 ATP (10 H+)</a:t>
            </a:r>
          </a:p>
          <a:p>
            <a:r>
              <a:rPr lang="en-US" sz="2800" b="1" dirty="0" smtClean="0">
                <a:solidFill>
                  <a:srgbClr val="006600"/>
                </a:solidFill>
                <a:sym typeface="Wingdings" pitchFamily="2" charset="2"/>
              </a:rPr>
              <a:t>1 FADH2  1.5 ATP</a:t>
            </a:r>
            <a:endParaRPr lang="en-IN" sz="28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88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3643338" cy="5000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Transporters </a:t>
            </a:r>
            <a:endParaRPr lang="en-IN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465965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572000" y="0"/>
            <a:ext cx="45720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b="1" i="1" dirty="0" smtClean="0">
                <a:solidFill>
                  <a:srgbClr val="FF0000"/>
                </a:solidFill>
              </a:rPr>
              <a:t>The adenine nucleotide </a:t>
            </a:r>
            <a:r>
              <a:rPr lang="en-US" sz="2200" b="1" i="1" dirty="0" err="1" smtClean="0">
                <a:solidFill>
                  <a:srgbClr val="FF0000"/>
                </a:solidFill>
              </a:rPr>
              <a:t>translocase</a:t>
            </a:r>
            <a:r>
              <a:rPr lang="en-US" sz="2200" b="1" i="1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/>
              <a:t>is located on the inner mitochondrial membrane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Here there 1:1 exchange of ATP for ADP 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It </a:t>
            </a:r>
            <a:r>
              <a:rPr lang="en-US" sz="2200" dirty="0" err="1" smtClean="0"/>
              <a:t>favours</a:t>
            </a:r>
            <a:r>
              <a:rPr lang="en-US" sz="2200" dirty="0" smtClean="0"/>
              <a:t> outward movement of ATP &amp; inward movement of ADP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The proton motive force creates a more positive charge outside </a:t>
            </a:r>
            <a:r>
              <a:rPr lang="en-US" sz="2200" dirty="0" err="1" smtClean="0"/>
              <a:t>favouring</a:t>
            </a:r>
            <a:r>
              <a:rPr lang="en-US" sz="2200" dirty="0" smtClean="0"/>
              <a:t> </a:t>
            </a:r>
            <a:r>
              <a:rPr lang="en-US" sz="2200" dirty="0" err="1" smtClean="0"/>
              <a:t>movt</a:t>
            </a:r>
            <a:r>
              <a:rPr lang="en-US" sz="2200" dirty="0" smtClean="0"/>
              <a:t> of negative charged ATP outside</a:t>
            </a:r>
          </a:p>
          <a:p>
            <a:pPr>
              <a:buFont typeface="Arial" pitchFamily="34" charset="0"/>
              <a:buChar char="•"/>
            </a:pPr>
            <a:r>
              <a:rPr lang="en-US" sz="2200" b="1" i="1" dirty="0" smtClean="0">
                <a:solidFill>
                  <a:srgbClr val="FF0000"/>
                </a:solidFill>
              </a:rPr>
              <a:t>Phosphate </a:t>
            </a:r>
            <a:r>
              <a:rPr lang="en-US" sz="2200" b="1" i="1" dirty="0" err="1" smtClean="0">
                <a:solidFill>
                  <a:srgbClr val="FF0000"/>
                </a:solidFill>
              </a:rPr>
              <a:t>tanslocase</a:t>
            </a:r>
            <a:r>
              <a:rPr lang="en-US" sz="2200" b="1" i="1" dirty="0" smtClean="0">
                <a:solidFill>
                  <a:srgbClr val="FF0000"/>
                </a:solidFill>
              </a:rPr>
              <a:t>- </a:t>
            </a:r>
            <a:r>
              <a:rPr lang="en-US" sz="2200" dirty="0" smtClean="0"/>
              <a:t>transport of </a:t>
            </a:r>
            <a:r>
              <a:rPr lang="en-US" sz="2200" dirty="0" err="1" smtClean="0"/>
              <a:t>cytosolic</a:t>
            </a:r>
            <a:r>
              <a:rPr lang="en-US" sz="2200" dirty="0" smtClean="0"/>
              <a:t> PO4 into the matrix along with a proton.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Thus proton motive force provides energy for transport of 2 substrates as well.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427679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0408" y="49821"/>
            <a:ext cx="5039955" cy="63352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3600" dirty="0" smtClean="0">
                <a:latin typeface="Comic Sans MS" panose="030F0702030302020204" pitchFamily="66" charset="0"/>
              </a:rPr>
              <a:t>Brown adipose tissue</a:t>
            </a:r>
            <a:endParaRPr lang="en-IN" sz="3600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76709" y="1214422"/>
            <a:ext cx="4396381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673090" y="1643050"/>
            <a:ext cx="28994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Uncoupling of oxidative </a:t>
            </a:r>
            <a:r>
              <a:rPr lang="en-US" sz="28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phosphorylation</a:t>
            </a:r>
            <a:endParaRPr lang="en-IN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67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9350" y="145109"/>
            <a:ext cx="4718649" cy="59381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Inhibitors of METC</a:t>
            </a:r>
            <a:endParaRPr lang="en-IN" sz="3600" b="1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828680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2500306"/>
            <a:ext cx="1357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Rotenone ,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Barbiturates</a:t>
            </a:r>
          </a:p>
          <a:p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6429388" y="571480"/>
            <a:ext cx="18573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Oxidative </a:t>
            </a:r>
            <a:r>
              <a:rPr lang="en-US" dirty="0" err="1" smtClean="0">
                <a:solidFill>
                  <a:srgbClr val="FF0000"/>
                </a:solidFill>
              </a:rPr>
              <a:t>phosphorylation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err="1" smtClean="0"/>
              <a:t>Aractyloside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Oligomycin</a:t>
            </a:r>
            <a:endParaRPr lang="en-US" dirty="0" smtClean="0"/>
          </a:p>
          <a:p>
            <a:r>
              <a:rPr lang="en-US" dirty="0" err="1" smtClean="0"/>
              <a:t>ionophores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7715272" y="4572008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2,4 DNP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2,4 DNC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6314" y="264318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Dimercaprol</a:t>
            </a:r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7786710" y="2714620"/>
            <a:ext cx="1143008" cy="646331"/>
          </a:xfrm>
          <a:prstGeom prst="rect">
            <a:avLst/>
          </a:prstGeom>
          <a:noFill/>
          <a:ln w="28575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Cyanide, </a:t>
            </a:r>
            <a:r>
              <a:rPr lang="en-US" dirty="0" err="1" smtClean="0"/>
              <a:t>CO,azide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5741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71438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Malate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aspartate</a:t>
            </a:r>
            <a:r>
              <a:rPr lang="en-US" b="1" dirty="0" smtClean="0">
                <a:solidFill>
                  <a:srgbClr val="C00000"/>
                </a:solidFill>
              </a:rPr>
              <a:t> shuttle</a:t>
            </a:r>
            <a:endParaRPr lang="en-IN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Dr\Pictures\Untitled31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6516216" cy="60007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929454" y="1571612"/>
            <a:ext cx="2214546" cy="193899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Occurs in liver, kidney &amp; heart mitochondria</a:t>
            </a:r>
          </a:p>
          <a:p>
            <a:r>
              <a:rPr lang="en-US" dirty="0"/>
              <a:t>2.5 ATPS  are produced </a:t>
            </a:r>
            <a:endParaRPr lang="en-IN" dirty="0"/>
          </a:p>
        </p:txBody>
      </p:sp>
      <p:sp>
        <p:nvSpPr>
          <p:cNvPr id="3" name="Oval 2"/>
          <p:cNvSpPr/>
          <p:nvPr/>
        </p:nvSpPr>
        <p:spPr>
          <a:xfrm>
            <a:off x="5163672" y="2187387"/>
            <a:ext cx="1004048" cy="5916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Oval 5"/>
          <p:cNvSpPr/>
          <p:nvPr/>
        </p:nvSpPr>
        <p:spPr>
          <a:xfrm>
            <a:off x="403413" y="2097739"/>
            <a:ext cx="1004048" cy="5916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618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Glycerol 3-PO4 shuttle</a:t>
            </a:r>
            <a:endParaRPr lang="en-IN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434" y="928670"/>
            <a:ext cx="6051194" cy="500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064188" y="928670"/>
            <a:ext cx="1622612" cy="267765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Occurs in skeletal muscle and brain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1.5 ATPs are produced</a:t>
            </a:r>
            <a:endParaRPr lang="en-IN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19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 smtClean="0"/>
              <a:t>			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	</a:t>
            </a:r>
          </a:p>
          <a:p>
            <a:pPr>
              <a:buNone/>
            </a:pPr>
            <a:r>
              <a:rPr lang="en-US" dirty="0" smtClean="0"/>
              <a:t>				</a:t>
            </a:r>
            <a:r>
              <a:rPr lang="en-US" sz="4400" b="1" i="1" dirty="0" smtClean="0">
                <a:solidFill>
                  <a:srgbClr val="0066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THANK</a:t>
            </a:r>
            <a:r>
              <a:rPr lang="en-US" sz="4400" b="1" i="1" dirty="0" smtClean="0">
                <a:solidFill>
                  <a:srgbClr val="0066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YOU!</a:t>
            </a:r>
            <a:endParaRPr lang="en-IN" sz="4400" b="1" i="1" dirty="0">
              <a:solidFill>
                <a:srgbClr val="0066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034" y="2357430"/>
            <a:ext cx="2000264" cy="20717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7072330" y="2428868"/>
            <a:ext cx="1857388" cy="21431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289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62635" y="251011"/>
            <a:ext cx="6759389" cy="6364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0287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1646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IN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Reducing equivalents</a:t>
            </a:r>
            <a:endParaRPr lang="en-IN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185" y="1019908"/>
            <a:ext cx="8651630" cy="5416061"/>
          </a:xfrm>
          <a:solidFill>
            <a:schemeClr val="bg1"/>
          </a:solidFill>
        </p:spPr>
        <p:txBody>
          <a:bodyPr/>
          <a:lstStyle/>
          <a:p>
            <a:r>
              <a:rPr lang="en-IN" dirty="0"/>
              <a:t>In biochemistry, the term </a:t>
            </a:r>
            <a:r>
              <a:rPr lang="en-IN" b="1" dirty="0"/>
              <a:t>reducing equivalent</a:t>
            </a:r>
            <a:r>
              <a:rPr lang="en-IN" dirty="0"/>
              <a:t> refers to any of a number of chemical species which transfer the </a:t>
            </a:r>
            <a:r>
              <a:rPr lang="en-IN" b="1" dirty="0"/>
              <a:t>equivalent</a:t>
            </a:r>
            <a:r>
              <a:rPr lang="en-IN" dirty="0"/>
              <a:t> of one electron in redox reactions. </a:t>
            </a:r>
            <a:endParaRPr lang="en-IN" dirty="0" smtClean="0"/>
          </a:p>
          <a:p>
            <a:r>
              <a:rPr lang="en-IN" dirty="0" smtClean="0"/>
              <a:t>Examples </a:t>
            </a:r>
            <a:r>
              <a:rPr lang="en-IN" dirty="0"/>
              <a:t>of </a:t>
            </a:r>
            <a:r>
              <a:rPr lang="en-IN" b="1" dirty="0"/>
              <a:t>reducing equivalents</a:t>
            </a:r>
            <a:r>
              <a:rPr lang="en-IN" dirty="0"/>
              <a:t> are: </a:t>
            </a:r>
            <a:endParaRPr lang="en-IN" dirty="0" smtClean="0"/>
          </a:p>
          <a:p>
            <a:pPr marL="0" indent="0">
              <a:buNone/>
            </a:pPr>
            <a:r>
              <a:rPr lang="en-IN" dirty="0"/>
              <a:t>	</a:t>
            </a:r>
            <a:r>
              <a:rPr lang="en-IN" dirty="0" smtClean="0"/>
              <a:t>A </a:t>
            </a:r>
            <a:r>
              <a:rPr lang="en-IN" dirty="0"/>
              <a:t>lone electron </a:t>
            </a:r>
            <a:r>
              <a:rPr lang="en-IN" dirty="0" smtClean="0"/>
              <a:t>(For Ex. </a:t>
            </a:r>
            <a:r>
              <a:rPr lang="en-IN" dirty="0"/>
              <a:t>in reactions involving </a:t>
            </a:r>
            <a:r>
              <a:rPr lang="en-IN" dirty="0" smtClean="0"/>
              <a:t>				metal </a:t>
            </a:r>
            <a:r>
              <a:rPr lang="en-IN" dirty="0"/>
              <a:t>ions) </a:t>
            </a:r>
            <a:endParaRPr lang="en-IN" dirty="0" smtClean="0"/>
          </a:p>
          <a:p>
            <a:r>
              <a:rPr lang="en-IN" dirty="0" smtClean="0"/>
              <a:t>A </a:t>
            </a:r>
            <a:r>
              <a:rPr lang="en-IN" dirty="0"/>
              <a:t>hydrogen atom (consisting of a proton and an electron)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23632062"/>
      </p:ext>
    </p:extLst>
  </p:cSld>
  <p:clrMapOvr>
    <a:masterClrMapping/>
  </p:clrMapOvr>
</p:sld>
</file>

<file path=ppt/theme/theme1.xml><?xml version="1.0" encoding="utf-8"?>
<a:theme xmlns:a="http://schemas.openxmlformats.org/drawingml/2006/main" name="Yellow sa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IOCHE~1">
  <a:themeElements>
    <a:clrScheme name="">
      <a:dk1>
        <a:srgbClr val="000000"/>
      </a:dk1>
      <a:lt1>
        <a:srgbClr val="00000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AAAAA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IOCHE~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IOCHE~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CHE~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CHE~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CHE~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CHE~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CHE~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CHE~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727</TotalTime>
  <Words>2434</Words>
  <Application>Microsoft Office PowerPoint</Application>
  <PresentationFormat>On-screen Show (4:3)</PresentationFormat>
  <Paragraphs>368</Paragraphs>
  <Slides>79</Slides>
  <Notes>3</Notes>
  <HiddenSlides>8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79</vt:i4>
      </vt:variant>
    </vt:vector>
  </HeadingPairs>
  <TitlesOfParts>
    <vt:vector size="90" baseType="lpstr">
      <vt:lpstr>宋体</vt:lpstr>
      <vt:lpstr>Arial</vt:lpstr>
      <vt:lpstr>Calibri</vt:lpstr>
      <vt:lpstr>Century Gothic</vt:lpstr>
      <vt:lpstr>Chiller</vt:lpstr>
      <vt:lpstr>Comic Sans MS</vt:lpstr>
      <vt:lpstr>新細明體</vt:lpstr>
      <vt:lpstr>Times New Roman</vt:lpstr>
      <vt:lpstr>Wingdings</vt:lpstr>
      <vt:lpstr>Yellow sand</vt:lpstr>
      <vt:lpstr>BIOCHE~1</vt:lpstr>
      <vt:lpstr>MITOCHONDRIAL ELECTRON TRANSPORT CHAIN</vt:lpstr>
      <vt:lpstr>PowerPoint Presentation</vt:lpstr>
      <vt:lpstr>PowerPoint Presentation</vt:lpstr>
      <vt:lpstr>PowerPoint Presentation</vt:lpstr>
      <vt:lpstr>PowerPoint Presentation</vt:lpstr>
      <vt:lpstr>Redox pairs</vt:lpstr>
      <vt:lpstr>Redox pairs</vt:lpstr>
      <vt:lpstr>PowerPoint Presentation</vt:lpstr>
      <vt:lpstr>Reducing equivalents</vt:lpstr>
      <vt:lpstr>Reducing equivalents in foodstuffs</vt:lpstr>
      <vt:lpstr>Reducing equivalents in foodstuffs</vt:lpstr>
      <vt:lpstr>Oxidation –reduction reactions</vt:lpstr>
      <vt:lpstr>Oxidation- reduction potential</vt:lpstr>
      <vt:lpstr>Oxidation- reduction potential</vt:lpstr>
      <vt:lpstr>PowerPoint Presentation</vt:lpstr>
      <vt:lpstr>Free energy changes in redox reactions </vt:lpstr>
      <vt:lpstr>Oxidation- reduction potential</vt:lpstr>
      <vt:lpstr>PowerPoint Presentation</vt:lpstr>
      <vt:lpstr>PowerPoint Presentation</vt:lpstr>
      <vt:lpstr>PowerPoint Presentation</vt:lpstr>
      <vt:lpstr>Mitochondrial electron transport system</vt:lpstr>
      <vt:lpstr>Mitochondrial electron transport chain</vt:lpstr>
      <vt:lpstr>Mitochondrial electron transport chain</vt:lpstr>
      <vt:lpstr>ELECTRON TRANSPORT CHAIN</vt:lpstr>
      <vt:lpstr>PowerPoint Presentation</vt:lpstr>
      <vt:lpstr>PowerPoint Presentation</vt:lpstr>
      <vt:lpstr>Transfer of e- to ubiquinone-Q</vt:lpstr>
      <vt:lpstr>Nicotinamide nucleotide–linked dehydrogenases</vt:lpstr>
      <vt:lpstr>Nicotinamide nucleotide–linked dehydrogenases</vt:lpstr>
      <vt:lpstr>Nicotinamide nucleotide–linked dehydrogenases</vt:lpstr>
      <vt:lpstr>PowerPoint Presentation</vt:lpstr>
      <vt:lpstr>Complex I- NADH dehydrogenase</vt:lpstr>
      <vt:lpstr>PowerPoint Presentation</vt:lpstr>
      <vt:lpstr>Complex II- Succinate dehydrogenase</vt:lpstr>
      <vt:lpstr>Complex II- Succinate dehydrogenase</vt:lpstr>
      <vt:lpstr>UBIQUINONE</vt:lpstr>
      <vt:lpstr>CYTOCHROMES</vt:lpstr>
      <vt:lpstr>CYTOCHROMES</vt:lpstr>
      <vt:lpstr>Fe-S proteins</vt:lpstr>
      <vt:lpstr>PowerPoint Presentation</vt:lpstr>
      <vt:lpstr>COMPLEX III, COMPLEX IV</vt:lpstr>
      <vt:lpstr>Complex III- Ubiquinone cytochrome c oxidoreductase</vt:lpstr>
      <vt:lpstr>Cytochrome c</vt:lpstr>
      <vt:lpstr>Complex IV- cytochrome c oxidase</vt:lpstr>
      <vt:lpstr>Complex IV- cytochrome c oxidase</vt:lpstr>
      <vt:lpstr>COMPLEX I, COMPLEX III</vt:lpstr>
      <vt:lpstr>METC</vt:lpstr>
      <vt:lpstr>PowerPoint Presentation</vt:lpstr>
      <vt:lpstr>Inhibitors of METC</vt:lpstr>
      <vt:lpstr>Substrate level phosphorylation</vt:lpstr>
      <vt:lpstr>PowerPoint Presentation</vt:lpstr>
      <vt:lpstr>P/O RATIO or P/2e-</vt:lpstr>
      <vt:lpstr>Brown adipose tissue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Energetics </vt:lpstr>
      <vt:lpstr>PowerPoint Presentation</vt:lpstr>
      <vt:lpstr>Energetics </vt:lpstr>
      <vt:lpstr>Chemiosmotic theory- Peter Mitchell</vt:lpstr>
      <vt:lpstr>PowerPoint Presentation</vt:lpstr>
      <vt:lpstr>ATP synthase</vt:lpstr>
      <vt:lpstr>ATP synthesis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Binding change mechanism</vt:lpstr>
      <vt:lpstr>P/O RATIO or P/2e-</vt:lpstr>
      <vt:lpstr>Transporters </vt:lpstr>
      <vt:lpstr>Brown adipose tissue</vt:lpstr>
      <vt:lpstr>Inhibitors of METC</vt:lpstr>
      <vt:lpstr>Malate aspartate shuttle</vt:lpstr>
      <vt:lpstr>Glycerol 3-PO4 shuttle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Nudhali</dc:creator>
  <cp:lastModifiedBy>Windows User</cp:lastModifiedBy>
  <cp:revision>28</cp:revision>
  <dcterms:created xsi:type="dcterms:W3CDTF">2017-12-05T15:49:37Z</dcterms:created>
  <dcterms:modified xsi:type="dcterms:W3CDTF">2020-01-27T15:09:38Z</dcterms:modified>
</cp:coreProperties>
</file>