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3"/>
  </p:notesMasterIdLst>
  <p:sldIdLst>
    <p:sldId id="256" r:id="rId2"/>
    <p:sldId id="258" r:id="rId3"/>
    <p:sldId id="259" r:id="rId4"/>
    <p:sldId id="269" r:id="rId5"/>
    <p:sldId id="271" r:id="rId6"/>
    <p:sldId id="260" r:id="rId7"/>
    <p:sldId id="261" r:id="rId8"/>
    <p:sldId id="262" r:id="rId9"/>
    <p:sldId id="263" r:id="rId10"/>
    <p:sldId id="264" r:id="rId11"/>
    <p:sldId id="266" r:id="rId12"/>
    <p:sldId id="276" r:id="rId13"/>
    <p:sldId id="279" r:id="rId14"/>
    <p:sldId id="278" r:id="rId15"/>
    <p:sldId id="280" r:id="rId16"/>
    <p:sldId id="281" r:id="rId17"/>
    <p:sldId id="283" r:id="rId18"/>
    <p:sldId id="284" r:id="rId19"/>
    <p:sldId id="285" r:id="rId20"/>
    <p:sldId id="287" r:id="rId21"/>
    <p:sldId id="288" r:id="rId22"/>
    <p:sldId id="289" r:id="rId23"/>
    <p:sldId id="290" r:id="rId24"/>
    <p:sldId id="291" r:id="rId25"/>
    <p:sldId id="306" r:id="rId26"/>
    <p:sldId id="293" r:id="rId27"/>
    <p:sldId id="292" r:id="rId28"/>
    <p:sldId id="294" r:id="rId29"/>
    <p:sldId id="296" r:id="rId30"/>
    <p:sldId id="295" r:id="rId31"/>
    <p:sldId id="297" r:id="rId32"/>
    <p:sldId id="299" r:id="rId33"/>
    <p:sldId id="300" r:id="rId34"/>
    <p:sldId id="307" r:id="rId35"/>
    <p:sldId id="301" r:id="rId36"/>
    <p:sldId id="302" r:id="rId37"/>
    <p:sldId id="303" r:id="rId38"/>
    <p:sldId id="304" r:id="rId39"/>
    <p:sldId id="305" r:id="rId40"/>
    <p:sldId id="308" r:id="rId41"/>
    <p:sldId id="309" r:id="rId42"/>
    <p:sldId id="310" r:id="rId43"/>
    <p:sldId id="311" r:id="rId44"/>
    <p:sldId id="312" r:id="rId45"/>
    <p:sldId id="313" r:id="rId46"/>
    <p:sldId id="314" r:id="rId47"/>
    <p:sldId id="315" r:id="rId48"/>
    <p:sldId id="316" r:id="rId49"/>
    <p:sldId id="317" r:id="rId50"/>
    <p:sldId id="318" r:id="rId51"/>
    <p:sldId id="319" r:id="rId52"/>
    <p:sldId id="320" r:id="rId53"/>
    <p:sldId id="321" r:id="rId54"/>
    <p:sldId id="322" r:id="rId55"/>
    <p:sldId id="323" r:id="rId56"/>
    <p:sldId id="324" r:id="rId57"/>
    <p:sldId id="341" r:id="rId58"/>
    <p:sldId id="342" r:id="rId59"/>
    <p:sldId id="326" r:id="rId60"/>
    <p:sldId id="327" r:id="rId61"/>
    <p:sldId id="328" r:id="rId62"/>
    <p:sldId id="329" r:id="rId63"/>
    <p:sldId id="330" r:id="rId64"/>
    <p:sldId id="332" r:id="rId65"/>
    <p:sldId id="333" r:id="rId66"/>
    <p:sldId id="334" r:id="rId67"/>
    <p:sldId id="335" r:id="rId68"/>
    <p:sldId id="336" r:id="rId69"/>
    <p:sldId id="337" r:id="rId70"/>
    <p:sldId id="339" r:id="rId71"/>
    <p:sldId id="340" r:id="rId7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706FB4-DA3C-4250-8591-7246A932A3BE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AD8293-29C3-403B-B612-A323D377673C}">
      <dgm:prSet custT="1"/>
      <dgm:spPr/>
      <dgm:t>
        <a:bodyPr/>
        <a:lstStyle/>
        <a:p>
          <a:pPr rtl="0"/>
          <a:r>
            <a:rPr lang="en-US" sz="4400" dirty="0" smtClean="0"/>
            <a:t>Assess pH (7.35-7.45)</a:t>
          </a:r>
          <a:endParaRPr lang="en-US" sz="4400" dirty="0"/>
        </a:p>
      </dgm:t>
    </dgm:pt>
    <dgm:pt modelId="{E6B54E91-7FC3-4458-994C-6EA9F2E66F92}" type="parTrans" cxnId="{B2D1A801-723B-4F2D-BF37-8D645327D8D9}">
      <dgm:prSet/>
      <dgm:spPr/>
      <dgm:t>
        <a:bodyPr/>
        <a:lstStyle/>
        <a:p>
          <a:endParaRPr lang="en-US"/>
        </a:p>
      </dgm:t>
    </dgm:pt>
    <dgm:pt modelId="{DE333E7A-D8BC-4A0F-9ABC-E74AFF895FAB}" type="sibTrans" cxnId="{B2D1A801-723B-4F2D-BF37-8D645327D8D9}">
      <dgm:prSet custT="1"/>
      <dgm:spPr/>
      <dgm:t>
        <a:bodyPr/>
        <a:lstStyle/>
        <a:p>
          <a:endParaRPr lang="en-US" sz="3200"/>
        </a:p>
      </dgm:t>
    </dgm:pt>
    <dgm:pt modelId="{BF1DDC95-37A9-4C15-80C9-3EBF22B0A28A}">
      <dgm:prSet custT="1"/>
      <dgm:spPr/>
      <dgm:t>
        <a:bodyPr/>
        <a:lstStyle/>
        <a:p>
          <a:pPr rtl="0"/>
          <a:r>
            <a:rPr lang="en-US" sz="4400" dirty="0" smtClean="0"/>
            <a:t>Serum bicarbonate (22-26mmol/l).</a:t>
          </a:r>
          <a:endParaRPr lang="en-US" sz="4400" dirty="0"/>
        </a:p>
      </dgm:t>
    </dgm:pt>
    <dgm:pt modelId="{9438563C-7DE4-4935-B4E3-16B8AD9DBD97}" type="parTrans" cxnId="{467A4831-3FEB-460E-A01E-EC00986B76D3}">
      <dgm:prSet/>
      <dgm:spPr/>
      <dgm:t>
        <a:bodyPr/>
        <a:lstStyle/>
        <a:p>
          <a:endParaRPr lang="en-US"/>
        </a:p>
      </dgm:t>
    </dgm:pt>
    <dgm:pt modelId="{42B5153C-F4AE-4CA6-8C9F-760830213666}" type="sibTrans" cxnId="{467A4831-3FEB-460E-A01E-EC00986B76D3}">
      <dgm:prSet custT="1"/>
      <dgm:spPr/>
      <dgm:t>
        <a:bodyPr/>
        <a:lstStyle/>
        <a:p>
          <a:endParaRPr lang="en-US" sz="3200"/>
        </a:p>
      </dgm:t>
    </dgm:pt>
    <dgm:pt modelId="{F1AD8F0D-1BB8-4731-B69B-522FBA1E8AD6}">
      <dgm:prSet custT="1"/>
      <dgm:spPr/>
      <dgm:t>
        <a:bodyPr/>
        <a:lstStyle/>
        <a:p>
          <a:pPr rtl="0"/>
          <a:r>
            <a:rPr lang="en-US" sz="4400" smtClean="0"/>
            <a:t>Assess PCO2 (42-45 mmHg).</a:t>
          </a:r>
          <a:endParaRPr lang="en-US" sz="4400"/>
        </a:p>
      </dgm:t>
    </dgm:pt>
    <dgm:pt modelId="{F43E0BA9-99E9-41BC-BEA3-A5846A1676CC}" type="parTrans" cxnId="{189CE589-DE06-4123-9817-324B6F2EAC85}">
      <dgm:prSet/>
      <dgm:spPr/>
      <dgm:t>
        <a:bodyPr/>
        <a:lstStyle/>
        <a:p>
          <a:endParaRPr lang="en-US"/>
        </a:p>
      </dgm:t>
    </dgm:pt>
    <dgm:pt modelId="{12A6129E-F984-497D-8A5C-10105A71466F}" type="sibTrans" cxnId="{189CE589-DE06-4123-9817-324B6F2EAC85}">
      <dgm:prSet custT="1"/>
      <dgm:spPr/>
      <dgm:t>
        <a:bodyPr/>
        <a:lstStyle/>
        <a:p>
          <a:endParaRPr lang="en-US" sz="3200"/>
        </a:p>
      </dgm:t>
    </dgm:pt>
    <dgm:pt modelId="{8FB89D74-246D-4521-B43D-FE88C3AC2330}">
      <dgm:prSet custT="1"/>
      <dgm:spPr/>
      <dgm:t>
        <a:bodyPr/>
        <a:lstStyle/>
        <a:p>
          <a:pPr rtl="0"/>
          <a:r>
            <a:rPr lang="en-US" sz="4400" dirty="0" smtClean="0"/>
            <a:t>Check for compensatory response.</a:t>
          </a:r>
          <a:endParaRPr lang="en-US" sz="4400" dirty="0"/>
        </a:p>
      </dgm:t>
    </dgm:pt>
    <dgm:pt modelId="{0703CCAE-1116-43C0-B6D6-AFDD17DC48A3}" type="parTrans" cxnId="{78789F0D-25B3-4395-8E57-A076D4883C15}">
      <dgm:prSet/>
      <dgm:spPr/>
      <dgm:t>
        <a:bodyPr/>
        <a:lstStyle/>
        <a:p>
          <a:endParaRPr lang="en-US"/>
        </a:p>
      </dgm:t>
    </dgm:pt>
    <dgm:pt modelId="{5E61F38E-6463-4C10-A21E-629E57847EC1}" type="sibTrans" cxnId="{78789F0D-25B3-4395-8E57-A076D4883C15}">
      <dgm:prSet custT="1"/>
      <dgm:spPr/>
      <dgm:t>
        <a:bodyPr/>
        <a:lstStyle/>
        <a:p>
          <a:endParaRPr lang="en-US" sz="3200"/>
        </a:p>
      </dgm:t>
    </dgm:pt>
    <dgm:pt modelId="{4E93624B-D479-4973-B1DA-A875FBB617E8}">
      <dgm:prSet custT="1"/>
      <dgm:spPr/>
      <dgm:t>
        <a:bodyPr/>
        <a:lstStyle/>
        <a:p>
          <a:pPr rtl="0"/>
          <a:r>
            <a:rPr lang="en-US" sz="4400" smtClean="0"/>
            <a:t>Assess anion gap.</a:t>
          </a:r>
          <a:endParaRPr lang="en-US" sz="4400"/>
        </a:p>
      </dgm:t>
    </dgm:pt>
    <dgm:pt modelId="{A3810940-1882-4F07-B58F-87A9C129F60D}" type="parTrans" cxnId="{4EFACAAF-B8D5-44C3-9F84-84A90878B254}">
      <dgm:prSet/>
      <dgm:spPr/>
      <dgm:t>
        <a:bodyPr/>
        <a:lstStyle/>
        <a:p>
          <a:endParaRPr lang="en-US"/>
        </a:p>
      </dgm:t>
    </dgm:pt>
    <dgm:pt modelId="{B65BC383-889B-4DF7-882B-5B7F1E55819F}" type="sibTrans" cxnId="{4EFACAAF-B8D5-44C3-9F84-84A90878B254}">
      <dgm:prSet custT="1"/>
      <dgm:spPr/>
      <dgm:t>
        <a:bodyPr/>
        <a:lstStyle/>
        <a:p>
          <a:endParaRPr lang="en-US" sz="3200"/>
        </a:p>
      </dgm:t>
    </dgm:pt>
    <dgm:pt modelId="{C156C458-86EA-40B5-9F61-712B5DE8DDF0}">
      <dgm:prSet custT="1"/>
      <dgm:spPr/>
      <dgm:t>
        <a:bodyPr/>
        <a:lstStyle/>
        <a:p>
          <a:pPr rtl="0"/>
          <a:r>
            <a:rPr lang="en-US" sz="4400" dirty="0" smtClean="0"/>
            <a:t>Assess if there is any underlying cause</a:t>
          </a:r>
          <a:endParaRPr lang="en-US" sz="4400" dirty="0"/>
        </a:p>
      </dgm:t>
    </dgm:pt>
    <dgm:pt modelId="{30249419-FC05-4F37-99EA-20E1398ABDB7}" type="parTrans" cxnId="{63A02593-5EF2-44C3-AFE8-5D5BA20BE33D}">
      <dgm:prSet/>
      <dgm:spPr/>
      <dgm:t>
        <a:bodyPr/>
        <a:lstStyle/>
        <a:p>
          <a:endParaRPr lang="en-US"/>
        </a:p>
      </dgm:t>
    </dgm:pt>
    <dgm:pt modelId="{1EFE9A52-1DBC-4E86-881A-99D907257DDD}" type="sibTrans" cxnId="{63A02593-5EF2-44C3-AFE8-5D5BA20BE33D}">
      <dgm:prSet/>
      <dgm:spPr/>
      <dgm:t>
        <a:bodyPr/>
        <a:lstStyle/>
        <a:p>
          <a:endParaRPr lang="en-US"/>
        </a:p>
      </dgm:t>
    </dgm:pt>
    <dgm:pt modelId="{29A5347C-C05D-4582-BA5D-821C856C8EFB}" type="pres">
      <dgm:prSet presAssocID="{B5706FB4-DA3C-4250-8591-7246A932A3BE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0F572FE-8F40-4D39-804D-15BCBC3EB623}" type="pres">
      <dgm:prSet presAssocID="{41AD8293-29C3-403B-B612-A323D377673C}" presName="node" presStyleLbl="node1" presStyleIdx="0" presStyleCnt="6" custScaleX="2890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BE301F-C4F7-47B5-93D5-596C8084B967}" type="pres">
      <dgm:prSet presAssocID="{DE333E7A-D8BC-4A0F-9ABC-E74AFF895FAB}" presName="sibTrans" presStyleLbl="sibTrans2D1" presStyleIdx="0" presStyleCnt="5" custScaleX="289064"/>
      <dgm:spPr/>
      <dgm:t>
        <a:bodyPr/>
        <a:lstStyle/>
        <a:p>
          <a:endParaRPr lang="en-US"/>
        </a:p>
      </dgm:t>
    </dgm:pt>
    <dgm:pt modelId="{9E7D3534-5242-4623-907E-DE7045FD6DB4}" type="pres">
      <dgm:prSet presAssocID="{DE333E7A-D8BC-4A0F-9ABC-E74AFF895FAB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4DF11077-BD9D-4242-B11D-4EB7DC0CC094}" type="pres">
      <dgm:prSet presAssocID="{BF1DDC95-37A9-4C15-80C9-3EBF22B0A28A}" presName="node" presStyleLbl="node1" presStyleIdx="1" presStyleCnt="6" custScaleX="434642" custScaleY="1638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123ED8-10FD-476D-9DC8-9D168B6B4DA8}" type="pres">
      <dgm:prSet presAssocID="{42B5153C-F4AE-4CA6-8C9F-760830213666}" presName="sibTrans" presStyleLbl="sibTrans2D1" presStyleIdx="1" presStyleCnt="5" custScaleX="289064"/>
      <dgm:spPr/>
      <dgm:t>
        <a:bodyPr/>
        <a:lstStyle/>
        <a:p>
          <a:endParaRPr lang="en-US"/>
        </a:p>
      </dgm:t>
    </dgm:pt>
    <dgm:pt modelId="{D6DE3969-6DA7-4028-A6BB-271EBB9CF6AF}" type="pres">
      <dgm:prSet presAssocID="{42B5153C-F4AE-4CA6-8C9F-760830213666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DE9EA60F-EB6A-44DB-A385-67CA79898283}" type="pres">
      <dgm:prSet presAssocID="{F1AD8F0D-1BB8-4731-B69B-522FBA1E8AD6}" presName="node" presStyleLbl="node1" presStyleIdx="2" presStyleCnt="6" custScaleX="2890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D0C457-2AC2-449F-9CA5-28B81DAE9D20}" type="pres">
      <dgm:prSet presAssocID="{12A6129E-F984-497D-8A5C-10105A71466F}" presName="sibTrans" presStyleLbl="sibTrans2D1" presStyleIdx="2" presStyleCnt="5" custScaleX="289064"/>
      <dgm:spPr/>
      <dgm:t>
        <a:bodyPr/>
        <a:lstStyle/>
        <a:p>
          <a:endParaRPr lang="en-US"/>
        </a:p>
      </dgm:t>
    </dgm:pt>
    <dgm:pt modelId="{CE051B74-3A48-42F8-B10C-7B7C686A703C}" type="pres">
      <dgm:prSet presAssocID="{12A6129E-F984-497D-8A5C-10105A71466F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26F291EB-F54D-4562-ABD7-A5DEC95F7868}" type="pres">
      <dgm:prSet presAssocID="{8FB89D74-246D-4521-B43D-FE88C3AC2330}" presName="node" presStyleLbl="node1" presStyleIdx="3" presStyleCnt="6" custScaleX="4367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B31848-B6D4-44D9-836E-E2FC3D0387EC}" type="pres">
      <dgm:prSet presAssocID="{5E61F38E-6463-4C10-A21E-629E57847EC1}" presName="sibTrans" presStyleLbl="sibTrans2D1" presStyleIdx="3" presStyleCnt="5" custScaleX="289064"/>
      <dgm:spPr/>
      <dgm:t>
        <a:bodyPr/>
        <a:lstStyle/>
        <a:p>
          <a:endParaRPr lang="en-US"/>
        </a:p>
      </dgm:t>
    </dgm:pt>
    <dgm:pt modelId="{10822948-AB0C-4E23-9411-9DF7A6BEB0A0}" type="pres">
      <dgm:prSet presAssocID="{5E61F38E-6463-4C10-A21E-629E57847EC1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8D93FE77-2361-4187-88E9-C45ABF1A260D}" type="pres">
      <dgm:prSet presAssocID="{4E93624B-D479-4973-B1DA-A875FBB617E8}" presName="node" presStyleLbl="node1" presStyleIdx="4" presStyleCnt="6" custScaleX="2890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A37D2B-84FD-4118-88FD-CD3ACA498E89}" type="pres">
      <dgm:prSet presAssocID="{B65BC383-889B-4DF7-882B-5B7F1E55819F}" presName="sibTrans" presStyleLbl="sibTrans2D1" presStyleIdx="4" presStyleCnt="5" custScaleX="289064"/>
      <dgm:spPr/>
      <dgm:t>
        <a:bodyPr/>
        <a:lstStyle/>
        <a:p>
          <a:endParaRPr lang="en-US"/>
        </a:p>
      </dgm:t>
    </dgm:pt>
    <dgm:pt modelId="{89B29184-A584-48C8-9741-49693CB74106}" type="pres">
      <dgm:prSet presAssocID="{B65BC383-889B-4DF7-882B-5B7F1E55819F}" presName="connectorText" presStyleLbl="sibTrans2D1" presStyleIdx="4" presStyleCnt="5"/>
      <dgm:spPr/>
      <dgm:t>
        <a:bodyPr/>
        <a:lstStyle/>
        <a:p>
          <a:endParaRPr lang="en-US"/>
        </a:p>
      </dgm:t>
    </dgm:pt>
    <dgm:pt modelId="{DA4C0ABF-A06E-4F4D-B804-51832B5912B8}" type="pres">
      <dgm:prSet presAssocID="{C156C458-86EA-40B5-9F61-712B5DE8DDF0}" presName="node" presStyleLbl="node1" presStyleIdx="5" presStyleCnt="6" custScaleX="419200" custLinFactNeighborY="13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F73FCC-ED23-4B4D-92DD-928256DDE995}" type="presOf" srcId="{12A6129E-F984-497D-8A5C-10105A71466F}" destId="{BDD0C457-2AC2-449F-9CA5-28B81DAE9D20}" srcOrd="0" destOrd="0" presId="urn:microsoft.com/office/officeart/2005/8/layout/process2"/>
    <dgm:cxn modelId="{09A50921-A666-40C8-BA58-B19E429CC046}" type="presOf" srcId="{42B5153C-F4AE-4CA6-8C9F-760830213666}" destId="{D6DE3969-6DA7-4028-A6BB-271EBB9CF6AF}" srcOrd="1" destOrd="0" presId="urn:microsoft.com/office/officeart/2005/8/layout/process2"/>
    <dgm:cxn modelId="{B80E91F6-C64D-41E7-A87C-4E7A06DF6657}" type="presOf" srcId="{DE333E7A-D8BC-4A0F-9ABC-E74AFF895FAB}" destId="{32BE301F-C4F7-47B5-93D5-596C8084B967}" srcOrd="0" destOrd="0" presId="urn:microsoft.com/office/officeart/2005/8/layout/process2"/>
    <dgm:cxn modelId="{F75942FB-0E25-4338-9175-E4737F1DB0AD}" type="presOf" srcId="{B65BC383-889B-4DF7-882B-5B7F1E55819F}" destId="{1EA37D2B-84FD-4118-88FD-CD3ACA498E89}" srcOrd="0" destOrd="0" presId="urn:microsoft.com/office/officeart/2005/8/layout/process2"/>
    <dgm:cxn modelId="{467A4831-3FEB-460E-A01E-EC00986B76D3}" srcId="{B5706FB4-DA3C-4250-8591-7246A932A3BE}" destId="{BF1DDC95-37A9-4C15-80C9-3EBF22B0A28A}" srcOrd="1" destOrd="0" parTransId="{9438563C-7DE4-4935-B4E3-16B8AD9DBD97}" sibTransId="{42B5153C-F4AE-4CA6-8C9F-760830213666}"/>
    <dgm:cxn modelId="{954B69CE-2608-42BE-8C5D-65588BE26855}" type="presOf" srcId="{42B5153C-F4AE-4CA6-8C9F-760830213666}" destId="{FD123ED8-10FD-476D-9DC8-9D168B6B4DA8}" srcOrd="0" destOrd="0" presId="urn:microsoft.com/office/officeart/2005/8/layout/process2"/>
    <dgm:cxn modelId="{63A02593-5EF2-44C3-AFE8-5D5BA20BE33D}" srcId="{B5706FB4-DA3C-4250-8591-7246A932A3BE}" destId="{C156C458-86EA-40B5-9F61-712B5DE8DDF0}" srcOrd="5" destOrd="0" parTransId="{30249419-FC05-4F37-99EA-20E1398ABDB7}" sibTransId="{1EFE9A52-1DBC-4E86-881A-99D907257DDD}"/>
    <dgm:cxn modelId="{9799F161-B821-461A-9AD6-69033CF5DF5F}" type="presOf" srcId="{5E61F38E-6463-4C10-A21E-629E57847EC1}" destId="{EBB31848-B6D4-44D9-836E-E2FC3D0387EC}" srcOrd="0" destOrd="0" presId="urn:microsoft.com/office/officeart/2005/8/layout/process2"/>
    <dgm:cxn modelId="{BB0439BA-576E-4FC2-809A-1FD06B03F71B}" type="presOf" srcId="{B5706FB4-DA3C-4250-8591-7246A932A3BE}" destId="{29A5347C-C05D-4582-BA5D-821C856C8EFB}" srcOrd="0" destOrd="0" presId="urn:microsoft.com/office/officeart/2005/8/layout/process2"/>
    <dgm:cxn modelId="{8D5F4754-64EA-4EF9-B0E3-3C885CF9CBD2}" type="presOf" srcId="{5E61F38E-6463-4C10-A21E-629E57847EC1}" destId="{10822948-AB0C-4E23-9411-9DF7A6BEB0A0}" srcOrd="1" destOrd="0" presId="urn:microsoft.com/office/officeart/2005/8/layout/process2"/>
    <dgm:cxn modelId="{DB09CB46-C86C-4AD2-B891-9D5DEE1995A7}" type="presOf" srcId="{12A6129E-F984-497D-8A5C-10105A71466F}" destId="{CE051B74-3A48-42F8-B10C-7B7C686A703C}" srcOrd="1" destOrd="0" presId="urn:microsoft.com/office/officeart/2005/8/layout/process2"/>
    <dgm:cxn modelId="{A89BB10F-552C-4D64-B96E-C011EC8F6995}" type="presOf" srcId="{DE333E7A-D8BC-4A0F-9ABC-E74AFF895FAB}" destId="{9E7D3534-5242-4623-907E-DE7045FD6DB4}" srcOrd="1" destOrd="0" presId="urn:microsoft.com/office/officeart/2005/8/layout/process2"/>
    <dgm:cxn modelId="{6F20ED5B-59FF-45A8-B5D9-8946AB661A54}" type="presOf" srcId="{B65BC383-889B-4DF7-882B-5B7F1E55819F}" destId="{89B29184-A584-48C8-9741-49693CB74106}" srcOrd="1" destOrd="0" presId="urn:microsoft.com/office/officeart/2005/8/layout/process2"/>
    <dgm:cxn modelId="{4EFACAAF-B8D5-44C3-9F84-84A90878B254}" srcId="{B5706FB4-DA3C-4250-8591-7246A932A3BE}" destId="{4E93624B-D479-4973-B1DA-A875FBB617E8}" srcOrd="4" destOrd="0" parTransId="{A3810940-1882-4F07-B58F-87A9C129F60D}" sibTransId="{B65BC383-889B-4DF7-882B-5B7F1E55819F}"/>
    <dgm:cxn modelId="{B2D1A801-723B-4F2D-BF37-8D645327D8D9}" srcId="{B5706FB4-DA3C-4250-8591-7246A932A3BE}" destId="{41AD8293-29C3-403B-B612-A323D377673C}" srcOrd="0" destOrd="0" parTransId="{E6B54E91-7FC3-4458-994C-6EA9F2E66F92}" sibTransId="{DE333E7A-D8BC-4A0F-9ABC-E74AFF895FAB}"/>
    <dgm:cxn modelId="{3B449280-657D-4715-A625-0DBC702DD61B}" type="presOf" srcId="{8FB89D74-246D-4521-B43D-FE88C3AC2330}" destId="{26F291EB-F54D-4562-ABD7-A5DEC95F7868}" srcOrd="0" destOrd="0" presId="urn:microsoft.com/office/officeart/2005/8/layout/process2"/>
    <dgm:cxn modelId="{8B0C2B62-1AF9-4CD4-935E-928E243D608E}" type="presOf" srcId="{41AD8293-29C3-403B-B612-A323D377673C}" destId="{50F572FE-8F40-4D39-804D-15BCBC3EB623}" srcOrd="0" destOrd="0" presId="urn:microsoft.com/office/officeart/2005/8/layout/process2"/>
    <dgm:cxn modelId="{189CE589-DE06-4123-9817-324B6F2EAC85}" srcId="{B5706FB4-DA3C-4250-8591-7246A932A3BE}" destId="{F1AD8F0D-1BB8-4731-B69B-522FBA1E8AD6}" srcOrd="2" destOrd="0" parTransId="{F43E0BA9-99E9-41BC-BEA3-A5846A1676CC}" sibTransId="{12A6129E-F984-497D-8A5C-10105A71466F}"/>
    <dgm:cxn modelId="{2F5EA791-4DD4-4231-BCF0-A94CAD83048E}" type="presOf" srcId="{F1AD8F0D-1BB8-4731-B69B-522FBA1E8AD6}" destId="{DE9EA60F-EB6A-44DB-A385-67CA79898283}" srcOrd="0" destOrd="0" presId="urn:microsoft.com/office/officeart/2005/8/layout/process2"/>
    <dgm:cxn modelId="{39F45C7A-E4E9-4CE5-BD96-65E47A336B4F}" type="presOf" srcId="{C156C458-86EA-40B5-9F61-712B5DE8DDF0}" destId="{DA4C0ABF-A06E-4F4D-B804-51832B5912B8}" srcOrd="0" destOrd="0" presId="urn:microsoft.com/office/officeart/2005/8/layout/process2"/>
    <dgm:cxn modelId="{78789F0D-25B3-4395-8E57-A076D4883C15}" srcId="{B5706FB4-DA3C-4250-8591-7246A932A3BE}" destId="{8FB89D74-246D-4521-B43D-FE88C3AC2330}" srcOrd="3" destOrd="0" parTransId="{0703CCAE-1116-43C0-B6D6-AFDD17DC48A3}" sibTransId="{5E61F38E-6463-4C10-A21E-629E57847EC1}"/>
    <dgm:cxn modelId="{2D61486C-A9DF-4EFF-B7C9-F8D2C6C1662C}" type="presOf" srcId="{4E93624B-D479-4973-B1DA-A875FBB617E8}" destId="{8D93FE77-2361-4187-88E9-C45ABF1A260D}" srcOrd="0" destOrd="0" presId="urn:microsoft.com/office/officeart/2005/8/layout/process2"/>
    <dgm:cxn modelId="{4532BD24-DC1C-40EC-982E-8CCC51C587D5}" type="presOf" srcId="{BF1DDC95-37A9-4C15-80C9-3EBF22B0A28A}" destId="{4DF11077-BD9D-4242-B11D-4EB7DC0CC094}" srcOrd="0" destOrd="0" presId="urn:microsoft.com/office/officeart/2005/8/layout/process2"/>
    <dgm:cxn modelId="{5888E62F-4EFF-46EF-B5B5-0AE16A3B936D}" type="presParOf" srcId="{29A5347C-C05D-4582-BA5D-821C856C8EFB}" destId="{50F572FE-8F40-4D39-804D-15BCBC3EB623}" srcOrd="0" destOrd="0" presId="urn:microsoft.com/office/officeart/2005/8/layout/process2"/>
    <dgm:cxn modelId="{B8F5CAED-0FE8-4413-879B-91233E0055C6}" type="presParOf" srcId="{29A5347C-C05D-4582-BA5D-821C856C8EFB}" destId="{32BE301F-C4F7-47B5-93D5-596C8084B967}" srcOrd="1" destOrd="0" presId="urn:microsoft.com/office/officeart/2005/8/layout/process2"/>
    <dgm:cxn modelId="{541D85C5-D5F2-4796-99B5-F62EAC7492A0}" type="presParOf" srcId="{32BE301F-C4F7-47B5-93D5-596C8084B967}" destId="{9E7D3534-5242-4623-907E-DE7045FD6DB4}" srcOrd="0" destOrd="0" presId="urn:microsoft.com/office/officeart/2005/8/layout/process2"/>
    <dgm:cxn modelId="{7CF72377-FBAD-4EF3-8044-0B277C31B2B9}" type="presParOf" srcId="{29A5347C-C05D-4582-BA5D-821C856C8EFB}" destId="{4DF11077-BD9D-4242-B11D-4EB7DC0CC094}" srcOrd="2" destOrd="0" presId="urn:microsoft.com/office/officeart/2005/8/layout/process2"/>
    <dgm:cxn modelId="{AD2BF331-CD91-4372-A823-52332AE2BE67}" type="presParOf" srcId="{29A5347C-C05D-4582-BA5D-821C856C8EFB}" destId="{FD123ED8-10FD-476D-9DC8-9D168B6B4DA8}" srcOrd="3" destOrd="0" presId="urn:microsoft.com/office/officeart/2005/8/layout/process2"/>
    <dgm:cxn modelId="{FCA431EB-02AF-4670-896A-929F7F8DBCCD}" type="presParOf" srcId="{FD123ED8-10FD-476D-9DC8-9D168B6B4DA8}" destId="{D6DE3969-6DA7-4028-A6BB-271EBB9CF6AF}" srcOrd="0" destOrd="0" presId="urn:microsoft.com/office/officeart/2005/8/layout/process2"/>
    <dgm:cxn modelId="{734DA1E9-D9C5-41CC-9402-774ADF8622BC}" type="presParOf" srcId="{29A5347C-C05D-4582-BA5D-821C856C8EFB}" destId="{DE9EA60F-EB6A-44DB-A385-67CA79898283}" srcOrd="4" destOrd="0" presId="urn:microsoft.com/office/officeart/2005/8/layout/process2"/>
    <dgm:cxn modelId="{7675130C-5EA3-4B0F-95D1-01559243D9A0}" type="presParOf" srcId="{29A5347C-C05D-4582-BA5D-821C856C8EFB}" destId="{BDD0C457-2AC2-449F-9CA5-28B81DAE9D20}" srcOrd="5" destOrd="0" presId="urn:microsoft.com/office/officeart/2005/8/layout/process2"/>
    <dgm:cxn modelId="{FE3C7175-4588-420C-AE02-5EBC787ACC5D}" type="presParOf" srcId="{BDD0C457-2AC2-449F-9CA5-28B81DAE9D20}" destId="{CE051B74-3A48-42F8-B10C-7B7C686A703C}" srcOrd="0" destOrd="0" presId="urn:microsoft.com/office/officeart/2005/8/layout/process2"/>
    <dgm:cxn modelId="{FFB02DA3-10F1-43D8-8E8B-73C2812B9058}" type="presParOf" srcId="{29A5347C-C05D-4582-BA5D-821C856C8EFB}" destId="{26F291EB-F54D-4562-ABD7-A5DEC95F7868}" srcOrd="6" destOrd="0" presId="urn:microsoft.com/office/officeart/2005/8/layout/process2"/>
    <dgm:cxn modelId="{B26A02A5-09FE-41D3-933D-4FA497C6E72B}" type="presParOf" srcId="{29A5347C-C05D-4582-BA5D-821C856C8EFB}" destId="{EBB31848-B6D4-44D9-836E-E2FC3D0387EC}" srcOrd="7" destOrd="0" presId="urn:microsoft.com/office/officeart/2005/8/layout/process2"/>
    <dgm:cxn modelId="{E7415F1E-2704-42EF-BF89-0D3F26B54874}" type="presParOf" srcId="{EBB31848-B6D4-44D9-836E-E2FC3D0387EC}" destId="{10822948-AB0C-4E23-9411-9DF7A6BEB0A0}" srcOrd="0" destOrd="0" presId="urn:microsoft.com/office/officeart/2005/8/layout/process2"/>
    <dgm:cxn modelId="{1E4D8BC5-F493-42B2-ABBF-858D72F0F120}" type="presParOf" srcId="{29A5347C-C05D-4582-BA5D-821C856C8EFB}" destId="{8D93FE77-2361-4187-88E9-C45ABF1A260D}" srcOrd="8" destOrd="0" presId="urn:microsoft.com/office/officeart/2005/8/layout/process2"/>
    <dgm:cxn modelId="{FC886B8B-295A-43FE-A1AB-DE1ADC8BF130}" type="presParOf" srcId="{29A5347C-C05D-4582-BA5D-821C856C8EFB}" destId="{1EA37D2B-84FD-4118-88FD-CD3ACA498E89}" srcOrd="9" destOrd="0" presId="urn:microsoft.com/office/officeart/2005/8/layout/process2"/>
    <dgm:cxn modelId="{635238DB-A289-4B50-96D0-AE05A098C093}" type="presParOf" srcId="{1EA37D2B-84FD-4118-88FD-CD3ACA498E89}" destId="{89B29184-A584-48C8-9741-49693CB74106}" srcOrd="0" destOrd="0" presId="urn:microsoft.com/office/officeart/2005/8/layout/process2"/>
    <dgm:cxn modelId="{B4166AA3-5696-4740-A01F-468F73211E0A}" type="presParOf" srcId="{29A5347C-C05D-4582-BA5D-821C856C8EFB}" destId="{DA4C0ABF-A06E-4F4D-B804-51832B5912B8}" srcOrd="1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1551AF-3E82-4EF5-8B13-2AA547FF8A50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A4152-0773-47E5-9D62-57BE7723A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241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D1D1F044-F321-4389-AD3B-BD33222ED8B1}" type="slidenum">
              <a:rPr lang="tr-TR" altLang="en-US" smtClean="0">
                <a:solidFill>
                  <a:srgbClr val="000000"/>
                </a:solidFill>
              </a:rPr>
              <a:pPr/>
              <a:t>4</a:t>
            </a:fld>
            <a:endParaRPr lang="tr-TR" altLang="en-US" smtClean="0">
              <a:solidFill>
                <a:srgbClr val="000000"/>
              </a:solidFill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3643623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6170B93A-1790-44C5-848F-6CC881CD55AA}" type="slidenum">
              <a:rPr lang="tr-TR" altLang="en-US" smtClean="0"/>
              <a:pPr/>
              <a:t>5</a:t>
            </a:fld>
            <a:endParaRPr lang="tr-TR" altLang="en-US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1273818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E7DB4726-C8FB-424F-9C2F-3A24B6CAF5E0}" type="slidenum">
              <a:rPr lang="tr-TR" altLang="en-US" smtClean="0"/>
              <a:pPr/>
              <a:t>32</a:t>
            </a:fld>
            <a:endParaRPr lang="tr-TR" altLang="en-US" smtClean="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12509114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5368CE17-568C-4383-B69B-DB1D712BBBAD}" type="slidenum">
              <a:rPr lang="tr-TR" altLang="en-US" smtClean="0"/>
              <a:pPr/>
              <a:t>33</a:t>
            </a:fld>
            <a:endParaRPr lang="tr-TR" altLang="en-US" smtClean="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11604532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4B4DAFC2-0EE1-405E-A579-CFEF02300479}" type="slidenum">
              <a:rPr lang="tr-TR" altLang="en-US" smtClean="0"/>
              <a:pPr/>
              <a:t>55</a:t>
            </a:fld>
            <a:endParaRPr lang="tr-TR" altLang="en-US" smtClean="0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776260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00A9-1C16-485F-BBC0-1AB4A2A13BF1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CD20A-77BA-46E8-B99A-AC5B879EF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623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00A9-1C16-485F-BBC0-1AB4A2A13BF1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CD20A-77BA-46E8-B99A-AC5B879EF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20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00A9-1C16-485F-BBC0-1AB4A2A13BF1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CD20A-77BA-46E8-B99A-AC5B879EF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714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00A9-1C16-485F-BBC0-1AB4A2A13BF1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CD20A-77BA-46E8-B99A-AC5B879EF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317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00A9-1C16-485F-BBC0-1AB4A2A13BF1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CD20A-77BA-46E8-B99A-AC5B879EF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237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00A9-1C16-485F-BBC0-1AB4A2A13BF1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CD20A-77BA-46E8-B99A-AC5B879EF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08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00A9-1C16-485F-BBC0-1AB4A2A13BF1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CD20A-77BA-46E8-B99A-AC5B879EF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46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00A9-1C16-485F-BBC0-1AB4A2A13BF1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CD20A-77BA-46E8-B99A-AC5B879EF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031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00A9-1C16-485F-BBC0-1AB4A2A13BF1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CD20A-77BA-46E8-B99A-AC5B879EF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818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00A9-1C16-485F-BBC0-1AB4A2A13BF1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CD20A-77BA-46E8-B99A-AC5B879EF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31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00A9-1C16-485F-BBC0-1AB4A2A13BF1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CD20A-77BA-46E8-B99A-AC5B879EF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08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100A9-1C16-485F-BBC0-1AB4A2A13BF1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CD20A-77BA-46E8-B99A-AC5B879EF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078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152" y="1122363"/>
            <a:ext cx="11642502" cy="2387600"/>
          </a:xfrm>
        </p:spPr>
        <p:txBody>
          <a:bodyPr>
            <a:normAutofit/>
          </a:bodyPr>
          <a:lstStyle/>
          <a:p>
            <a:r>
              <a:rPr lang="en-US" sz="7200" dirty="0" smtClean="0"/>
              <a:t>Disorders of Acid Base Balance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Dr.N.E.Nandhini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76471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89" y="206062"/>
            <a:ext cx="11225011" cy="5970901"/>
          </a:xfrm>
        </p:spPr>
        <p:txBody>
          <a:bodyPr>
            <a:normAutofit/>
          </a:bodyPr>
          <a:lstStyle/>
          <a:p>
            <a:pPr marL="609600" indent="-609600">
              <a:buNone/>
            </a:pPr>
            <a:r>
              <a:rPr lang="en-US" altLang="en-US" sz="4000" dirty="0" smtClean="0"/>
              <a:t>Metabolic acidosis may be due to</a:t>
            </a:r>
          </a:p>
          <a:p>
            <a:pPr marL="609600" indent="-609600">
              <a:buNone/>
            </a:pPr>
            <a:endParaRPr lang="en-US" altLang="en-US" sz="4000" dirty="0" smtClean="0"/>
          </a:p>
          <a:p>
            <a:pPr marL="609600" indent="-609600">
              <a:buFontTx/>
              <a:buAutoNum type="arabicPeriod"/>
            </a:pPr>
            <a:r>
              <a:rPr lang="en-US" altLang="en-US" sz="4000" dirty="0" smtClean="0">
                <a:solidFill>
                  <a:srgbClr val="FF0000"/>
                </a:solidFill>
              </a:rPr>
              <a:t>Accumulation of H+ ions.</a:t>
            </a:r>
          </a:p>
          <a:p>
            <a:pPr marL="609600" indent="-609600">
              <a:buNone/>
            </a:pPr>
            <a:r>
              <a:rPr lang="en-US" altLang="en-US" sz="4000" dirty="0" smtClean="0">
                <a:solidFill>
                  <a:srgbClr val="FF0000"/>
                </a:solidFill>
              </a:rPr>
              <a:t>			Or</a:t>
            </a:r>
          </a:p>
          <a:p>
            <a:pPr marL="609600" indent="-609600">
              <a:buClr>
                <a:schemeClr val="tx1"/>
              </a:buClr>
              <a:buFontTx/>
              <a:buAutoNum type="arabicPeriod" startAt="2"/>
            </a:pPr>
            <a:r>
              <a:rPr lang="en-US" altLang="en-US" sz="4000" dirty="0" smtClean="0">
                <a:solidFill>
                  <a:srgbClr val="FF0000"/>
                </a:solidFill>
              </a:rPr>
              <a:t>Depletion of HCO</a:t>
            </a:r>
            <a:r>
              <a:rPr lang="en-US" altLang="en-US" sz="4000" baseline="-25000" dirty="0" smtClean="0">
                <a:solidFill>
                  <a:srgbClr val="FF0000"/>
                </a:solidFill>
              </a:rPr>
              <a:t>3</a:t>
            </a:r>
            <a:r>
              <a:rPr lang="en-US" altLang="en-US" sz="4000" b="1" baseline="30000" dirty="0" smtClean="0">
                <a:solidFill>
                  <a:srgbClr val="FF0000"/>
                </a:solidFill>
              </a:rPr>
              <a:t>- </a:t>
            </a:r>
            <a:r>
              <a:rPr lang="en-US" altLang="en-US" sz="4000" dirty="0" smtClean="0">
                <a:solidFill>
                  <a:srgbClr val="FF0000"/>
                </a:solidFill>
              </a:rPr>
              <a:t>ions.</a:t>
            </a:r>
          </a:p>
          <a:p>
            <a:pPr marL="609600" indent="-609600">
              <a:buClr>
                <a:schemeClr val="tx1"/>
              </a:buClr>
              <a:buFontTx/>
              <a:buAutoNum type="arabicPeriod" startAt="2"/>
            </a:pPr>
            <a:endParaRPr lang="en-US" altLang="en-US" sz="4000" dirty="0" smtClean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04789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577" y="206062"/>
            <a:ext cx="11096223" cy="5970901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50000"/>
              </a:lnSpc>
              <a:buNone/>
            </a:pPr>
            <a:r>
              <a:rPr lang="en-US" altLang="en-US" sz="3600" dirty="0"/>
              <a:t>Metabolic acidosis is a systemic disorder </a:t>
            </a:r>
            <a:r>
              <a:rPr lang="en-US" altLang="en-US" sz="3600" dirty="0" smtClean="0"/>
              <a:t>characterized </a:t>
            </a:r>
            <a:r>
              <a:rPr lang="en-US" altLang="en-US" sz="3600" dirty="0"/>
              <a:t>by a primary 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 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[HCO3</a:t>
            </a:r>
            <a:r>
              <a:rPr lang="en-US" altLang="en-US" sz="3600" dirty="0">
                <a:cs typeface="Times New Roman" panose="02020603050405020304" pitchFamily="18" charset="0"/>
              </a:rPr>
              <a:t>] 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by</a:t>
            </a:r>
          </a:p>
          <a:p>
            <a:pPr marL="609600" indent="-609600">
              <a:lnSpc>
                <a:spcPct val="150000"/>
              </a:lnSpc>
              <a:buNone/>
            </a:pPr>
            <a:endParaRPr lang="en-US" altLang="en-US" sz="3600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sz="3600" dirty="0">
                <a:cs typeface="Times New Roman" panose="02020603050405020304" pitchFamily="18" charset="0"/>
              </a:rPr>
              <a:t>Addition of strong acid buffered by HCO3-</a:t>
            </a:r>
          </a:p>
          <a:p>
            <a:pPr marL="609600" indent="-609600">
              <a:buFontTx/>
              <a:buAutoNum type="arabicPeriod"/>
            </a:pPr>
            <a:endParaRPr lang="en-US" altLang="en-US" sz="3600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sz="3600" dirty="0">
                <a:cs typeface="Times New Roman" panose="02020603050405020304" pitchFamily="18" charset="0"/>
              </a:rPr>
              <a:t>Loss of HCO3- from the body fluids usually through GI tract or kidneys</a:t>
            </a:r>
          </a:p>
          <a:p>
            <a:pPr marL="609600" indent="-609600">
              <a:buFontTx/>
              <a:buAutoNum type="arabicPeriod"/>
            </a:pPr>
            <a:endParaRPr lang="en-US" altLang="en-US" sz="36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3600" dirty="0">
              <a:cs typeface="Times New Roman" panose="02020603050405020304" pitchFamily="18" charset="0"/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72677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81001"/>
            <a:ext cx="12192000" cy="5745163"/>
          </a:xfrm>
        </p:spPr>
        <p:txBody>
          <a:bodyPr/>
          <a:lstStyle/>
          <a:p>
            <a:pPr marL="609600" indent="-609600">
              <a:buNone/>
            </a:pPr>
            <a:r>
              <a:rPr lang="en-US" altLang="en-US" sz="5400" dirty="0" smtClean="0"/>
              <a:t>                 Anion gap</a:t>
            </a:r>
          </a:p>
          <a:p>
            <a:pPr marL="609600" indent="-609600">
              <a:buNone/>
            </a:pPr>
            <a:r>
              <a:rPr lang="en-US" altLang="en-US" sz="3000" dirty="0" smtClean="0"/>
              <a:t>The </a:t>
            </a:r>
            <a:r>
              <a:rPr lang="en-US" altLang="en-US" sz="3000" dirty="0"/>
              <a:t>sum of anions is equal to the sum of </a:t>
            </a:r>
            <a:r>
              <a:rPr lang="en-US" altLang="en-US" sz="3000" dirty="0" err="1" smtClean="0"/>
              <a:t>cations</a:t>
            </a:r>
            <a:r>
              <a:rPr lang="en-US" altLang="en-US" sz="3000" dirty="0" smtClean="0"/>
              <a:t> </a:t>
            </a:r>
            <a:r>
              <a:rPr lang="en-US" altLang="en-US" sz="3000" dirty="0"/>
              <a:t>in ECF. </a:t>
            </a:r>
          </a:p>
          <a:p>
            <a:pPr marL="609600" indent="-609600">
              <a:buNone/>
            </a:pPr>
            <a:endParaRPr lang="en-US" altLang="en-US" sz="3000" dirty="0"/>
          </a:p>
          <a:p>
            <a:pPr marL="609600" indent="-609600">
              <a:buNone/>
            </a:pPr>
            <a:r>
              <a:rPr lang="en-US" altLang="en-US" sz="3000" dirty="0"/>
              <a:t>The major </a:t>
            </a:r>
            <a:r>
              <a:rPr lang="en-US" altLang="en-US" sz="3000" dirty="0" err="1"/>
              <a:t>cations</a:t>
            </a:r>
            <a:r>
              <a:rPr lang="en-US" altLang="en-US" sz="3000" dirty="0"/>
              <a:t> : sodium(Na</a:t>
            </a:r>
            <a:r>
              <a:rPr lang="en-US" altLang="en-US" sz="3000" baseline="30000" dirty="0"/>
              <a:t>+</a:t>
            </a:r>
            <a:r>
              <a:rPr lang="en-US" altLang="en-US" sz="3000" dirty="0"/>
              <a:t>) &amp; potassium(K</a:t>
            </a:r>
            <a:r>
              <a:rPr lang="en-US" altLang="en-US" sz="3000" baseline="30000" dirty="0" smtClean="0"/>
              <a:t>+</a:t>
            </a:r>
            <a:r>
              <a:rPr lang="en-US" altLang="en-US" sz="3000" dirty="0" smtClean="0"/>
              <a:t>)- 95%</a:t>
            </a:r>
            <a:endParaRPr lang="en-US" altLang="en-US" sz="3000" dirty="0"/>
          </a:p>
          <a:p>
            <a:pPr marL="609600" indent="-609600">
              <a:buNone/>
            </a:pPr>
            <a:endParaRPr lang="en-US" altLang="en-US" sz="3000" dirty="0"/>
          </a:p>
          <a:p>
            <a:pPr marL="609600" indent="-609600">
              <a:buNone/>
            </a:pPr>
            <a:r>
              <a:rPr lang="en-US" altLang="en-US" sz="3000" dirty="0"/>
              <a:t>The major anions: chloride(</a:t>
            </a:r>
            <a:r>
              <a:rPr lang="en-US" altLang="en-US" sz="3000" dirty="0" err="1"/>
              <a:t>Cl</a:t>
            </a:r>
            <a:r>
              <a:rPr lang="en-US" altLang="en-US" sz="3000" baseline="30000" dirty="0"/>
              <a:t>-</a:t>
            </a:r>
            <a:r>
              <a:rPr lang="en-US" altLang="en-US" sz="3000" dirty="0"/>
              <a:t>) &amp; </a:t>
            </a:r>
            <a:r>
              <a:rPr lang="en-US" altLang="en-US" sz="3000" dirty="0" smtClean="0"/>
              <a:t>bicarbonate(</a:t>
            </a:r>
            <a:r>
              <a:rPr lang="en-US" altLang="en-US" sz="3000" dirty="0" smtClean="0">
                <a:cs typeface="Arial" panose="020B0604020202020204" pitchFamily="34" charset="0"/>
              </a:rPr>
              <a:t>HCO3</a:t>
            </a:r>
            <a:r>
              <a:rPr lang="en-US" altLang="en-US" sz="3000" baseline="30000" dirty="0" smtClean="0"/>
              <a:t>-</a:t>
            </a:r>
            <a:r>
              <a:rPr lang="en-US" altLang="en-US" sz="3000" dirty="0" smtClean="0">
                <a:cs typeface="Arial" panose="020B0604020202020204" pitchFamily="34" charset="0"/>
              </a:rPr>
              <a:t> </a:t>
            </a:r>
            <a:r>
              <a:rPr lang="en-US" altLang="en-US" sz="3000" dirty="0" smtClean="0"/>
              <a:t>).86%</a:t>
            </a:r>
          </a:p>
          <a:p>
            <a:pPr marL="609600" indent="-609600">
              <a:buNone/>
            </a:pPr>
            <a:endParaRPr lang="en-US" altLang="en-US" sz="3000" dirty="0" smtClean="0"/>
          </a:p>
          <a:p>
            <a:pPr marL="609600" indent="-609600">
              <a:buNone/>
            </a:pPr>
            <a:r>
              <a:rPr lang="en-US" altLang="en-US" sz="3000" dirty="0" smtClean="0"/>
              <a:t>To maintain electrical neutrality the sum of anions must be equal to </a:t>
            </a:r>
            <a:r>
              <a:rPr lang="en-US" altLang="en-US" sz="3000" dirty="0" err="1" smtClean="0"/>
              <a:t>cations</a:t>
            </a:r>
            <a:r>
              <a:rPr lang="en-US" altLang="en-US" sz="3000" dirty="0" smtClean="0"/>
              <a:t>.</a:t>
            </a:r>
          </a:p>
          <a:p>
            <a:pPr marL="609600" indent="-609600">
              <a:buNone/>
            </a:pPr>
            <a:endParaRPr lang="en-US" altLang="en-US" sz="3000" dirty="0"/>
          </a:p>
          <a:p>
            <a:pPr marL="609600" indent="-609600">
              <a:buNone/>
            </a:pPr>
            <a:endParaRPr lang="en-US" altLang="en-US" sz="3000" dirty="0"/>
          </a:p>
        </p:txBody>
      </p:sp>
    </p:spTree>
    <p:extLst>
      <p:ext uri="{BB962C8B-B14F-4D97-AF65-F5344CB8AC3E}">
        <p14:creationId xmlns:p14="http://schemas.microsoft.com/office/powerpoint/2010/main" val="244190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2192000" cy="6477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en-US" sz="3200" dirty="0"/>
              <a:t>The difference is due to the presence of some other anions which are not measured.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200" dirty="0" smtClean="0"/>
              <a:t>The </a:t>
            </a:r>
            <a:r>
              <a:rPr lang="en-US" altLang="en-US" sz="3200" dirty="0"/>
              <a:t>missing anions are the </a:t>
            </a:r>
            <a:r>
              <a:rPr lang="en-US" altLang="en-US" sz="3200" dirty="0">
                <a:solidFill>
                  <a:srgbClr val="FF0000"/>
                </a:solidFill>
              </a:rPr>
              <a:t>plasma proteins (albumin), phosphate, </a:t>
            </a:r>
            <a:r>
              <a:rPr lang="en-US" altLang="en-US" sz="3200" dirty="0" err="1">
                <a:solidFill>
                  <a:srgbClr val="FF0000"/>
                </a:solidFill>
              </a:rPr>
              <a:t>sulphates</a:t>
            </a:r>
            <a:r>
              <a:rPr lang="en-US" altLang="en-US" sz="3200" dirty="0">
                <a:solidFill>
                  <a:srgbClr val="FF0000"/>
                </a:solidFill>
              </a:rPr>
              <a:t> &amp; other organic anions like lactic acid, </a:t>
            </a:r>
            <a:r>
              <a:rPr lang="en-US" altLang="en-US" sz="3200" dirty="0" err="1">
                <a:solidFill>
                  <a:srgbClr val="FF0000"/>
                </a:solidFill>
              </a:rPr>
              <a:t>keto</a:t>
            </a:r>
            <a:r>
              <a:rPr lang="en-US" altLang="en-US" sz="3200" dirty="0">
                <a:solidFill>
                  <a:srgbClr val="FF0000"/>
                </a:solidFill>
              </a:rPr>
              <a:t> acid </a:t>
            </a:r>
            <a:r>
              <a:rPr lang="en-US" altLang="en-US" sz="3200" dirty="0"/>
              <a:t>etc…</a:t>
            </a:r>
          </a:p>
          <a:p>
            <a:pPr>
              <a:lnSpc>
                <a:spcPct val="150000"/>
              </a:lnSpc>
            </a:pPr>
            <a:r>
              <a:rPr lang="en-US" altLang="en-US" sz="3200" dirty="0" smtClean="0"/>
              <a:t>So </a:t>
            </a:r>
            <a:r>
              <a:rPr lang="en-US" altLang="en-US" sz="3200" dirty="0"/>
              <a:t>anion gap </a:t>
            </a:r>
            <a:r>
              <a:rPr lang="en-US" altLang="en-US" sz="3200" dirty="0" smtClean="0"/>
              <a:t>= unmeasured </a:t>
            </a:r>
            <a:r>
              <a:rPr lang="en-US" altLang="en-US" sz="3200" dirty="0"/>
              <a:t>anions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en-US" sz="3200" dirty="0"/>
              <a:t> 				(PO4, SO4 &amp; organic anions)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en-US" sz="3200" dirty="0"/>
              <a:t>					</a:t>
            </a:r>
          </a:p>
        </p:txBody>
      </p:sp>
    </p:spTree>
    <p:extLst>
      <p:ext uri="{BB962C8B-B14F-4D97-AF65-F5344CB8AC3E}">
        <p14:creationId xmlns:p14="http://schemas.microsoft.com/office/powerpoint/2010/main" val="483402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1668" y="152401"/>
            <a:ext cx="12050332" cy="5973763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en-US" sz="2400" b="1" dirty="0">
                <a:solidFill>
                  <a:srgbClr val="CC0099"/>
                </a:solidFill>
              </a:rPr>
              <a:t>SERUM ANION GAP(SAG)</a:t>
            </a:r>
            <a:r>
              <a:rPr lang="en-US" altLang="en-US" dirty="0" smtClean="0"/>
              <a:t>: </a:t>
            </a:r>
            <a:r>
              <a:rPr lang="en-US" altLang="en-US" dirty="0"/>
              <a:t>It is the difference between the sum of measurable </a:t>
            </a:r>
            <a:r>
              <a:rPr lang="en-US" altLang="en-US" dirty="0" err="1" smtClean="0"/>
              <a:t>cations</a:t>
            </a:r>
            <a:r>
              <a:rPr lang="en-US" altLang="en-US" dirty="0" smtClean="0"/>
              <a:t> &amp; </a:t>
            </a:r>
            <a:r>
              <a:rPr lang="en-US" altLang="en-US" dirty="0"/>
              <a:t>measurable anions.</a:t>
            </a:r>
          </a:p>
          <a:p>
            <a:pPr eaLnBrk="1" hangingPunct="1"/>
            <a:endParaRPr lang="en-US" altLang="en-US" sz="2400" dirty="0"/>
          </a:p>
          <a:p>
            <a:pPr>
              <a:buNone/>
            </a:pPr>
            <a:r>
              <a:rPr lang="en-US" altLang="en-US" dirty="0"/>
              <a:t>Anion gap = {</a:t>
            </a:r>
            <a:r>
              <a:rPr lang="en-US" altLang="en-US" dirty="0" smtClean="0"/>
              <a:t>[</a:t>
            </a:r>
            <a:r>
              <a:rPr lang="en-US" altLang="en-US" dirty="0"/>
              <a:t>Na</a:t>
            </a:r>
            <a:r>
              <a:rPr lang="en-US" altLang="en-US" baseline="30000" dirty="0" smtClean="0"/>
              <a:t>+</a:t>
            </a:r>
            <a:r>
              <a:rPr lang="en-US" altLang="en-US" dirty="0" smtClean="0"/>
              <a:t>] + [K</a:t>
            </a:r>
            <a:r>
              <a:rPr lang="en-US" altLang="en-US" baseline="30000" dirty="0" smtClean="0"/>
              <a:t>+</a:t>
            </a:r>
            <a:r>
              <a:rPr lang="en-US" altLang="en-US" dirty="0" smtClean="0"/>
              <a:t> ]}  –  {[</a:t>
            </a:r>
            <a:r>
              <a:rPr lang="en-US" altLang="en-US" dirty="0" err="1"/>
              <a:t>Cl</a:t>
            </a:r>
            <a:r>
              <a:rPr lang="en-US" altLang="en-US" baseline="30000" dirty="0"/>
              <a:t>-</a:t>
            </a:r>
            <a:r>
              <a:rPr lang="en-US" altLang="en-US" dirty="0"/>
              <a:t>] + [</a:t>
            </a:r>
            <a:r>
              <a:rPr lang="en-US" altLang="en-US" dirty="0">
                <a:cs typeface="Arial" panose="020B0604020202020204" pitchFamily="34" charset="0"/>
              </a:rPr>
              <a:t>HCO3</a:t>
            </a:r>
            <a:r>
              <a:rPr lang="en-US" altLang="en-US" baseline="30000" dirty="0"/>
              <a:t>-</a:t>
            </a:r>
            <a:r>
              <a:rPr lang="en-US" altLang="en-US" dirty="0" smtClean="0"/>
              <a:t>]}</a:t>
            </a:r>
            <a:endParaRPr lang="en-US" altLang="en-US" dirty="0">
              <a:solidFill>
                <a:srgbClr val="BC1F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dirty="0">
                <a:solidFill>
                  <a:srgbClr val="BC1F00"/>
                </a:solidFill>
              </a:rPr>
              <a:t>			 </a:t>
            </a:r>
          </a:p>
          <a:p>
            <a:pPr eaLnBrk="1" hangingPunct="1">
              <a:buFontTx/>
              <a:buNone/>
            </a:pPr>
            <a:r>
              <a:rPr lang="en-US" altLang="en-US" dirty="0">
                <a:solidFill>
                  <a:srgbClr val="BC1F00"/>
                </a:solidFill>
              </a:rPr>
              <a:t>			= </a:t>
            </a:r>
            <a:r>
              <a:rPr lang="en-US" altLang="en-US" dirty="0" smtClean="0">
                <a:solidFill>
                  <a:srgbClr val="BC1F00"/>
                </a:solidFill>
              </a:rPr>
              <a:t>10-14 </a:t>
            </a:r>
            <a:r>
              <a:rPr lang="en-US" altLang="en-US" dirty="0" err="1">
                <a:solidFill>
                  <a:srgbClr val="BC1F00"/>
                </a:solidFill>
              </a:rPr>
              <a:t>meq</a:t>
            </a:r>
            <a:r>
              <a:rPr lang="en-US" altLang="en-US" dirty="0">
                <a:solidFill>
                  <a:srgbClr val="BC1F00"/>
                </a:solidFill>
              </a:rPr>
              <a:t>/L</a:t>
            </a:r>
          </a:p>
          <a:p>
            <a:pPr eaLnBrk="1" hangingPunct="1">
              <a:buFontTx/>
              <a:buNone/>
            </a:pPr>
            <a:endParaRPr lang="en-US" altLang="en-US" dirty="0">
              <a:solidFill>
                <a:srgbClr val="BC1F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8535" y="1123771"/>
            <a:ext cx="4391696" cy="528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576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Metabolic acidosis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5"/>
            <a:ext cx="12003110" cy="481987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3200" dirty="0" smtClean="0"/>
              <a:t>According to anion gap,</a:t>
            </a:r>
          </a:p>
          <a:p>
            <a:pPr>
              <a:lnSpc>
                <a:spcPct val="200000"/>
              </a:lnSpc>
            </a:pPr>
            <a:r>
              <a:rPr lang="en-US" sz="3200" dirty="0" smtClean="0"/>
              <a:t>HIGH ANION GAP METABOLIC ACIDOSIS (HAGMA)</a:t>
            </a:r>
          </a:p>
          <a:p>
            <a:pPr>
              <a:lnSpc>
                <a:spcPct val="200000"/>
              </a:lnSpc>
            </a:pPr>
            <a:r>
              <a:rPr lang="en-US" sz="3200" dirty="0" smtClean="0"/>
              <a:t>NORMAL ANION GAP METABOLIC ACIDOSIS (NAGMA)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57867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0"/>
            <a:ext cx="12192000" cy="676140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FontTx/>
              <a:buNone/>
              <a:defRPr/>
            </a:pPr>
            <a:r>
              <a:rPr lang="en-US" altLang="en-US" sz="3000" b="1" u="sng" dirty="0" smtClean="0">
                <a:solidFill>
                  <a:srgbClr val="BC1F00"/>
                </a:solidFill>
              </a:rPr>
              <a:t>HIGH ANION GAP METABOLIC ACIDOSIS (HAGMA)</a:t>
            </a:r>
            <a:r>
              <a:rPr lang="en-US" altLang="en-US" sz="3000" dirty="0" smtClean="0">
                <a:solidFill>
                  <a:srgbClr val="BC1F00"/>
                </a:solidFill>
              </a:rPr>
              <a:t>: SAG &gt;20mEq/l</a:t>
            </a:r>
          </a:p>
          <a:p>
            <a:pPr marL="609600" indent="-609600">
              <a:buFontTx/>
              <a:buNone/>
              <a:defRPr/>
            </a:pPr>
            <a:r>
              <a:rPr lang="en-US" altLang="en-US" sz="3000" dirty="0" smtClean="0"/>
              <a:t>	</a:t>
            </a:r>
          </a:p>
          <a:p>
            <a:pPr marL="609600" indent="-609600">
              <a:buFontTx/>
              <a:buNone/>
              <a:defRPr/>
            </a:pPr>
            <a:r>
              <a:rPr lang="en-US" altLang="en-US" sz="3000" dirty="0" smtClean="0"/>
              <a:t> </a:t>
            </a:r>
            <a:r>
              <a:rPr lang="en-US" altLang="en-US" sz="3000" b="1" u="sng" dirty="0" smtClean="0">
                <a:solidFill>
                  <a:srgbClr val="BC1F00"/>
                </a:solidFill>
              </a:rPr>
              <a:t>DISORDER</a:t>
            </a:r>
            <a:r>
              <a:rPr lang="en-US" altLang="en-US" sz="3000" b="1" dirty="0" smtClean="0">
                <a:solidFill>
                  <a:srgbClr val="BC1F00"/>
                </a:solidFill>
              </a:rPr>
              <a:t>		             </a:t>
            </a:r>
            <a:r>
              <a:rPr lang="en-US" altLang="en-US" sz="3000" b="1" u="sng" dirty="0" smtClean="0">
                <a:solidFill>
                  <a:srgbClr val="BC1F00"/>
                </a:solidFill>
              </a:rPr>
              <a:t>ACID ACCUMULATED</a:t>
            </a:r>
          </a:p>
          <a:p>
            <a:pPr marL="990600" lvl="1" indent="-533400">
              <a:lnSpc>
                <a:spcPct val="150000"/>
              </a:lnSpc>
              <a:buFontTx/>
              <a:buAutoNum type="arabicPeriod"/>
              <a:defRPr/>
            </a:pPr>
            <a:r>
              <a:rPr lang="en-US" altLang="en-US" sz="3200" dirty="0" smtClean="0"/>
              <a:t>Lactic acidosis 	   –  lactate </a:t>
            </a:r>
          </a:p>
          <a:p>
            <a:pPr marL="990600" lvl="1" indent="-533400">
              <a:lnSpc>
                <a:spcPct val="150000"/>
              </a:lnSpc>
              <a:buFontTx/>
              <a:buAutoNum type="arabicPeriod"/>
              <a:defRPr/>
            </a:pPr>
            <a:r>
              <a:rPr lang="en-US" altLang="en-US" sz="3200" dirty="0" smtClean="0"/>
              <a:t>Ketoacidosis                 –      </a:t>
            </a:r>
            <a:r>
              <a:rPr lang="el-GR" altLang="en-US" sz="3200" dirty="0" smtClean="0">
                <a:cs typeface="Arial" panose="020B0604020202020204" pitchFamily="34" charset="0"/>
              </a:rPr>
              <a:t>β</a:t>
            </a:r>
            <a:r>
              <a:rPr lang="en-US" altLang="en-US" sz="3200" dirty="0" smtClean="0">
                <a:cs typeface="Arial" panose="020B0604020202020204" pitchFamily="34" charset="0"/>
              </a:rPr>
              <a:t> - </a:t>
            </a:r>
            <a:r>
              <a:rPr lang="en-US" altLang="en-US" sz="3200" dirty="0" err="1" smtClean="0"/>
              <a:t>hydroxy</a:t>
            </a:r>
            <a:r>
              <a:rPr lang="en-US" altLang="en-US" sz="3200" dirty="0" smtClean="0"/>
              <a:t> butyrate</a:t>
            </a:r>
          </a:p>
          <a:p>
            <a:pPr marL="457200" lvl="1" indent="0">
              <a:lnSpc>
                <a:spcPct val="150000"/>
              </a:lnSpc>
              <a:buFontTx/>
              <a:buNone/>
              <a:defRPr/>
            </a:pPr>
            <a:r>
              <a:rPr lang="en-US" altLang="en-US" sz="3200" dirty="0" smtClean="0"/>
              <a:t>     (diabetic, alcoholic)</a:t>
            </a:r>
          </a:p>
          <a:p>
            <a:pPr marL="457200" lvl="1" indent="0">
              <a:lnSpc>
                <a:spcPct val="150000"/>
              </a:lnSpc>
              <a:buFontTx/>
              <a:buNone/>
              <a:defRPr/>
            </a:pPr>
            <a:r>
              <a:rPr lang="en-US" altLang="en-US" sz="3200" dirty="0" smtClean="0"/>
              <a:t>3.    Renal failure   	   – </a:t>
            </a:r>
            <a:r>
              <a:rPr lang="en-US" altLang="en-US" sz="3200" dirty="0" err="1" smtClean="0"/>
              <a:t>sulphate</a:t>
            </a:r>
            <a:r>
              <a:rPr lang="en-US" altLang="en-US" sz="3200" dirty="0" smtClean="0"/>
              <a:t>, phosphate, </a:t>
            </a:r>
            <a:r>
              <a:rPr lang="en-US" altLang="en-US" sz="3200" dirty="0" err="1" smtClean="0"/>
              <a:t>urate</a:t>
            </a:r>
            <a:r>
              <a:rPr lang="en-US" altLang="en-US" sz="3200" dirty="0" smtClean="0"/>
              <a:t> anion accumulation</a:t>
            </a:r>
          </a:p>
          <a:p>
            <a:pPr marL="914400" lvl="1" indent="-457200">
              <a:lnSpc>
                <a:spcPct val="150000"/>
              </a:lnSpc>
              <a:buAutoNum type="arabicPeriod" startAt="4"/>
              <a:defRPr/>
            </a:pPr>
            <a:r>
              <a:rPr lang="en-US" altLang="en-US" sz="3200" dirty="0" smtClean="0"/>
              <a:t>Ingestions 	   –          salicylate poisoning, </a:t>
            </a:r>
            <a:r>
              <a:rPr lang="en-US" altLang="en-US" sz="3200" dirty="0"/>
              <a:t>methanol poisoning</a:t>
            </a:r>
            <a:r>
              <a:rPr lang="en-US" altLang="en-US" sz="3200" dirty="0" smtClean="0"/>
              <a:t>.</a:t>
            </a:r>
          </a:p>
          <a:p>
            <a:pPr marL="914400" lvl="1" indent="-457200">
              <a:lnSpc>
                <a:spcPct val="150000"/>
              </a:lnSpc>
              <a:buAutoNum type="arabicPeriod" startAt="4"/>
              <a:defRPr/>
            </a:pPr>
            <a:r>
              <a:rPr lang="en-US" altLang="en-US" sz="3200" dirty="0" smtClean="0"/>
              <a:t>Amino </a:t>
            </a:r>
            <a:r>
              <a:rPr lang="en-US" altLang="en-US" sz="3200" dirty="0" err="1" smtClean="0"/>
              <a:t>acidurias</a:t>
            </a:r>
            <a:r>
              <a:rPr lang="en-US" altLang="en-US" sz="3200" dirty="0" smtClean="0"/>
              <a:t>  -          acidic intermediates.</a:t>
            </a:r>
          </a:p>
          <a:p>
            <a:pPr marL="914400" lvl="1" indent="-457200">
              <a:lnSpc>
                <a:spcPct val="150000"/>
              </a:lnSpc>
              <a:buAutoNum type="arabicPeriod" startAt="4"/>
              <a:defRPr/>
            </a:pPr>
            <a:r>
              <a:rPr lang="en-US" altLang="en-US" sz="3200" dirty="0" smtClean="0"/>
              <a:t>Organic </a:t>
            </a:r>
            <a:r>
              <a:rPr lang="en-US" altLang="en-US" sz="3200" dirty="0" err="1" smtClean="0"/>
              <a:t>acidurias</a:t>
            </a:r>
            <a:r>
              <a:rPr lang="en-US" altLang="en-US" sz="3200" dirty="0" smtClean="0"/>
              <a:t> -          organic acids</a:t>
            </a:r>
            <a:endParaRPr lang="en-US" altLang="en-US" sz="3200" dirty="0"/>
          </a:p>
          <a:p>
            <a:pPr marL="457200" lvl="1" indent="0">
              <a:lnSpc>
                <a:spcPct val="100000"/>
              </a:lnSpc>
              <a:buFontTx/>
              <a:buNone/>
              <a:defRPr/>
            </a:pPr>
            <a:r>
              <a:rPr lang="en-US" altLang="en-US" dirty="0" smtClean="0"/>
              <a:t>					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7041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5876"/>
            <a:ext cx="12192000" cy="6689725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609600" indent="-609600">
              <a:lnSpc>
                <a:spcPct val="160000"/>
              </a:lnSpc>
              <a:buNone/>
              <a:defRPr/>
            </a:pPr>
            <a:r>
              <a:rPr lang="en-US" altLang="en-US" sz="3200" b="1" u="sng" dirty="0">
                <a:solidFill>
                  <a:srgbClr val="FF0000"/>
                </a:solidFill>
              </a:rPr>
              <a:t>NORMAL ANION GAP METABOLIC ACIDOSIS</a:t>
            </a:r>
            <a:r>
              <a:rPr lang="en-US" altLang="en-US" sz="3200" dirty="0">
                <a:solidFill>
                  <a:srgbClr val="FF0000"/>
                </a:solidFill>
              </a:rPr>
              <a:t>:</a:t>
            </a:r>
          </a:p>
          <a:p>
            <a:pPr marL="0" indent="0">
              <a:lnSpc>
                <a:spcPct val="160000"/>
              </a:lnSpc>
              <a:buNone/>
              <a:defRPr/>
            </a:pPr>
            <a:r>
              <a:rPr lang="en-US" altLang="en-US" sz="3200" dirty="0" smtClean="0"/>
              <a:t>1</a:t>
            </a:r>
            <a:r>
              <a:rPr lang="en-US" altLang="en-US" sz="3200" dirty="0"/>
              <a:t>.   Gastrointestinal loss of </a:t>
            </a:r>
            <a:r>
              <a:rPr lang="en-US" altLang="en-US" sz="3200" dirty="0">
                <a:cs typeface="Arial" panose="020B0604020202020204" pitchFamily="34" charset="0"/>
              </a:rPr>
              <a:t>HCO3</a:t>
            </a:r>
            <a:r>
              <a:rPr lang="en-US" altLang="en-US" sz="3200" baseline="30000" dirty="0"/>
              <a:t>- </a:t>
            </a:r>
            <a:r>
              <a:rPr lang="en-US" altLang="en-US" sz="3200" dirty="0"/>
              <a:t>- </a:t>
            </a:r>
            <a:r>
              <a:rPr lang="en-US" altLang="en-US" sz="3200" dirty="0" smtClean="0"/>
              <a:t>Diarrhea, intestinal fistula</a:t>
            </a:r>
          </a:p>
          <a:p>
            <a:pPr marL="457200" indent="-457200">
              <a:lnSpc>
                <a:spcPct val="160000"/>
              </a:lnSpc>
              <a:buFontTx/>
              <a:buAutoNum type="arabicPeriod" startAt="2"/>
              <a:defRPr/>
            </a:pPr>
            <a:r>
              <a:rPr lang="en-US" altLang="en-US" sz="3200" dirty="0" smtClean="0"/>
              <a:t>Renal </a:t>
            </a:r>
            <a:r>
              <a:rPr lang="en-US" altLang="en-US" sz="3200" dirty="0">
                <a:cs typeface="Arial" panose="020B0604020202020204" pitchFamily="34" charset="0"/>
              </a:rPr>
              <a:t>HCO3</a:t>
            </a:r>
            <a:r>
              <a:rPr lang="en-US" altLang="en-US" sz="3200" baseline="30000" dirty="0"/>
              <a:t>- </a:t>
            </a:r>
            <a:r>
              <a:rPr lang="en-US" altLang="en-US" sz="3200" dirty="0"/>
              <a:t>loss </a:t>
            </a:r>
            <a:r>
              <a:rPr lang="en-US" altLang="en-US" sz="3200" dirty="0" smtClean="0"/>
              <a:t> – Renal </a:t>
            </a:r>
            <a:r>
              <a:rPr lang="en-US" altLang="en-US" sz="3200" dirty="0"/>
              <a:t>tubular acidosis – </a:t>
            </a:r>
            <a:r>
              <a:rPr lang="en-US" altLang="en-US" sz="3200" dirty="0" smtClean="0"/>
              <a:t>Type 2 hypo </a:t>
            </a:r>
            <a:r>
              <a:rPr lang="en-US" altLang="en-US" sz="3200" dirty="0" err="1"/>
              <a:t>aldosteronism</a:t>
            </a:r>
            <a:r>
              <a:rPr lang="en-US" altLang="en-US" sz="3200" dirty="0"/>
              <a:t>, carbonic </a:t>
            </a:r>
            <a:r>
              <a:rPr lang="en-US" altLang="en-US" sz="3200" dirty="0" smtClean="0"/>
              <a:t>anhydrase </a:t>
            </a:r>
            <a:r>
              <a:rPr lang="en-US" altLang="en-US" sz="3200" dirty="0"/>
              <a:t>inhibitors</a:t>
            </a:r>
          </a:p>
          <a:p>
            <a:pPr marL="457200" indent="-457200">
              <a:lnSpc>
                <a:spcPct val="160000"/>
              </a:lnSpc>
              <a:buFontTx/>
              <a:buAutoNum type="arabicPeriod" startAt="2"/>
              <a:defRPr/>
            </a:pPr>
            <a:r>
              <a:rPr lang="en-US" altLang="en-US" sz="3200" dirty="0" smtClean="0"/>
              <a:t>Type </a:t>
            </a:r>
            <a:r>
              <a:rPr lang="en-US" altLang="en-US" sz="3200" dirty="0"/>
              <a:t>I RTA    -          Impaired distal H+ secretion, urine pH&gt; 5.3 </a:t>
            </a:r>
          </a:p>
          <a:p>
            <a:pPr marL="457200" indent="-457200">
              <a:lnSpc>
                <a:spcPct val="160000"/>
              </a:lnSpc>
              <a:buFontTx/>
              <a:buAutoNum type="arabicPeriod" startAt="2"/>
              <a:defRPr/>
            </a:pPr>
            <a:r>
              <a:rPr lang="en-US" altLang="en-US" sz="3200" dirty="0" smtClean="0"/>
              <a:t>Type </a:t>
            </a:r>
            <a:r>
              <a:rPr lang="en-US" altLang="en-US" sz="3200" dirty="0"/>
              <a:t>II RTA  -         </a:t>
            </a:r>
            <a:r>
              <a:rPr lang="en-US" altLang="en-US" sz="3200" dirty="0">
                <a:cs typeface="Times New Roman" panose="02020603050405020304" pitchFamily="18" charset="0"/>
              </a:rPr>
              <a:t>↓ proximal HCO3- reabsorption </a:t>
            </a:r>
          </a:p>
          <a:p>
            <a:pPr marL="0" indent="0">
              <a:lnSpc>
                <a:spcPct val="160000"/>
              </a:lnSpc>
              <a:buNone/>
              <a:defRPr/>
            </a:pPr>
            <a:r>
              <a:rPr lang="en-US" altLang="en-US" sz="3200" dirty="0">
                <a:cs typeface="Times New Roman" panose="02020603050405020304" pitchFamily="18" charset="0"/>
              </a:rPr>
              <a:t>                                        urine pH&gt;/&lt; 5.3</a:t>
            </a:r>
          </a:p>
          <a:p>
            <a:pPr marL="0" indent="0">
              <a:lnSpc>
                <a:spcPct val="160000"/>
              </a:lnSpc>
              <a:buNone/>
              <a:defRPr/>
            </a:pPr>
            <a:endParaRPr lang="en-US" altLang="en-US" sz="32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218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031" y="23814"/>
            <a:ext cx="12088969" cy="6681787"/>
          </a:xfrm>
          <a:solidFill>
            <a:schemeClr val="bg1"/>
          </a:solidFill>
        </p:spPr>
        <p:txBody>
          <a:bodyPr/>
          <a:lstStyle/>
          <a:p>
            <a:pPr marL="609600" indent="-609600">
              <a:lnSpc>
                <a:spcPct val="80000"/>
              </a:lnSpc>
              <a:buNone/>
              <a:defRPr/>
            </a:pPr>
            <a:r>
              <a:rPr lang="en-US" altLang="en-US" sz="2400" b="1" u="sng" dirty="0">
                <a:solidFill>
                  <a:srgbClr val="BC1F00"/>
                </a:solidFill>
              </a:rPr>
              <a:t>NORMAL ANION GAP METABOLIC ACIDOSIS</a:t>
            </a:r>
            <a:r>
              <a:rPr lang="en-US" altLang="en-US" sz="2400" dirty="0">
                <a:solidFill>
                  <a:srgbClr val="BC1F00"/>
                </a:solidFill>
              </a:rPr>
              <a:t>: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en-US" altLang="en-US" sz="2400" dirty="0">
              <a:solidFill>
                <a:srgbClr val="BC1F00"/>
              </a:solidFill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en-US" sz="2400" dirty="0" smtClean="0">
                <a:solidFill>
                  <a:srgbClr val="BC1F00"/>
                </a:solidFill>
              </a:rPr>
              <a:t>5. </a:t>
            </a:r>
            <a:r>
              <a:rPr lang="en-US" altLang="en-US" sz="3200" dirty="0"/>
              <a:t>Type IV RTA  -  aldosterone deficiency/ resistance, </a:t>
            </a:r>
            <a:r>
              <a:rPr lang="en-US" altLang="en-US" sz="3200" dirty="0" smtClean="0"/>
              <a:t>hyperkalemia</a:t>
            </a:r>
            <a:r>
              <a:rPr lang="en-US" altLang="en-US" sz="3200" dirty="0"/>
              <a:t>, urine pH &lt;5.5 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en-US" sz="3200" dirty="0" smtClean="0"/>
              <a:t>6. </a:t>
            </a:r>
            <a:r>
              <a:rPr lang="en-US" altLang="en-US" sz="3200" dirty="0"/>
              <a:t>Ingestions            -  Ammonium chloride,  </a:t>
            </a:r>
          </a:p>
        </p:txBody>
      </p:sp>
    </p:spTree>
    <p:extLst>
      <p:ext uri="{BB962C8B-B14F-4D97-AF65-F5344CB8AC3E}">
        <p14:creationId xmlns:p14="http://schemas.microsoft.com/office/powerpoint/2010/main" val="2098126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264651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/>
              <a:t>To </a:t>
            </a:r>
            <a:r>
              <a:rPr lang="en-US" sz="3200" dirty="0" err="1" smtClean="0"/>
              <a:t>summarise</a:t>
            </a:r>
            <a:r>
              <a:rPr lang="en-US" sz="3200" dirty="0" smtClean="0"/>
              <a:t>,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dirty="0" smtClean="0"/>
              <a:t>	Normal blood pH – 7.35-7.45.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dirty="0" smtClean="0"/>
              <a:t>	&lt; 7.35 – acidosis, &gt; 7.45 – alkalosis.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dirty="0" smtClean="0"/>
              <a:t>	</a:t>
            </a:r>
            <a:r>
              <a:rPr lang="en-US" sz="3200" b="1" dirty="0" smtClean="0">
                <a:solidFill>
                  <a:srgbClr val="FF0000"/>
                </a:solidFill>
              </a:rPr>
              <a:t>Defense mechanisms – blood buffers, respiratory regulation and renal regulation.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dirty="0" smtClean="0"/>
              <a:t>	Blood buffer – bicarbonate buffer, first to act.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dirty="0" smtClean="0"/>
              <a:t>	Respiratory regulation – chemoreceptor </a:t>
            </a:r>
            <a:r>
              <a:rPr lang="en-US" sz="3200" dirty="0" err="1" smtClean="0"/>
              <a:t>centre</a:t>
            </a:r>
            <a:r>
              <a:rPr lang="en-US" sz="32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dirty="0" smtClean="0"/>
              <a:t>	Renal regulation – complete regulation.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01668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0304" y="76200"/>
            <a:ext cx="12011696" cy="6553200"/>
          </a:xfrm>
          <a:solidFill>
            <a:schemeClr val="bg1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800" dirty="0">
                <a:solidFill>
                  <a:srgbClr val="CC0099"/>
                </a:solidFill>
                <a:cs typeface="Times New Roman" panose="02020603050405020304" pitchFamily="18" charset="0"/>
              </a:rPr>
              <a:t>Clinical features of metabolic </a:t>
            </a:r>
            <a:r>
              <a:rPr lang="en-US" altLang="en-US" sz="4800" dirty="0" smtClean="0">
                <a:solidFill>
                  <a:srgbClr val="CC0099"/>
                </a:solidFill>
                <a:cs typeface="Times New Roman" panose="02020603050405020304" pitchFamily="18" charset="0"/>
              </a:rPr>
              <a:t>acidosis</a:t>
            </a:r>
          </a:p>
          <a:p>
            <a:pPr eaLnBrk="1" hangingPunct="1">
              <a:buFontTx/>
              <a:buNone/>
            </a:pPr>
            <a:endParaRPr lang="en-US" altLang="en-US" sz="4800" dirty="0">
              <a:solidFill>
                <a:srgbClr val="CC0099"/>
              </a:solidFill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3600" dirty="0">
                <a:cs typeface="Times New Roman" panose="02020603050405020304" pitchFamily="18" charset="0"/>
              </a:rPr>
              <a:t>With severe acidosis </a:t>
            </a:r>
            <a:r>
              <a:rPr lang="en-US" altLang="en-US" sz="3600" dirty="0" err="1">
                <a:cs typeface="Times New Roman" panose="02020603050405020304" pitchFamily="18" charset="0"/>
              </a:rPr>
              <a:t>kussmaul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altLang="en-US" sz="3600" dirty="0" err="1">
                <a:cs typeface="Times New Roman" panose="02020603050405020304" pitchFamily="18" charset="0"/>
              </a:rPr>
              <a:t>s</a:t>
            </a:r>
            <a:r>
              <a:rPr lang="en-US" altLang="en-US" sz="3600" dirty="0">
                <a:cs typeface="Times New Roman" panose="02020603050405020304" pitchFamily="18" charset="0"/>
              </a:rPr>
              <a:t> respiration, hypotension, pulmonary edema, ultimately ventricular standstill.</a:t>
            </a:r>
          </a:p>
          <a:p>
            <a:pPr eaLnBrk="1" hangingPunct="1"/>
            <a:endParaRPr lang="en-US" altLang="en-US" sz="3600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3600" dirty="0">
                <a:cs typeface="Times New Roman" panose="02020603050405020304" pitchFamily="18" charset="0"/>
              </a:rPr>
              <a:t>Chronic metabolic acidosis causes </a:t>
            </a:r>
            <a:r>
              <a:rPr lang="en-US" altLang="en-US" sz="3600" dirty="0" err="1">
                <a:cs typeface="Times New Roman" panose="02020603050405020304" pitchFamily="18" charset="0"/>
              </a:rPr>
              <a:t>hypercalciuria</a:t>
            </a:r>
            <a:r>
              <a:rPr lang="en-US" altLang="en-US" sz="3600" dirty="0">
                <a:cs typeface="Times New Roman" panose="02020603050405020304" pitchFamily="18" charset="0"/>
              </a:rPr>
              <a:t> and bone disease as bone </a:t>
            </a:r>
            <a:r>
              <a:rPr lang="en-US" altLang="en-US" sz="3600" dirty="0" smtClean="0">
                <a:cs typeface="Times New Roman" panose="02020603050405020304" pitchFamily="18" charset="0"/>
              </a:rPr>
              <a:t>buffering </a:t>
            </a:r>
            <a:r>
              <a:rPr lang="en-US" altLang="en-US" sz="3600" dirty="0">
                <a:cs typeface="Times New Roman" panose="02020603050405020304" pitchFamily="18" charset="0"/>
              </a:rPr>
              <a:t>of acid leads to marked loss of calcium from bone.</a:t>
            </a:r>
          </a:p>
          <a:p>
            <a:pPr eaLnBrk="1" hangingPunct="1"/>
            <a:endParaRPr lang="en-US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45345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68" y="257577"/>
            <a:ext cx="11212132" cy="5919386"/>
          </a:xfrm>
        </p:spPr>
        <p:txBody>
          <a:bodyPr/>
          <a:lstStyle/>
          <a:p>
            <a:pPr marL="609600" indent="-609600">
              <a:buNone/>
            </a:pPr>
            <a:r>
              <a:rPr lang="en-US" altLang="en-US" sz="3600" dirty="0" smtClean="0"/>
              <a:t>Our body tries to correct this lowering of pH by</a:t>
            </a:r>
          </a:p>
          <a:p>
            <a:pPr marL="609600" indent="-609600"/>
            <a:endParaRPr lang="en-US" altLang="en-US" sz="3600" dirty="0" smtClean="0"/>
          </a:p>
          <a:p>
            <a:pPr marL="609600" indent="-609600">
              <a:buFontTx/>
              <a:buAutoNum type="arabicPeriod"/>
            </a:pPr>
            <a:r>
              <a:rPr lang="en-US" altLang="en-US" sz="3600" dirty="0" smtClean="0">
                <a:solidFill>
                  <a:srgbClr val="FF0000"/>
                </a:solidFill>
              </a:rPr>
              <a:t>Respiratory compensation </a:t>
            </a:r>
            <a:r>
              <a:rPr lang="en-US" altLang="en-US" sz="3600" dirty="0" smtClean="0"/>
              <a:t>(takes &lt; 1 day to act)</a:t>
            </a:r>
          </a:p>
          <a:p>
            <a:pPr marL="609600" indent="-609600">
              <a:buFontTx/>
              <a:buAutoNum type="arabicPeriod"/>
            </a:pPr>
            <a:endParaRPr lang="en-US" altLang="en-US" sz="3600" dirty="0" smtClean="0">
              <a:solidFill>
                <a:srgbClr val="FF0000"/>
              </a:solidFill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sz="3600" dirty="0" smtClean="0">
                <a:solidFill>
                  <a:srgbClr val="FF0000"/>
                </a:solidFill>
              </a:rPr>
              <a:t>Renal compensation </a:t>
            </a:r>
            <a:r>
              <a:rPr lang="en-US" altLang="en-US" sz="3600" dirty="0" smtClean="0"/>
              <a:t>(takes 3- 5 days for its action)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070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5"/>
            <a:ext cx="12041746" cy="1325563"/>
          </a:xfrm>
        </p:spPr>
        <p:txBody>
          <a:bodyPr>
            <a:noAutofit/>
          </a:bodyPr>
          <a:lstStyle/>
          <a:p>
            <a:r>
              <a:rPr lang="en-US" altLang="en-US" sz="5400" dirty="0" err="1" smtClean="0"/>
              <a:t>Defence</a:t>
            </a:r>
            <a:r>
              <a:rPr lang="en-US" altLang="en-US" sz="5400" dirty="0" smtClean="0"/>
              <a:t> of systemic pH during metabolic acidosis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endParaRPr lang="en-US" altLang="en-US" sz="2000" dirty="0" smtClean="0"/>
          </a:p>
          <a:p>
            <a:pPr marL="609600" indent="-609600">
              <a:buFontTx/>
              <a:buAutoNum type="arabicPeriod"/>
            </a:pPr>
            <a:endParaRPr lang="en-US" altLang="en-US" sz="2000" dirty="0" smtClean="0"/>
          </a:p>
          <a:p>
            <a:pPr marL="609600" indent="-609600">
              <a:buFontTx/>
              <a:buAutoNum type="arabicPeriod"/>
            </a:pPr>
            <a:r>
              <a:rPr lang="en-US" altLang="en-US" sz="3600" dirty="0" smtClean="0"/>
              <a:t>Buffering</a:t>
            </a:r>
          </a:p>
          <a:p>
            <a:pPr marL="609600" indent="-609600">
              <a:buFontTx/>
              <a:buAutoNum type="arabicPeriod"/>
            </a:pPr>
            <a:endParaRPr lang="en-US" altLang="en-US" sz="3600" dirty="0" smtClean="0"/>
          </a:p>
          <a:p>
            <a:pPr marL="609600" indent="-609600">
              <a:buFontTx/>
              <a:buAutoNum type="arabicPeriod"/>
            </a:pPr>
            <a:r>
              <a:rPr lang="en-US" altLang="en-US" sz="3600" dirty="0" smtClean="0"/>
              <a:t>Respiratory compensation</a:t>
            </a:r>
          </a:p>
          <a:p>
            <a:pPr marL="609600" indent="-609600">
              <a:buFontTx/>
              <a:buAutoNum type="arabicPeriod"/>
            </a:pPr>
            <a:endParaRPr lang="en-US" altLang="en-US" sz="3600" dirty="0" smtClean="0"/>
          </a:p>
          <a:p>
            <a:pPr marL="609600" indent="-609600">
              <a:buFontTx/>
              <a:buAutoNum type="arabicPeriod"/>
            </a:pPr>
            <a:r>
              <a:rPr lang="en-US" altLang="en-US" sz="3600" dirty="0" smtClean="0"/>
              <a:t>Correction by the kidneys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43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3183"/>
            <a:ext cx="10515600" cy="1132380"/>
          </a:xfrm>
        </p:spPr>
        <p:txBody>
          <a:bodyPr>
            <a:noAutofit/>
          </a:bodyPr>
          <a:lstStyle/>
          <a:p>
            <a:r>
              <a:rPr lang="en-US" altLang="en-US" sz="6000" dirty="0" smtClean="0"/>
              <a:t>Respiratory compensation:</a:t>
            </a:r>
            <a:br>
              <a:rPr lang="en-US" altLang="en-US" sz="6000" dirty="0" smtClean="0"/>
            </a:b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40158"/>
            <a:ext cx="12192000" cy="5917842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50000"/>
              </a:lnSpc>
              <a:buNone/>
            </a:pPr>
            <a:r>
              <a:rPr lang="en-US" altLang="en-US" sz="3200" dirty="0" smtClean="0"/>
              <a:t>Metabolic </a:t>
            </a:r>
            <a:r>
              <a:rPr lang="en-US" altLang="en-US" sz="3200" dirty="0"/>
              <a:t>acidosis stimulates both the central &amp; </a:t>
            </a:r>
            <a:r>
              <a:rPr lang="en-US" altLang="en-US" sz="3200" dirty="0" smtClean="0"/>
              <a:t>peripheral chemoreceptors controlling </a:t>
            </a:r>
            <a:r>
              <a:rPr lang="en-US" altLang="en-US" sz="3200" dirty="0"/>
              <a:t>respiration </a:t>
            </a:r>
            <a:r>
              <a:rPr lang="en-US" altLang="en-US" sz="3200" dirty="0" smtClean="0"/>
              <a:t> resulting </a:t>
            </a:r>
            <a:r>
              <a:rPr lang="en-US" altLang="en-US" sz="3200" dirty="0"/>
              <a:t>in</a:t>
            </a:r>
          </a:p>
          <a:p>
            <a:pPr marL="609600" indent="-609600">
              <a:lnSpc>
                <a:spcPct val="150000"/>
              </a:lnSpc>
            </a:pPr>
            <a:r>
              <a:rPr lang="en-US" altLang="en-US" sz="3200" dirty="0"/>
              <a:t>Increase in alveolar ventilation</a:t>
            </a:r>
          </a:p>
          <a:p>
            <a:pPr marL="609600" indent="-609600">
              <a:lnSpc>
                <a:spcPct val="150000"/>
              </a:lnSpc>
            </a:pPr>
            <a:r>
              <a:rPr lang="en-US" altLang="en-US" sz="3200" dirty="0" smtClean="0"/>
              <a:t>This </a:t>
            </a:r>
            <a:r>
              <a:rPr lang="en-US" altLang="en-US" sz="3200" dirty="0">
                <a:cs typeface="Arial" panose="020B0604020202020204" pitchFamily="34" charset="0"/>
              </a:rPr>
              <a:t>↑ in ventilation begins within 1 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altLang="en-US" sz="3200" dirty="0">
                <a:cs typeface="Arial" panose="020B0604020202020204" pitchFamily="34" charset="0"/>
              </a:rPr>
              <a:t> 2 </a:t>
            </a:r>
            <a:r>
              <a:rPr lang="en-US" altLang="en-US" sz="3200" dirty="0" err="1">
                <a:cs typeface="Arial" panose="020B0604020202020204" pitchFamily="34" charset="0"/>
              </a:rPr>
              <a:t>hrs</a:t>
            </a:r>
            <a:r>
              <a:rPr lang="en-US" altLang="en-US" sz="3200" dirty="0">
                <a:cs typeface="Arial" panose="020B0604020202020204" pitchFamily="34" charset="0"/>
              </a:rPr>
              <a:t>  &amp; reaches a maximum level within 24 hrs.</a:t>
            </a:r>
          </a:p>
          <a:p>
            <a:pPr marL="609600" indent="-609600">
              <a:lnSpc>
                <a:spcPct val="150000"/>
              </a:lnSpc>
            </a:pPr>
            <a:r>
              <a:rPr lang="en-US" altLang="en-US" sz="3200" dirty="0" smtClean="0">
                <a:cs typeface="Arial" panose="020B0604020202020204" pitchFamily="34" charset="0"/>
              </a:rPr>
              <a:t>It </a:t>
            </a:r>
            <a:r>
              <a:rPr lang="en-US" altLang="en-US" sz="3200" dirty="0">
                <a:cs typeface="Arial" panose="020B0604020202020204" pitchFamily="34" charset="0"/>
              </a:rPr>
              <a:t>results in a </a:t>
            </a:r>
            <a:r>
              <a:rPr lang="en-US" altLang="en-US" sz="3200" dirty="0">
                <a:solidFill>
                  <a:srgbClr val="FF0000"/>
                </a:solidFill>
                <a:cs typeface="Arial" panose="020B0604020202020204" pitchFamily="34" charset="0"/>
              </a:rPr>
              <a:t>fall in </a:t>
            </a:r>
            <a:r>
              <a:rPr lang="en-US" altLang="en-US" sz="3200" dirty="0" smtClean="0">
                <a:solidFill>
                  <a:srgbClr val="FF0000"/>
                </a:solidFill>
                <a:cs typeface="Arial" panose="020B0604020202020204" pitchFamily="34" charset="0"/>
              </a:rPr>
              <a:t>PCO</a:t>
            </a:r>
            <a:r>
              <a:rPr lang="en-US" altLang="en-US" sz="3200" baseline="-25000" dirty="0" smtClean="0">
                <a:solidFill>
                  <a:srgbClr val="FF0000"/>
                </a:solidFill>
                <a:cs typeface="Arial" panose="020B0604020202020204" pitchFamily="34" charset="0"/>
              </a:rPr>
              <a:t>2 </a:t>
            </a:r>
            <a:r>
              <a:rPr lang="en-US" altLang="en-US" sz="3200" baseline="-25000" dirty="0">
                <a:cs typeface="Arial" panose="020B0604020202020204" pitchFamily="34" charset="0"/>
              </a:rPr>
              <a:t>, </a:t>
            </a:r>
            <a:r>
              <a:rPr lang="en-US" altLang="en-US" sz="3200" dirty="0">
                <a:cs typeface="Arial" panose="020B0604020202020204" pitchFamily="34" charset="0"/>
              </a:rPr>
              <a:t>resulting in a rise in plasma pH to normal.</a:t>
            </a:r>
          </a:p>
          <a:p>
            <a:pPr marL="609600" indent="-609600">
              <a:lnSpc>
                <a:spcPct val="150000"/>
              </a:lnSpc>
              <a:buNone/>
            </a:pPr>
            <a:r>
              <a:rPr lang="en-US" altLang="en-US" sz="3200" dirty="0">
                <a:cs typeface="Arial" panose="020B0604020202020204" pitchFamily="34" charset="0"/>
              </a:rPr>
              <a:t>  </a:t>
            </a:r>
            <a:r>
              <a:rPr lang="en-US" altLang="en-US" sz="3200" dirty="0">
                <a:solidFill>
                  <a:srgbClr val="CC0099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dirty="0" smtClean="0">
                <a:solidFill>
                  <a:srgbClr val="CC0099"/>
                </a:solidFill>
                <a:cs typeface="Arial" panose="020B0604020202020204" pitchFamily="34" charset="0"/>
              </a:rPr>
              <a:t>PCO</a:t>
            </a:r>
            <a:r>
              <a:rPr lang="en-US" altLang="en-US" sz="3200" baseline="-25000" dirty="0" smtClean="0">
                <a:solidFill>
                  <a:srgbClr val="CC0099"/>
                </a:solidFill>
                <a:cs typeface="Arial" panose="020B0604020202020204" pitchFamily="34" charset="0"/>
              </a:rPr>
              <a:t>2</a:t>
            </a:r>
            <a:r>
              <a:rPr lang="en-US" altLang="en-US" sz="3200" dirty="0" smtClean="0">
                <a:solidFill>
                  <a:srgbClr val="CC0099"/>
                </a:solidFill>
                <a:cs typeface="Arial" panose="020B0604020202020204" pitchFamily="34" charset="0"/>
              </a:rPr>
              <a:t> </a:t>
            </a:r>
            <a:r>
              <a:rPr lang="en-US" altLang="en-US" sz="3200" dirty="0">
                <a:solidFill>
                  <a:srgbClr val="CC0099"/>
                </a:solidFill>
                <a:cs typeface="Arial" panose="020B0604020202020204" pitchFamily="34" charset="0"/>
              </a:rPr>
              <a:t>falls by1.2 mm Hg for every 1 </a:t>
            </a:r>
            <a:r>
              <a:rPr lang="en-US" altLang="en-US" sz="3200" dirty="0" err="1">
                <a:solidFill>
                  <a:srgbClr val="CC0099"/>
                </a:solidFill>
                <a:cs typeface="Arial" panose="020B0604020202020204" pitchFamily="34" charset="0"/>
              </a:rPr>
              <a:t>meq</a:t>
            </a:r>
            <a:r>
              <a:rPr lang="en-US" altLang="en-US" sz="3200" dirty="0">
                <a:solidFill>
                  <a:srgbClr val="CC0099"/>
                </a:solidFill>
                <a:cs typeface="Arial" panose="020B0604020202020204" pitchFamily="34" charset="0"/>
              </a:rPr>
              <a:t>/L </a:t>
            </a:r>
            <a:r>
              <a:rPr lang="en-US" altLang="en-US" sz="3200" dirty="0" smtClean="0">
                <a:solidFill>
                  <a:srgbClr val="CC0099"/>
                </a:solidFill>
                <a:cs typeface="Arial" panose="020B0604020202020204" pitchFamily="34" charset="0"/>
              </a:rPr>
              <a:t>reduction </a:t>
            </a:r>
            <a:r>
              <a:rPr lang="en-US" altLang="en-US" sz="3200" dirty="0">
                <a:solidFill>
                  <a:srgbClr val="CC0099"/>
                </a:solidFill>
                <a:cs typeface="Arial" panose="020B0604020202020204" pitchFamily="34" charset="0"/>
              </a:rPr>
              <a:t>of HCO3-)</a:t>
            </a:r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8286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4851" y="1"/>
            <a:ext cx="10180749" cy="6126163"/>
          </a:xfrm>
          <a:solidFill>
            <a:schemeClr val="bg1"/>
          </a:solidFill>
        </p:spPr>
        <p:txBody>
          <a:bodyPr/>
          <a:lstStyle/>
          <a:p>
            <a:pPr marL="609600" indent="-609600" algn="ctr">
              <a:buNone/>
            </a:pPr>
            <a:r>
              <a:rPr lang="en-US" altLang="en-US" sz="6600" dirty="0" smtClean="0"/>
              <a:t>Renal compensation</a:t>
            </a:r>
          </a:p>
          <a:p>
            <a:pPr marL="609600" indent="-609600">
              <a:buNone/>
            </a:pPr>
            <a:endParaRPr lang="en-US" altLang="en-US" dirty="0" smtClean="0"/>
          </a:p>
          <a:p>
            <a:pPr marL="609600" indent="-609600">
              <a:buNone/>
            </a:pPr>
            <a:r>
              <a:rPr lang="en-US" altLang="en-US" sz="3600" dirty="0" smtClean="0"/>
              <a:t>Renal compensation to metabolic acidosis is by </a:t>
            </a:r>
          </a:p>
          <a:p>
            <a:pPr marL="609600" indent="-609600">
              <a:buNone/>
            </a:pPr>
            <a:endParaRPr lang="en-US" altLang="en-US" sz="3600" dirty="0" smtClean="0"/>
          </a:p>
          <a:p>
            <a:pPr marL="609600" indent="-609600">
              <a:buFontTx/>
              <a:buAutoNum type="arabicPeriod"/>
            </a:pPr>
            <a:r>
              <a:rPr lang="en-US" altLang="en-US" sz="3600" dirty="0" smtClean="0"/>
              <a:t>H</a:t>
            </a:r>
            <a:r>
              <a:rPr lang="en-US" altLang="en-US" sz="3600" baseline="30000" dirty="0" smtClean="0"/>
              <a:t>+</a:t>
            </a:r>
            <a:r>
              <a:rPr lang="en-US" altLang="en-US" sz="3600" dirty="0" smtClean="0"/>
              <a:t> ion excretion</a:t>
            </a:r>
          </a:p>
          <a:p>
            <a:pPr marL="609600" indent="-609600">
              <a:buFontTx/>
              <a:buAutoNum type="arabicPeriod"/>
            </a:pPr>
            <a:endParaRPr lang="en-US" altLang="en-US" sz="3600" dirty="0" smtClean="0"/>
          </a:p>
          <a:p>
            <a:pPr marL="609600" indent="-609600">
              <a:buFontTx/>
              <a:buAutoNum type="arabicPeriod"/>
            </a:pPr>
            <a:r>
              <a:rPr lang="en-US" altLang="en-US" sz="3600" dirty="0" smtClean="0">
                <a:cs typeface="Arial" panose="020B0604020202020204" pitchFamily="34" charset="0"/>
              </a:rPr>
              <a:t>Reabsorption of HCO3- ions </a:t>
            </a:r>
            <a:endParaRPr lang="en-US" altLang="en-US" sz="3600" dirty="0" smtClean="0"/>
          </a:p>
          <a:p>
            <a:pPr marL="609600" indent="-609600">
              <a:buFontTx/>
              <a:buAutoNum type="arabicPeriod"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837117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71977" y="152401"/>
            <a:ext cx="7908523" cy="682625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6000" dirty="0" smtClean="0">
                <a:solidFill>
                  <a:srgbClr val="CC0099"/>
                </a:solidFill>
              </a:rPr>
              <a:t>Laboratory findings</a:t>
            </a:r>
            <a:endParaRPr lang="en-US" altLang="en-US" sz="6000" dirty="0">
              <a:solidFill>
                <a:srgbClr val="CC0099"/>
              </a:solidFill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" y="1295401"/>
            <a:ext cx="12080383" cy="5350098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3600" dirty="0">
                <a:latin typeface="Times New Roman" panose="02020603050405020304" pitchFamily="18" charset="0"/>
                <a:cs typeface="Arial" panose="020B0604020202020204" pitchFamily="34" charset="0"/>
              </a:rPr>
              <a:t>↓</a:t>
            </a:r>
            <a:r>
              <a:rPr lang="en-US" altLang="en-US" sz="3600" dirty="0">
                <a:cs typeface="Arial" panose="020B0604020202020204" pitchFamily="34" charset="0"/>
              </a:rPr>
              <a:t> pH, </a:t>
            </a:r>
            <a:r>
              <a:rPr lang="en-US" altLang="en-US" sz="3600" dirty="0">
                <a:latin typeface="Times New Roman" panose="02020603050405020304" pitchFamily="18" charset="0"/>
                <a:cs typeface="Arial" panose="020B0604020202020204" pitchFamily="34" charset="0"/>
              </a:rPr>
              <a:t>↓</a:t>
            </a:r>
            <a:r>
              <a:rPr lang="en-US" altLang="en-US" sz="3600" dirty="0">
                <a:cs typeface="Arial" panose="020B0604020202020204" pitchFamily="34" charset="0"/>
              </a:rPr>
              <a:t>[HCO3] and PCO2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600" dirty="0" smtClean="0">
                <a:cs typeface="Arial" panose="020B0604020202020204" pitchFamily="34" charset="0"/>
              </a:rPr>
              <a:t>Normal </a:t>
            </a:r>
            <a:r>
              <a:rPr lang="en-US" altLang="en-US" sz="3600" dirty="0">
                <a:cs typeface="Arial" panose="020B0604020202020204" pitchFamily="34" charset="0"/>
              </a:rPr>
              <a:t>or ↑ serum potassium in the face of decreased body stores.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600" dirty="0" smtClean="0">
                <a:cs typeface="Arial" panose="020B0604020202020204" pitchFamily="34" charset="0"/>
              </a:rPr>
              <a:t>There </a:t>
            </a:r>
            <a:r>
              <a:rPr lang="en-US" altLang="en-US" sz="3600" dirty="0">
                <a:cs typeface="Arial" panose="020B0604020202020204" pitchFamily="34" charset="0"/>
              </a:rPr>
              <a:t>may be retention of an organic anion along with HCO3 consumption- organic acidosis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endParaRPr lang="en-US" altLang="en-US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09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68" y="1825625"/>
            <a:ext cx="1180992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en-US" sz="8000" b="1" dirty="0" smtClean="0">
              <a:solidFill>
                <a:srgbClr val="CC0099"/>
              </a:solidFill>
            </a:endParaRPr>
          </a:p>
          <a:p>
            <a:pPr marL="0" indent="0">
              <a:buNone/>
            </a:pPr>
            <a:r>
              <a:rPr lang="en-US" altLang="en-US" sz="7200" b="1" dirty="0" smtClean="0">
                <a:solidFill>
                  <a:srgbClr val="FF0000"/>
                </a:solidFill>
              </a:rPr>
              <a:t>METABOLIC ALKALOSIS</a:t>
            </a:r>
          </a:p>
          <a:p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16341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286" y="190008"/>
            <a:ext cx="11894713" cy="650700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en-US" sz="3600" dirty="0" smtClean="0"/>
              <a:t>It is a systemic disorder caused by a process that leads to an </a:t>
            </a:r>
            <a:r>
              <a:rPr lang="en-US" altLang="en-US" sz="3600" b="1" i="1" dirty="0" smtClean="0">
                <a:solidFill>
                  <a:srgbClr val="CC0099"/>
                </a:solidFill>
              </a:rPr>
              <a:t>increased pH</a:t>
            </a:r>
            <a:r>
              <a:rPr lang="en-US" altLang="en-US" sz="3600" dirty="0" smtClean="0"/>
              <a:t> owing to a primary increase in the plasma [HCO</a:t>
            </a:r>
            <a:r>
              <a:rPr lang="en-US" altLang="en-US" sz="3600" baseline="-25000" dirty="0" smtClean="0"/>
              <a:t>3 </a:t>
            </a:r>
            <a:r>
              <a:rPr lang="en-US" altLang="en-US" sz="3600" dirty="0" smtClean="0"/>
              <a:t>-].</a:t>
            </a:r>
          </a:p>
          <a:p>
            <a:pPr>
              <a:lnSpc>
                <a:spcPct val="150000"/>
              </a:lnSpc>
            </a:pPr>
            <a:r>
              <a:rPr lang="en-US" altLang="en-US" sz="3600" dirty="0" smtClean="0"/>
              <a:t>This primary elevation of plasma [HCO</a:t>
            </a:r>
            <a:r>
              <a:rPr lang="en-US" altLang="en-US" sz="3600" baseline="-25000" dirty="0" smtClean="0"/>
              <a:t>3 </a:t>
            </a:r>
            <a:r>
              <a:rPr lang="en-US" altLang="en-US" sz="3600" dirty="0" smtClean="0"/>
              <a:t>-] may be caused by the following processes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22289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4545" y="381001"/>
            <a:ext cx="11900079" cy="5745163"/>
          </a:xfrm>
        </p:spPr>
        <p:txBody>
          <a:bodyPr/>
          <a:lstStyle/>
          <a:p>
            <a:pPr marL="609600" indent="-609600" algn="ctr">
              <a:buNone/>
            </a:pPr>
            <a:r>
              <a:rPr lang="en-US" altLang="en-US" sz="6600" dirty="0" smtClean="0"/>
              <a:t>Metabolic Alkalosis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3600" dirty="0" smtClean="0">
                <a:solidFill>
                  <a:srgbClr val="BC1F00"/>
                </a:solidFill>
              </a:rPr>
              <a:t>High  arterial pH</a:t>
            </a:r>
          </a:p>
          <a:p>
            <a:pPr marL="609600" indent="-609600">
              <a:buFontTx/>
              <a:buAutoNum type="arabicPeriod"/>
            </a:pPr>
            <a:endParaRPr lang="en-US" altLang="en-US" sz="3600" dirty="0" smtClean="0">
              <a:solidFill>
                <a:srgbClr val="BC1F00"/>
              </a:solidFill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sz="3600" dirty="0" smtClean="0">
                <a:solidFill>
                  <a:srgbClr val="BC1F00"/>
                </a:solidFill>
              </a:rPr>
              <a:t>Increase in plasma HCO</a:t>
            </a:r>
            <a:r>
              <a:rPr lang="en-US" altLang="en-US" sz="3600" baseline="-25000" dirty="0" smtClean="0">
                <a:solidFill>
                  <a:srgbClr val="BC1F00"/>
                </a:solidFill>
              </a:rPr>
              <a:t>3</a:t>
            </a:r>
            <a:r>
              <a:rPr lang="en-US" altLang="en-US" sz="3600" b="1" baseline="30000" dirty="0" smtClean="0">
                <a:solidFill>
                  <a:srgbClr val="BC1F00"/>
                </a:solidFill>
              </a:rPr>
              <a:t>- </a:t>
            </a:r>
            <a:r>
              <a:rPr lang="en-US" altLang="en-US" sz="3600" dirty="0" smtClean="0">
                <a:solidFill>
                  <a:srgbClr val="BC1F00"/>
                </a:solidFill>
              </a:rPr>
              <a:t>concentration</a:t>
            </a:r>
          </a:p>
          <a:p>
            <a:pPr marL="609600" indent="-609600">
              <a:buFontTx/>
              <a:buAutoNum type="arabicPeriod"/>
            </a:pPr>
            <a:endParaRPr lang="en-US" altLang="en-US" sz="3600" dirty="0" smtClean="0">
              <a:solidFill>
                <a:srgbClr val="BC1F00"/>
              </a:solidFill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sz="3600" dirty="0" smtClean="0">
                <a:solidFill>
                  <a:srgbClr val="BC1F00"/>
                </a:solidFill>
              </a:rPr>
              <a:t>Compensatory hypoventilation resulting in an </a:t>
            </a:r>
            <a:r>
              <a:rPr lang="en-US" altLang="en-US" sz="3600" dirty="0" smtClean="0">
                <a:solidFill>
                  <a:srgbClr val="BC1F00"/>
                </a:solidFill>
                <a:cs typeface="Arial" panose="020B0604020202020204" pitchFamily="34" charset="0"/>
              </a:rPr>
              <a:t>↑ in PCO</a:t>
            </a:r>
            <a:r>
              <a:rPr lang="en-US" altLang="en-US" sz="3600" baseline="-25000" dirty="0" smtClean="0">
                <a:solidFill>
                  <a:srgbClr val="BC1F00"/>
                </a:solidFill>
                <a:cs typeface="Arial" panose="020B0604020202020204" pitchFamily="34" charset="0"/>
              </a:rPr>
              <a:t>2</a:t>
            </a:r>
            <a:r>
              <a:rPr lang="en-US" altLang="en-US" dirty="0" smtClean="0">
                <a:solidFill>
                  <a:srgbClr val="BC1F00"/>
                </a:solidFill>
                <a:cs typeface="Arial" panose="020B0604020202020204" pitchFamily="34" charset="0"/>
              </a:rPr>
              <a:t>.</a:t>
            </a:r>
            <a:endParaRPr lang="en-US" altLang="en-US" b="1" u="sng" dirty="0" smtClean="0">
              <a:solidFill>
                <a:srgbClr val="BC1F00"/>
              </a:solidFill>
            </a:endParaRPr>
          </a:p>
          <a:p>
            <a:pPr marL="609600" indent="-609600">
              <a:buNone/>
            </a:pPr>
            <a:endParaRPr lang="en-US" altLang="en-US" b="1" u="sng" dirty="0" smtClean="0">
              <a:solidFill>
                <a:srgbClr val="B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362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6062" y="533401"/>
            <a:ext cx="11771290" cy="5592763"/>
          </a:xfrm>
        </p:spPr>
        <p:txBody>
          <a:bodyPr/>
          <a:lstStyle/>
          <a:p>
            <a:pPr marL="609600" indent="-609600">
              <a:buNone/>
            </a:pPr>
            <a:r>
              <a:rPr lang="en-US" altLang="en-US" sz="3600" dirty="0" smtClean="0"/>
              <a:t>Metabolic alkalosis may be due to</a:t>
            </a:r>
          </a:p>
          <a:p>
            <a:pPr marL="609600" indent="-609600">
              <a:buNone/>
            </a:pPr>
            <a:endParaRPr lang="en-US" altLang="en-US" sz="3600" dirty="0" smtClean="0"/>
          </a:p>
          <a:p>
            <a:pPr marL="609600" indent="-609600">
              <a:buFontTx/>
              <a:buAutoNum type="arabicPeriod"/>
            </a:pPr>
            <a:r>
              <a:rPr lang="en-US" altLang="en-US" sz="3600" dirty="0" smtClean="0">
                <a:solidFill>
                  <a:srgbClr val="CC0099"/>
                </a:solidFill>
              </a:rPr>
              <a:t>Loss of H+ ions.</a:t>
            </a:r>
          </a:p>
          <a:p>
            <a:pPr marL="609600" indent="-609600">
              <a:buNone/>
            </a:pPr>
            <a:r>
              <a:rPr lang="en-US" altLang="en-US" sz="3600" dirty="0" smtClean="0"/>
              <a:t>			Or</a:t>
            </a:r>
          </a:p>
          <a:p>
            <a:pPr marL="609600" indent="-609600">
              <a:buClr>
                <a:schemeClr val="tx1"/>
              </a:buClr>
              <a:buFontTx/>
              <a:buAutoNum type="arabicPeriod" startAt="2"/>
            </a:pPr>
            <a:r>
              <a:rPr lang="en-US" altLang="en-US" sz="3600" dirty="0" smtClean="0">
                <a:solidFill>
                  <a:srgbClr val="CC0099"/>
                </a:solidFill>
              </a:rPr>
              <a:t>Accumulation of HCO</a:t>
            </a:r>
            <a:r>
              <a:rPr lang="en-US" altLang="en-US" sz="3600" baseline="-25000" dirty="0" smtClean="0">
                <a:solidFill>
                  <a:srgbClr val="CC0099"/>
                </a:solidFill>
              </a:rPr>
              <a:t>3</a:t>
            </a:r>
            <a:r>
              <a:rPr lang="en-US" altLang="en-US" sz="3600" b="1" baseline="30000" dirty="0" smtClean="0">
                <a:solidFill>
                  <a:srgbClr val="CC0099"/>
                </a:solidFill>
              </a:rPr>
              <a:t>- </a:t>
            </a:r>
            <a:r>
              <a:rPr lang="en-US" altLang="en-US" sz="3600" dirty="0" smtClean="0">
                <a:solidFill>
                  <a:srgbClr val="CC0099"/>
                </a:solidFill>
              </a:rPr>
              <a:t>ions</a:t>
            </a:r>
            <a:r>
              <a:rPr lang="en-US" altLang="en-US" sz="3600" dirty="0" smtClean="0"/>
              <a:t>.</a:t>
            </a:r>
          </a:p>
          <a:p>
            <a:pPr marL="609600" indent="-609600">
              <a:buClr>
                <a:schemeClr val="tx1"/>
              </a:buClr>
              <a:buFontTx/>
              <a:buAutoNum type="arabicPeriod" startAt="2"/>
            </a:pPr>
            <a:endParaRPr lang="en-US" altLang="en-US" dirty="0" smtClean="0"/>
          </a:p>
          <a:p>
            <a:pPr marL="609600" indent="-609600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71676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Acidosis and Alkalosis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>
            <a:noAutofit/>
          </a:bodyPr>
          <a:lstStyle/>
          <a:p>
            <a:r>
              <a:rPr lang="en-US" altLang="en-US" sz="3200" dirty="0" err="1" smtClean="0"/>
              <a:t>Acidemia</a:t>
            </a:r>
            <a:r>
              <a:rPr lang="en-US" altLang="en-US" sz="3200" dirty="0" smtClean="0"/>
              <a:t> – a decrease in blood pH or an </a:t>
            </a:r>
            <a:r>
              <a:rPr lang="en-US" altLang="en-US" sz="3200" dirty="0" smtClean="0">
                <a:cs typeface="Arial" panose="020B0604020202020204" pitchFamily="34" charset="0"/>
              </a:rPr>
              <a:t>↑ in </a:t>
            </a:r>
            <a:r>
              <a:rPr lang="en-US" altLang="en-US" sz="3200" dirty="0" smtClean="0"/>
              <a:t>H</a:t>
            </a:r>
            <a:r>
              <a:rPr lang="en-US" altLang="en-US" sz="3200" baseline="30000" dirty="0" smtClean="0"/>
              <a:t>+ </a:t>
            </a:r>
            <a:r>
              <a:rPr lang="en-US" altLang="en-US" sz="3200" dirty="0" smtClean="0"/>
              <a:t>ion concentration. </a:t>
            </a:r>
          </a:p>
          <a:p>
            <a:endParaRPr lang="en-US" altLang="en-US" sz="3200" dirty="0" smtClean="0"/>
          </a:p>
          <a:p>
            <a:r>
              <a:rPr lang="en-US" altLang="en-US" sz="3200" dirty="0" smtClean="0"/>
              <a:t>Processes that tend to lower the pH are called </a:t>
            </a:r>
            <a:r>
              <a:rPr lang="en-US" altLang="en-US" sz="3200" b="1" i="1" dirty="0" smtClean="0">
                <a:solidFill>
                  <a:srgbClr val="FF0000"/>
                </a:solidFill>
              </a:rPr>
              <a:t>acidosis</a:t>
            </a:r>
            <a:r>
              <a:rPr lang="en-US" altLang="en-US" sz="3200" b="1" dirty="0" smtClean="0">
                <a:solidFill>
                  <a:srgbClr val="FF0000"/>
                </a:solidFill>
              </a:rPr>
              <a:t>.</a:t>
            </a:r>
            <a:r>
              <a:rPr lang="en-US" altLang="en-US" sz="3200" dirty="0" smtClean="0"/>
              <a:t> </a:t>
            </a:r>
          </a:p>
          <a:p>
            <a:endParaRPr lang="en-US" altLang="en-US" sz="3200" dirty="0" smtClean="0"/>
          </a:p>
          <a:p>
            <a:r>
              <a:rPr lang="en-US" altLang="en-US" sz="3200" dirty="0" err="1" smtClean="0"/>
              <a:t>Alkalemia</a:t>
            </a:r>
            <a:r>
              <a:rPr lang="en-US" altLang="en-US" sz="3200" dirty="0" smtClean="0"/>
              <a:t> – an increase in blood pH or an </a:t>
            </a:r>
            <a:r>
              <a:rPr lang="en-US" altLang="en-US" sz="3200" dirty="0" smtClean="0">
                <a:cs typeface="Arial" panose="020B0604020202020204" pitchFamily="34" charset="0"/>
              </a:rPr>
              <a:t>↓ in </a:t>
            </a:r>
            <a:r>
              <a:rPr lang="en-US" altLang="en-US" sz="3200" dirty="0" smtClean="0"/>
              <a:t>H</a:t>
            </a:r>
            <a:r>
              <a:rPr lang="en-US" altLang="en-US" sz="3200" baseline="30000" dirty="0" smtClean="0"/>
              <a:t>+ </a:t>
            </a:r>
            <a:r>
              <a:rPr lang="en-US" altLang="en-US" sz="3200" dirty="0" smtClean="0"/>
              <a:t>ion concentration.</a:t>
            </a:r>
          </a:p>
          <a:p>
            <a:endParaRPr lang="en-US" altLang="en-US" sz="3200" dirty="0" smtClean="0"/>
          </a:p>
          <a:p>
            <a:r>
              <a:rPr lang="en-US" altLang="en-US" sz="3200" dirty="0" smtClean="0"/>
              <a:t>Processes that tend to raise the pH are called </a:t>
            </a:r>
            <a:r>
              <a:rPr lang="en-US" altLang="en-US" sz="3200" b="1" i="1" dirty="0" smtClean="0">
                <a:solidFill>
                  <a:srgbClr val="FF0000"/>
                </a:solidFill>
              </a:rPr>
              <a:t>alkalosis</a:t>
            </a:r>
            <a:r>
              <a:rPr lang="en-US" altLang="en-US" sz="3200" dirty="0" smtClean="0">
                <a:solidFill>
                  <a:srgbClr val="FF0000"/>
                </a:solidFill>
              </a:rPr>
              <a:t>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28556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152" y="0"/>
            <a:ext cx="12101848" cy="6629400"/>
          </a:xfrm>
          <a:solidFill>
            <a:schemeClr val="bg1"/>
          </a:solidFill>
        </p:spPr>
        <p:txBody>
          <a:bodyPr/>
          <a:lstStyle/>
          <a:p>
            <a:pPr marL="609600" indent="-609600">
              <a:buNone/>
            </a:pPr>
            <a:r>
              <a:rPr lang="en-US" altLang="en-US" sz="3600" b="1" dirty="0"/>
              <a:t>Causes of the primary elevation of plasma [HCO</a:t>
            </a:r>
            <a:r>
              <a:rPr lang="en-US" altLang="en-US" sz="3600" b="1" baseline="-25000" dirty="0"/>
              <a:t>3</a:t>
            </a:r>
            <a:r>
              <a:rPr lang="en-US" altLang="en-US" sz="3600" b="1" baseline="30000" dirty="0"/>
              <a:t>-</a:t>
            </a:r>
            <a:r>
              <a:rPr lang="en-US" altLang="en-US" sz="3600" b="1" dirty="0"/>
              <a:t>] </a:t>
            </a:r>
          </a:p>
          <a:p>
            <a:pPr marL="609600" indent="-609600">
              <a:buNone/>
            </a:pPr>
            <a:endParaRPr lang="en-US" altLang="en-US" sz="3000" u="sng" dirty="0"/>
          </a:p>
          <a:p>
            <a:pPr marL="609600" indent="-609600">
              <a:buFontTx/>
              <a:buAutoNum type="arabicPeriod"/>
            </a:pPr>
            <a:r>
              <a:rPr lang="en-US" altLang="en-US" sz="3600" dirty="0"/>
              <a:t>Net </a:t>
            </a:r>
            <a:r>
              <a:rPr lang="en-US" altLang="en-US" sz="3600" dirty="0">
                <a:solidFill>
                  <a:srgbClr val="CC0099"/>
                </a:solidFill>
              </a:rPr>
              <a:t>loss of H</a:t>
            </a:r>
            <a:r>
              <a:rPr lang="en-US" altLang="en-US" sz="3600" baseline="30000" dirty="0">
                <a:solidFill>
                  <a:srgbClr val="CC0099"/>
                </a:solidFill>
              </a:rPr>
              <a:t>+</a:t>
            </a:r>
            <a:r>
              <a:rPr lang="en-US" altLang="en-US" sz="3600" baseline="30000" dirty="0"/>
              <a:t> </a:t>
            </a:r>
            <a:r>
              <a:rPr lang="en-US" altLang="en-US" sz="3600" dirty="0"/>
              <a:t>from the extracellular fluid (ECF)</a:t>
            </a:r>
          </a:p>
          <a:p>
            <a:pPr marL="609600" indent="-609600">
              <a:buFontTx/>
              <a:buAutoNum type="arabicPeriod"/>
            </a:pPr>
            <a:endParaRPr lang="en-US" altLang="en-US" sz="3600" dirty="0"/>
          </a:p>
          <a:p>
            <a:pPr marL="609600" indent="-609600">
              <a:buFontTx/>
              <a:buAutoNum type="arabicPeriod"/>
            </a:pPr>
            <a:r>
              <a:rPr lang="en-US" altLang="en-US" sz="3600" dirty="0"/>
              <a:t>Net </a:t>
            </a:r>
            <a:r>
              <a:rPr lang="en-US" altLang="en-US" sz="3600" dirty="0">
                <a:solidFill>
                  <a:srgbClr val="CC0099"/>
                </a:solidFill>
              </a:rPr>
              <a:t>addition of bicarbonate precursors</a:t>
            </a:r>
            <a:r>
              <a:rPr lang="en-US" altLang="en-US" sz="3600" dirty="0"/>
              <a:t> to the extracellular fluid</a:t>
            </a:r>
          </a:p>
          <a:p>
            <a:pPr marL="609600" indent="-609600">
              <a:buFontTx/>
              <a:buAutoNum type="arabicPeriod"/>
            </a:pPr>
            <a:endParaRPr lang="en-US" altLang="en-US" sz="3600" dirty="0"/>
          </a:p>
          <a:p>
            <a:pPr marL="609600" indent="-609600">
              <a:buFontTx/>
              <a:buAutoNum type="arabicPeriod"/>
            </a:pPr>
            <a:r>
              <a:rPr lang="en-US" altLang="en-US" sz="3600" dirty="0"/>
              <a:t>External loss of </a:t>
            </a:r>
            <a:r>
              <a:rPr lang="en-US" altLang="en-US" sz="3600" dirty="0">
                <a:solidFill>
                  <a:srgbClr val="CC0099"/>
                </a:solidFill>
              </a:rPr>
              <a:t>fluid containing chloride in greater concentration and bicarbonate in lesser concentration</a:t>
            </a:r>
            <a:r>
              <a:rPr lang="en-US" altLang="en-US" sz="3600" dirty="0"/>
              <a:t> than that of the plasma.</a:t>
            </a:r>
          </a:p>
          <a:p>
            <a:pPr marL="609600" indent="-609600">
              <a:buFontTx/>
              <a:buAutoNum type="arabicPeriod"/>
            </a:pPr>
            <a:endParaRPr lang="en-US" altLang="en-US" sz="3000" dirty="0"/>
          </a:p>
        </p:txBody>
      </p:sp>
    </p:spTree>
    <p:extLst>
      <p:ext uri="{BB962C8B-B14F-4D97-AF65-F5344CB8AC3E}">
        <p14:creationId xmlns:p14="http://schemas.microsoft.com/office/powerpoint/2010/main" val="1217163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0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Metabolic Alkalosis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600" dirty="0" smtClean="0"/>
              <a:t>Chloride responsive - </a:t>
            </a:r>
            <a:r>
              <a:rPr lang="en-US" altLang="en-US" sz="3600" dirty="0">
                <a:cs typeface="Arial" panose="020B0604020202020204" pitchFamily="34" charset="0"/>
              </a:rPr>
              <a:t>urine chloride &lt; 10 </a:t>
            </a:r>
            <a:r>
              <a:rPr lang="en-US" altLang="en-US" sz="3600" dirty="0" err="1" smtClean="0">
                <a:cs typeface="Arial" panose="020B0604020202020204" pitchFamily="34" charset="0"/>
              </a:rPr>
              <a:t>mmol</a:t>
            </a:r>
            <a:r>
              <a:rPr lang="en-US" altLang="en-US" sz="3600" dirty="0" smtClean="0">
                <a:cs typeface="Arial" panose="020B0604020202020204" pitchFamily="34" charset="0"/>
              </a:rPr>
              <a:t>/L</a:t>
            </a:r>
            <a:endParaRPr lang="en-US" sz="3600" dirty="0" smtClean="0"/>
          </a:p>
          <a:p>
            <a:pPr>
              <a:lnSpc>
                <a:spcPct val="150000"/>
              </a:lnSpc>
            </a:pPr>
            <a:r>
              <a:rPr lang="en-US" sz="3600" dirty="0" smtClean="0"/>
              <a:t>Chloride resistant - </a:t>
            </a:r>
            <a:r>
              <a:rPr lang="en-US" altLang="en-US" sz="3600" dirty="0" smtClean="0">
                <a:cs typeface="Arial" panose="020B0604020202020204" pitchFamily="34" charset="0"/>
              </a:rPr>
              <a:t>urine chloride &gt; 20 </a:t>
            </a:r>
            <a:r>
              <a:rPr lang="en-US" altLang="en-US" sz="3600" dirty="0" err="1" smtClean="0">
                <a:cs typeface="Arial" panose="020B0604020202020204" pitchFamily="34" charset="0"/>
              </a:rPr>
              <a:t>mmol</a:t>
            </a:r>
            <a:r>
              <a:rPr lang="en-US" altLang="en-US" sz="3600" dirty="0" smtClean="0">
                <a:cs typeface="Arial" panose="020B0604020202020204" pitchFamily="34" charset="0"/>
              </a:rPr>
              <a:t>/L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92763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0304" y="321972"/>
            <a:ext cx="11861442" cy="630742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altLang="en-US" sz="3600" b="1" dirty="0" smtClean="0">
                <a:solidFill>
                  <a:srgbClr val="FF3399"/>
                </a:solidFill>
              </a:rPr>
              <a:t>Volume depleted- Chloride responsive metabolic a</a:t>
            </a:r>
            <a:r>
              <a:rPr lang="en-US" altLang="en-US" sz="3600" b="1" dirty="0" err="1" smtClean="0">
                <a:solidFill>
                  <a:srgbClr val="FF3399"/>
                </a:solidFill>
              </a:rPr>
              <a:t>lkalosis</a:t>
            </a:r>
            <a:r>
              <a:rPr lang="tr-TR" altLang="en-US" sz="3600" b="1" dirty="0" smtClean="0">
                <a:solidFill>
                  <a:srgbClr val="FF3399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tr-TR" altLang="en-US" sz="3600" dirty="0" smtClean="0"/>
              <a:t>Urine chloride is low (&lt;10 mmol/l)</a:t>
            </a:r>
          </a:p>
          <a:p>
            <a:pPr>
              <a:lnSpc>
                <a:spcPct val="150000"/>
              </a:lnSpc>
            </a:pPr>
            <a:r>
              <a:rPr lang="tr-TR" altLang="en-US" sz="3600" dirty="0" smtClean="0"/>
              <a:t>Due to:</a:t>
            </a:r>
          </a:p>
          <a:p>
            <a:pPr>
              <a:lnSpc>
                <a:spcPct val="150000"/>
              </a:lnSpc>
            </a:pPr>
            <a:r>
              <a:rPr lang="tr-TR" altLang="en-US" sz="3600" dirty="0" smtClean="0"/>
              <a:t>Gastric fluid losses</a:t>
            </a:r>
          </a:p>
          <a:p>
            <a:pPr>
              <a:lnSpc>
                <a:spcPct val="150000"/>
              </a:lnSpc>
            </a:pPr>
            <a:r>
              <a:rPr lang="tr-TR" altLang="en-US" sz="3600" dirty="0" smtClean="0"/>
              <a:t>Stool losses</a:t>
            </a:r>
          </a:p>
          <a:p>
            <a:pPr>
              <a:lnSpc>
                <a:spcPct val="150000"/>
              </a:lnSpc>
            </a:pPr>
            <a:r>
              <a:rPr lang="tr-TR" altLang="en-US" sz="3600" dirty="0" smtClean="0"/>
              <a:t>Diuretic therapy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31238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7881" y="244699"/>
            <a:ext cx="11500833" cy="6003701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3200" dirty="0" smtClean="0">
                <a:solidFill>
                  <a:srgbClr val="FF0000"/>
                </a:solidFill>
              </a:rPr>
              <a:t>Chloride resistant Metabolic Alkalosis- </a:t>
            </a:r>
            <a:r>
              <a:rPr lang="tr-TR" altLang="en-US" sz="3200" dirty="0" smtClean="0"/>
              <a:t>Mineralocorticoids </a:t>
            </a:r>
            <a:r>
              <a:rPr lang="tr-TR" altLang="en-US" sz="3200" dirty="0"/>
              <a:t>stimulate hydrogen ion </a:t>
            </a:r>
            <a:r>
              <a:rPr lang="tr-TR" altLang="en-US" sz="3200" dirty="0" smtClean="0"/>
              <a:t>secretion</a:t>
            </a:r>
            <a:r>
              <a:rPr lang="en-US" altLang="en-US" sz="3200" dirty="0" smtClean="0"/>
              <a:t> </a:t>
            </a:r>
            <a:r>
              <a:rPr lang="en-US" altLang="en-US" sz="3200" dirty="0"/>
              <a:t>a</a:t>
            </a:r>
            <a:r>
              <a:rPr lang="tr-TR" altLang="en-US" sz="3200" dirty="0" smtClean="0"/>
              <a:t>nd </a:t>
            </a:r>
            <a:r>
              <a:rPr lang="tr-TR" altLang="en-US" sz="3200" dirty="0"/>
              <a:t>th</a:t>
            </a:r>
            <a:r>
              <a:rPr lang="en-IN" altLang="en-US" sz="3200" dirty="0"/>
              <a:t>u</a:t>
            </a:r>
            <a:r>
              <a:rPr lang="tr-TR" altLang="en-US" sz="3200" dirty="0"/>
              <a:t>s bicarbonate reabsorption</a:t>
            </a:r>
          </a:p>
          <a:p>
            <a:pPr>
              <a:lnSpc>
                <a:spcPct val="90000"/>
              </a:lnSpc>
            </a:pPr>
            <a:r>
              <a:rPr lang="tr-TR" altLang="en-US" sz="3200" dirty="0"/>
              <a:t>Urinary chloride </a:t>
            </a:r>
            <a:r>
              <a:rPr lang="en-US" altLang="en-US" sz="3200" dirty="0" smtClean="0"/>
              <a:t>&gt;</a:t>
            </a:r>
            <a:r>
              <a:rPr lang="tr-TR" altLang="en-US" sz="3200" dirty="0" smtClean="0"/>
              <a:t>20 mmol/l</a:t>
            </a:r>
            <a:endParaRPr lang="tr-TR" altLang="en-US" sz="3200" dirty="0"/>
          </a:p>
          <a:p>
            <a:pPr>
              <a:lnSpc>
                <a:spcPct val="90000"/>
              </a:lnSpc>
            </a:pPr>
            <a:endParaRPr lang="en-IN" altLang="en-US" sz="3200" dirty="0"/>
          </a:p>
          <a:p>
            <a:pPr>
              <a:lnSpc>
                <a:spcPct val="90000"/>
              </a:lnSpc>
            </a:pPr>
            <a:r>
              <a:rPr lang="tr-TR" altLang="en-US" sz="3200" dirty="0"/>
              <a:t>Hypokalemia</a:t>
            </a:r>
          </a:p>
          <a:p>
            <a:pPr>
              <a:lnSpc>
                <a:spcPct val="90000"/>
              </a:lnSpc>
            </a:pPr>
            <a:r>
              <a:rPr lang="tr-TR" altLang="en-US" sz="3200" dirty="0"/>
              <a:t>Primary aldosteronizm, </a:t>
            </a:r>
          </a:p>
          <a:p>
            <a:pPr>
              <a:lnSpc>
                <a:spcPct val="90000"/>
              </a:lnSpc>
            </a:pPr>
            <a:r>
              <a:rPr lang="tr-TR" altLang="en-US" sz="3200" dirty="0"/>
              <a:t>Bartter’s Syndrome,</a:t>
            </a:r>
          </a:p>
          <a:p>
            <a:pPr>
              <a:lnSpc>
                <a:spcPct val="90000"/>
              </a:lnSpc>
            </a:pPr>
            <a:r>
              <a:rPr lang="tr-TR" altLang="en-US" sz="3200" dirty="0"/>
              <a:t>Cushing Syndrome</a:t>
            </a:r>
          </a:p>
          <a:p>
            <a:pPr>
              <a:lnSpc>
                <a:spcPct val="90000"/>
              </a:lnSpc>
            </a:pPr>
            <a:r>
              <a:rPr lang="tr-TR" altLang="en-US" sz="3200" dirty="0"/>
              <a:t>Renovascular hypertension </a:t>
            </a: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090613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 build="p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152" y="0"/>
            <a:ext cx="12101848" cy="914400"/>
          </a:xfrm>
          <a:solidFill>
            <a:schemeClr val="bg1"/>
          </a:solidFill>
        </p:spPr>
        <p:txBody>
          <a:bodyPr>
            <a:normAutofit fontScale="25000" lnSpcReduction="20000"/>
          </a:bodyPr>
          <a:lstStyle/>
          <a:p>
            <a:pPr>
              <a:lnSpc>
                <a:spcPts val="3400"/>
              </a:lnSpc>
              <a:buNone/>
            </a:pPr>
            <a:r>
              <a:rPr lang="en-US" altLang="en-US" sz="14400" dirty="0">
                <a:solidFill>
                  <a:srgbClr val="BC1F00"/>
                </a:solidFill>
              </a:rPr>
              <a:t>Causes of metabolic alkalosis as per saline responsiveness</a:t>
            </a:r>
          </a:p>
          <a:p>
            <a:pPr eaLnBrk="1" hangingPunct="1">
              <a:buFontTx/>
              <a:buNone/>
            </a:pPr>
            <a:endParaRPr lang="en-US" altLang="en-US" dirty="0" smtClean="0">
              <a:solidFill>
                <a:srgbClr val="BC1F00"/>
              </a:solidFill>
            </a:endParaRPr>
          </a:p>
        </p:txBody>
      </p:sp>
      <p:graphicFrame>
        <p:nvGraphicFramePr>
          <p:cNvPr id="44035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757430"/>
              </p:ext>
            </p:extLst>
          </p:nvPr>
        </p:nvGraphicFramePr>
        <p:xfrm>
          <a:off x="566670" y="1066800"/>
          <a:ext cx="11346288" cy="5562600"/>
        </p:xfrm>
        <a:graphic>
          <a:graphicData uri="http://schemas.openxmlformats.org/drawingml/2006/table">
            <a:tbl>
              <a:tblPr/>
              <a:tblGrid>
                <a:gridCol w="4572000"/>
                <a:gridCol w="6774288"/>
              </a:tblGrid>
              <a:tr h="1084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SALINE –RESPONSIVE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Urine Chloride &lt; 25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meq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/L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SALINE –RESISTANT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Urine Chloride &gt; 40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meq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mic Sans MS" pitchFamily="66" charset="0"/>
                        </a:rPr>
                        <a:t>/L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785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Vomiting / nasogastric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            suction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Diuretics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Post hypercapnia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pitchFamily="34" charset="0"/>
                        </a:rPr>
                        <a:t>↓ chloride intake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14350" marR="0" lvl="0" indent="-514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Edematous states –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ascitis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, cirrhosis, heart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failure, nephrotic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  syndrome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2. Mineralocorticoid excess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Severe hypokalemia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Renal failure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   Alkali load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112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180304" y="152401"/>
            <a:ext cx="11822806" cy="1001713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err="1">
                <a:solidFill>
                  <a:srgbClr val="FF0000"/>
                </a:solidFill>
              </a:rPr>
              <a:t>Defence</a:t>
            </a:r>
            <a:r>
              <a:rPr lang="en-US" altLang="en-US" dirty="0">
                <a:solidFill>
                  <a:srgbClr val="FF0000"/>
                </a:solidFill>
              </a:rPr>
              <a:t> of systemic pH during metabolic alkalosis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990601"/>
            <a:ext cx="8229600" cy="5135563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endParaRPr lang="en-US" altLang="en-US" sz="2400" dirty="0"/>
          </a:p>
          <a:p>
            <a:pPr marL="609600" indent="-609600">
              <a:buFontTx/>
              <a:buAutoNum type="arabicPeriod"/>
            </a:pPr>
            <a:endParaRPr lang="en-US" altLang="en-US" sz="2400" dirty="0"/>
          </a:p>
          <a:p>
            <a:pPr marL="609600" indent="-609600">
              <a:buFontTx/>
              <a:buAutoNum type="arabicPeriod"/>
            </a:pPr>
            <a:r>
              <a:rPr lang="en-US" altLang="en-US" sz="3200" dirty="0"/>
              <a:t>Buffering</a:t>
            </a:r>
          </a:p>
          <a:p>
            <a:pPr marL="609600" indent="-609600">
              <a:buFontTx/>
              <a:buAutoNum type="arabicPeriod"/>
            </a:pPr>
            <a:endParaRPr lang="en-US" altLang="en-US" sz="3200" dirty="0"/>
          </a:p>
          <a:p>
            <a:pPr marL="609600" indent="-609600">
              <a:buFontTx/>
              <a:buAutoNum type="arabicPeriod"/>
            </a:pPr>
            <a:r>
              <a:rPr lang="en-US" altLang="en-US" sz="3200" dirty="0"/>
              <a:t>Respiratory compensation</a:t>
            </a:r>
          </a:p>
          <a:p>
            <a:pPr marL="609600" indent="-609600">
              <a:buFontTx/>
              <a:buAutoNum type="arabicPeriod"/>
            </a:pPr>
            <a:endParaRPr lang="en-US" altLang="en-US" sz="3200" dirty="0"/>
          </a:p>
          <a:p>
            <a:pPr marL="609600" indent="-609600">
              <a:buFontTx/>
              <a:buAutoNum type="arabicPeriod"/>
            </a:pPr>
            <a:r>
              <a:rPr lang="en-US" altLang="en-US" sz="3200" dirty="0"/>
              <a:t>Correction by the kidneys</a:t>
            </a:r>
          </a:p>
        </p:txBody>
      </p:sp>
    </p:spTree>
    <p:extLst>
      <p:ext uri="{BB962C8B-B14F-4D97-AF65-F5344CB8AC3E}">
        <p14:creationId xmlns:p14="http://schemas.microsoft.com/office/powerpoint/2010/main" val="1466852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031" y="0"/>
            <a:ext cx="11912958" cy="6858000"/>
          </a:xfrm>
          <a:solidFill>
            <a:schemeClr val="bg1"/>
          </a:solidFill>
        </p:spPr>
        <p:txBody>
          <a:bodyPr/>
          <a:lstStyle/>
          <a:p>
            <a:pPr marL="609600" indent="-609600">
              <a:buNone/>
            </a:pPr>
            <a:r>
              <a:rPr lang="en-US" altLang="en-US" sz="3200" dirty="0" smtClean="0">
                <a:solidFill>
                  <a:srgbClr val="BC1F00"/>
                </a:solidFill>
              </a:rPr>
              <a:t>Respiratory compensation</a:t>
            </a:r>
            <a:r>
              <a:rPr lang="en-US" altLang="en-US" dirty="0" smtClean="0">
                <a:solidFill>
                  <a:srgbClr val="BC1F00"/>
                </a:solidFill>
              </a:rPr>
              <a:t>:</a:t>
            </a:r>
          </a:p>
          <a:p>
            <a:pPr marL="609600" indent="-609600">
              <a:buNone/>
            </a:pPr>
            <a:endParaRPr lang="en-US" altLang="en-US" dirty="0" smtClean="0">
              <a:solidFill>
                <a:srgbClr val="BC1F00"/>
              </a:solidFill>
            </a:endParaRPr>
          </a:p>
          <a:p>
            <a:pPr marL="609600" indent="-609600">
              <a:buNone/>
            </a:pPr>
            <a:r>
              <a:rPr lang="en-US" altLang="en-US" sz="3600" dirty="0"/>
              <a:t>Metabolic alkalosis is sensed by respiratory </a:t>
            </a:r>
            <a:r>
              <a:rPr lang="en-US" altLang="en-US" sz="3600" dirty="0" smtClean="0"/>
              <a:t>chemoreceptors </a:t>
            </a:r>
            <a:r>
              <a:rPr lang="en-US" altLang="en-US" sz="3600" dirty="0"/>
              <a:t>resulting in</a:t>
            </a:r>
          </a:p>
          <a:p>
            <a:pPr marL="609600" indent="-609600">
              <a:buNone/>
            </a:pPr>
            <a:endParaRPr lang="en-US" altLang="en-US" sz="3600" dirty="0"/>
          </a:p>
          <a:p>
            <a:pPr marL="609600" indent="-609600"/>
            <a:r>
              <a:rPr lang="en-US" altLang="en-US" sz="3600" dirty="0"/>
              <a:t>Decline in alveolar ventilation</a:t>
            </a:r>
          </a:p>
          <a:p>
            <a:pPr marL="609600" indent="-609600"/>
            <a:endParaRPr lang="en-US" altLang="en-US" sz="3600" dirty="0">
              <a:cs typeface="Arial" panose="020B0604020202020204" pitchFamily="34" charset="0"/>
            </a:endParaRPr>
          </a:p>
          <a:p>
            <a:pPr marL="609600" indent="-609600"/>
            <a:r>
              <a:rPr lang="en-US" altLang="en-US" sz="3600" dirty="0">
                <a:cs typeface="Arial" panose="020B0604020202020204" pitchFamily="34" charset="0"/>
              </a:rPr>
              <a:t>It results in a </a:t>
            </a:r>
            <a:r>
              <a:rPr lang="en-US" altLang="en-US" sz="3600" dirty="0">
                <a:solidFill>
                  <a:srgbClr val="BC1F00"/>
                </a:solidFill>
                <a:cs typeface="Arial" panose="020B0604020202020204" pitchFamily="34" charset="0"/>
              </a:rPr>
              <a:t>rise in </a:t>
            </a:r>
            <a:r>
              <a:rPr lang="en-US" altLang="en-US" sz="3600" dirty="0" smtClean="0">
                <a:solidFill>
                  <a:srgbClr val="BC1F00"/>
                </a:solidFill>
                <a:cs typeface="Arial" panose="020B0604020202020204" pitchFamily="34" charset="0"/>
              </a:rPr>
              <a:t>PCO</a:t>
            </a:r>
            <a:r>
              <a:rPr lang="en-US" altLang="en-US" sz="3600" baseline="-25000" dirty="0" smtClean="0">
                <a:solidFill>
                  <a:srgbClr val="BC1F00"/>
                </a:solidFill>
                <a:cs typeface="Arial" panose="020B0604020202020204" pitchFamily="34" charset="0"/>
              </a:rPr>
              <a:t>2</a:t>
            </a:r>
            <a:r>
              <a:rPr lang="en-US" altLang="en-US" sz="3600" baseline="-25000" dirty="0" smtClean="0">
                <a:solidFill>
                  <a:srgbClr val="CC0099"/>
                </a:solidFill>
                <a:cs typeface="Arial" panose="020B0604020202020204" pitchFamily="34" charset="0"/>
              </a:rPr>
              <a:t> </a:t>
            </a:r>
            <a:r>
              <a:rPr lang="en-US" altLang="en-US" sz="3600" baseline="-25000" dirty="0">
                <a:cs typeface="Arial" panose="020B0604020202020204" pitchFamily="34" charset="0"/>
              </a:rPr>
              <a:t>, </a:t>
            </a:r>
            <a:r>
              <a:rPr lang="en-US" altLang="en-US" sz="3600" dirty="0">
                <a:cs typeface="Arial" panose="020B0604020202020204" pitchFamily="34" charset="0"/>
              </a:rPr>
              <a:t>resulting in a fall in plasma pH to normal.</a:t>
            </a:r>
          </a:p>
          <a:p>
            <a:pPr marL="609600" indent="-609600">
              <a:buNone/>
            </a:pPr>
            <a:r>
              <a:rPr lang="en-US" altLang="en-US" sz="3600" dirty="0">
                <a:cs typeface="Arial" panose="020B0604020202020204" pitchFamily="34" charset="0"/>
              </a:rPr>
              <a:t>  </a:t>
            </a:r>
          </a:p>
          <a:p>
            <a:pPr marL="609600" indent="-609600">
              <a:buNone/>
            </a:pPr>
            <a:r>
              <a:rPr lang="en-US" altLang="en-US" sz="3600" dirty="0">
                <a:cs typeface="Arial" panose="020B0604020202020204" pitchFamily="34" charset="0"/>
              </a:rPr>
              <a:t>	</a:t>
            </a:r>
            <a:r>
              <a:rPr lang="en-US" altLang="en-US" sz="3600" dirty="0">
                <a:solidFill>
                  <a:srgbClr val="BC1F00"/>
                </a:solidFill>
                <a:cs typeface="Arial" panose="020B0604020202020204" pitchFamily="34" charset="0"/>
              </a:rPr>
              <a:t>(PCo</a:t>
            </a:r>
            <a:r>
              <a:rPr lang="en-US" altLang="en-US" sz="3600" baseline="-25000" dirty="0">
                <a:solidFill>
                  <a:srgbClr val="BC1F00"/>
                </a:solidFill>
                <a:cs typeface="Arial" panose="020B0604020202020204" pitchFamily="34" charset="0"/>
              </a:rPr>
              <a:t>2</a:t>
            </a:r>
            <a:r>
              <a:rPr lang="en-US" altLang="en-US" sz="3600" dirty="0">
                <a:solidFill>
                  <a:srgbClr val="BC1F00"/>
                </a:solidFill>
                <a:cs typeface="Arial" panose="020B0604020202020204" pitchFamily="34" charset="0"/>
              </a:rPr>
              <a:t> rises by 0.7 mm Hg for every 1 </a:t>
            </a:r>
            <a:r>
              <a:rPr lang="en-US" altLang="en-US" sz="3600" dirty="0" err="1">
                <a:solidFill>
                  <a:srgbClr val="BC1F00"/>
                </a:solidFill>
                <a:cs typeface="Arial" panose="020B0604020202020204" pitchFamily="34" charset="0"/>
              </a:rPr>
              <a:t>meq</a:t>
            </a:r>
            <a:r>
              <a:rPr lang="en-US" altLang="en-US" sz="3600" dirty="0">
                <a:solidFill>
                  <a:srgbClr val="BC1F00"/>
                </a:solidFill>
                <a:cs typeface="Arial" panose="020B0604020202020204" pitchFamily="34" charset="0"/>
              </a:rPr>
              <a:t>/L ↑ in  HCO3-)</a:t>
            </a:r>
          </a:p>
          <a:p>
            <a:pPr marL="609600" indent="-609600"/>
            <a:endParaRPr lang="en-US" altLang="en-US" dirty="0">
              <a:solidFill>
                <a:srgbClr val="BC1F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680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 build="p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10439400" cy="5562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en-US" sz="3600" dirty="0">
                <a:cs typeface="Arial" panose="020B0604020202020204" pitchFamily="34" charset="0"/>
              </a:rPr>
              <a:t>Lasts only for a few days as ↑ in Pco</a:t>
            </a:r>
            <a:r>
              <a:rPr lang="en-US" altLang="en-US" sz="3600" baseline="-25000" dirty="0">
                <a:cs typeface="Arial" panose="020B0604020202020204" pitchFamily="34" charset="0"/>
              </a:rPr>
              <a:t>2 </a:t>
            </a:r>
            <a:r>
              <a:rPr lang="en-US" altLang="en-US" sz="3600" dirty="0">
                <a:cs typeface="Arial" panose="020B0604020202020204" pitchFamily="34" charset="0"/>
              </a:rPr>
              <a:t>results in</a:t>
            </a:r>
            <a:r>
              <a:rPr lang="en-US" altLang="en-US" sz="3600" baseline="-25000" dirty="0">
                <a:cs typeface="Arial" panose="020B0604020202020204" pitchFamily="34" charset="0"/>
              </a:rPr>
              <a:t> </a:t>
            </a:r>
            <a:r>
              <a:rPr lang="en-US" altLang="en-US" sz="3600" dirty="0" smtClean="0">
                <a:cs typeface="Arial" panose="020B0604020202020204" pitchFamily="34" charset="0"/>
              </a:rPr>
              <a:t>↑ </a:t>
            </a:r>
            <a:r>
              <a:rPr lang="en-US" altLang="en-US" sz="3600" dirty="0">
                <a:cs typeface="Arial" panose="020B0604020202020204" pitchFamily="34" charset="0"/>
              </a:rPr>
              <a:t>in H</a:t>
            </a:r>
            <a:r>
              <a:rPr lang="en-US" altLang="en-US" sz="3600" baseline="30000" dirty="0">
                <a:cs typeface="Arial" panose="020B0604020202020204" pitchFamily="34" charset="0"/>
              </a:rPr>
              <a:t>+ </a:t>
            </a:r>
            <a:r>
              <a:rPr lang="en-US" altLang="en-US" sz="3600" dirty="0">
                <a:cs typeface="Arial" panose="020B0604020202020204" pitchFamily="34" charset="0"/>
              </a:rPr>
              <a:t>ion </a:t>
            </a:r>
            <a:r>
              <a:rPr lang="en-US" altLang="en-US" sz="3600" dirty="0" smtClean="0">
                <a:cs typeface="Arial" panose="020B0604020202020204" pitchFamily="34" charset="0"/>
              </a:rPr>
              <a:t>secretion.</a:t>
            </a:r>
            <a:endParaRPr lang="en-US" altLang="en-US" sz="3600" dirty="0"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3600" dirty="0" smtClean="0">
                <a:cs typeface="Arial" panose="020B0604020202020204" pitchFamily="34" charset="0"/>
              </a:rPr>
              <a:t>Hence </a:t>
            </a:r>
            <a:r>
              <a:rPr lang="en-US" altLang="en-US" sz="3600" dirty="0">
                <a:cs typeface="Arial" panose="020B0604020202020204" pitchFamily="34" charset="0"/>
              </a:rPr>
              <a:t>elevation of plasma HCO3</a:t>
            </a:r>
            <a:r>
              <a:rPr lang="en-US" altLang="en-US" sz="3600" baseline="30000" dirty="0">
                <a:cs typeface="Arial" panose="020B0604020202020204" pitchFamily="34" charset="0"/>
              </a:rPr>
              <a:t>-</a:t>
            </a:r>
            <a:r>
              <a:rPr lang="en-US" altLang="en-US" sz="3600" dirty="0">
                <a:cs typeface="Arial" panose="020B0604020202020204" pitchFamily="34" charset="0"/>
              </a:rPr>
              <a:t>  concentration.</a:t>
            </a:r>
          </a:p>
          <a:p>
            <a:pPr eaLnBrk="1" hangingPunct="1">
              <a:lnSpc>
                <a:spcPct val="150000"/>
              </a:lnSpc>
            </a:pPr>
            <a:endParaRPr lang="en-US" alt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960304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 build="p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031" y="304801"/>
            <a:ext cx="10564969" cy="5821363"/>
          </a:xfrm>
        </p:spPr>
        <p:txBody>
          <a:bodyPr/>
          <a:lstStyle/>
          <a:p>
            <a:pPr marL="609600" indent="-609600" algn="ctr">
              <a:buNone/>
            </a:pPr>
            <a:r>
              <a:rPr lang="en-US" altLang="en-US" sz="6600" dirty="0" smtClean="0">
                <a:solidFill>
                  <a:srgbClr val="BC1F00"/>
                </a:solidFill>
              </a:rPr>
              <a:t>Renal compensation</a:t>
            </a:r>
          </a:p>
          <a:p>
            <a:pPr marL="609600" indent="-609600">
              <a:buNone/>
            </a:pPr>
            <a:r>
              <a:rPr lang="en-US" altLang="en-US" sz="4000" dirty="0" smtClean="0"/>
              <a:t>Renal compensation to metabolic alkalosis is by </a:t>
            </a:r>
          </a:p>
          <a:p>
            <a:pPr marL="609600" indent="-609600">
              <a:buNone/>
            </a:pPr>
            <a:r>
              <a:rPr lang="en-US" altLang="en-US" sz="4000" dirty="0" smtClean="0">
                <a:solidFill>
                  <a:srgbClr val="BC1F00"/>
                </a:solidFill>
                <a:cs typeface="Arial" panose="020B0604020202020204" pitchFamily="34" charset="0"/>
              </a:rPr>
              <a:t>	</a:t>
            </a:r>
          </a:p>
          <a:p>
            <a:pPr marL="609600" indent="-609600">
              <a:buNone/>
            </a:pPr>
            <a:r>
              <a:rPr lang="en-US" altLang="en-US" sz="4000" dirty="0" smtClean="0">
                <a:solidFill>
                  <a:srgbClr val="BC1F00"/>
                </a:solidFill>
                <a:cs typeface="Arial" panose="020B0604020202020204" pitchFamily="34" charset="0"/>
              </a:rPr>
              <a:t>	Excretion of excess HCO3</a:t>
            </a:r>
            <a:r>
              <a:rPr lang="en-US" altLang="en-US" sz="4000" baseline="30000" dirty="0" smtClean="0">
                <a:solidFill>
                  <a:srgbClr val="BC1F00"/>
                </a:solidFill>
                <a:cs typeface="Arial" panose="020B0604020202020204" pitchFamily="34" charset="0"/>
              </a:rPr>
              <a:t>-</a:t>
            </a:r>
            <a:r>
              <a:rPr lang="en-US" altLang="en-US" sz="4000" dirty="0" smtClean="0">
                <a:solidFill>
                  <a:srgbClr val="BC1F00"/>
                </a:solidFill>
                <a:cs typeface="Arial" panose="020B0604020202020204" pitchFamily="34" charset="0"/>
              </a:rPr>
              <a:t> ions in urine.</a:t>
            </a:r>
            <a:endParaRPr lang="en-US" altLang="en-US" sz="4000" dirty="0" smtClean="0">
              <a:solidFill>
                <a:srgbClr val="BC1F00"/>
              </a:solidFill>
            </a:endParaRPr>
          </a:p>
          <a:p>
            <a:pPr marL="609600" indent="-609600">
              <a:buFontTx/>
              <a:buAutoNum type="arabicPeriod"/>
            </a:pPr>
            <a:endParaRPr lang="en-US" altLang="en-US" dirty="0" smtClean="0">
              <a:solidFill>
                <a:srgbClr val="B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116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"/>
            <a:ext cx="12192000" cy="6857999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609600" indent="-609600">
              <a:lnSpc>
                <a:spcPct val="80000"/>
              </a:lnSpc>
              <a:buNone/>
              <a:defRPr/>
            </a:pPr>
            <a:endParaRPr lang="en-US" altLang="en-US" sz="4800" u="sng" dirty="0" smtClean="0">
              <a:solidFill>
                <a:srgbClr val="FF0000"/>
              </a:solidFill>
            </a:endParaRP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en-US" altLang="en-US" sz="4800" u="sng" dirty="0" smtClean="0">
                <a:solidFill>
                  <a:srgbClr val="FF0000"/>
                </a:solidFill>
              </a:rPr>
              <a:t>Laboratory findings in metabolic alkalosis</a:t>
            </a:r>
          </a:p>
          <a:p>
            <a:pPr marL="609600" indent="-609600">
              <a:lnSpc>
                <a:spcPct val="80000"/>
              </a:lnSpc>
              <a:defRPr/>
            </a:pPr>
            <a:endParaRPr lang="en-US" altLang="en-US" sz="2400" dirty="0">
              <a:solidFill>
                <a:schemeClr val="folHlink"/>
              </a:solidFill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en-US" altLang="en-US" sz="3200" dirty="0"/>
              <a:t>Arterial blood gases reveal the following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en-US" sz="3200" dirty="0">
                <a:cs typeface="Arial" panose="020B0604020202020204" pitchFamily="34" charset="0"/>
              </a:rPr>
              <a:t>   ↑pH, ↑ </a:t>
            </a:r>
            <a:r>
              <a:rPr lang="en-US" altLang="en-US" sz="3200" dirty="0"/>
              <a:t>[HCO3 -], </a:t>
            </a:r>
            <a:r>
              <a:rPr lang="en-US" altLang="en-US" sz="3200" dirty="0">
                <a:cs typeface="Arial" panose="020B0604020202020204" pitchFamily="34" charset="0"/>
              </a:rPr>
              <a:t>↑</a:t>
            </a:r>
            <a:r>
              <a:rPr lang="en-US" altLang="en-US" sz="3200" dirty="0" smtClean="0">
                <a:cs typeface="Arial" panose="020B0604020202020204" pitchFamily="34" charset="0"/>
              </a:rPr>
              <a:t>PCO</a:t>
            </a:r>
            <a:r>
              <a:rPr lang="en-US" altLang="en-US" sz="3200" baseline="-25000" dirty="0" smtClean="0">
                <a:cs typeface="Arial" panose="020B0604020202020204" pitchFamily="34" charset="0"/>
              </a:rPr>
              <a:t>2</a:t>
            </a:r>
            <a:endParaRPr lang="en-US" altLang="en-US" sz="3200" dirty="0"/>
          </a:p>
          <a:p>
            <a:pPr eaLnBrk="1" hangingPunct="1">
              <a:lnSpc>
                <a:spcPct val="150000"/>
              </a:lnSpc>
              <a:defRPr/>
            </a:pPr>
            <a:r>
              <a:rPr lang="en-US" altLang="en-US" sz="3200" dirty="0">
                <a:cs typeface="Arial" panose="020B0604020202020204" pitchFamily="34" charset="0"/>
              </a:rPr>
              <a:t>Serum electrolytes show ↓chloride, ↓ potassium </a:t>
            </a:r>
            <a:r>
              <a:rPr lang="en-US" altLang="en-US" sz="3200" dirty="0" smtClean="0">
                <a:cs typeface="Arial" panose="020B0604020202020204" pitchFamily="34" charset="0"/>
              </a:rPr>
              <a:t>levels</a:t>
            </a:r>
            <a:endParaRPr lang="en-US" altLang="en-US" sz="3200" dirty="0"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en-US" altLang="en-US" sz="3200" dirty="0" smtClean="0">
                <a:cs typeface="Arial" panose="020B0604020202020204" pitchFamily="34" charset="0"/>
              </a:rPr>
              <a:t>Chloride </a:t>
            </a:r>
            <a:r>
              <a:rPr lang="en-US" altLang="en-US" sz="3200" dirty="0">
                <a:cs typeface="Arial" panose="020B0604020202020204" pitchFamily="34" charset="0"/>
              </a:rPr>
              <a:t>responsive metabolic alkalosis- </a:t>
            </a:r>
          </a:p>
          <a:p>
            <a:pPr marL="0" indent="0" eaLnBrk="1" hangingPunct="1">
              <a:lnSpc>
                <a:spcPct val="150000"/>
              </a:lnSpc>
              <a:buNone/>
              <a:defRPr/>
            </a:pPr>
            <a:r>
              <a:rPr lang="en-US" altLang="en-US" sz="3200" dirty="0">
                <a:cs typeface="Arial" panose="020B0604020202020204" pitchFamily="34" charset="0"/>
              </a:rPr>
              <a:t>		 	urine chloride &lt; 10 </a:t>
            </a:r>
            <a:r>
              <a:rPr lang="en-US" altLang="en-US" sz="3200" dirty="0" err="1">
                <a:cs typeface="Arial" panose="020B0604020202020204" pitchFamily="34" charset="0"/>
              </a:rPr>
              <a:t>mmol</a:t>
            </a:r>
            <a:r>
              <a:rPr lang="en-US" altLang="en-US" sz="3200" dirty="0">
                <a:cs typeface="Arial" panose="020B0604020202020204" pitchFamily="34" charset="0"/>
              </a:rPr>
              <a:t>/L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altLang="en-US" sz="3200" dirty="0" smtClean="0">
                <a:cs typeface="Arial" panose="020B0604020202020204" pitchFamily="34" charset="0"/>
              </a:rPr>
              <a:t>Chloride </a:t>
            </a:r>
            <a:r>
              <a:rPr lang="en-US" altLang="en-US" sz="3200" dirty="0">
                <a:cs typeface="Arial" panose="020B0604020202020204" pitchFamily="34" charset="0"/>
              </a:rPr>
              <a:t>unresponsive metabolic alkalosis- 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en-US" sz="3200" dirty="0">
                <a:cs typeface="Arial" panose="020B0604020202020204" pitchFamily="34" charset="0"/>
              </a:rPr>
              <a:t>			urine chloride &gt; 20 </a:t>
            </a:r>
            <a:r>
              <a:rPr lang="en-US" altLang="en-US" sz="3200" dirty="0" err="1">
                <a:cs typeface="Arial" panose="020B0604020202020204" pitchFamily="34" charset="0"/>
              </a:rPr>
              <a:t>mmol</a:t>
            </a:r>
            <a:r>
              <a:rPr lang="en-US" altLang="en-US" sz="3200" dirty="0">
                <a:cs typeface="Arial" panose="020B0604020202020204" pitchFamily="34" charset="0"/>
              </a:rPr>
              <a:t>/L</a:t>
            </a:r>
          </a:p>
          <a:p>
            <a:pPr marL="609600" indent="-609600">
              <a:lnSpc>
                <a:spcPct val="80000"/>
              </a:lnSpc>
              <a:defRPr/>
            </a:pPr>
            <a:endParaRPr lang="en-US" altLang="en-US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268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0210800" cy="990600"/>
          </a:xfrm>
        </p:spPr>
        <p:txBody>
          <a:bodyPr>
            <a:normAutofit fontScale="90000"/>
          </a:bodyPr>
          <a:lstStyle/>
          <a:p>
            <a:r>
              <a:rPr lang="tr-TR" altLang="en-US" b="1" dirty="0" smtClean="0">
                <a:solidFill>
                  <a:srgbClr val="C00000"/>
                </a:solidFill>
              </a:rPr>
              <a:t>Acidosis</a:t>
            </a:r>
            <a:r>
              <a:rPr lang="en-US" altLang="en-US" b="1" dirty="0" smtClean="0">
                <a:solidFill>
                  <a:srgbClr val="C00000"/>
                </a:solidFill>
              </a:rPr>
              <a:t> </a:t>
            </a:r>
            <a:r>
              <a:rPr lang="tr-TR" altLang="en-US" dirty="0" smtClean="0"/>
              <a:t>pH &lt;7.2</a:t>
            </a:r>
            <a:br>
              <a:rPr lang="tr-TR" altLang="en-US" dirty="0" smtClean="0"/>
            </a:br>
            <a:endParaRPr lang="en-US" altLang="en-US" b="1" dirty="0" smtClean="0">
              <a:solidFill>
                <a:srgbClr val="C00000"/>
              </a:solidFill>
            </a:endParaRPr>
          </a:p>
        </p:txBody>
      </p:sp>
      <p:sp>
        <p:nvSpPr>
          <p:cNvPr id="59395" name="Content Placeholder 1"/>
          <p:cNvSpPr>
            <a:spLocks noGrp="1"/>
          </p:cNvSpPr>
          <p:nvPr>
            <p:ph idx="1"/>
          </p:nvPr>
        </p:nvSpPr>
        <p:spPr>
          <a:xfrm>
            <a:off x="0" y="721217"/>
            <a:ext cx="12192000" cy="613678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tr-TR" altLang="en-US" dirty="0" smtClean="0"/>
              <a:t>Clinical effects of severe acidosis: </a:t>
            </a:r>
            <a:endParaRPr lang="en-US" altLang="en-US" dirty="0" smtClean="0"/>
          </a:p>
          <a:p>
            <a:pPr marL="514350" indent="-514350">
              <a:lnSpc>
                <a:spcPct val="150000"/>
              </a:lnSpc>
              <a:buFontTx/>
              <a:buAutoNum type="arabicPeriod"/>
            </a:pPr>
            <a:r>
              <a:rPr lang="tr-TR" altLang="en-US" dirty="0" smtClean="0"/>
              <a:t>Decreased myocardial contractility</a:t>
            </a:r>
          </a:p>
          <a:p>
            <a:pPr marL="514350" indent="-514350">
              <a:lnSpc>
                <a:spcPct val="150000"/>
              </a:lnSpc>
              <a:buFontTx/>
              <a:buAutoNum type="arabicPeriod"/>
            </a:pPr>
            <a:r>
              <a:rPr lang="tr-TR" altLang="en-US" dirty="0" smtClean="0"/>
              <a:t>Decreased </a:t>
            </a:r>
            <a:r>
              <a:rPr lang="tr-TR" altLang="en-US" dirty="0"/>
              <a:t>cardiac output</a:t>
            </a:r>
          </a:p>
          <a:p>
            <a:pPr marL="514350" indent="-514350">
              <a:lnSpc>
                <a:spcPct val="150000"/>
              </a:lnSpc>
              <a:buFontTx/>
              <a:buAutoNum type="arabicPeriod"/>
            </a:pPr>
            <a:r>
              <a:rPr lang="tr-TR" altLang="en-US" dirty="0"/>
              <a:t>Cardiac failure</a:t>
            </a:r>
          </a:p>
          <a:p>
            <a:pPr marL="514350" indent="-514350">
              <a:lnSpc>
                <a:spcPct val="150000"/>
              </a:lnSpc>
              <a:buFontTx/>
              <a:buAutoNum type="arabicPeriod"/>
            </a:pPr>
            <a:r>
              <a:rPr lang="tr-TR" altLang="en-US" dirty="0"/>
              <a:t>Hypotension</a:t>
            </a:r>
          </a:p>
          <a:p>
            <a:pPr marL="514350" indent="-514350">
              <a:lnSpc>
                <a:spcPct val="150000"/>
              </a:lnSpc>
              <a:buFontTx/>
              <a:buAutoNum type="arabicPeriod"/>
            </a:pPr>
            <a:r>
              <a:rPr lang="tr-TR" altLang="en-US" dirty="0"/>
              <a:t>Decreased hepatic and renal blood flow</a:t>
            </a:r>
          </a:p>
          <a:p>
            <a:pPr marL="514350" indent="-514350">
              <a:lnSpc>
                <a:spcPct val="150000"/>
              </a:lnSpc>
              <a:buFontTx/>
              <a:buAutoNum type="arabicPeriod"/>
            </a:pPr>
            <a:r>
              <a:rPr lang="tr-TR" altLang="en-US" dirty="0"/>
              <a:t>Centralization of effective blood volume</a:t>
            </a:r>
          </a:p>
          <a:p>
            <a:pPr marL="514350" indent="-514350">
              <a:lnSpc>
                <a:spcPct val="150000"/>
              </a:lnSpc>
              <a:buFontTx/>
              <a:buAutoNum type="arabicPeriod"/>
            </a:pPr>
            <a:r>
              <a:rPr lang="tr-TR" altLang="en-US" dirty="0"/>
              <a:t>Tissue hypoxia </a:t>
            </a:r>
          </a:p>
          <a:p>
            <a:pPr marL="514350" indent="-514350">
              <a:lnSpc>
                <a:spcPct val="150000"/>
              </a:lnSpc>
              <a:buFontTx/>
              <a:buAutoNum type="arabicPeriod"/>
            </a:pPr>
            <a:r>
              <a:rPr lang="tr-TR" altLang="en-US" dirty="0"/>
              <a:t>Pulmonary edema</a:t>
            </a:r>
          </a:p>
          <a:p>
            <a:pPr marL="514350" indent="-514350"/>
            <a:endParaRPr lang="en-IN" altLang="en-US" dirty="0"/>
          </a:p>
        </p:txBody>
      </p:sp>
    </p:spTree>
    <p:extLst>
      <p:ext uri="{BB962C8B-B14F-4D97-AF65-F5344CB8AC3E}">
        <p14:creationId xmlns:p14="http://schemas.microsoft.com/office/powerpoint/2010/main" val="3598192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solidFill>
                  <a:srgbClr val="FF0000"/>
                </a:solidFill>
              </a:rPr>
              <a:t>Respiratory Acidosis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118788" name="AutoShape 4"/>
          <p:cNvSpPr>
            <a:spLocks noChangeArrowheads="1"/>
          </p:cNvSpPr>
          <p:nvPr/>
        </p:nvSpPr>
        <p:spPr bwMode="auto">
          <a:xfrm>
            <a:off x="193182" y="1462088"/>
            <a:ext cx="11998817" cy="5395912"/>
          </a:xfrm>
          <a:prstGeom prst="horizontalScroll">
            <a:avLst>
              <a:gd name="adj" fmla="val 12500"/>
            </a:avLst>
          </a:prstGeom>
          <a:solidFill>
            <a:schemeClr val="accent5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en-US" altLang="en-US" sz="5400" dirty="0">
                <a:solidFill>
                  <a:schemeClr val="bg1"/>
                </a:solidFill>
              </a:rPr>
              <a:t>It caused by any process that reduce the </a:t>
            </a:r>
          </a:p>
          <a:p>
            <a:pPr>
              <a:spcBef>
                <a:spcPct val="20000"/>
              </a:spcBef>
              <a:buClr>
                <a:schemeClr val="tx2"/>
              </a:buClr>
              <a:defRPr/>
            </a:pPr>
            <a:r>
              <a:rPr lang="en-US" altLang="en-US" sz="5400" dirty="0">
                <a:solidFill>
                  <a:schemeClr val="bg1"/>
                </a:solidFill>
              </a:rPr>
              <a:t>  </a:t>
            </a:r>
            <a:r>
              <a:rPr lang="en-US" altLang="en-US" sz="5400" dirty="0" err="1">
                <a:solidFill>
                  <a:schemeClr val="bg1"/>
                </a:solidFill>
              </a:rPr>
              <a:t>effectivness</a:t>
            </a:r>
            <a:r>
              <a:rPr lang="en-US" altLang="en-US" sz="5400" dirty="0">
                <a:solidFill>
                  <a:schemeClr val="bg1"/>
                </a:solidFill>
              </a:rPr>
              <a:t> of alveolar ventilation. </a:t>
            </a:r>
          </a:p>
          <a:p>
            <a:pPr algn="ctr">
              <a:defRPr/>
            </a:pPr>
            <a:endParaRPr lang="en-US" alt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395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8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152400"/>
            <a:ext cx="6870700" cy="838200"/>
          </a:xfrm>
        </p:spPr>
        <p:txBody>
          <a:bodyPr/>
          <a:lstStyle/>
          <a:p>
            <a:r>
              <a:rPr lang="en-US" altLang="en-US" sz="3600">
                <a:solidFill>
                  <a:srgbClr val="FF0000"/>
                </a:solidFill>
              </a:rPr>
              <a:t>Acute Respiratory Acidosis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828800"/>
            <a:ext cx="8839200" cy="5029200"/>
          </a:xfrm>
          <a:solidFill>
            <a:schemeClr val="bg1"/>
          </a:solidFill>
        </p:spPr>
        <p:txBody>
          <a:bodyPr/>
          <a:lstStyle/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r>
              <a:rPr lang="en-US" altLang="en-US" smtClean="0"/>
              <a:t>***In pure acute Resp. acidosis , [HCO3-] should not exceed &gt; 30mEq/l</a:t>
            </a:r>
            <a:r>
              <a:rPr lang="ar-JO" altLang="en-US" smtClean="0"/>
              <a:t>***</a:t>
            </a:r>
            <a:endParaRPr lang="en-IN" altLang="en-US" smtClean="0"/>
          </a:p>
        </p:txBody>
      </p:sp>
      <p:sp>
        <p:nvSpPr>
          <p:cNvPr id="122884" name="AutoShape 4"/>
          <p:cNvSpPr>
            <a:spLocks noChangeArrowheads="1"/>
          </p:cNvSpPr>
          <p:nvPr/>
        </p:nvSpPr>
        <p:spPr bwMode="auto">
          <a:xfrm>
            <a:off x="1992314" y="1628776"/>
            <a:ext cx="8207375" cy="2685647"/>
          </a:xfrm>
          <a:prstGeom prst="flowChartTerminator">
            <a:avLst/>
          </a:prstGeom>
          <a:solidFill>
            <a:schemeClr val="accent5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en-US" sz="3600" dirty="0"/>
              <a:t>PCO2 </a:t>
            </a:r>
            <a:r>
              <a:rPr lang="en-US" altLang="en-US" sz="5400" dirty="0"/>
              <a:t>↑</a:t>
            </a:r>
            <a:r>
              <a:rPr lang="en-US" altLang="en-US" sz="3200" dirty="0"/>
              <a:t> by </a:t>
            </a:r>
            <a:r>
              <a:rPr lang="en-US" altLang="en-US" sz="3200" dirty="0">
                <a:solidFill>
                  <a:srgbClr val="000000"/>
                </a:solidFill>
              </a:rPr>
              <a:t>10</a:t>
            </a:r>
            <a:r>
              <a:rPr lang="en-US" altLang="en-US" sz="2800" dirty="0">
                <a:solidFill>
                  <a:srgbClr val="00FF00"/>
                </a:solidFill>
              </a:rPr>
              <a:t>mmHg</a:t>
            </a:r>
            <a:r>
              <a:rPr lang="en-US" altLang="en-US" sz="3200" dirty="0"/>
              <a:t> → ↑ HCO3- by </a:t>
            </a:r>
            <a:r>
              <a:rPr lang="en-US" altLang="en-US" sz="3200" dirty="0">
                <a:solidFill>
                  <a:srgbClr val="000000"/>
                </a:solidFill>
              </a:rPr>
              <a:t>1</a:t>
            </a:r>
            <a:r>
              <a:rPr lang="en-US" altLang="en-US" sz="2800" dirty="0">
                <a:solidFill>
                  <a:srgbClr val="00FF00"/>
                </a:solidFill>
              </a:rPr>
              <a:t>mEq</a:t>
            </a:r>
            <a:r>
              <a:rPr lang="en-US" altLang="en-US" sz="3200" dirty="0">
                <a:solidFill>
                  <a:srgbClr val="00FF00"/>
                </a:solidFill>
              </a:rPr>
              <a:t>/l </a:t>
            </a:r>
          </a:p>
          <a:p>
            <a:pPr algn="ctr">
              <a:defRPr/>
            </a:pPr>
            <a:endParaRPr lang="en-US" altLang="en-US" sz="3200" dirty="0">
              <a:solidFill>
                <a:srgbClr val="00FF00"/>
              </a:solidFill>
            </a:endParaRPr>
          </a:p>
        </p:txBody>
      </p:sp>
      <p:sp>
        <p:nvSpPr>
          <p:cNvPr id="122887" name="AutoShape 7"/>
          <p:cNvSpPr>
            <a:spLocks noChangeArrowheads="1"/>
          </p:cNvSpPr>
          <p:nvPr/>
        </p:nvSpPr>
        <p:spPr bwMode="auto">
          <a:xfrm>
            <a:off x="3000375" y="3348507"/>
            <a:ext cx="6553200" cy="529757"/>
          </a:xfrm>
          <a:prstGeom prst="flowChartTerminator">
            <a:avLst/>
          </a:prstGeom>
          <a:solidFill>
            <a:schemeClr val="accent5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ar-SA" altLang="en-US">
                <a:solidFill>
                  <a:srgbClr val="A50021"/>
                </a:solidFill>
              </a:rPr>
              <a:t>∆</a:t>
            </a:r>
            <a:r>
              <a:rPr lang="en-US" altLang="en-US">
                <a:solidFill>
                  <a:srgbClr val="A50021"/>
                </a:solidFill>
              </a:rPr>
              <a:t>[H+] = 0.8 ∆ PCO2</a:t>
            </a:r>
          </a:p>
        </p:txBody>
      </p:sp>
    </p:spTree>
    <p:extLst>
      <p:ext uri="{BB962C8B-B14F-4D97-AF65-F5344CB8AC3E}">
        <p14:creationId xmlns:p14="http://schemas.microsoft.com/office/powerpoint/2010/main" val="2085233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4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4"/>
          <p:cNvSpPr>
            <a:spLocks noGrp="1" noChangeArrowheads="1"/>
          </p:cNvSpPr>
          <p:nvPr>
            <p:ph type="title"/>
          </p:nvPr>
        </p:nvSpPr>
        <p:spPr>
          <a:xfrm>
            <a:off x="1992314" y="228600"/>
            <a:ext cx="8218487" cy="762000"/>
          </a:xfrm>
        </p:spPr>
        <p:txBody>
          <a:bodyPr/>
          <a:lstStyle/>
          <a:p>
            <a:r>
              <a:rPr lang="en-US" altLang="en-US" sz="3600">
                <a:solidFill>
                  <a:srgbClr val="FF0000"/>
                </a:solidFill>
              </a:rPr>
              <a:t>Chronic Respiratory Acidosis</a:t>
            </a:r>
          </a:p>
        </p:txBody>
      </p:sp>
      <p:sp>
        <p:nvSpPr>
          <p:cNvPr id="123912" name="AutoShape 8"/>
          <p:cNvSpPr>
            <a:spLocks noChangeArrowheads="1"/>
          </p:cNvSpPr>
          <p:nvPr/>
        </p:nvSpPr>
        <p:spPr bwMode="auto">
          <a:xfrm>
            <a:off x="1462088" y="1447800"/>
            <a:ext cx="8748713" cy="332898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en-US" sz="3200" dirty="0"/>
              <a:t>PCO2 </a:t>
            </a:r>
            <a:r>
              <a:rPr lang="en-US" altLang="en-US" sz="4800" dirty="0"/>
              <a:t>↑</a:t>
            </a:r>
            <a:r>
              <a:rPr lang="en-US" altLang="en-US" sz="3200" dirty="0"/>
              <a:t> by </a:t>
            </a:r>
            <a:r>
              <a:rPr lang="en-US" altLang="en-US" sz="3200" dirty="0">
                <a:solidFill>
                  <a:srgbClr val="000000"/>
                </a:solidFill>
              </a:rPr>
              <a:t>10</a:t>
            </a:r>
            <a:r>
              <a:rPr lang="en-US" altLang="en-US" sz="3200" dirty="0"/>
              <a:t>mmHg → </a:t>
            </a:r>
            <a:r>
              <a:rPr lang="en-US" altLang="en-US" sz="4400" dirty="0"/>
              <a:t>↑</a:t>
            </a:r>
            <a:r>
              <a:rPr lang="en-US" altLang="en-US" sz="3200" dirty="0"/>
              <a:t> HCO3 by </a:t>
            </a:r>
            <a:r>
              <a:rPr lang="en-US" altLang="en-US" sz="3200" dirty="0">
                <a:solidFill>
                  <a:srgbClr val="000000"/>
                </a:solidFill>
              </a:rPr>
              <a:t>3.5</a:t>
            </a:r>
            <a:r>
              <a:rPr lang="en-US" altLang="en-US" sz="3200" dirty="0"/>
              <a:t>mEq/l </a:t>
            </a:r>
          </a:p>
          <a:p>
            <a:pPr algn="ctr">
              <a:defRPr/>
            </a:pPr>
            <a:endParaRPr lang="en-US" altLang="en-US" sz="3200" dirty="0"/>
          </a:p>
          <a:p>
            <a:pPr algn="ctr">
              <a:defRPr/>
            </a:pPr>
            <a:endParaRPr lang="en-US" altLang="en-US" sz="3200" dirty="0"/>
          </a:p>
          <a:p>
            <a:pPr algn="ctr">
              <a:defRPr/>
            </a:pPr>
            <a:endParaRPr lang="en-US" altLang="en-US" sz="3200" dirty="0"/>
          </a:p>
        </p:txBody>
      </p:sp>
      <p:sp>
        <p:nvSpPr>
          <p:cNvPr id="107524" name="AutoShape 10"/>
          <p:cNvSpPr>
            <a:spLocks noChangeArrowheads="1"/>
          </p:cNvSpPr>
          <p:nvPr/>
        </p:nvSpPr>
        <p:spPr bwMode="auto">
          <a:xfrm>
            <a:off x="3100388" y="4776788"/>
            <a:ext cx="5472112" cy="1528762"/>
          </a:xfrm>
          <a:prstGeom prst="flowChartTerminator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50021"/>
                </a:solidFill>
              </a:rPr>
              <a:t>∆ [H+] = 0.3 X ∆ PCO2</a:t>
            </a:r>
          </a:p>
        </p:txBody>
      </p:sp>
    </p:spTree>
    <p:extLst>
      <p:ext uri="{BB962C8B-B14F-4D97-AF65-F5344CB8AC3E}">
        <p14:creationId xmlns:p14="http://schemas.microsoft.com/office/powerpoint/2010/main" val="374634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333376"/>
            <a:ext cx="9144000" cy="5762625"/>
          </a:xfrm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08548" name="Litebulb"/>
          <p:cNvSpPr>
            <a:spLocks noEditPoints="1" noChangeArrowheads="1"/>
          </p:cNvSpPr>
          <p:nvPr/>
        </p:nvSpPr>
        <p:spPr bwMode="auto">
          <a:xfrm>
            <a:off x="141667" y="0"/>
            <a:ext cx="11874321" cy="6761408"/>
          </a:xfrm>
          <a:custGeom>
            <a:avLst/>
            <a:gdLst>
              <a:gd name="T0" fmla="*/ 1935480000 w 21600"/>
              <a:gd name="T1" fmla="*/ 0 h 21600"/>
              <a:gd name="T2" fmla="*/ 2147483646 w 21600"/>
              <a:gd name="T3" fmla="*/ 604751413 h 21600"/>
              <a:gd name="T4" fmla="*/ 0 w 21600"/>
              <a:gd name="T5" fmla="*/ 604751413 h 21600"/>
              <a:gd name="T6" fmla="*/ 1935480000 w 21600"/>
              <a:gd name="T7" fmla="*/ 167857006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556 w 21600"/>
              <a:gd name="T13" fmla="*/ 2188 h 21600"/>
              <a:gd name="T14" fmla="*/ 18277 w 21600"/>
              <a:gd name="T15" fmla="*/ 928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0825" y="21723"/>
                </a:moveTo>
                <a:lnTo>
                  <a:pt x="11215" y="21723"/>
                </a:lnTo>
                <a:lnTo>
                  <a:pt x="11552" y="21688"/>
                </a:lnTo>
                <a:lnTo>
                  <a:pt x="11916" y="21617"/>
                </a:lnTo>
                <a:lnTo>
                  <a:pt x="12253" y="21547"/>
                </a:lnTo>
                <a:lnTo>
                  <a:pt x="12617" y="21441"/>
                </a:lnTo>
                <a:lnTo>
                  <a:pt x="12902" y="21317"/>
                </a:lnTo>
                <a:lnTo>
                  <a:pt x="13162" y="21176"/>
                </a:lnTo>
                <a:lnTo>
                  <a:pt x="13396" y="21000"/>
                </a:lnTo>
                <a:lnTo>
                  <a:pt x="13655" y="20841"/>
                </a:lnTo>
                <a:lnTo>
                  <a:pt x="13863" y="20629"/>
                </a:lnTo>
                <a:lnTo>
                  <a:pt x="14045" y="20435"/>
                </a:lnTo>
                <a:lnTo>
                  <a:pt x="14200" y="20223"/>
                </a:lnTo>
                <a:lnTo>
                  <a:pt x="14356" y="19994"/>
                </a:lnTo>
                <a:lnTo>
                  <a:pt x="14460" y="19747"/>
                </a:lnTo>
                <a:lnTo>
                  <a:pt x="14512" y="19482"/>
                </a:lnTo>
                <a:lnTo>
                  <a:pt x="14512" y="19235"/>
                </a:lnTo>
                <a:lnTo>
                  <a:pt x="14512" y="19147"/>
                </a:lnTo>
                <a:lnTo>
                  <a:pt x="14512" y="18900"/>
                </a:lnTo>
                <a:lnTo>
                  <a:pt x="14512" y="18529"/>
                </a:lnTo>
                <a:lnTo>
                  <a:pt x="14512" y="18052"/>
                </a:lnTo>
                <a:lnTo>
                  <a:pt x="14512" y="17505"/>
                </a:lnTo>
                <a:lnTo>
                  <a:pt x="14512" y="16976"/>
                </a:lnTo>
                <a:lnTo>
                  <a:pt x="14512" y="16464"/>
                </a:lnTo>
                <a:lnTo>
                  <a:pt x="14512" y="15952"/>
                </a:lnTo>
                <a:lnTo>
                  <a:pt x="14512" y="15758"/>
                </a:lnTo>
                <a:lnTo>
                  <a:pt x="14616" y="15547"/>
                </a:lnTo>
                <a:lnTo>
                  <a:pt x="14694" y="15352"/>
                </a:lnTo>
                <a:lnTo>
                  <a:pt x="14798" y="15141"/>
                </a:lnTo>
                <a:lnTo>
                  <a:pt x="15161" y="14735"/>
                </a:lnTo>
                <a:lnTo>
                  <a:pt x="15602" y="14329"/>
                </a:lnTo>
                <a:lnTo>
                  <a:pt x="16745" y="13552"/>
                </a:lnTo>
                <a:lnTo>
                  <a:pt x="18043" y="12670"/>
                </a:lnTo>
                <a:lnTo>
                  <a:pt x="18744" y="12194"/>
                </a:lnTo>
                <a:lnTo>
                  <a:pt x="19341" y="11647"/>
                </a:lnTo>
                <a:lnTo>
                  <a:pt x="19938" y="11099"/>
                </a:lnTo>
                <a:lnTo>
                  <a:pt x="20483" y="10464"/>
                </a:lnTo>
                <a:lnTo>
                  <a:pt x="20743" y="10164"/>
                </a:lnTo>
                <a:lnTo>
                  <a:pt x="20950" y="9794"/>
                </a:lnTo>
                <a:lnTo>
                  <a:pt x="21132" y="9441"/>
                </a:lnTo>
                <a:lnTo>
                  <a:pt x="21288" y="9035"/>
                </a:lnTo>
                <a:lnTo>
                  <a:pt x="21444" y="8664"/>
                </a:lnTo>
                <a:lnTo>
                  <a:pt x="21548" y="8223"/>
                </a:lnTo>
                <a:lnTo>
                  <a:pt x="21600" y="7782"/>
                </a:lnTo>
                <a:lnTo>
                  <a:pt x="21600" y="7341"/>
                </a:lnTo>
                <a:lnTo>
                  <a:pt x="21600" y="6935"/>
                </a:lnTo>
                <a:lnTo>
                  <a:pt x="21548" y="6564"/>
                </a:lnTo>
                <a:lnTo>
                  <a:pt x="21496" y="6229"/>
                </a:lnTo>
                <a:lnTo>
                  <a:pt x="21392" y="5858"/>
                </a:lnTo>
                <a:lnTo>
                  <a:pt x="21288" y="5523"/>
                </a:lnTo>
                <a:lnTo>
                  <a:pt x="21132" y="5135"/>
                </a:lnTo>
                <a:lnTo>
                  <a:pt x="20950" y="4800"/>
                </a:lnTo>
                <a:lnTo>
                  <a:pt x="20743" y="4464"/>
                </a:lnTo>
                <a:lnTo>
                  <a:pt x="20535" y="4164"/>
                </a:lnTo>
                <a:lnTo>
                  <a:pt x="20301" y="3847"/>
                </a:lnTo>
                <a:lnTo>
                  <a:pt x="20042" y="3547"/>
                </a:lnTo>
                <a:lnTo>
                  <a:pt x="19782" y="3247"/>
                </a:lnTo>
                <a:lnTo>
                  <a:pt x="19133" y="2664"/>
                </a:lnTo>
                <a:lnTo>
                  <a:pt x="18458" y="2152"/>
                </a:lnTo>
                <a:lnTo>
                  <a:pt x="17705" y="1694"/>
                </a:lnTo>
                <a:lnTo>
                  <a:pt x="16849" y="1252"/>
                </a:lnTo>
                <a:lnTo>
                  <a:pt x="16407" y="1076"/>
                </a:lnTo>
                <a:lnTo>
                  <a:pt x="15940" y="900"/>
                </a:lnTo>
                <a:lnTo>
                  <a:pt x="15499" y="741"/>
                </a:lnTo>
                <a:lnTo>
                  <a:pt x="15057" y="600"/>
                </a:lnTo>
                <a:lnTo>
                  <a:pt x="14564" y="458"/>
                </a:lnTo>
                <a:lnTo>
                  <a:pt x="14045" y="335"/>
                </a:lnTo>
                <a:lnTo>
                  <a:pt x="13500" y="229"/>
                </a:lnTo>
                <a:lnTo>
                  <a:pt x="13006" y="158"/>
                </a:lnTo>
                <a:lnTo>
                  <a:pt x="12461" y="88"/>
                </a:lnTo>
                <a:lnTo>
                  <a:pt x="11968" y="52"/>
                </a:lnTo>
                <a:lnTo>
                  <a:pt x="11423" y="17"/>
                </a:lnTo>
                <a:lnTo>
                  <a:pt x="10825" y="17"/>
                </a:lnTo>
                <a:lnTo>
                  <a:pt x="10254" y="17"/>
                </a:lnTo>
                <a:lnTo>
                  <a:pt x="9709" y="52"/>
                </a:lnTo>
                <a:lnTo>
                  <a:pt x="9216" y="88"/>
                </a:lnTo>
                <a:lnTo>
                  <a:pt x="8671" y="158"/>
                </a:lnTo>
                <a:lnTo>
                  <a:pt x="8177" y="229"/>
                </a:lnTo>
                <a:lnTo>
                  <a:pt x="7632" y="335"/>
                </a:lnTo>
                <a:lnTo>
                  <a:pt x="7113" y="458"/>
                </a:lnTo>
                <a:lnTo>
                  <a:pt x="6620" y="600"/>
                </a:lnTo>
                <a:lnTo>
                  <a:pt x="6178" y="741"/>
                </a:lnTo>
                <a:lnTo>
                  <a:pt x="5737" y="900"/>
                </a:lnTo>
                <a:lnTo>
                  <a:pt x="5270" y="1076"/>
                </a:lnTo>
                <a:lnTo>
                  <a:pt x="4828" y="1252"/>
                </a:lnTo>
                <a:lnTo>
                  <a:pt x="3972" y="1694"/>
                </a:lnTo>
                <a:lnTo>
                  <a:pt x="3219" y="2152"/>
                </a:lnTo>
                <a:lnTo>
                  <a:pt x="2544" y="2664"/>
                </a:lnTo>
                <a:lnTo>
                  <a:pt x="1895" y="3247"/>
                </a:lnTo>
                <a:lnTo>
                  <a:pt x="1635" y="3547"/>
                </a:lnTo>
                <a:lnTo>
                  <a:pt x="1375" y="3847"/>
                </a:lnTo>
                <a:lnTo>
                  <a:pt x="1142" y="4164"/>
                </a:lnTo>
                <a:lnTo>
                  <a:pt x="934" y="4464"/>
                </a:lnTo>
                <a:lnTo>
                  <a:pt x="726" y="4800"/>
                </a:lnTo>
                <a:lnTo>
                  <a:pt x="545" y="5135"/>
                </a:lnTo>
                <a:lnTo>
                  <a:pt x="389" y="5523"/>
                </a:lnTo>
                <a:lnTo>
                  <a:pt x="285" y="5858"/>
                </a:lnTo>
                <a:lnTo>
                  <a:pt x="181" y="6229"/>
                </a:lnTo>
                <a:lnTo>
                  <a:pt x="129" y="6564"/>
                </a:lnTo>
                <a:lnTo>
                  <a:pt x="77" y="6935"/>
                </a:lnTo>
                <a:lnTo>
                  <a:pt x="77" y="7341"/>
                </a:lnTo>
                <a:lnTo>
                  <a:pt x="77" y="7782"/>
                </a:lnTo>
                <a:lnTo>
                  <a:pt x="129" y="8223"/>
                </a:lnTo>
                <a:lnTo>
                  <a:pt x="233" y="8664"/>
                </a:lnTo>
                <a:lnTo>
                  <a:pt x="389" y="9035"/>
                </a:lnTo>
                <a:lnTo>
                  <a:pt x="545" y="9441"/>
                </a:lnTo>
                <a:lnTo>
                  <a:pt x="726" y="9794"/>
                </a:lnTo>
                <a:lnTo>
                  <a:pt x="934" y="10164"/>
                </a:lnTo>
                <a:lnTo>
                  <a:pt x="1194" y="10464"/>
                </a:lnTo>
                <a:lnTo>
                  <a:pt x="1739" y="11099"/>
                </a:lnTo>
                <a:lnTo>
                  <a:pt x="2336" y="11647"/>
                </a:lnTo>
                <a:lnTo>
                  <a:pt x="2933" y="12194"/>
                </a:lnTo>
                <a:lnTo>
                  <a:pt x="3634" y="12670"/>
                </a:lnTo>
                <a:lnTo>
                  <a:pt x="4932" y="13552"/>
                </a:lnTo>
                <a:lnTo>
                  <a:pt x="6075" y="14329"/>
                </a:lnTo>
                <a:lnTo>
                  <a:pt x="6516" y="14735"/>
                </a:lnTo>
                <a:lnTo>
                  <a:pt x="6879" y="15141"/>
                </a:lnTo>
                <a:lnTo>
                  <a:pt x="6983" y="15352"/>
                </a:lnTo>
                <a:lnTo>
                  <a:pt x="7061" y="15547"/>
                </a:lnTo>
                <a:lnTo>
                  <a:pt x="7165" y="15758"/>
                </a:lnTo>
                <a:lnTo>
                  <a:pt x="7165" y="15952"/>
                </a:lnTo>
                <a:lnTo>
                  <a:pt x="7165" y="16464"/>
                </a:lnTo>
                <a:lnTo>
                  <a:pt x="7165" y="16976"/>
                </a:lnTo>
                <a:lnTo>
                  <a:pt x="7165" y="17505"/>
                </a:lnTo>
                <a:lnTo>
                  <a:pt x="7165" y="18052"/>
                </a:lnTo>
                <a:lnTo>
                  <a:pt x="7165" y="18529"/>
                </a:lnTo>
                <a:lnTo>
                  <a:pt x="7165" y="18900"/>
                </a:lnTo>
                <a:lnTo>
                  <a:pt x="7165" y="19147"/>
                </a:lnTo>
                <a:lnTo>
                  <a:pt x="7165" y="19235"/>
                </a:lnTo>
                <a:lnTo>
                  <a:pt x="7165" y="19482"/>
                </a:lnTo>
                <a:lnTo>
                  <a:pt x="7217" y="19747"/>
                </a:lnTo>
                <a:lnTo>
                  <a:pt x="7321" y="19994"/>
                </a:lnTo>
                <a:lnTo>
                  <a:pt x="7476" y="20223"/>
                </a:lnTo>
                <a:lnTo>
                  <a:pt x="7632" y="20435"/>
                </a:lnTo>
                <a:lnTo>
                  <a:pt x="7814" y="20629"/>
                </a:lnTo>
                <a:lnTo>
                  <a:pt x="8022" y="20841"/>
                </a:lnTo>
                <a:lnTo>
                  <a:pt x="8281" y="21000"/>
                </a:lnTo>
                <a:lnTo>
                  <a:pt x="8515" y="21176"/>
                </a:lnTo>
                <a:lnTo>
                  <a:pt x="8775" y="21317"/>
                </a:lnTo>
                <a:lnTo>
                  <a:pt x="9060" y="21441"/>
                </a:lnTo>
                <a:lnTo>
                  <a:pt x="9424" y="21547"/>
                </a:lnTo>
                <a:lnTo>
                  <a:pt x="9761" y="21617"/>
                </a:lnTo>
                <a:lnTo>
                  <a:pt x="10125" y="21688"/>
                </a:lnTo>
                <a:lnTo>
                  <a:pt x="10462" y="21723"/>
                </a:lnTo>
                <a:lnTo>
                  <a:pt x="10825" y="21723"/>
                </a:lnTo>
                <a:close/>
              </a:path>
              <a:path w="21600" h="21600" extrusionOk="0">
                <a:moveTo>
                  <a:pt x="9242" y="14417"/>
                </a:moveTo>
                <a:lnTo>
                  <a:pt x="8541" y="12035"/>
                </a:lnTo>
                <a:lnTo>
                  <a:pt x="7295" y="10129"/>
                </a:lnTo>
                <a:lnTo>
                  <a:pt x="6905" y="9652"/>
                </a:lnTo>
                <a:lnTo>
                  <a:pt x="8541" y="10182"/>
                </a:lnTo>
                <a:lnTo>
                  <a:pt x="9787" y="9547"/>
                </a:lnTo>
                <a:lnTo>
                  <a:pt x="11189" y="10129"/>
                </a:lnTo>
                <a:lnTo>
                  <a:pt x="12279" y="9547"/>
                </a:lnTo>
                <a:lnTo>
                  <a:pt x="13370" y="10076"/>
                </a:lnTo>
                <a:lnTo>
                  <a:pt x="14850" y="9652"/>
                </a:lnTo>
                <a:lnTo>
                  <a:pt x="12902" y="12247"/>
                </a:lnTo>
                <a:lnTo>
                  <a:pt x="12357" y="14417"/>
                </a:lnTo>
                <a:moveTo>
                  <a:pt x="7191" y="15952"/>
                </a:moveTo>
                <a:lnTo>
                  <a:pt x="14512" y="15952"/>
                </a:lnTo>
                <a:lnTo>
                  <a:pt x="14512" y="17064"/>
                </a:lnTo>
                <a:lnTo>
                  <a:pt x="7191" y="17047"/>
                </a:lnTo>
                <a:lnTo>
                  <a:pt x="7191" y="18123"/>
                </a:lnTo>
                <a:lnTo>
                  <a:pt x="14512" y="18158"/>
                </a:lnTo>
                <a:lnTo>
                  <a:pt x="14538" y="19182"/>
                </a:lnTo>
                <a:lnTo>
                  <a:pt x="7217" y="19182"/>
                </a:lnTo>
              </a:path>
            </a:pathLst>
          </a:custGeom>
          <a:solidFill>
            <a:srgbClr val="FFFFCC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algn="r" rtl="1"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>
                <a:solidFill>
                  <a:srgbClr val="FF0000"/>
                </a:solidFill>
              </a:rPr>
              <a:t>If ↑PCO2 </a:t>
            </a:r>
            <a:r>
              <a:rPr lang="en-US" altLang="en-US" sz="3600">
                <a:solidFill>
                  <a:srgbClr val="FF0000"/>
                </a:solidFill>
              </a:rPr>
              <a:t>persist         </a:t>
            </a:r>
          </a:p>
          <a:p>
            <a:pPr algn="l" rtl="0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>
                <a:solidFill>
                  <a:srgbClr val="FF0000"/>
                </a:solidFill>
              </a:rPr>
              <a:t>Kidneys compensate by ↑ excretion of acid primarily NH4Cl + synthesis of HCO3 </a:t>
            </a:r>
          </a:p>
          <a:p>
            <a:pPr algn="l" rtl="0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>
                <a:solidFill>
                  <a:srgbClr val="FF0000"/>
                </a:solidFill>
              </a:rPr>
              <a:t>                 </a:t>
            </a:r>
          </a:p>
          <a:p>
            <a:pPr algn="l" rtl="0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4000">
              <a:solidFill>
                <a:srgbClr val="FF0000"/>
              </a:solidFill>
            </a:endParaRPr>
          </a:p>
        </p:txBody>
      </p:sp>
      <p:sp>
        <p:nvSpPr>
          <p:cNvPr id="108549" name="Text Box 5"/>
          <p:cNvSpPr txBox="1">
            <a:spLocks noChangeArrowheads="1"/>
          </p:cNvSpPr>
          <p:nvPr/>
        </p:nvSpPr>
        <p:spPr bwMode="auto">
          <a:xfrm>
            <a:off x="2927351" y="873126"/>
            <a:ext cx="66976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4000">
              <a:solidFill>
                <a:srgbClr val="FFFFFF"/>
              </a:solidFill>
            </a:endParaRPr>
          </a:p>
        </p:txBody>
      </p:sp>
      <p:sp>
        <p:nvSpPr>
          <p:cNvPr id="108550" name="AutoShape 6"/>
          <p:cNvSpPr>
            <a:spLocks noChangeArrowheads="1"/>
          </p:cNvSpPr>
          <p:nvPr/>
        </p:nvSpPr>
        <p:spPr bwMode="auto">
          <a:xfrm>
            <a:off x="7097714" y="339725"/>
            <a:ext cx="733425" cy="1214438"/>
          </a:xfrm>
          <a:prstGeom prst="curvedLeftArrow">
            <a:avLst>
              <a:gd name="adj1" fmla="val 33117"/>
              <a:gd name="adj2" fmla="val 66234"/>
              <a:gd name="adj3" fmla="val 33333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IN" altLang="en-US" sz="4000">
              <a:solidFill>
                <a:srgbClr val="FFFFFF"/>
              </a:solidFill>
            </a:endParaRPr>
          </a:p>
        </p:txBody>
      </p:sp>
      <p:sp>
        <p:nvSpPr>
          <p:cNvPr id="108551" name="Oval 9"/>
          <p:cNvSpPr>
            <a:spLocks noChangeArrowheads="1"/>
          </p:cNvSpPr>
          <p:nvPr/>
        </p:nvSpPr>
        <p:spPr bwMode="auto">
          <a:xfrm>
            <a:off x="8975726" y="1773239"/>
            <a:ext cx="1223963" cy="1368425"/>
          </a:xfrm>
          <a:prstGeom prst="ellipse">
            <a:avLst/>
          </a:prstGeom>
          <a:solidFill>
            <a:srgbClr val="00FF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4000">
              <a:solidFill>
                <a:srgbClr val="FFFFFF"/>
              </a:solidFill>
            </a:endParaRPr>
          </a:p>
        </p:txBody>
      </p:sp>
      <p:sp>
        <p:nvSpPr>
          <p:cNvPr id="108552" name="AutoShape 10"/>
          <p:cNvSpPr>
            <a:spLocks noChangeArrowheads="1"/>
          </p:cNvSpPr>
          <p:nvPr/>
        </p:nvSpPr>
        <p:spPr bwMode="auto">
          <a:xfrm>
            <a:off x="8904288" y="2420938"/>
            <a:ext cx="431800" cy="792162"/>
          </a:xfrm>
          <a:prstGeom prst="curvedLeftArrow">
            <a:avLst>
              <a:gd name="adj1" fmla="val 2174"/>
              <a:gd name="adj2" fmla="val 73382"/>
              <a:gd name="adj3" fmla="val 0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IN" altLang="en-US" sz="4000">
              <a:solidFill>
                <a:srgbClr val="FFFFFF"/>
              </a:solidFill>
            </a:endParaRPr>
          </a:p>
        </p:txBody>
      </p:sp>
      <p:sp>
        <p:nvSpPr>
          <p:cNvPr id="108553" name="AutoShape 11"/>
          <p:cNvSpPr>
            <a:spLocks noChangeArrowheads="1"/>
          </p:cNvSpPr>
          <p:nvPr/>
        </p:nvSpPr>
        <p:spPr bwMode="auto">
          <a:xfrm>
            <a:off x="8759826" y="2220913"/>
            <a:ext cx="1223963" cy="1079500"/>
          </a:xfrm>
          <a:custGeom>
            <a:avLst/>
            <a:gdLst>
              <a:gd name="T0" fmla="*/ 34674702 w 21600"/>
              <a:gd name="T1" fmla="*/ 0 h 21600"/>
              <a:gd name="T2" fmla="*/ 8669455 w 21600"/>
              <a:gd name="T3" fmla="*/ 26975006 h 21600"/>
              <a:gd name="T4" fmla="*/ 34674702 w 21600"/>
              <a:gd name="T5" fmla="*/ 13487503 h 21600"/>
              <a:gd name="T6" fmla="*/ 78025261 w 21600"/>
              <a:gd name="T7" fmla="*/ 26975006 h 21600"/>
              <a:gd name="T8" fmla="*/ 60686352 w 21600"/>
              <a:gd name="T9" fmla="*/ 40462509 h 21600"/>
              <a:gd name="T10" fmla="*/ 43347386 w 21600"/>
              <a:gd name="T11" fmla="*/ 2697500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4" name="AutoShape 12"/>
          <p:cNvSpPr>
            <a:spLocks noChangeArrowheads="1"/>
          </p:cNvSpPr>
          <p:nvPr/>
        </p:nvSpPr>
        <p:spPr bwMode="auto">
          <a:xfrm>
            <a:off x="4943475" y="2924176"/>
            <a:ext cx="2520950" cy="1584325"/>
          </a:xfrm>
          <a:prstGeom prst="cloudCallout">
            <a:avLst>
              <a:gd name="adj1" fmla="val -7745"/>
              <a:gd name="adj2" fmla="val 59921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>
                <a:solidFill>
                  <a:srgbClr val="FF0000"/>
                </a:solidFill>
              </a:rPr>
              <a:t>↑</a:t>
            </a:r>
            <a:r>
              <a:rPr lang="en-US" altLang="en-US" sz="2800">
                <a:solidFill>
                  <a:srgbClr val="A50021"/>
                </a:solidFill>
              </a:rPr>
              <a:t>HCO3</a:t>
            </a:r>
          </a:p>
          <a:p>
            <a:pPr algn="ctr" rtl="0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>
                <a:solidFill>
                  <a:srgbClr val="FF0000"/>
                </a:solidFill>
              </a:rPr>
              <a:t>↓</a:t>
            </a:r>
            <a:r>
              <a:rPr lang="en-US" altLang="en-US" sz="2800">
                <a:solidFill>
                  <a:srgbClr val="FFFFFF"/>
                </a:solidFill>
              </a:rPr>
              <a:t> </a:t>
            </a:r>
            <a:r>
              <a:rPr lang="en-US" altLang="en-US" sz="3600">
                <a:solidFill>
                  <a:srgbClr val="A50021"/>
                </a:solidFill>
              </a:rPr>
              <a:t>Cl-</a:t>
            </a:r>
          </a:p>
        </p:txBody>
      </p:sp>
    </p:spTree>
    <p:extLst>
      <p:ext uri="{BB962C8B-B14F-4D97-AF65-F5344CB8AC3E}">
        <p14:creationId xmlns:p14="http://schemas.microsoft.com/office/powerpoint/2010/main" val="110790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7882" y="0"/>
            <a:ext cx="11333408" cy="6629400"/>
          </a:xfrm>
          <a:solidFill>
            <a:schemeClr val="bg1"/>
          </a:solidFill>
        </p:spPr>
        <p:txBody>
          <a:bodyPr/>
          <a:lstStyle/>
          <a:p>
            <a:pPr marL="609600" indent="-609600" algn="ctr">
              <a:buNone/>
            </a:pPr>
            <a:r>
              <a:rPr lang="en-US" altLang="en-US" sz="6000" dirty="0" smtClean="0">
                <a:solidFill>
                  <a:srgbClr val="CC0099"/>
                </a:solidFill>
              </a:rPr>
              <a:t>Respiratory acidosis</a:t>
            </a:r>
          </a:p>
          <a:p>
            <a:pPr marL="609600" indent="-609600">
              <a:buNone/>
            </a:pPr>
            <a:r>
              <a:rPr lang="en-US" altLang="en-US" sz="3600" dirty="0" smtClean="0"/>
              <a:t>It is a clinical disturbance characterized by</a:t>
            </a:r>
          </a:p>
          <a:p>
            <a:pPr marL="609600" indent="-609600">
              <a:buNone/>
            </a:pPr>
            <a:endParaRPr lang="en-US" altLang="en-US" sz="3600" dirty="0" smtClean="0"/>
          </a:p>
          <a:p>
            <a:pPr marL="609600" indent="-609600">
              <a:buFontTx/>
              <a:buAutoNum type="arabicPeriod"/>
            </a:pPr>
            <a:r>
              <a:rPr lang="en-US" altLang="en-US" sz="3600" b="1" dirty="0" smtClean="0">
                <a:solidFill>
                  <a:srgbClr val="C00000"/>
                </a:solidFill>
              </a:rPr>
              <a:t>Low arterial pH</a:t>
            </a:r>
          </a:p>
          <a:p>
            <a:pPr marL="609600" indent="-609600">
              <a:buFontTx/>
              <a:buAutoNum type="arabicPeriod"/>
            </a:pPr>
            <a:endParaRPr lang="en-US" altLang="en-US" sz="3600" b="1" dirty="0" smtClean="0">
              <a:solidFill>
                <a:srgbClr val="C00000"/>
              </a:solidFill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sz="3600" b="1" dirty="0" smtClean="0">
                <a:solidFill>
                  <a:srgbClr val="C00000"/>
                </a:solidFill>
              </a:rPr>
              <a:t>Elevation of</a:t>
            </a:r>
            <a:r>
              <a:rPr lang="en-US" altLang="en-US" sz="36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 Pco</a:t>
            </a:r>
            <a:r>
              <a:rPr lang="en-US" altLang="en-US" sz="3600" b="1" baseline="-25000" dirty="0" smtClean="0">
                <a:solidFill>
                  <a:srgbClr val="C00000"/>
                </a:solidFill>
                <a:cs typeface="Arial" panose="020B0604020202020204" pitchFamily="34" charset="0"/>
              </a:rPr>
              <a:t>2</a:t>
            </a:r>
            <a:r>
              <a:rPr lang="en-US" altLang="en-US" sz="36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 (</a:t>
            </a:r>
            <a:r>
              <a:rPr lang="en-US" altLang="en-US" sz="3600" b="1" dirty="0" err="1" smtClean="0">
                <a:solidFill>
                  <a:srgbClr val="C00000"/>
                </a:solidFill>
                <a:cs typeface="Arial" panose="020B0604020202020204" pitchFamily="34" charset="0"/>
              </a:rPr>
              <a:t>hypercapnia</a:t>
            </a:r>
            <a:r>
              <a:rPr lang="en-US" altLang="en-US" sz="36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).</a:t>
            </a:r>
          </a:p>
          <a:p>
            <a:pPr marL="609600" indent="-609600">
              <a:buFontTx/>
              <a:buAutoNum type="arabicPeriod"/>
            </a:pPr>
            <a:endParaRPr lang="en-US" altLang="en-US" sz="3600" b="1" dirty="0" smtClean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sz="3600" b="1" dirty="0" smtClean="0">
                <a:solidFill>
                  <a:srgbClr val="C00000"/>
                </a:solidFill>
              </a:rPr>
              <a:t>Compensatory </a:t>
            </a:r>
            <a:r>
              <a:rPr lang="en-US" altLang="en-US" sz="36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↑ in</a:t>
            </a:r>
            <a:r>
              <a:rPr lang="en-US" altLang="en-US" sz="3600" b="1" dirty="0" smtClean="0">
                <a:solidFill>
                  <a:srgbClr val="C00000"/>
                </a:solidFill>
              </a:rPr>
              <a:t> plasma HCO</a:t>
            </a:r>
            <a:r>
              <a:rPr lang="en-US" altLang="en-US" sz="3600" b="1" baseline="-25000" dirty="0" smtClean="0">
                <a:solidFill>
                  <a:srgbClr val="C00000"/>
                </a:solidFill>
              </a:rPr>
              <a:t>3</a:t>
            </a:r>
            <a:r>
              <a:rPr lang="en-US" altLang="en-US" sz="3600" b="1" baseline="30000" dirty="0" smtClean="0">
                <a:solidFill>
                  <a:srgbClr val="C00000"/>
                </a:solidFill>
              </a:rPr>
              <a:t>- </a:t>
            </a:r>
            <a:r>
              <a:rPr lang="en-US" altLang="en-US" sz="3600" b="1" dirty="0" smtClean="0">
                <a:solidFill>
                  <a:srgbClr val="C00000"/>
                </a:solidFill>
              </a:rPr>
              <a:t>concentration</a:t>
            </a:r>
          </a:p>
          <a:p>
            <a:pPr marL="609600" indent="-609600">
              <a:buFontTx/>
              <a:buAutoNum type="arabicPeriod"/>
            </a:pPr>
            <a:endParaRPr lang="en-US" altLang="en-US" sz="3600" dirty="0" smtClean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892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0" grpId="0" build="p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32706"/>
            <a:ext cx="11990231" cy="1001713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4800" dirty="0" err="1">
                <a:solidFill>
                  <a:srgbClr val="C00000"/>
                </a:solidFill>
              </a:rPr>
              <a:t>Defence</a:t>
            </a:r>
            <a:r>
              <a:rPr lang="en-US" altLang="en-US" sz="4800" dirty="0">
                <a:solidFill>
                  <a:srgbClr val="C00000"/>
                </a:solidFill>
              </a:rPr>
              <a:t> of systemic pH during respiratory  acidosis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9245" y="990601"/>
            <a:ext cx="9811555" cy="5135563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endParaRPr lang="en-US" altLang="en-US" sz="2400" dirty="0"/>
          </a:p>
          <a:p>
            <a:pPr marL="609600" indent="-609600">
              <a:buFontTx/>
              <a:buAutoNum type="arabicPeriod"/>
            </a:pPr>
            <a:endParaRPr lang="en-US" altLang="en-US" sz="2400" dirty="0"/>
          </a:p>
          <a:p>
            <a:pPr marL="609600" indent="-609600">
              <a:buFontTx/>
              <a:buAutoNum type="arabicPeriod"/>
            </a:pPr>
            <a:r>
              <a:rPr lang="en-US" altLang="en-US" sz="3600" dirty="0"/>
              <a:t>Buffering</a:t>
            </a:r>
          </a:p>
          <a:p>
            <a:pPr marL="609600" indent="-609600">
              <a:buFontTx/>
              <a:buAutoNum type="arabicPeriod"/>
            </a:pPr>
            <a:endParaRPr lang="en-US" altLang="en-US" sz="3600" dirty="0"/>
          </a:p>
          <a:p>
            <a:pPr marL="609600" indent="-609600">
              <a:buFontTx/>
              <a:buAutoNum type="arabicPeriod"/>
            </a:pPr>
            <a:r>
              <a:rPr lang="en-US" altLang="en-US" sz="3600" dirty="0"/>
              <a:t>Correction by the kidneys - 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↑H+ secretion</a:t>
            </a:r>
          </a:p>
        </p:txBody>
      </p:sp>
    </p:spTree>
    <p:extLst>
      <p:ext uri="{BB962C8B-B14F-4D97-AF65-F5344CB8AC3E}">
        <p14:creationId xmlns:p14="http://schemas.microsoft.com/office/powerpoint/2010/main" val="2080866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031" y="0"/>
            <a:ext cx="12088969" cy="66294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altLang="en-US" sz="3200" u="sng" dirty="0" smtClean="0">
                <a:solidFill>
                  <a:srgbClr val="BC1F00"/>
                </a:solidFill>
              </a:rPr>
              <a:t>Renal compensation in respiratory acidosis</a:t>
            </a:r>
            <a:r>
              <a:rPr lang="en-US" altLang="en-US" sz="3200" dirty="0" smtClean="0"/>
              <a:t>:</a:t>
            </a:r>
            <a:r>
              <a:rPr lang="en-US" altLang="en-US" sz="3200" u="sng" dirty="0" smtClean="0"/>
              <a:t> </a:t>
            </a:r>
            <a:r>
              <a:rPr lang="en-US" altLang="en-US" sz="3200" dirty="0" smtClean="0"/>
              <a:t>: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200" dirty="0" smtClean="0"/>
              <a:t>takes 3- 5 days to come into play.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200" dirty="0" smtClean="0">
                <a:solidFill>
                  <a:srgbClr val="BC1F00"/>
                </a:solidFill>
              </a:rPr>
              <a:t>Acute </a:t>
            </a:r>
            <a:r>
              <a:rPr lang="en-US" altLang="en-US" sz="3200" dirty="0" err="1" smtClean="0">
                <a:solidFill>
                  <a:srgbClr val="BC1F00"/>
                </a:solidFill>
              </a:rPr>
              <a:t>resp</a:t>
            </a:r>
            <a:r>
              <a:rPr lang="en-US" altLang="en-US" sz="3200" dirty="0" smtClean="0">
                <a:solidFill>
                  <a:srgbClr val="BC1F00"/>
                </a:solidFill>
              </a:rPr>
              <a:t> acidosis – 1meq/L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200" dirty="0" smtClean="0">
                <a:solidFill>
                  <a:srgbClr val="BC1F00"/>
                </a:solidFill>
              </a:rPr>
              <a:t>Chronic </a:t>
            </a:r>
            <a:r>
              <a:rPr lang="en-US" altLang="en-US" sz="3200" dirty="0" err="1" smtClean="0">
                <a:solidFill>
                  <a:srgbClr val="BC1F00"/>
                </a:solidFill>
              </a:rPr>
              <a:t>resp</a:t>
            </a:r>
            <a:r>
              <a:rPr lang="en-US" altLang="en-US" sz="3200" dirty="0" smtClean="0">
                <a:solidFill>
                  <a:srgbClr val="BC1F00"/>
                </a:solidFill>
              </a:rPr>
              <a:t> acidosis – 3 </a:t>
            </a:r>
            <a:r>
              <a:rPr lang="en-US" altLang="en-US" sz="3200" dirty="0" err="1" smtClean="0">
                <a:solidFill>
                  <a:srgbClr val="BC1F00"/>
                </a:solidFill>
              </a:rPr>
              <a:t>meq</a:t>
            </a:r>
            <a:r>
              <a:rPr lang="en-US" altLang="en-US" sz="3200" dirty="0" smtClean="0">
                <a:solidFill>
                  <a:srgbClr val="BC1F00"/>
                </a:solidFill>
              </a:rPr>
              <a:t>/L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en-US" sz="3200" dirty="0" smtClean="0">
                <a:solidFill>
                  <a:srgbClr val="BC1F00"/>
                </a:solidFill>
                <a:cs typeface="Arial" panose="020B0604020202020204" pitchFamily="34" charset="0"/>
              </a:rPr>
              <a:t>		↑ </a:t>
            </a:r>
            <a:r>
              <a:rPr lang="en-US" altLang="en-US" sz="3200" dirty="0" smtClean="0">
                <a:solidFill>
                  <a:srgbClr val="BC1F00"/>
                </a:solidFill>
              </a:rPr>
              <a:t>in plasma HCO3</a:t>
            </a:r>
            <a:r>
              <a:rPr lang="en-US" altLang="en-US" sz="3200" baseline="30000" dirty="0" smtClean="0">
                <a:solidFill>
                  <a:srgbClr val="BC1F00"/>
                </a:solidFill>
              </a:rPr>
              <a:t>- </a:t>
            </a:r>
            <a:r>
              <a:rPr lang="en-US" altLang="en-US" sz="3200" dirty="0" smtClean="0">
                <a:solidFill>
                  <a:srgbClr val="BC1F00"/>
                </a:solidFill>
              </a:rPr>
              <a:t> concentration for  every 10 mm Hg </a:t>
            </a:r>
            <a:r>
              <a:rPr lang="en-US" altLang="en-US" sz="3200" dirty="0" smtClean="0">
                <a:solidFill>
                  <a:srgbClr val="BC1F00"/>
                </a:solidFill>
                <a:cs typeface="Arial" panose="020B0604020202020204" pitchFamily="34" charset="0"/>
              </a:rPr>
              <a:t>↑ in PCO</a:t>
            </a:r>
            <a:r>
              <a:rPr lang="en-US" altLang="en-US" sz="3200" baseline="-25000" dirty="0" smtClean="0">
                <a:solidFill>
                  <a:srgbClr val="BC1F00"/>
                </a:solidFill>
                <a:cs typeface="Arial" panose="020B0604020202020204" pitchFamily="34" charset="0"/>
              </a:rPr>
              <a:t>2</a:t>
            </a:r>
          </a:p>
          <a:p>
            <a:pPr eaLnBrk="1" hangingPunct="1">
              <a:lnSpc>
                <a:spcPct val="150000"/>
              </a:lnSpc>
            </a:pPr>
            <a:endParaRPr lang="en-US" altLang="en-US" sz="3200" baseline="-25000" dirty="0" smtClean="0">
              <a:solidFill>
                <a:srgbClr val="BC1F00"/>
              </a:solidFill>
              <a:cs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en-US" sz="3200" dirty="0" smtClean="0">
                <a:cs typeface="Arial" panose="020B0604020202020204" pitchFamily="34" charset="0"/>
              </a:rPr>
              <a:t>This ↑ in</a:t>
            </a:r>
            <a:r>
              <a:rPr lang="en-US" altLang="en-US" sz="3200" baseline="-25000" dirty="0" smtClean="0">
                <a:cs typeface="Arial" panose="020B0604020202020204" pitchFamily="34" charset="0"/>
              </a:rPr>
              <a:t> </a:t>
            </a:r>
            <a:r>
              <a:rPr lang="en-US" altLang="en-US" sz="3200" dirty="0" smtClean="0"/>
              <a:t>HCO3</a:t>
            </a:r>
            <a:r>
              <a:rPr lang="en-US" altLang="en-US" sz="3200" baseline="30000" dirty="0" smtClean="0"/>
              <a:t>- </a:t>
            </a:r>
            <a:r>
              <a:rPr lang="en-US" altLang="en-US" sz="3200" dirty="0" smtClean="0"/>
              <a:t>concentration solely is due to </a:t>
            </a:r>
            <a:r>
              <a:rPr lang="en-US" altLang="en-US" sz="3200" dirty="0" smtClean="0">
                <a:cs typeface="Arial" panose="020B0604020202020204" pitchFamily="34" charset="0"/>
              </a:rPr>
              <a:t>↑ in renal H</a:t>
            </a:r>
            <a:r>
              <a:rPr lang="en-US" altLang="en-US" sz="3200" baseline="30000" dirty="0" smtClean="0">
                <a:cs typeface="Arial" panose="020B0604020202020204" pitchFamily="34" charset="0"/>
              </a:rPr>
              <a:t>+ </a:t>
            </a:r>
            <a:r>
              <a:rPr lang="en-US" altLang="en-US" sz="3200" dirty="0" smtClean="0">
                <a:cs typeface="Arial" panose="020B0604020202020204" pitchFamily="34" charset="0"/>
              </a:rPr>
              <a:t> ion secretion.</a:t>
            </a:r>
            <a:r>
              <a:rPr lang="en-US" altLang="en-US" sz="32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80832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8" grpId="0" build="p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8789" y="304800"/>
            <a:ext cx="11900079" cy="6096000"/>
          </a:xfrm>
          <a:solidFill>
            <a:schemeClr val="bg1"/>
          </a:solidFill>
        </p:spPr>
        <p:txBody>
          <a:bodyPr/>
          <a:lstStyle/>
          <a:p>
            <a:pPr marL="609600" indent="-609600">
              <a:buNone/>
            </a:pPr>
            <a:r>
              <a:rPr lang="en-US" altLang="en-US" sz="4000" dirty="0" smtClean="0">
                <a:solidFill>
                  <a:srgbClr val="BC1F00"/>
                </a:solidFill>
              </a:rPr>
              <a:t>Causes Of Respiratory Acidosis: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3200" dirty="0" smtClean="0">
                <a:solidFill>
                  <a:srgbClr val="BC1F00"/>
                </a:solidFill>
              </a:rPr>
              <a:t>Drugs </a:t>
            </a:r>
            <a:r>
              <a:rPr lang="en-US" altLang="en-US" sz="3200" dirty="0"/>
              <a:t>– </a:t>
            </a:r>
            <a:r>
              <a:rPr lang="en-US" altLang="en-US" sz="3200" dirty="0" smtClean="0"/>
              <a:t>overdose </a:t>
            </a:r>
            <a:r>
              <a:rPr lang="en-US" altLang="en-US" sz="3200" dirty="0"/>
              <a:t>of sedatives &amp; narcotics depress </a:t>
            </a:r>
          </a:p>
          <a:p>
            <a:pPr marL="609600" indent="-609600">
              <a:buNone/>
            </a:pPr>
            <a:r>
              <a:rPr lang="en-US" altLang="en-US" sz="3200" dirty="0"/>
              <a:t>the respiratory </a:t>
            </a:r>
            <a:r>
              <a:rPr lang="en-US" altLang="en-US" sz="3200" dirty="0" err="1"/>
              <a:t>centre</a:t>
            </a:r>
            <a:r>
              <a:rPr lang="en-US" altLang="en-US" sz="3200" dirty="0"/>
              <a:t>. Ex. Opiates</a:t>
            </a:r>
          </a:p>
          <a:p>
            <a:pPr marL="609600" indent="-609600">
              <a:buNone/>
            </a:pPr>
            <a:endParaRPr lang="en-US" altLang="en-US" sz="3200" dirty="0"/>
          </a:p>
          <a:p>
            <a:pPr marL="609600" indent="-609600">
              <a:buClr>
                <a:schemeClr val="tx1"/>
              </a:buClr>
              <a:buFontTx/>
              <a:buAutoNum type="arabicPeriod" startAt="2"/>
            </a:pPr>
            <a:r>
              <a:rPr lang="en-US" altLang="en-US" sz="3200" dirty="0">
                <a:solidFill>
                  <a:srgbClr val="BC1F00"/>
                </a:solidFill>
              </a:rPr>
              <a:t>Acute respiratory acidosis:</a:t>
            </a:r>
          </a:p>
          <a:p>
            <a:pPr marL="609600" indent="-609600">
              <a:buClr>
                <a:schemeClr val="tx1"/>
              </a:buClr>
              <a:buNone/>
            </a:pPr>
            <a:r>
              <a:rPr lang="en-US" altLang="en-US" sz="3200" dirty="0"/>
              <a:t>			</a:t>
            </a:r>
            <a:r>
              <a:rPr lang="en-US" altLang="en-US" sz="3200" dirty="0" err="1"/>
              <a:t>bronchopnemonia</a:t>
            </a:r>
            <a:r>
              <a:rPr lang="en-US" altLang="en-US" sz="3200" dirty="0"/>
              <a:t> </a:t>
            </a:r>
          </a:p>
          <a:p>
            <a:pPr marL="609600" indent="-609600">
              <a:buClr>
                <a:schemeClr val="tx1"/>
              </a:buClr>
              <a:buNone/>
            </a:pPr>
            <a:r>
              <a:rPr lang="en-US" altLang="en-US" sz="3200" dirty="0"/>
              <a:t>			foreign body aspiration</a:t>
            </a:r>
          </a:p>
          <a:p>
            <a:pPr marL="609600" indent="-609600">
              <a:buClr>
                <a:schemeClr val="tx1"/>
              </a:buClr>
              <a:buNone/>
            </a:pPr>
            <a:r>
              <a:rPr lang="en-US" altLang="en-US" sz="3200" dirty="0"/>
              <a:t>			myasthenia gravis</a:t>
            </a:r>
          </a:p>
          <a:p>
            <a:pPr marL="609600" indent="-609600">
              <a:buClr>
                <a:schemeClr val="tx1"/>
              </a:buClr>
              <a:buNone/>
            </a:pPr>
            <a:r>
              <a:rPr lang="en-US" altLang="en-US" sz="3200" dirty="0"/>
              <a:t>			severe asthma </a:t>
            </a:r>
          </a:p>
          <a:p>
            <a:pPr marL="609600" indent="-609600">
              <a:buClr>
                <a:schemeClr val="tx1"/>
              </a:buClr>
              <a:buNone/>
            </a:pPr>
            <a:r>
              <a:rPr lang="en-US" altLang="en-US" sz="3200" dirty="0"/>
              <a:t>			pneumothorax</a:t>
            </a:r>
          </a:p>
        </p:txBody>
      </p:sp>
    </p:spTree>
    <p:extLst>
      <p:ext uri="{BB962C8B-B14F-4D97-AF65-F5344CB8AC3E}">
        <p14:creationId xmlns:p14="http://schemas.microsoft.com/office/powerpoint/2010/main" val="376631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 build="p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3031" y="381001"/>
            <a:ext cx="11706896" cy="57451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en-US" sz="3000" dirty="0">
                <a:solidFill>
                  <a:srgbClr val="BC1F00"/>
                </a:solidFill>
              </a:rPr>
              <a:t>3. </a:t>
            </a:r>
            <a:r>
              <a:rPr lang="en-US" altLang="en-US" sz="3200" dirty="0">
                <a:solidFill>
                  <a:srgbClr val="BC1F00"/>
                </a:solidFill>
              </a:rPr>
              <a:t>Chronic respiratory acidosis:</a:t>
            </a:r>
          </a:p>
          <a:p>
            <a:pPr>
              <a:lnSpc>
                <a:spcPct val="150000"/>
              </a:lnSpc>
            </a:pPr>
            <a:r>
              <a:rPr lang="en-US" altLang="en-US" sz="3200" dirty="0">
                <a:solidFill>
                  <a:srgbClr val="BC1F00"/>
                </a:solidFill>
              </a:rPr>
              <a:t>		</a:t>
            </a:r>
            <a:r>
              <a:rPr lang="en-US" altLang="en-US" sz="3200" dirty="0"/>
              <a:t>Chronic Respiratory Lung Disease (COPD)– 			bronchitis, emphysema. </a:t>
            </a:r>
          </a:p>
          <a:p>
            <a:pPr>
              <a:lnSpc>
                <a:spcPct val="150000"/>
              </a:lnSpc>
            </a:pPr>
            <a:r>
              <a:rPr lang="en-US" altLang="en-US" sz="3200" dirty="0"/>
              <a:t>		Extreme obesity</a:t>
            </a:r>
          </a:p>
          <a:p>
            <a:pPr>
              <a:lnSpc>
                <a:spcPct val="150000"/>
              </a:lnSpc>
            </a:pPr>
            <a:r>
              <a:rPr lang="en-US" altLang="en-US" sz="3200" dirty="0"/>
              <a:t>		central nervous system lesions</a:t>
            </a:r>
            <a:endParaRPr lang="en-US" altLang="en-US" sz="3200" dirty="0">
              <a:solidFill>
                <a:srgbClr val="B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73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6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b="1" dirty="0" smtClean="0">
                <a:solidFill>
                  <a:schemeClr val="tx1"/>
                </a:solidFill>
              </a:rPr>
              <a:t>Respiratory Alkalosis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14692" name="AutoShape 4"/>
          <p:cNvSpPr>
            <a:spLocks noChangeArrowheads="1"/>
          </p:cNvSpPr>
          <p:nvPr/>
        </p:nvSpPr>
        <p:spPr bwMode="auto">
          <a:xfrm>
            <a:off x="115910" y="1557339"/>
            <a:ext cx="11938715" cy="3671887"/>
          </a:xfrm>
          <a:prstGeom prst="flowChartPunchedTap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algn="r" rtl="1"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</a:rPr>
              <a:t>Caused by</a:t>
            </a:r>
            <a:r>
              <a:rPr lang="en-US" altLang="en-US" sz="6600" dirty="0">
                <a:solidFill>
                  <a:schemeClr val="bg1"/>
                </a:solidFill>
              </a:rPr>
              <a:t> ↑</a:t>
            </a:r>
            <a:r>
              <a:rPr lang="en-US" altLang="en-US" sz="4000" dirty="0">
                <a:solidFill>
                  <a:schemeClr val="bg1"/>
                </a:solidFill>
              </a:rPr>
              <a:t> </a:t>
            </a:r>
            <a:r>
              <a:rPr lang="en-US" altLang="en-US" sz="4400" dirty="0">
                <a:solidFill>
                  <a:schemeClr val="bg1"/>
                </a:solidFill>
              </a:rPr>
              <a:t>alveolar ventilation</a:t>
            </a:r>
            <a:r>
              <a:rPr lang="en-US" altLang="en-US" sz="4000" dirty="0">
                <a:solidFill>
                  <a:schemeClr val="bg1"/>
                </a:solidFill>
              </a:rPr>
              <a:t>                       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6000" dirty="0">
                <a:solidFill>
                  <a:schemeClr val="bg1"/>
                </a:solidFill>
              </a:rPr>
              <a:t>↑</a:t>
            </a:r>
            <a:r>
              <a:rPr lang="en-US" altLang="en-US" sz="4400" dirty="0">
                <a:solidFill>
                  <a:schemeClr val="bg1"/>
                </a:solidFill>
              </a:rPr>
              <a:t>CO2 excretion</a:t>
            </a:r>
            <a:r>
              <a:rPr lang="en-US" altLang="en-US" sz="6000" dirty="0">
                <a:solidFill>
                  <a:schemeClr val="bg1"/>
                </a:solidFill>
              </a:rPr>
              <a:t>→ ↓</a:t>
            </a:r>
            <a:r>
              <a:rPr lang="en-US" altLang="en-US" sz="4400" dirty="0">
                <a:solidFill>
                  <a:schemeClr val="bg1"/>
                </a:solidFill>
              </a:rPr>
              <a:t>PCO2</a:t>
            </a:r>
          </a:p>
        </p:txBody>
      </p:sp>
      <p:sp>
        <p:nvSpPr>
          <p:cNvPr id="114693" name="AutoShape 5"/>
          <p:cNvSpPr>
            <a:spLocks noChangeArrowheads="1"/>
          </p:cNvSpPr>
          <p:nvPr/>
        </p:nvSpPr>
        <p:spPr bwMode="auto">
          <a:xfrm>
            <a:off x="9625506" y="3040085"/>
            <a:ext cx="733425" cy="1214438"/>
          </a:xfrm>
          <a:prstGeom prst="curvedLeft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00FF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IN" altLang="en-US" sz="4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64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90152" y="0"/>
            <a:ext cx="10349248" cy="1056066"/>
          </a:xfrm>
          <a:solidFill>
            <a:schemeClr val="bg1"/>
          </a:solidFill>
          <a:ln>
            <a:solidFill>
              <a:srgbClr val="FF0000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r>
              <a:rPr lang="tr-TR" altLang="en-US" sz="4000" dirty="0"/>
              <a:t> </a:t>
            </a:r>
            <a:r>
              <a:rPr lang="tr-TR" altLang="en-US" sz="6700" dirty="0"/>
              <a:t>Alkalosis</a:t>
            </a:r>
            <a:endParaRPr lang="en-US" altLang="en-US" sz="6700" dirty="0"/>
          </a:p>
        </p:txBody>
      </p:sp>
      <p:pic>
        <p:nvPicPr>
          <p:cNvPr id="86019" name="Picture 5" descr="~AUT000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0" t="19100" r="4929"/>
          <a:stretch/>
        </p:blipFill>
        <p:spPr bwMode="auto">
          <a:xfrm>
            <a:off x="0" y="1056066"/>
            <a:ext cx="12192000" cy="6104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670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4546" y="381000"/>
            <a:ext cx="11797048" cy="5715000"/>
          </a:xfrm>
        </p:spPr>
        <p:txBody>
          <a:bodyPr>
            <a:normAutofit/>
          </a:bodyPr>
          <a:lstStyle/>
          <a:p>
            <a:pPr marL="609600" indent="-609600" algn="ctr">
              <a:buNone/>
            </a:pPr>
            <a:r>
              <a:rPr lang="en-US" altLang="en-US" sz="5400" dirty="0" smtClean="0"/>
              <a:t>Respiratory Alkalosis</a:t>
            </a:r>
          </a:p>
          <a:p>
            <a:pPr marL="609600" indent="-609600" algn="ctr">
              <a:buNone/>
            </a:pPr>
            <a:endParaRPr lang="en-US" altLang="en-US" sz="3200" b="1" u="sng" dirty="0" smtClean="0"/>
          </a:p>
          <a:p>
            <a:pPr marL="609600" indent="-609600">
              <a:buFontTx/>
              <a:buAutoNum type="arabicPeriod"/>
            </a:pPr>
            <a:r>
              <a:rPr lang="en-US" altLang="en-US" sz="4000" dirty="0" smtClean="0">
                <a:solidFill>
                  <a:srgbClr val="BC1F00"/>
                </a:solidFill>
              </a:rPr>
              <a:t>High  arterial pH</a:t>
            </a:r>
          </a:p>
          <a:p>
            <a:pPr marL="609600" indent="-609600">
              <a:buFontTx/>
              <a:buAutoNum type="arabicPeriod"/>
            </a:pPr>
            <a:endParaRPr lang="en-US" altLang="en-US" sz="4000" dirty="0" smtClean="0">
              <a:solidFill>
                <a:srgbClr val="BC1F00"/>
              </a:solidFill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sz="4000" dirty="0" smtClean="0">
                <a:solidFill>
                  <a:srgbClr val="BC1F00"/>
                </a:solidFill>
                <a:cs typeface="Arial" panose="020B0604020202020204" pitchFamily="34" charset="0"/>
              </a:rPr>
              <a:t>Low PCO</a:t>
            </a:r>
            <a:r>
              <a:rPr lang="en-US" altLang="en-US" sz="4000" baseline="-25000" dirty="0" smtClean="0">
                <a:solidFill>
                  <a:srgbClr val="BC1F00"/>
                </a:solidFill>
                <a:cs typeface="Arial" panose="020B0604020202020204" pitchFamily="34" charset="0"/>
              </a:rPr>
              <a:t>2</a:t>
            </a:r>
            <a:r>
              <a:rPr lang="en-US" altLang="en-US" sz="4000" dirty="0" smtClean="0">
                <a:solidFill>
                  <a:srgbClr val="BC1F00"/>
                </a:solidFill>
                <a:cs typeface="Arial" panose="020B0604020202020204" pitchFamily="34" charset="0"/>
              </a:rPr>
              <a:t>.</a:t>
            </a:r>
          </a:p>
          <a:p>
            <a:pPr marL="609600" indent="-609600">
              <a:buFontTx/>
              <a:buAutoNum type="arabicPeriod"/>
            </a:pPr>
            <a:endParaRPr lang="en-US" altLang="en-US" sz="4000" dirty="0" smtClean="0">
              <a:solidFill>
                <a:srgbClr val="BC1F00"/>
              </a:solidFill>
              <a:cs typeface="Arial" panose="020B0604020202020204" pitchFamily="34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sz="4000" dirty="0" smtClean="0">
                <a:solidFill>
                  <a:srgbClr val="BC1F00"/>
                </a:solidFill>
                <a:cs typeface="Arial" panose="020B0604020202020204" pitchFamily="34" charset="0"/>
              </a:rPr>
              <a:t> Compensatory ↓</a:t>
            </a:r>
            <a:r>
              <a:rPr lang="en-US" altLang="en-US" sz="4000" dirty="0" smtClean="0">
                <a:solidFill>
                  <a:srgbClr val="BC1F00"/>
                </a:solidFill>
              </a:rPr>
              <a:t>in plasma HCO</a:t>
            </a:r>
            <a:r>
              <a:rPr lang="en-US" altLang="en-US" sz="4000" baseline="-25000" dirty="0" smtClean="0">
                <a:solidFill>
                  <a:srgbClr val="BC1F00"/>
                </a:solidFill>
              </a:rPr>
              <a:t>3</a:t>
            </a:r>
            <a:r>
              <a:rPr lang="en-US" altLang="en-US" sz="4000" b="1" baseline="30000" dirty="0" smtClean="0">
                <a:solidFill>
                  <a:srgbClr val="BC1F00"/>
                </a:solidFill>
              </a:rPr>
              <a:t>-  </a:t>
            </a:r>
            <a:r>
              <a:rPr lang="en-US" altLang="en-US" sz="4000" dirty="0" smtClean="0">
                <a:solidFill>
                  <a:srgbClr val="BC1F00"/>
                </a:solidFill>
              </a:rPr>
              <a:t>concentration</a:t>
            </a:r>
          </a:p>
          <a:p>
            <a:pPr marL="609600" indent="-609600">
              <a:buFontTx/>
              <a:buAutoNum type="arabicPeriod"/>
            </a:pPr>
            <a:endParaRPr lang="en-US" altLang="en-US" sz="3200" dirty="0" smtClean="0">
              <a:solidFill>
                <a:srgbClr val="BC1F00"/>
              </a:solidFill>
            </a:endParaRPr>
          </a:p>
          <a:p>
            <a:pPr marL="609600" indent="-609600" algn="ctr">
              <a:buNone/>
            </a:pPr>
            <a:endParaRPr lang="en-US" altLang="en-US" sz="3200" b="1" u="sng" dirty="0" smtClean="0">
              <a:solidFill>
                <a:srgbClr val="BC1F00"/>
              </a:solidFill>
            </a:endParaRPr>
          </a:p>
          <a:p>
            <a:pPr marL="609600" indent="-609600">
              <a:buNone/>
            </a:pPr>
            <a:endParaRPr lang="en-US" altLang="en-US" sz="3200" b="1" u="sng" dirty="0" smtClean="0">
              <a:solidFill>
                <a:srgbClr val="B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352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4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502275" y="281190"/>
            <a:ext cx="11333409" cy="1001713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 err="1">
                <a:solidFill>
                  <a:srgbClr val="C00000"/>
                </a:solidFill>
              </a:rPr>
              <a:t>Defence</a:t>
            </a:r>
            <a:r>
              <a:rPr lang="en-US" altLang="en-US" dirty="0">
                <a:solidFill>
                  <a:srgbClr val="C00000"/>
                </a:solidFill>
              </a:rPr>
              <a:t> of systemic pH during </a:t>
            </a:r>
            <a:r>
              <a:rPr lang="en-US" altLang="en-US" dirty="0" smtClean="0">
                <a:solidFill>
                  <a:srgbClr val="C00000"/>
                </a:solidFill>
              </a:rPr>
              <a:t>respiratory </a:t>
            </a:r>
            <a:r>
              <a:rPr lang="en-US" altLang="en-US" dirty="0">
                <a:solidFill>
                  <a:srgbClr val="C00000"/>
                </a:solidFill>
              </a:rPr>
              <a:t>alkalosis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2427" y="1828800"/>
            <a:ext cx="11050073" cy="3581400"/>
          </a:xfrm>
          <a:solidFill>
            <a:schemeClr val="bg1"/>
          </a:solidFill>
        </p:spPr>
        <p:txBody>
          <a:bodyPr/>
          <a:lstStyle/>
          <a:p>
            <a:pPr marL="609600" indent="-609600">
              <a:buFontTx/>
              <a:buAutoNum type="arabicPeriod"/>
            </a:pPr>
            <a:endParaRPr lang="en-US" altLang="en-US" sz="2400" dirty="0"/>
          </a:p>
          <a:p>
            <a:pPr marL="609600" indent="-609600">
              <a:buFontTx/>
              <a:buAutoNum type="arabicPeriod"/>
            </a:pPr>
            <a:r>
              <a:rPr lang="en-US" altLang="en-US" sz="3600" dirty="0"/>
              <a:t>Buffering by cellular buffers including </a:t>
            </a:r>
            <a:r>
              <a:rPr lang="en-US" altLang="en-US" sz="3600" dirty="0" err="1"/>
              <a:t>Hb</a:t>
            </a:r>
            <a:endParaRPr lang="en-US" altLang="en-US" sz="3600" dirty="0"/>
          </a:p>
          <a:p>
            <a:pPr marL="609600" indent="-609600">
              <a:buFontTx/>
              <a:buAutoNum type="arabicPeriod"/>
            </a:pPr>
            <a:endParaRPr lang="en-US" altLang="en-US" sz="3600" dirty="0"/>
          </a:p>
          <a:p>
            <a:pPr marL="609600" indent="-609600">
              <a:buFontTx/>
              <a:buAutoNum type="arabicPeriod"/>
            </a:pPr>
            <a:r>
              <a:rPr lang="en-US" altLang="en-US" sz="3600" dirty="0"/>
              <a:t>Correction by the kidneys- 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 </a:t>
            </a:r>
            <a:r>
              <a:rPr lang="en-US" altLang="en-US" sz="3600" dirty="0"/>
              <a:t>excretion of H+ ions</a:t>
            </a:r>
          </a:p>
        </p:txBody>
      </p:sp>
    </p:spTree>
    <p:extLst>
      <p:ext uri="{BB962C8B-B14F-4D97-AF65-F5344CB8AC3E}">
        <p14:creationId xmlns:p14="http://schemas.microsoft.com/office/powerpoint/2010/main" val="3379340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build="p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41667" y="304800"/>
            <a:ext cx="11758411" cy="62484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altLang="en-US" sz="3600" u="sng" dirty="0" smtClean="0">
                <a:solidFill>
                  <a:srgbClr val="BC1F00"/>
                </a:solidFill>
              </a:rPr>
              <a:t>Renal compensation in </a:t>
            </a:r>
            <a:r>
              <a:rPr lang="en-US" altLang="en-US" sz="3600" u="sng" dirty="0" err="1" smtClean="0">
                <a:solidFill>
                  <a:srgbClr val="BC1F00"/>
                </a:solidFill>
              </a:rPr>
              <a:t>resp</a:t>
            </a:r>
            <a:r>
              <a:rPr lang="en-US" altLang="en-US" sz="3600" u="sng" dirty="0" smtClean="0">
                <a:solidFill>
                  <a:srgbClr val="BC1F00"/>
                </a:solidFill>
              </a:rPr>
              <a:t> alkalosis</a:t>
            </a:r>
            <a:r>
              <a:rPr lang="en-US" altLang="en-US" sz="3600" dirty="0" smtClean="0">
                <a:solidFill>
                  <a:srgbClr val="BC1F00"/>
                </a:solidFill>
              </a:rPr>
              <a:t>:</a:t>
            </a:r>
          </a:p>
          <a:p>
            <a:pPr eaLnBrk="1" hangingPunct="1"/>
            <a:r>
              <a:rPr lang="en-US" altLang="en-US" sz="3600" dirty="0"/>
              <a:t>Buffering – extracellular.</a:t>
            </a:r>
          </a:p>
          <a:p>
            <a:pPr eaLnBrk="1" hangingPunct="1"/>
            <a:r>
              <a:rPr lang="en-US" altLang="en-US" sz="3600" dirty="0"/>
              <a:t>Acute </a:t>
            </a:r>
            <a:r>
              <a:rPr lang="en-US" altLang="en-US" sz="3600" dirty="0" err="1"/>
              <a:t>resp</a:t>
            </a:r>
            <a:r>
              <a:rPr lang="en-US" altLang="en-US" sz="3600" dirty="0"/>
              <a:t> alkalosis – </a:t>
            </a:r>
            <a:endParaRPr lang="en-US" altLang="en-US" sz="3600" dirty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3600" dirty="0">
                <a:solidFill>
                  <a:srgbClr val="CC3399"/>
                </a:solidFill>
              </a:rPr>
              <a:t>		</a:t>
            </a:r>
            <a:endParaRPr lang="en-US" altLang="en-US" sz="3600" baseline="-25000" dirty="0">
              <a:solidFill>
                <a:srgbClr val="CC3399"/>
              </a:solidFill>
              <a:cs typeface="Arial" panose="020B0604020202020204" pitchFamily="34" charset="0"/>
            </a:endParaRPr>
          </a:p>
          <a:p>
            <a:pPr eaLnBrk="1" hangingPunct="1"/>
            <a:endParaRPr lang="en-US" altLang="en-US" sz="3600" dirty="0">
              <a:cs typeface="Arial" panose="020B0604020202020204" pitchFamily="34" charset="0"/>
            </a:endParaRPr>
          </a:p>
          <a:p>
            <a:pPr eaLnBrk="1" hangingPunct="1"/>
            <a:endParaRPr lang="en-US" altLang="en-US" sz="3600" dirty="0"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3600" dirty="0">
                <a:cs typeface="Arial" panose="020B0604020202020204" pitchFamily="34" charset="0"/>
              </a:rPr>
              <a:t>This ↓ in</a:t>
            </a:r>
            <a:r>
              <a:rPr lang="en-US" altLang="en-US" sz="3600" baseline="-25000" dirty="0">
                <a:cs typeface="Arial" panose="020B0604020202020204" pitchFamily="34" charset="0"/>
              </a:rPr>
              <a:t> </a:t>
            </a:r>
            <a:r>
              <a:rPr lang="en-US" altLang="en-US" sz="3600" dirty="0"/>
              <a:t>HCO3</a:t>
            </a:r>
            <a:r>
              <a:rPr lang="en-US" altLang="en-US" sz="3600" baseline="30000" dirty="0"/>
              <a:t>- </a:t>
            </a:r>
            <a:r>
              <a:rPr lang="en-US" altLang="en-US" sz="3600" dirty="0"/>
              <a:t>concentration is due to</a:t>
            </a:r>
          </a:p>
          <a:p>
            <a:pPr eaLnBrk="1" hangingPunct="1">
              <a:buFontTx/>
              <a:buNone/>
            </a:pPr>
            <a:r>
              <a:rPr lang="en-US" altLang="en-US" sz="3600" dirty="0"/>
              <a:t>    	   </a:t>
            </a:r>
            <a:r>
              <a:rPr lang="en-US" altLang="en-US" sz="3600" dirty="0">
                <a:cs typeface="Arial" panose="020B0604020202020204" pitchFamily="34" charset="0"/>
              </a:rPr>
              <a:t>↑ </a:t>
            </a:r>
            <a:r>
              <a:rPr lang="en-US" altLang="en-US" sz="3600" dirty="0"/>
              <a:t>HCO3</a:t>
            </a:r>
            <a:r>
              <a:rPr lang="en-US" altLang="en-US" sz="3600" baseline="30000" dirty="0"/>
              <a:t>-</a:t>
            </a:r>
            <a:r>
              <a:rPr lang="en-US" altLang="en-US" sz="3600" dirty="0">
                <a:cs typeface="Arial" panose="020B0604020202020204" pitchFamily="34" charset="0"/>
              </a:rPr>
              <a:t> loss in urine &amp; </a:t>
            </a:r>
          </a:p>
          <a:p>
            <a:pPr eaLnBrk="1" hangingPunct="1">
              <a:buFontTx/>
              <a:buNone/>
            </a:pPr>
            <a:r>
              <a:rPr lang="en-US" altLang="en-US" sz="3600" dirty="0">
                <a:cs typeface="Arial" panose="020B0604020202020204" pitchFamily="34" charset="0"/>
              </a:rPr>
              <a:t>		   ↓ in renal H</a:t>
            </a:r>
            <a:r>
              <a:rPr lang="en-US" altLang="en-US" sz="3600" baseline="30000" dirty="0">
                <a:cs typeface="Arial" panose="020B0604020202020204" pitchFamily="34" charset="0"/>
              </a:rPr>
              <a:t>+ </a:t>
            </a:r>
            <a:r>
              <a:rPr lang="en-US" altLang="en-US" sz="3600" dirty="0">
                <a:cs typeface="Arial" panose="020B0604020202020204" pitchFamily="34" charset="0"/>
              </a:rPr>
              <a:t> ion secretion.</a:t>
            </a:r>
            <a:r>
              <a:rPr lang="en-US" altLang="en-US" sz="3600" dirty="0"/>
              <a:t> </a:t>
            </a:r>
          </a:p>
        </p:txBody>
      </p:sp>
      <p:sp>
        <p:nvSpPr>
          <p:cNvPr id="2" name="Rounded Rectangle 1"/>
          <p:cNvSpPr>
            <a:spLocks noChangeArrowheads="1"/>
          </p:cNvSpPr>
          <p:nvPr/>
        </p:nvSpPr>
        <p:spPr bwMode="auto">
          <a:xfrm>
            <a:off x="141668" y="2352541"/>
            <a:ext cx="7391400" cy="1447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002060"/>
                </a:solidFill>
                <a:cs typeface="Arial" panose="020B0604020202020204" pitchFamily="34" charset="0"/>
              </a:rPr>
              <a:t>↓</a:t>
            </a:r>
            <a:r>
              <a:rPr lang="en-US" altLang="en-US" sz="2800" dirty="0">
                <a:solidFill>
                  <a:srgbClr val="002060"/>
                </a:solidFill>
              </a:rPr>
              <a:t> in plasma HCO3</a:t>
            </a:r>
            <a:r>
              <a:rPr lang="en-US" altLang="en-US" sz="2800" baseline="30000" dirty="0">
                <a:solidFill>
                  <a:srgbClr val="002060"/>
                </a:solidFill>
              </a:rPr>
              <a:t>-  </a:t>
            </a:r>
            <a:r>
              <a:rPr lang="en-US" altLang="en-US" sz="2800" dirty="0">
                <a:solidFill>
                  <a:srgbClr val="002060"/>
                </a:solidFill>
              </a:rPr>
              <a:t>by 2 </a:t>
            </a:r>
            <a:r>
              <a:rPr lang="en-US" altLang="en-US" sz="2800" dirty="0" err="1">
                <a:solidFill>
                  <a:srgbClr val="002060"/>
                </a:solidFill>
              </a:rPr>
              <a:t>meq</a:t>
            </a:r>
            <a:r>
              <a:rPr lang="en-US" altLang="en-US" sz="2800" dirty="0">
                <a:solidFill>
                  <a:srgbClr val="002060"/>
                </a:solidFill>
              </a:rPr>
              <a:t>/L for every 10 mm Hg </a:t>
            </a:r>
            <a:r>
              <a:rPr lang="en-US" altLang="en-US" sz="2800" dirty="0">
                <a:solidFill>
                  <a:srgbClr val="002060"/>
                </a:solidFill>
                <a:cs typeface="Arial" panose="020B0604020202020204" pitchFamily="34" charset="0"/>
              </a:rPr>
              <a:t>↓ in Pco</a:t>
            </a:r>
            <a:r>
              <a:rPr lang="en-US" altLang="en-US" sz="2800" baseline="-25000" dirty="0">
                <a:solidFill>
                  <a:srgbClr val="002060"/>
                </a:solidFill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922586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itle 1"/>
          <p:cNvSpPr>
            <a:spLocks noGrp="1"/>
          </p:cNvSpPr>
          <p:nvPr>
            <p:ph type="title"/>
          </p:nvPr>
        </p:nvSpPr>
        <p:spPr>
          <a:xfrm>
            <a:off x="2209799" y="152400"/>
            <a:ext cx="8750121" cy="762000"/>
          </a:xfrm>
        </p:spPr>
        <p:txBody>
          <a:bodyPr>
            <a:noAutofit/>
          </a:bodyPr>
          <a:lstStyle/>
          <a:p>
            <a:pPr algn="l"/>
            <a:r>
              <a:rPr lang="en-US" altLang="en-US" sz="4800" dirty="0" smtClean="0"/>
              <a:t>Chronic respiratory alkalosis</a:t>
            </a:r>
            <a:endParaRPr lang="en-IN" altLang="en-US" sz="4800" dirty="0"/>
          </a:p>
        </p:txBody>
      </p:sp>
      <p:sp>
        <p:nvSpPr>
          <p:cNvPr id="7" name="Rounded Rectangle 6"/>
          <p:cNvSpPr>
            <a:spLocks noChangeArrowheads="1"/>
          </p:cNvSpPr>
          <p:nvPr/>
        </p:nvSpPr>
        <p:spPr bwMode="auto">
          <a:xfrm>
            <a:off x="1689100" y="2358980"/>
            <a:ext cx="9270820" cy="2590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02060"/>
                </a:solidFill>
                <a:cs typeface="Arial" panose="020B0604020202020204" pitchFamily="34" charset="0"/>
              </a:rPr>
              <a:t>↓</a:t>
            </a:r>
            <a:r>
              <a:rPr lang="en-US" altLang="en-US" sz="4000" b="1" dirty="0">
                <a:solidFill>
                  <a:srgbClr val="002060"/>
                </a:solidFill>
              </a:rPr>
              <a:t> in plasma HCO3</a:t>
            </a:r>
            <a:r>
              <a:rPr lang="en-US" altLang="en-US" sz="4000" b="1" baseline="30000" dirty="0">
                <a:solidFill>
                  <a:srgbClr val="002060"/>
                </a:solidFill>
              </a:rPr>
              <a:t>-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02060"/>
                </a:solidFill>
              </a:rPr>
              <a:t>by </a:t>
            </a:r>
            <a:r>
              <a:rPr lang="en-US" altLang="en-US" sz="4000" b="1" dirty="0">
                <a:solidFill>
                  <a:srgbClr val="FF0000"/>
                </a:solidFill>
              </a:rPr>
              <a:t>5 </a:t>
            </a:r>
            <a:r>
              <a:rPr lang="en-US" altLang="en-US" sz="4000" b="1" dirty="0" err="1">
                <a:solidFill>
                  <a:srgbClr val="FF0000"/>
                </a:solidFill>
              </a:rPr>
              <a:t>meq</a:t>
            </a:r>
            <a:r>
              <a:rPr lang="en-US" altLang="en-US" sz="4000" b="1" dirty="0">
                <a:solidFill>
                  <a:srgbClr val="FF0000"/>
                </a:solidFill>
              </a:rPr>
              <a:t>/L </a:t>
            </a:r>
            <a:r>
              <a:rPr lang="en-US" altLang="en-US" sz="4000" b="1" dirty="0">
                <a:solidFill>
                  <a:srgbClr val="002060"/>
                </a:solidFill>
              </a:rPr>
              <a:t>for every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02060"/>
                </a:solidFill>
              </a:rPr>
              <a:t> </a:t>
            </a:r>
            <a:r>
              <a:rPr lang="en-US" altLang="en-US" sz="4000" b="1" dirty="0">
                <a:solidFill>
                  <a:srgbClr val="FF0000"/>
                </a:solidFill>
              </a:rPr>
              <a:t>10 mm Hg </a:t>
            </a:r>
            <a:r>
              <a:rPr lang="en-US" altLang="en-US" sz="4000" b="1" dirty="0">
                <a:solidFill>
                  <a:srgbClr val="002060"/>
                </a:solidFill>
                <a:cs typeface="Arial" panose="020B0604020202020204" pitchFamily="34" charset="0"/>
              </a:rPr>
              <a:t>↓ in </a:t>
            </a:r>
            <a:r>
              <a:rPr lang="en-US" altLang="en-US" sz="40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PCO</a:t>
            </a:r>
            <a:r>
              <a:rPr lang="en-US" altLang="en-US" sz="4000" b="1" baseline="-25000" dirty="0" smtClean="0">
                <a:solidFill>
                  <a:srgbClr val="002060"/>
                </a:solidFill>
                <a:cs typeface="Arial" panose="020B0604020202020204" pitchFamily="34" charset="0"/>
              </a:rPr>
              <a:t>2</a:t>
            </a:r>
            <a:endParaRPr lang="en-US" altLang="en-US" sz="4000" b="1" baseline="-250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155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4851" y="152400"/>
            <a:ext cx="11642501" cy="6553200"/>
          </a:xfrm>
          <a:solidFill>
            <a:schemeClr val="bg1"/>
          </a:solidFill>
        </p:spPr>
        <p:txBody>
          <a:bodyPr/>
          <a:lstStyle/>
          <a:p>
            <a:pPr marL="609600" indent="-609600" algn="ctr">
              <a:buNone/>
            </a:pPr>
            <a:r>
              <a:rPr lang="en-US" altLang="en-US" sz="4400" dirty="0" smtClean="0">
                <a:solidFill>
                  <a:srgbClr val="BC1F00"/>
                </a:solidFill>
              </a:rPr>
              <a:t>Causes Of Respiratory Alkalosis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3200" dirty="0" smtClean="0"/>
              <a:t>Hypoxemia </a:t>
            </a:r>
            <a:r>
              <a:rPr lang="en-US" altLang="en-US" sz="3200" dirty="0"/>
              <a:t>– pulmonary </a:t>
            </a:r>
            <a:r>
              <a:rPr lang="en-US" altLang="en-US" sz="3200" dirty="0" err="1" smtClean="0"/>
              <a:t>disease,congestive</a:t>
            </a:r>
            <a:r>
              <a:rPr lang="en-US" altLang="en-US" sz="3200" dirty="0" smtClean="0"/>
              <a:t> </a:t>
            </a:r>
            <a:r>
              <a:rPr lang="en-US" altLang="en-US" sz="3200" dirty="0"/>
              <a:t>heart failure</a:t>
            </a:r>
          </a:p>
          <a:p>
            <a:pPr marL="609600" indent="-609600">
              <a:buFontTx/>
              <a:buAutoNum type="arabicPeriod"/>
            </a:pPr>
            <a:endParaRPr lang="en-US" altLang="en-US" sz="3200" dirty="0"/>
          </a:p>
          <a:p>
            <a:pPr marL="609600" indent="-609600">
              <a:buFontTx/>
              <a:buAutoNum type="arabicPeriod"/>
            </a:pPr>
            <a:r>
              <a:rPr lang="en-US" altLang="en-US" sz="3200" dirty="0"/>
              <a:t>Direct stimulation of the medullary respiration </a:t>
            </a:r>
            <a:r>
              <a:rPr lang="en-US" altLang="en-US" sz="3200" dirty="0" err="1"/>
              <a:t>centre</a:t>
            </a:r>
            <a:r>
              <a:rPr lang="en-US" altLang="en-US" sz="3200" dirty="0"/>
              <a:t>- </a:t>
            </a:r>
          </a:p>
          <a:p>
            <a:pPr marL="609600" indent="-609600">
              <a:buNone/>
            </a:pPr>
            <a:r>
              <a:rPr lang="en-US" altLang="en-US" sz="3200" dirty="0"/>
              <a:t>					psychogenic- hysteria</a:t>
            </a:r>
          </a:p>
          <a:p>
            <a:pPr marL="609600" indent="-609600">
              <a:buNone/>
            </a:pPr>
            <a:r>
              <a:rPr lang="en-US" altLang="en-US" sz="3200" dirty="0"/>
              <a:t>					salicylate poisoning</a:t>
            </a:r>
          </a:p>
          <a:p>
            <a:pPr marL="609600" indent="-609600">
              <a:buNone/>
            </a:pPr>
            <a:r>
              <a:rPr lang="en-US" altLang="en-US" sz="3200" dirty="0"/>
              <a:t>					Brainstem injury</a:t>
            </a:r>
          </a:p>
          <a:p>
            <a:pPr marL="609600" indent="-609600">
              <a:buNone/>
            </a:pPr>
            <a:endParaRPr lang="en-US" altLang="en-US" sz="3200" dirty="0"/>
          </a:p>
          <a:p>
            <a:pPr marL="609600" indent="-609600">
              <a:buClr>
                <a:schemeClr val="tx1"/>
              </a:buClr>
              <a:buFontTx/>
              <a:buAutoNum type="arabicPeriod" startAt="3"/>
            </a:pPr>
            <a:r>
              <a:rPr lang="en-US" altLang="en-US" sz="3200" dirty="0"/>
              <a:t>Mechanical ventilation</a:t>
            </a:r>
          </a:p>
        </p:txBody>
      </p:sp>
    </p:spTree>
    <p:extLst>
      <p:ext uri="{BB962C8B-B14F-4D97-AF65-F5344CB8AC3E}">
        <p14:creationId xmlns:p14="http://schemas.microsoft.com/office/powerpoint/2010/main" val="3978246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 build="p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7577" y="228600"/>
            <a:ext cx="11127347" cy="1219200"/>
          </a:xfrm>
          <a:ln>
            <a:solidFill>
              <a:srgbClr val="FF0000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r>
              <a:rPr lang="en-US" altLang="en-US" dirty="0" smtClean="0"/>
              <a:t>Partially </a:t>
            </a:r>
            <a:r>
              <a:rPr lang="tr-TR" altLang="en-US" dirty="0" smtClean="0"/>
              <a:t>compensated</a:t>
            </a:r>
            <a:r>
              <a:rPr lang="en-US" altLang="en-US" dirty="0" smtClean="0"/>
              <a:t> </a:t>
            </a:r>
            <a:r>
              <a:rPr lang="tr-TR" altLang="en-US" dirty="0" smtClean="0"/>
              <a:t>Acid-base </a:t>
            </a:r>
            <a:r>
              <a:rPr lang="tr-TR" altLang="en-US" dirty="0"/>
              <a:t>Disorders</a:t>
            </a:r>
            <a:endParaRPr lang="en-US" alt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7577" y="1828799"/>
            <a:ext cx="11590986" cy="4906851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tr-TR" altLang="en-US" sz="4000" dirty="0" smtClean="0"/>
              <a:t>Acid Base Dis</a:t>
            </a:r>
            <a:r>
              <a:rPr lang="en-US" altLang="en-US" sz="4000" dirty="0" smtClean="0"/>
              <a:t>order</a:t>
            </a:r>
            <a:r>
              <a:rPr lang="tr-TR" altLang="en-US" sz="4000" dirty="0" smtClean="0"/>
              <a:t>.:	  </a:t>
            </a:r>
            <a:r>
              <a:rPr lang="en-US" altLang="en-US" sz="4000" dirty="0" smtClean="0"/>
              <a:t>    </a:t>
            </a:r>
            <a:r>
              <a:rPr lang="tr-TR" altLang="en-US" sz="4000" dirty="0" smtClean="0"/>
              <a:t> pH	     </a:t>
            </a:r>
            <a:r>
              <a:rPr lang="en-IN" altLang="en-US" sz="4000" dirty="0" smtClean="0"/>
              <a:t> </a:t>
            </a:r>
            <a:r>
              <a:rPr lang="tr-TR" altLang="en-US" sz="4000" dirty="0" smtClean="0"/>
              <a:t>pCO</a:t>
            </a:r>
            <a:r>
              <a:rPr lang="tr-TR" altLang="en-US" sz="4000" baseline="-25000" dirty="0" smtClean="0"/>
              <a:t>2</a:t>
            </a:r>
            <a:r>
              <a:rPr lang="en-IN" altLang="en-US" sz="4000" baseline="-25000" dirty="0" smtClean="0"/>
              <a:t>        </a:t>
            </a:r>
            <a:r>
              <a:rPr lang="tr-TR" altLang="en-US" sz="4000" dirty="0" smtClean="0"/>
              <a:t>H</a:t>
            </a:r>
            <a:r>
              <a:rPr lang="en-IN" altLang="en-US" sz="4000" dirty="0" smtClean="0"/>
              <a:t> </a:t>
            </a:r>
            <a:r>
              <a:rPr lang="tr-TR" altLang="en-US" sz="4000" dirty="0" smtClean="0"/>
              <a:t>CO</a:t>
            </a:r>
            <a:r>
              <a:rPr lang="tr-TR" altLang="en-US" sz="4000" baseline="-25000" dirty="0" smtClean="0"/>
              <a:t>3</a:t>
            </a:r>
            <a:r>
              <a:rPr lang="tr-TR" altLang="en-US" sz="4000" baseline="30000" dirty="0" smtClean="0"/>
              <a:t>-</a:t>
            </a:r>
            <a:endParaRPr lang="tr-TR" altLang="en-US" sz="4000" baseline="-25000" dirty="0" smtClean="0"/>
          </a:p>
          <a:p>
            <a:r>
              <a:rPr lang="tr-TR" altLang="en-US" sz="4000" dirty="0" smtClean="0"/>
              <a:t>Metabolic acidosis    </a:t>
            </a:r>
            <a:r>
              <a:rPr lang="en-US" altLang="en-US" sz="4000" dirty="0" smtClean="0"/>
              <a:t> </a:t>
            </a:r>
            <a:r>
              <a:rPr lang="tr-TR" altLang="en-US" sz="4000" dirty="0" smtClean="0"/>
              <a:t> </a:t>
            </a:r>
            <a:r>
              <a:rPr lang="en-US" altLang="en-US" sz="4000" dirty="0" smtClean="0"/>
              <a:t>    </a:t>
            </a:r>
            <a:r>
              <a:rPr lang="tr-TR" altLang="en-US" sz="4000" dirty="0" smtClean="0">
                <a:sym typeface="Symbol" panose="05050102010706020507" pitchFamily="18" charset="2"/>
              </a:rPr>
              <a:t>	        </a:t>
            </a:r>
            <a:r>
              <a:rPr lang="en-IN" altLang="en-US" sz="4000" dirty="0" smtClean="0">
                <a:sym typeface="Symbol" panose="05050102010706020507" pitchFamily="18" charset="2"/>
              </a:rPr>
              <a:t>   </a:t>
            </a:r>
            <a:r>
              <a:rPr lang="tr-TR" altLang="en-US" sz="4000" dirty="0" smtClean="0">
                <a:sym typeface="Symbol" panose="05050102010706020507" pitchFamily="18" charset="2"/>
              </a:rPr>
              <a:t>        </a:t>
            </a:r>
            <a:r>
              <a:rPr lang="en-IN" altLang="en-US" sz="4000" dirty="0" smtClean="0">
                <a:sym typeface="Symbol" panose="05050102010706020507" pitchFamily="18" charset="2"/>
              </a:rPr>
              <a:t>      </a:t>
            </a:r>
            <a:r>
              <a:rPr lang="tr-TR" altLang="en-US" sz="4000" b="1" dirty="0" smtClean="0">
                <a:solidFill>
                  <a:srgbClr val="FF0000"/>
                </a:solidFill>
                <a:sym typeface="Symbol" panose="05050102010706020507" pitchFamily="18" charset="2"/>
              </a:rPr>
              <a:t></a:t>
            </a:r>
          </a:p>
          <a:p>
            <a:r>
              <a:rPr lang="tr-TR" altLang="en-US" sz="4000" dirty="0" smtClean="0">
                <a:sym typeface="Symbol" panose="05050102010706020507" pitchFamily="18" charset="2"/>
              </a:rPr>
              <a:t>Respiratory acidosis  </a:t>
            </a:r>
            <a:r>
              <a:rPr lang="en-US" altLang="en-US" sz="4000" dirty="0" smtClean="0">
                <a:sym typeface="Symbol" panose="05050102010706020507" pitchFamily="18" charset="2"/>
              </a:rPr>
              <a:t>      </a:t>
            </a:r>
            <a:r>
              <a:rPr lang="tr-TR" altLang="en-US" sz="4000" dirty="0" smtClean="0">
                <a:sym typeface="Symbol" panose="05050102010706020507" pitchFamily="18" charset="2"/>
              </a:rPr>
              <a:t>		</a:t>
            </a:r>
            <a:r>
              <a:rPr lang="en-IN" altLang="en-US" sz="4000" dirty="0" smtClean="0">
                <a:sym typeface="Symbol" panose="05050102010706020507" pitchFamily="18" charset="2"/>
              </a:rPr>
              <a:t>    </a:t>
            </a:r>
            <a:r>
              <a:rPr lang="tr-TR" altLang="en-US" sz="4000" dirty="0" smtClean="0">
                <a:solidFill>
                  <a:srgbClr val="FF0000"/>
                </a:solidFill>
                <a:sym typeface="Symbol" panose="05050102010706020507" pitchFamily="18" charset="2"/>
              </a:rPr>
              <a:t> </a:t>
            </a:r>
            <a:r>
              <a:rPr lang="tr-TR" altLang="en-US" sz="4000" dirty="0" smtClean="0">
                <a:sym typeface="Symbol" panose="05050102010706020507" pitchFamily="18" charset="2"/>
              </a:rPr>
              <a:t>	   </a:t>
            </a:r>
            <a:r>
              <a:rPr lang="en-IN" altLang="en-US" sz="4000" dirty="0" smtClean="0">
                <a:sym typeface="Symbol" panose="05050102010706020507" pitchFamily="18" charset="2"/>
              </a:rPr>
              <a:t>  </a:t>
            </a:r>
            <a:r>
              <a:rPr lang="tr-TR" altLang="en-US" sz="4000" dirty="0" smtClean="0">
                <a:sym typeface="Symbol" panose="05050102010706020507" pitchFamily="18" charset="2"/>
              </a:rPr>
              <a:t></a:t>
            </a:r>
          </a:p>
          <a:p>
            <a:r>
              <a:rPr lang="tr-TR" altLang="en-US" sz="4000" dirty="0" smtClean="0">
                <a:sym typeface="Symbol" panose="05050102010706020507" pitchFamily="18" charset="2"/>
              </a:rPr>
              <a:t>Metabolic alkalosis    </a:t>
            </a:r>
            <a:r>
              <a:rPr lang="en-US" altLang="en-US" sz="4000" dirty="0" smtClean="0">
                <a:sym typeface="Symbol" panose="05050102010706020507" pitchFamily="18" charset="2"/>
              </a:rPr>
              <a:t>     </a:t>
            </a:r>
            <a:r>
              <a:rPr lang="tr-TR" altLang="en-US" sz="4000" dirty="0" smtClean="0">
                <a:sym typeface="Symbol" panose="05050102010706020507" pitchFamily="18" charset="2"/>
              </a:rPr>
              <a:t> 		</a:t>
            </a:r>
            <a:r>
              <a:rPr lang="en-IN" altLang="en-US" sz="4000" dirty="0" smtClean="0">
                <a:sym typeface="Symbol" panose="05050102010706020507" pitchFamily="18" charset="2"/>
              </a:rPr>
              <a:t>    </a:t>
            </a:r>
            <a:r>
              <a:rPr lang="tr-TR" altLang="en-US" sz="4000" dirty="0" smtClean="0">
                <a:sym typeface="Symbol" panose="05050102010706020507" pitchFamily="18" charset="2"/>
              </a:rPr>
              <a:t>	  </a:t>
            </a:r>
            <a:r>
              <a:rPr lang="en-IN" altLang="en-US" sz="4000" dirty="0" smtClean="0">
                <a:sym typeface="Symbol" panose="05050102010706020507" pitchFamily="18" charset="2"/>
              </a:rPr>
              <a:t>  </a:t>
            </a:r>
            <a:r>
              <a:rPr lang="tr-TR" altLang="en-US" sz="4000" dirty="0" smtClean="0">
                <a:sym typeface="Symbol" panose="05050102010706020507" pitchFamily="18" charset="2"/>
              </a:rPr>
              <a:t> </a:t>
            </a:r>
            <a:r>
              <a:rPr lang="en-US" altLang="en-US" sz="4000" dirty="0" smtClean="0">
                <a:sym typeface="Symbol" panose="05050102010706020507" pitchFamily="18" charset="2"/>
              </a:rPr>
              <a:t>       </a:t>
            </a:r>
            <a:r>
              <a:rPr lang="tr-TR" altLang="en-US" sz="4000" dirty="0" smtClean="0">
                <a:solidFill>
                  <a:srgbClr val="FF0000"/>
                </a:solidFill>
                <a:sym typeface="Symbol" panose="05050102010706020507" pitchFamily="18" charset="2"/>
              </a:rPr>
              <a:t></a:t>
            </a:r>
          </a:p>
          <a:p>
            <a:r>
              <a:rPr lang="tr-TR" altLang="en-US" sz="4000" dirty="0" smtClean="0">
                <a:sym typeface="Symbol" panose="05050102010706020507" pitchFamily="18" charset="2"/>
              </a:rPr>
              <a:t>Respiratory alkalosis  </a:t>
            </a:r>
            <a:r>
              <a:rPr lang="en-US" altLang="en-US" sz="4000" dirty="0" smtClean="0">
                <a:sym typeface="Symbol" panose="05050102010706020507" pitchFamily="18" charset="2"/>
              </a:rPr>
              <a:t>     </a:t>
            </a:r>
            <a:r>
              <a:rPr lang="tr-TR" altLang="en-US" sz="4000" dirty="0" smtClean="0">
                <a:sym typeface="Symbol" panose="05050102010706020507" pitchFamily="18" charset="2"/>
              </a:rPr>
              <a:t>		</a:t>
            </a:r>
            <a:r>
              <a:rPr lang="en-US" altLang="en-US" sz="4000" dirty="0" smtClean="0">
                <a:sym typeface="Symbol" panose="05050102010706020507" pitchFamily="18" charset="2"/>
              </a:rPr>
              <a:t>   </a:t>
            </a:r>
            <a:r>
              <a:rPr lang="en-IN" altLang="en-US" sz="4000" dirty="0" smtClean="0">
                <a:sym typeface="Symbol" panose="05050102010706020507" pitchFamily="18" charset="2"/>
              </a:rPr>
              <a:t> </a:t>
            </a:r>
            <a:r>
              <a:rPr lang="tr-TR" altLang="en-US" sz="4000" dirty="0" smtClean="0">
                <a:solidFill>
                  <a:srgbClr val="FF0000"/>
                </a:solidFill>
                <a:sym typeface="Symbol" panose="05050102010706020507" pitchFamily="18" charset="2"/>
              </a:rPr>
              <a:t></a:t>
            </a:r>
            <a:r>
              <a:rPr lang="tr-TR" altLang="en-US" sz="4000" dirty="0" smtClean="0">
                <a:sym typeface="Symbol" panose="05050102010706020507" pitchFamily="18" charset="2"/>
              </a:rPr>
              <a:t>	   </a:t>
            </a:r>
            <a:r>
              <a:rPr lang="en-IN" altLang="en-US" sz="4000" dirty="0" smtClean="0">
                <a:sym typeface="Symbol" panose="05050102010706020507" pitchFamily="18" charset="2"/>
              </a:rPr>
              <a:t>         </a:t>
            </a:r>
            <a:r>
              <a:rPr lang="tr-TR" altLang="en-US" sz="4000" dirty="0" smtClean="0">
                <a:sym typeface="Symbol" panose="05050102010706020507" pitchFamily="18" charset="2"/>
              </a:rPr>
              <a:t></a:t>
            </a:r>
          </a:p>
        </p:txBody>
      </p:sp>
    </p:spTree>
    <p:extLst>
      <p:ext uri="{BB962C8B-B14F-4D97-AF65-F5344CB8AC3E}">
        <p14:creationId xmlns:p14="http://schemas.microsoft.com/office/powerpoint/2010/main" val="3082322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0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nimBg="1"/>
      <p:bldP spid="21507" grpId="0" build="p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53751" y="0"/>
            <a:ext cx="1234575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7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 smtClean="0"/>
              <a:t>Indications to check ABG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910" y="1223494"/>
            <a:ext cx="11237890" cy="5634506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3600" dirty="0" smtClean="0"/>
              <a:t>Any serious illness.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Multi organ failure.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Respiratory failure.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Cardiac failure.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Uncontrolled diabetes mellitus.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Poisoning – barbiturates, ethylene glycol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1183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 smtClean="0"/>
              <a:t>Steps to assess the disorder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2216596"/>
              </p:ext>
            </p:extLst>
          </p:nvPr>
        </p:nvGraphicFramePr>
        <p:xfrm>
          <a:off x="1" y="1133340"/>
          <a:ext cx="11353800" cy="57246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7862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F572FE-8F40-4D39-804D-15BCBC3EB6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BE301F-C4F7-47B5-93D5-596C8084B9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DF11077-BD9D-4242-B11D-4EB7DC0CC0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123ED8-10FD-476D-9DC8-9D168B6B4D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9EA60F-EB6A-44DB-A385-67CA798982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DD0C457-2AC2-449F-9CA5-28B81DAE9D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6F291EB-F54D-4562-ABD7-A5DEC95F78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B31848-B6D4-44D9-836E-E2FC3D0387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D93FE77-2361-4187-88E9-C45ABF1A26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EA37D2B-84FD-4118-88FD-CD3ACA498E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A4C0ABF-A06E-4F4D-B804-51832B5912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003" y="437882"/>
            <a:ext cx="10928797" cy="5739081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6000" dirty="0" smtClean="0"/>
              <a:t>Case 1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pH 7.26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PaCO2 17 mmHg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PaO2 128 mmHg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HCO3 7.1 </a:t>
            </a:r>
            <a:r>
              <a:rPr lang="en-US" sz="3600" dirty="0" err="1" smtClean="0"/>
              <a:t>mmol</a:t>
            </a:r>
            <a:r>
              <a:rPr lang="en-US" sz="3600" dirty="0" smtClean="0"/>
              <a:t>/l.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What is your interpretation???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3745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75788"/>
            <a:ext cx="10515600" cy="1325563"/>
          </a:xfrm>
        </p:spPr>
        <p:txBody>
          <a:bodyPr/>
          <a:lstStyle/>
          <a:p>
            <a:r>
              <a:rPr lang="en-US" dirty="0" smtClean="0"/>
              <a:t>Classification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910" y="901521"/>
            <a:ext cx="11508346" cy="595647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rgbClr val="7030A0"/>
                </a:solidFill>
              </a:rPr>
              <a:t>Acidosis (fall in pH)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600" dirty="0" smtClean="0"/>
              <a:t>	Metabolic – primary </a:t>
            </a:r>
            <a:r>
              <a:rPr lang="en-US" sz="3600" dirty="0" smtClean="0">
                <a:solidFill>
                  <a:srgbClr val="FF0000"/>
                </a:solidFill>
              </a:rPr>
              <a:t>deficit of bicarbonate</a:t>
            </a:r>
            <a:r>
              <a:rPr lang="en-US" sz="36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600" dirty="0" smtClean="0"/>
              <a:t>	Respiratory – primary </a:t>
            </a:r>
            <a:r>
              <a:rPr lang="en-US" sz="3600" dirty="0" smtClean="0">
                <a:solidFill>
                  <a:srgbClr val="FF0000"/>
                </a:solidFill>
              </a:rPr>
              <a:t>excess of carbonic acid</a:t>
            </a:r>
            <a:r>
              <a:rPr lang="en-US" sz="36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rgbClr val="7030A0"/>
                </a:solidFill>
              </a:rPr>
              <a:t>Alkalosis (rise in pH)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600" dirty="0" smtClean="0"/>
              <a:t>	Metabolic – primary </a:t>
            </a:r>
            <a:r>
              <a:rPr lang="en-US" sz="3600" dirty="0" smtClean="0">
                <a:solidFill>
                  <a:srgbClr val="FF0000"/>
                </a:solidFill>
              </a:rPr>
              <a:t>excess of bicarbonate</a:t>
            </a:r>
            <a:r>
              <a:rPr lang="en-US" sz="36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600" dirty="0" smtClean="0"/>
              <a:t>	Respiratory – primary </a:t>
            </a:r>
            <a:r>
              <a:rPr lang="en-US" sz="3600" dirty="0" smtClean="0">
                <a:solidFill>
                  <a:srgbClr val="FF0000"/>
                </a:solidFill>
              </a:rPr>
              <a:t>deficit of carbonic acid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97272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5"/>
            <a:ext cx="1206750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/>
              <a:t> </a:t>
            </a:r>
          </a:p>
          <a:p>
            <a:pPr marL="0" indent="0">
              <a:buNone/>
            </a:pPr>
            <a:r>
              <a:rPr lang="en-US" sz="4800" dirty="0" smtClean="0"/>
              <a:t>Metabolic </a:t>
            </a:r>
            <a:r>
              <a:rPr lang="en-US" sz="4800" dirty="0"/>
              <a:t>Acidosis with </a:t>
            </a:r>
            <a:r>
              <a:rPr lang="en-US" sz="4800" dirty="0" smtClean="0"/>
              <a:t>Respiratory Compensation</a:t>
            </a:r>
            <a:r>
              <a:rPr lang="en-US" sz="4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185795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Case 2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pH 7.33</a:t>
            </a:r>
          </a:p>
          <a:p>
            <a:r>
              <a:rPr lang="en-US" sz="4000" dirty="0" smtClean="0"/>
              <a:t>PCO2 27 mmHg</a:t>
            </a:r>
          </a:p>
          <a:p>
            <a:r>
              <a:rPr lang="en-US" sz="4000" dirty="0" smtClean="0"/>
              <a:t>PO2 90 mmHg</a:t>
            </a:r>
          </a:p>
          <a:p>
            <a:r>
              <a:rPr lang="en-US" sz="4000" dirty="0" smtClean="0"/>
              <a:t>HCO3 14 </a:t>
            </a:r>
            <a:r>
              <a:rPr lang="en-US" sz="4000" dirty="0" err="1" smtClean="0"/>
              <a:t>mmol</a:t>
            </a:r>
            <a:r>
              <a:rPr lang="en-US" sz="4000" dirty="0" smtClean="0"/>
              <a:t>/L</a:t>
            </a:r>
          </a:p>
          <a:p>
            <a:r>
              <a:rPr lang="en-US" sz="4000" dirty="0" smtClean="0"/>
              <a:t>What is your interpretation???</a:t>
            </a:r>
          </a:p>
          <a:p>
            <a:endParaRPr lang="en-US" sz="4000" dirty="0" smtClean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1694415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5"/>
            <a:ext cx="1206750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/>
              <a:t> </a:t>
            </a:r>
          </a:p>
          <a:p>
            <a:pPr marL="0" indent="0">
              <a:buNone/>
            </a:pPr>
            <a:r>
              <a:rPr lang="en-US" sz="4800" dirty="0" smtClean="0"/>
              <a:t>Metabolic </a:t>
            </a:r>
            <a:r>
              <a:rPr lang="en-US" sz="4800" dirty="0"/>
              <a:t>Acidosis with </a:t>
            </a:r>
            <a:r>
              <a:rPr lang="en-US" sz="4800" dirty="0" smtClean="0"/>
              <a:t>Respiratory Compensation</a:t>
            </a:r>
            <a:r>
              <a:rPr lang="en-US" sz="4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412052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062" y="321972"/>
            <a:ext cx="11147738" cy="5854991"/>
          </a:xfrm>
        </p:spPr>
        <p:txBody>
          <a:bodyPr/>
          <a:lstStyle/>
          <a:p>
            <a:pPr marL="0" indent="0">
              <a:buNone/>
            </a:pPr>
            <a:r>
              <a:rPr lang="en-US" sz="5400" dirty="0" smtClean="0"/>
              <a:t>Case 3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pH </a:t>
            </a:r>
            <a:r>
              <a:rPr lang="en-US" sz="3600" dirty="0"/>
              <a:t>7.48</a:t>
            </a:r>
          </a:p>
          <a:p>
            <a:pPr>
              <a:lnSpc>
                <a:spcPct val="150000"/>
              </a:lnSpc>
            </a:pPr>
            <a:r>
              <a:rPr lang="en-US" sz="3600" dirty="0"/>
              <a:t>PaCO2 48 mmHg</a:t>
            </a:r>
          </a:p>
          <a:p>
            <a:pPr>
              <a:lnSpc>
                <a:spcPct val="150000"/>
              </a:lnSpc>
            </a:pPr>
            <a:r>
              <a:rPr lang="en-US" sz="3600" dirty="0"/>
              <a:t>PO2 80 mmHg</a:t>
            </a:r>
          </a:p>
          <a:p>
            <a:pPr>
              <a:lnSpc>
                <a:spcPct val="150000"/>
              </a:lnSpc>
            </a:pPr>
            <a:r>
              <a:rPr lang="en-US" sz="3600" dirty="0"/>
              <a:t>HCO3 36 </a:t>
            </a:r>
            <a:r>
              <a:rPr lang="en-US" sz="3600" dirty="0" err="1" smtClean="0"/>
              <a:t>mmol</a:t>
            </a:r>
            <a:r>
              <a:rPr lang="en-US" sz="3600" dirty="0" smtClean="0"/>
              <a:t>/L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What is your interpretation??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25272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5625"/>
            <a:ext cx="1206750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/>
              <a:t> </a:t>
            </a:r>
          </a:p>
          <a:p>
            <a:pPr marL="0" indent="0">
              <a:buNone/>
            </a:pPr>
            <a:r>
              <a:rPr lang="en-US" sz="4800" dirty="0" smtClean="0"/>
              <a:t>Metabolic Alkalosis </a:t>
            </a:r>
            <a:r>
              <a:rPr lang="en-US" sz="4800" dirty="0"/>
              <a:t>with </a:t>
            </a:r>
            <a:r>
              <a:rPr lang="en-US" sz="4800" dirty="0" smtClean="0"/>
              <a:t>Respiratory Compensation</a:t>
            </a:r>
            <a:r>
              <a:rPr lang="en-US" sz="4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9250891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62909"/>
            <a:ext cx="10515600" cy="1325563"/>
          </a:xfrm>
        </p:spPr>
        <p:txBody>
          <a:bodyPr>
            <a:normAutofit/>
          </a:bodyPr>
          <a:lstStyle/>
          <a:p>
            <a:r>
              <a:rPr lang="en-US" sz="6600" dirty="0" smtClean="0"/>
              <a:t>Case 4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162654"/>
            <a:ext cx="12093262" cy="559875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A 68 year-old male known smoker with a history of COPD presents </a:t>
            </a:r>
            <a:r>
              <a:rPr lang="en-US" dirty="0" smtClean="0"/>
              <a:t>to the </a:t>
            </a:r>
            <a:r>
              <a:rPr lang="en-US" dirty="0"/>
              <a:t>emergency room complaining of worsening </a:t>
            </a:r>
            <a:r>
              <a:rPr lang="en-US" dirty="0" err="1"/>
              <a:t>dyspnoea</a:t>
            </a:r>
            <a:r>
              <a:rPr lang="en-US" dirty="0"/>
              <a:t> and </a:t>
            </a:r>
            <a:r>
              <a:rPr lang="en-US" dirty="0" smtClean="0"/>
              <a:t>an increase </a:t>
            </a:r>
            <a:r>
              <a:rPr lang="en-US" dirty="0"/>
              <a:t>in the frequency and purulence of his sputum production </a:t>
            </a:r>
            <a:r>
              <a:rPr lang="en-US" dirty="0" smtClean="0"/>
              <a:t>over the </a:t>
            </a:r>
            <a:r>
              <a:rPr lang="en-US" dirty="0"/>
              <a:t>past 2 days. Before he is placed on supplemental oxygen, a room </a:t>
            </a:r>
            <a:r>
              <a:rPr lang="en-US" dirty="0" err="1" smtClean="0"/>
              <a:t>airarterial</a:t>
            </a:r>
            <a:r>
              <a:rPr lang="en-US" dirty="0" smtClean="0"/>
              <a:t> </a:t>
            </a:r>
            <a:r>
              <a:rPr lang="en-US" dirty="0"/>
              <a:t>blood gas is drawn and it reveals:</a:t>
            </a:r>
          </a:p>
          <a:p>
            <a:r>
              <a:rPr lang="en-US" b="1" dirty="0"/>
              <a:t>pH 7.37</a:t>
            </a:r>
          </a:p>
          <a:p>
            <a:r>
              <a:rPr lang="en-US" b="1" dirty="0"/>
              <a:t>PaCO2 57mmHg</a:t>
            </a:r>
          </a:p>
          <a:p>
            <a:r>
              <a:rPr lang="en-US" b="1" dirty="0"/>
              <a:t>PaO2 70</a:t>
            </a:r>
          </a:p>
          <a:p>
            <a:r>
              <a:rPr lang="en-US" b="1" dirty="0" smtClean="0"/>
              <a:t>HCO3- 32</a:t>
            </a:r>
          </a:p>
          <a:p>
            <a:r>
              <a:rPr lang="en-US" dirty="0" smtClean="0"/>
              <a:t>What is your interpretation??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2982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Chronic respiratory acidosis </a:t>
            </a:r>
            <a:r>
              <a:rPr lang="en-US" sz="4000" dirty="0" smtClean="0"/>
              <a:t>with Metabolic </a:t>
            </a:r>
            <a:r>
              <a:rPr lang="en-US" sz="4000" dirty="0"/>
              <a:t>Compensation</a:t>
            </a:r>
          </a:p>
        </p:txBody>
      </p:sp>
    </p:spTree>
    <p:extLst>
      <p:ext uri="{BB962C8B-B14F-4D97-AF65-F5344CB8AC3E}">
        <p14:creationId xmlns:p14="http://schemas.microsoft.com/office/powerpoint/2010/main" val="417649719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52" y="0"/>
            <a:ext cx="11263648" cy="67356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000" dirty="0" smtClean="0"/>
              <a:t>Case 5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 </a:t>
            </a:r>
            <a:r>
              <a:rPr lang="en-US" dirty="0"/>
              <a:t>24 year-old woman is found in a road by some bystanders. She </a:t>
            </a:r>
            <a:r>
              <a:rPr lang="en-US" dirty="0" smtClean="0"/>
              <a:t>is brought </a:t>
            </a:r>
            <a:r>
              <a:rPr lang="en-US" dirty="0"/>
              <a:t>into the ER and upon arrival, doctors found her with </a:t>
            </a:r>
            <a:r>
              <a:rPr lang="en-US" dirty="0" smtClean="0"/>
              <a:t>an oxygen </a:t>
            </a:r>
            <a:r>
              <a:rPr lang="en-US" dirty="0"/>
              <a:t>saturation of 88% on room air and pinpoint pupils on exam.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 </a:t>
            </a:r>
            <a:r>
              <a:rPr lang="en-US" dirty="0"/>
              <a:t>room air arterial blood gas is performed and reveals:</a:t>
            </a:r>
          </a:p>
          <a:p>
            <a:pPr>
              <a:lnSpc>
                <a:spcPct val="150000"/>
              </a:lnSpc>
            </a:pPr>
            <a:r>
              <a:rPr lang="en-US" dirty="0"/>
              <a:t>pH 7.25</a:t>
            </a:r>
          </a:p>
          <a:p>
            <a:pPr>
              <a:lnSpc>
                <a:spcPct val="150000"/>
              </a:lnSpc>
            </a:pPr>
            <a:r>
              <a:rPr lang="en-US" dirty="0"/>
              <a:t>PaCO2 60mmHg</a:t>
            </a:r>
          </a:p>
          <a:p>
            <a:pPr>
              <a:lnSpc>
                <a:spcPct val="150000"/>
              </a:lnSpc>
            </a:pPr>
            <a:r>
              <a:rPr lang="en-US" dirty="0"/>
              <a:t>PaO2 65 mmHg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HCO3 -26mmol/l,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what</a:t>
            </a:r>
            <a:r>
              <a:rPr lang="en-US" dirty="0"/>
              <a:t> </a:t>
            </a:r>
            <a:r>
              <a:rPr lang="en-US" dirty="0" smtClean="0"/>
              <a:t>is your interpretation???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85664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 smtClean="0"/>
              <a:t>Acute Respiratory acidosis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90029959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304" y="244699"/>
            <a:ext cx="11173496" cy="5932264"/>
          </a:xfrm>
        </p:spPr>
        <p:txBody>
          <a:bodyPr/>
          <a:lstStyle/>
          <a:p>
            <a:pPr marL="0" indent="0">
              <a:buNone/>
            </a:pPr>
            <a:r>
              <a:rPr lang="en-US" sz="4400" dirty="0" smtClean="0"/>
              <a:t>Case 6</a:t>
            </a:r>
          </a:p>
          <a:p>
            <a:pPr>
              <a:lnSpc>
                <a:spcPct val="150000"/>
              </a:lnSpc>
            </a:pPr>
            <a:r>
              <a:rPr lang="en-US" sz="4000" dirty="0" smtClean="0"/>
              <a:t>pH</a:t>
            </a:r>
            <a:r>
              <a:rPr lang="en-US" sz="4000" dirty="0"/>
              <a:t>= 7.49</a:t>
            </a:r>
          </a:p>
          <a:p>
            <a:pPr>
              <a:lnSpc>
                <a:spcPct val="150000"/>
              </a:lnSpc>
            </a:pPr>
            <a:r>
              <a:rPr lang="en-US" sz="4000" dirty="0"/>
              <a:t>PaCO2= 28 mmHg</a:t>
            </a:r>
          </a:p>
          <a:p>
            <a:pPr>
              <a:lnSpc>
                <a:spcPct val="150000"/>
              </a:lnSpc>
            </a:pPr>
            <a:r>
              <a:rPr lang="en-US" sz="4000" dirty="0"/>
              <a:t>HCO3= 22 </a:t>
            </a:r>
            <a:r>
              <a:rPr lang="en-US" sz="4000" dirty="0" err="1"/>
              <a:t>mmol</a:t>
            </a:r>
            <a:r>
              <a:rPr lang="en-US" sz="4000" dirty="0"/>
              <a:t>/l</a:t>
            </a:r>
          </a:p>
          <a:p>
            <a:pPr>
              <a:lnSpc>
                <a:spcPct val="150000"/>
              </a:lnSpc>
            </a:pPr>
            <a:r>
              <a:rPr lang="en-US" sz="4000" dirty="0"/>
              <a:t>PaO2= 54 </a:t>
            </a:r>
            <a:r>
              <a:rPr lang="en-US" sz="4000" dirty="0" err="1" smtClean="0"/>
              <a:t>mmol</a:t>
            </a:r>
            <a:r>
              <a:rPr lang="en-US" sz="4000" dirty="0" smtClean="0"/>
              <a:t>/l</a:t>
            </a:r>
          </a:p>
          <a:p>
            <a:pPr>
              <a:lnSpc>
                <a:spcPct val="150000"/>
              </a:lnSpc>
            </a:pPr>
            <a:r>
              <a:rPr lang="en-US" sz="4000" dirty="0" smtClean="0"/>
              <a:t>what is your interpretation???</a:t>
            </a:r>
          </a:p>
          <a:p>
            <a:pPr>
              <a:lnSpc>
                <a:spcPct val="150000"/>
              </a:lnSpc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37677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868629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992451"/>
                <a:gridCol w="2103549"/>
                <a:gridCol w="4619223"/>
                <a:gridCol w="1476777"/>
              </a:tblGrid>
              <a:tr h="137160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Disturbance 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bg1"/>
                          </a:solidFill>
                        </a:rPr>
                        <a:t>pH</a:t>
                      </a:r>
                      <a:endParaRPr lang="en-US" sz="3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Primary change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Ratio</a:t>
                      </a:r>
                      <a:endParaRPr lang="en-US" sz="3200" dirty="0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Metabolic</a:t>
                      </a:r>
                      <a:r>
                        <a:rPr lang="en-US" sz="3200" baseline="0" dirty="0" smtClean="0"/>
                        <a:t> acidosis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Decreased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Deficit of bicarbonate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&lt;20</a:t>
                      </a:r>
                      <a:endParaRPr lang="en-US" sz="3200" dirty="0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Metabolic alkalosis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Increased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Excess of bicarbonate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&gt;20</a:t>
                      </a:r>
                      <a:endParaRPr lang="en-US" sz="3200" dirty="0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Respiratory acidosis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Decreased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Excess of carbonic acid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&lt;20</a:t>
                      </a:r>
                      <a:endParaRPr lang="en-US" sz="3200" dirty="0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Respiratory</a:t>
                      </a:r>
                      <a:r>
                        <a:rPr lang="en-US" sz="3200" baseline="0" dirty="0" smtClean="0"/>
                        <a:t> alkalosis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Increased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Deficit of carbonic acid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&gt;20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458129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 smtClean="0"/>
              <a:t>Acute Respiratory alkalosis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05815980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014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68" y="1825625"/>
            <a:ext cx="1180992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en-US" sz="8000" b="1" dirty="0" smtClean="0">
              <a:solidFill>
                <a:srgbClr val="CC0099"/>
              </a:solidFill>
            </a:endParaRPr>
          </a:p>
          <a:p>
            <a:pPr marL="0" indent="0">
              <a:buNone/>
            </a:pPr>
            <a:r>
              <a:rPr lang="en-US" altLang="en-US" sz="8000" b="1" dirty="0" smtClean="0">
                <a:solidFill>
                  <a:srgbClr val="FF0000"/>
                </a:solidFill>
              </a:rPr>
              <a:t>METABOLIC ACIDOSIS</a:t>
            </a:r>
          </a:p>
          <a:p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48245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5"/>
            <a:ext cx="11353800" cy="1325563"/>
          </a:xfrm>
        </p:spPr>
        <p:txBody>
          <a:bodyPr>
            <a:noAutofit/>
          </a:bodyPr>
          <a:lstStyle/>
          <a:p>
            <a:r>
              <a:rPr lang="en-US" altLang="en-US" sz="6000" dirty="0" smtClean="0"/>
              <a:t>METABOLIC</a:t>
            </a:r>
            <a:r>
              <a:rPr lang="en-US" altLang="en-US" sz="6000" b="1" u="sng" dirty="0" smtClean="0"/>
              <a:t> </a:t>
            </a:r>
            <a:r>
              <a:rPr lang="en-US" altLang="en-US" sz="6000" dirty="0" smtClean="0"/>
              <a:t>ACIDOSIS</a:t>
            </a:r>
            <a:br>
              <a:rPr lang="en-US" altLang="en-US" sz="6000" dirty="0" smtClean="0"/>
            </a:b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65161"/>
            <a:ext cx="11353800" cy="4811802"/>
          </a:xfrm>
        </p:spPr>
        <p:txBody>
          <a:bodyPr>
            <a:normAutofit/>
          </a:bodyPr>
          <a:lstStyle/>
          <a:p>
            <a:pPr marL="609600" indent="-609600">
              <a:buNone/>
            </a:pPr>
            <a:r>
              <a:rPr lang="en-US" altLang="en-US" sz="3600" dirty="0" smtClean="0"/>
              <a:t>It is a clinical disturbance characterized by</a:t>
            </a:r>
          </a:p>
          <a:p>
            <a:pPr marL="609600" indent="-609600">
              <a:buNone/>
            </a:pPr>
            <a:endParaRPr lang="en-US" altLang="en-US" sz="3600" dirty="0" smtClean="0"/>
          </a:p>
          <a:p>
            <a:pPr marL="609600" indent="-609600">
              <a:buFontTx/>
              <a:buAutoNum type="arabicPeriod"/>
            </a:pPr>
            <a:r>
              <a:rPr lang="en-US" altLang="en-US" sz="3600" dirty="0" smtClean="0">
                <a:solidFill>
                  <a:srgbClr val="FF0000"/>
                </a:solidFill>
              </a:rPr>
              <a:t>Low arterial pH</a:t>
            </a:r>
          </a:p>
          <a:p>
            <a:pPr marL="609600" indent="-609600">
              <a:buFontTx/>
              <a:buAutoNum type="arabicPeriod"/>
            </a:pPr>
            <a:endParaRPr lang="en-US" altLang="en-US" sz="3600" dirty="0" smtClean="0">
              <a:solidFill>
                <a:srgbClr val="FF0000"/>
              </a:solidFill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sz="3600" dirty="0" smtClean="0">
                <a:solidFill>
                  <a:srgbClr val="FF0000"/>
                </a:solidFill>
              </a:rPr>
              <a:t>Reduced plasma HCO</a:t>
            </a:r>
            <a:r>
              <a:rPr lang="en-US" altLang="en-US" sz="3600" baseline="-25000" dirty="0" smtClean="0">
                <a:solidFill>
                  <a:srgbClr val="FF0000"/>
                </a:solidFill>
              </a:rPr>
              <a:t>3</a:t>
            </a:r>
            <a:r>
              <a:rPr lang="en-US" altLang="en-US" sz="3600" b="1" baseline="30000" dirty="0" smtClean="0">
                <a:solidFill>
                  <a:srgbClr val="FF0000"/>
                </a:solidFill>
              </a:rPr>
              <a:t>- </a:t>
            </a:r>
            <a:r>
              <a:rPr lang="en-US" altLang="en-US" sz="3600" dirty="0" smtClean="0">
                <a:solidFill>
                  <a:srgbClr val="FF0000"/>
                </a:solidFill>
              </a:rPr>
              <a:t>concentration</a:t>
            </a:r>
          </a:p>
          <a:p>
            <a:pPr marL="609600" indent="-609600">
              <a:buFontTx/>
              <a:buAutoNum type="arabicPeriod"/>
            </a:pPr>
            <a:endParaRPr lang="en-US" altLang="en-US" sz="3600" dirty="0" smtClean="0">
              <a:solidFill>
                <a:srgbClr val="FF0000"/>
              </a:solidFill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sz="3600" dirty="0" smtClean="0">
                <a:solidFill>
                  <a:srgbClr val="FF0000"/>
                </a:solidFill>
              </a:rPr>
              <a:t>Compensatory hyperventilation resulting in a </a:t>
            </a:r>
            <a:r>
              <a:rPr lang="en-US" altLang="en-US" sz="3600" dirty="0" smtClean="0">
                <a:solidFill>
                  <a:srgbClr val="FF0000"/>
                </a:solidFill>
                <a:cs typeface="Arial" panose="020B0604020202020204" pitchFamily="34" charset="0"/>
              </a:rPr>
              <a:t>↓ in PCO</a:t>
            </a:r>
            <a:r>
              <a:rPr lang="en-US" altLang="en-US" sz="3600" baseline="-25000" dirty="0" smtClean="0">
                <a:solidFill>
                  <a:srgbClr val="FF0000"/>
                </a:solidFill>
                <a:cs typeface="Arial" panose="020B0604020202020204" pitchFamily="34" charset="0"/>
              </a:rPr>
              <a:t>2</a:t>
            </a:r>
            <a:r>
              <a:rPr lang="en-US" altLang="en-US" sz="3600" dirty="0" smtClean="0">
                <a:solidFill>
                  <a:srgbClr val="FF0000"/>
                </a:solidFill>
                <a:cs typeface="Arial" panose="020B0604020202020204" pitchFamily="34" charset="0"/>
              </a:rPr>
              <a:t>.</a:t>
            </a:r>
          </a:p>
          <a:p>
            <a:pPr marL="609600" indent="-609600">
              <a:buNone/>
            </a:pPr>
            <a:endParaRPr lang="en-US" altLang="en-US" sz="3600" dirty="0" smtClean="0">
              <a:solidFill>
                <a:srgbClr val="CC0099"/>
              </a:solidFill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56649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-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667</TotalTime>
  <Words>1726</Words>
  <Application>Microsoft Office PowerPoint</Application>
  <PresentationFormat>Widescreen</PresentationFormat>
  <Paragraphs>414</Paragraphs>
  <Slides>71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77" baseType="lpstr">
      <vt:lpstr>Arial</vt:lpstr>
      <vt:lpstr>Calibri</vt:lpstr>
      <vt:lpstr>Comic Sans MS</vt:lpstr>
      <vt:lpstr>Symbol</vt:lpstr>
      <vt:lpstr>Times New Roman</vt:lpstr>
      <vt:lpstr>Office Theme</vt:lpstr>
      <vt:lpstr>Disorders of Acid Base Balance</vt:lpstr>
      <vt:lpstr>PowerPoint Presentation</vt:lpstr>
      <vt:lpstr>Acidosis and Alkalosis</vt:lpstr>
      <vt:lpstr>Acidosis pH &lt;7.2 </vt:lpstr>
      <vt:lpstr> Alkalosis</vt:lpstr>
      <vt:lpstr>Classification </vt:lpstr>
      <vt:lpstr>PowerPoint Presentation</vt:lpstr>
      <vt:lpstr>PowerPoint Presentation</vt:lpstr>
      <vt:lpstr>METABOLIC ACIDOSIS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Types of Metabolic acidosis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Defence of systemic pH during metabolic acidosis</vt:lpstr>
      <vt:lpstr>Respiratory compensation: </vt:lpstr>
      <vt:lpstr>PowerPoint Presentation</vt:lpstr>
      <vt:lpstr>Laboratory findings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Types of Metabolic Alkalosis</vt:lpstr>
      <vt:lpstr>PowerPoint Presentation</vt:lpstr>
      <vt:lpstr>PowerPoint Presentation</vt:lpstr>
      <vt:lpstr>PowerPoint Presentation</vt:lpstr>
      <vt:lpstr>Defence of systemic pH during metabolic alkalosis</vt:lpstr>
      <vt:lpstr>PowerPoint Presentation</vt:lpstr>
      <vt:lpstr>PowerPoint Presentation</vt:lpstr>
      <vt:lpstr>PowerPoint Presentation</vt:lpstr>
      <vt:lpstr>PowerPoint Presentation</vt:lpstr>
      <vt:lpstr>Respiratory Acidosis</vt:lpstr>
      <vt:lpstr>Acute Respiratory Acidosis</vt:lpstr>
      <vt:lpstr>Chronic Respiratory Acidosis</vt:lpstr>
      <vt:lpstr>PowerPoint Presentation</vt:lpstr>
      <vt:lpstr>PowerPoint Presentation</vt:lpstr>
      <vt:lpstr>Defence of systemic pH during respiratory  acidosis</vt:lpstr>
      <vt:lpstr>PowerPoint Presentation</vt:lpstr>
      <vt:lpstr>PowerPoint Presentation</vt:lpstr>
      <vt:lpstr>PowerPoint Presentation</vt:lpstr>
      <vt:lpstr>Respiratory Alkalosis</vt:lpstr>
      <vt:lpstr>PowerPoint Presentation</vt:lpstr>
      <vt:lpstr>Defence of systemic pH during respiratory alkalosis</vt:lpstr>
      <vt:lpstr>PowerPoint Presentation</vt:lpstr>
      <vt:lpstr>Chronic respiratory alkalosis</vt:lpstr>
      <vt:lpstr>PowerPoint Presentation</vt:lpstr>
      <vt:lpstr>Partially compensated Acid-base Disorders</vt:lpstr>
      <vt:lpstr>PowerPoint Presentation</vt:lpstr>
      <vt:lpstr>Indications to check ABG</vt:lpstr>
      <vt:lpstr>Steps to assess the disorder</vt:lpstr>
      <vt:lpstr>PowerPoint Presentation</vt:lpstr>
      <vt:lpstr>PowerPoint Presentation</vt:lpstr>
      <vt:lpstr>Case 2</vt:lpstr>
      <vt:lpstr>PowerPoint Presentation</vt:lpstr>
      <vt:lpstr>PowerPoint Presentation</vt:lpstr>
      <vt:lpstr>PowerPoint Presentation</vt:lpstr>
      <vt:lpstr>Case 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Disorders of Acid Base Balance</dc:title>
  <dc:creator>Windows User</dc:creator>
  <cp:lastModifiedBy>Windows User</cp:lastModifiedBy>
  <cp:revision>24</cp:revision>
  <dcterms:created xsi:type="dcterms:W3CDTF">2020-01-29T18:56:04Z</dcterms:created>
  <dcterms:modified xsi:type="dcterms:W3CDTF">2020-01-30T06:05:13Z</dcterms:modified>
</cp:coreProperties>
</file>