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99" r:id="rId2"/>
    <p:sldId id="257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264" r:id="rId12"/>
    <p:sldId id="266" r:id="rId13"/>
    <p:sldId id="267" r:id="rId14"/>
    <p:sldId id="268" r:id="rId15"/>
    <p:sldId id="308" r:id="rId16"/>
    <p:sldId id="273" r:id="rId17"/>
    <p:sldId id="309" r:id="rId18"/>
    <p:sldId id="310" r:id="rId19"/>
    <p:sldId id="274" r:id="rId20"/>
    <p:sldId id="275" r:id="rId21"/>
    <p:sldId id="276" r:id="rId22"/>
    <p:sldId id="277" r:id="rId23"/>
    <p:sldId id="311" r:id="rId24"/>
    <p:sldId id="312" r:id="rId25"/>
    <p:sldId id="280" r:id="rId26"/>
    <p:sldId id="281" r:id="rId27"/>
    <p:sldId id="282" r:id="rId28"/>
    <p:sldId id="313" r:id="rId29"/>
    <p:sldId id="285" r:id="rId30"/>
    <p:sldId id="314" r:id="rId31"/>
    <p:sldId id="287" r:id="rId32"/>
    <p:sldId id="288" r:id="rId33"/>
    <p:sldId id="289" r:id="rId34"/>
    <p:sldId id="283" r:id="rId35"/>
    <p:sldId id="284" r:id="rId36"/>
    <p:sldId id="290" r:id="rId37"/>
    <p:sldId id="291" r:id="rId38"/>
    <p:sldId id="315" r:id="rId39"/>
    <p:sldId id="293" r:id="rId40"/>
    <p:sldId id="317" r:id="rId41"/>
    <p:sldId id="294" r:id="rId42"/>
    <p:sldId id="318" r:id="rId43"/>
    <p:sldId id="295" r:id="rId44"/>
    <p:sldId id="319" r:id="rId45"/>
    <p:sldId id="296" r:id="rId46"/>
    <p:sldId id="320" r:id="rId47"/>
    <p:sldId id="297" r:id="rId48"/>
    <p:sldId id="321" r:id="rId49"/>
    <p:sldId id="298" r:id="rId50"/>
    <p:sldId id="322" r:id="rId51"/>
    <p:sldId id="323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8F7AC6-E107-47F5-950B-63C9F07600A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6BDA65-5D75-4B7A-8B1A-81A54CB597E7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en-US" sz="3200" dirty="0" smtClean="0">
              <a:solidFill>
                <a:srgbClr val="FF0000"/>
              </a:solidFill>
            </a:rPr>
            <a:t>Buffers of body fluids</a:t>
          </a:r>
          <a:r>
            <a:rPr lang="en-US" sz="3200" dirty="0" smtClean="0"/>
            <a:t>.</a:t>
          </a:r>
          <a:endParaRPr lang="en-US" sz="3200" dirty="0"/>
        </a:p>
      </dgm:t>
    </dgm:pt>
    <dgm:pt modelId="{5BFD9CB5-BADF-46C8-9A99-45F9D074EA84}" type="parTrans" cxnId="{C55A27D3-B97D-4029-BC61-4BF3A0D00F0A}">
      <dgm:prSet/>
      <dgm:spPr/>
      <dgm:t>
        <a:bodyPr/>
        <a:lstStyle/>
        <a:p>
          <a:endParaRPr lang="en-US"/>
        </a:p>
      </dgm:t>
    </dgm:pt>
    <dgm:pt modelId="{DA37C4A5-6D71-4D2F-B1D2-AE725308B424}" type="sibTrans" cxnId="{C55A27D3-B97D-4029-BC61-4BF3A0D00F0A}">
      <dgm:prSet/>
      <dgm:spPr/>
      <dgm:t>
        <a:bodyPr/>
        <a:lstStyle/>
        <a:p>
          <a:endParaRPr lang="en-US"/>
        </a:p>
      </dgm:t>
    </dgm:pt>
    <dgm:pt modelId="{8747D421-F5F5-4079-92BC-AD53D9EAAC7A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en-US" sz="3200" dirty="0" smtClean="0">
              <a:solidFill>
                <a:srgbClr val="FF0000"/>
              </a:solidFill>
            </a:rPr>
            <a:t>Respiratory regulation</a:t>
          </a:r>
          <a:r>
            <a:rPr lang="en-US" sz="2000" dirty="0" smtClean="0"/>
            <a:t>.</a:t>
          </a:r>
          <a:endParaRPr lang="en-US" sz="2000" dirty="0"/>
        </a:p>
      </dgm:t>
    </dgm:pt>
    <dgm:pt modelId="{12CB9D7D-9824-45DD-9328-21FEF3CB9378}" type="parTrans" cxnId="{91F327F8-9CC7-4670-B2C8-5D45FE2498B0}">
      <dgm:prSet/>
      <dgm:spPr/>
      <dgm:t>
        <a:bodyPr/>
        <a:lstStyle/>
        <a:p>
          <a:endParaRPr lang="en-US"/>
        </a:p>
      </dgm:t>
    </dgm:pt>
    <dgm:pt modelId="{9729EC9F-EF61-4131-9E6F-C061A0A2197E}" type="sibTrans" cxnId="{91F327F8-9CC7-4670-B2C8-5D45FE2498B0}">
      <dgm:prSet/>
      <dgm:spPr/>
      <dgm:t>
        <a:bodyPr/>
        <a:lstStyle/>
        <a:p>
          <a:endParaRPr lang="en-US"/>
        </a:p>
      </dgm:t>
    </dgm:pt>
    <dgm:pt modelId="{BDE9CA14-F88D-419A-98DC-0857544E7329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en-US" sz="3200" dirty="0" smtClean="0">
              <a:solidFill>
                <a:srgbClr val="FF0000"/>
              </a:solidFill>
            </a:rPr>
            <a:t>Renal regulation.</a:t>
          </a:r>
          <a:endParaRPr lang="en-US" sz="3200" dirty="0">
            <a:solidFill>
              <a:srgbClr val="FF0000"/>
            </a:solidFill>
          </a:endParaRPr>
        </a:p>
      </dgm:t>
    </dgm:pt>
    <dgm:pt modelId="{0D64D385-EBBD-4121-97F0-844DA824AF3D}" type="parTrans" cxnId="{43AC3AAF-4DC1-4291-8989-9C72D80EE53C}">
      <dgm:prSet/>
      <dgm:spPr/>
      <dgm:t>
        <a:bodyPr/>
        <a:lstStyle/>
        <a:p>
          <a:endParaRPr lang="en-US"/>
        </a:p>
      </dgm:t>
    </dgm:pt>
    <dgm:pt modelId="{374BA9FB-3095-4B78-8209-C511408FA8F9}" type="sibTrans" cxnId="{43AC3AAF-4DC1-4291-8989-9C72D80EE53C}">
      <dgm:prSet/>
      <dgm:spPr/>
      <dgm:t>
        <a:bodyPr/>
        <a:lstStyle/>
        <a:p>
          <a:endParaRPr lang="en-US"/>
        </a:p>
      </dgm:t>
    </dgm:pt>
    <dgm:pt modelId="{B6B79288-EA15-4F1B-83C2-0AD591B67BFF}" type="pres">
      <dgm:prSet presAssocID="{AF8F7AC6-E107-47F5-950B-63C9F07600A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4375DF53-09B3-4E2A-AF30-448A124A1473}" type="pres">
      <dgm:prSet presAssocID="{AF8F7AC6-E107-47F5-950B-63C9F07600A3}" presName="cycle" presStyleCnt="0"/>
      <dgm:spPr/>
    </dgm:pt>
    <dgm:pt modelId="{C7845611-5822-4957-8417-A3E2047B5604}" type="pres">
      <dgm:prSet presAssocID="{AF8F7AC6-E107-47F5-950B-63C9F07600A3}" presName="centerShape" presStyleCnt="0"/>
      <dgm:spPr/>
    </dgm:pt>
    <dgm:pt modelId="{52D16A1A-EEA1-4D88-9251-D3CC4E609FA3}" type="pres">
      <dgm:prSet presAssocID="{AF8F7AC6-E107-47F5-950B-63C9F07600A3}" presName="connSite" presStyleLbl="node1" presStyleIdx="0" presStyleCnt="4"/>
      <dgm:spPr/>
    </dgm:pt>
    <dgm:pt modelId="{F08962E9-AF34-4664-B9B2-4AC085B8D4DD}" type="pres">
      <dgm:prSet presAssocID="{AF8F7AC6-E107-47F5-950B-63C9F07600A3}" presName="visible" presStyleLbl="node1" presStyleIdx="0" presStyleCnt="4" custScaleX="162241" custLinFactNeighborX="-14725" custLinFactNeighborY="2872"/>
      <dgm:spPr>
        <a:solidFill>
          <a:srgbClr val="FFFF00"/>
        </a:solidFill>
      </dgm:spPr>
    </dgm:pt>
    <dgm:pt modelId="{0810B711-86F6-444A-B9CD-102E54034D5F}" type="pres">
      <dgm:prSet presAssocID="{5BFD9CB5-BADF-46C8-9A99-45F9D074EA84}" presName="Name25" presStyleLbl="parChTrans1D1" presStyleIdx="0" presStyleCnt="3"/>
      <dgm:spPr/>
    </dgm:pt>
    <dgm:pt modelId="{870DFCA0-4C6D-4321-9D4D-BC7300C3425A}" type="pres">
      <dgm:prSet presAssocID="{826BDA65-5D75-4B7A-8B1A-81A54CB597E7}" presName="node" presStyleCnt="0"/>
      <dgm:spPr/>
    </dgm:pt>
    <dgm:pt modelId="{A6A9C92E-171F-4BDA-AD31-C65F05EC1E92}" type="pres">
      <dgm:prSet presAssocID="{826BDA65-5D75-4B7A-8B1A-81A54CB597E7}" presName="parentNode" presStyleLbl="node1" presStyleIdx="1" presStyleCnt="4" custScaleX="207941" custLinFactX="85593" custLinFactNeighborX="100000" custLinFactNeighborY="-3917">
        <dgm:presLayoutVars>
          <dgm:chMax val="1"/>
          <dgm:bulletEnabled val="1"/>
        </dgm:presLayoutVars>
      </dgm:prSet>
      <dgm:spPr/>
    </dgm:pt>
    <dgm:pt modelId="{1132B5D8-380A-4F70-8CE1-0B15101953FD}" type="pres">
      <dgm:prSet presAssocID="{826BDA65-5D75-4B7A-8B1A-81A54CB597E7}" presName="childNode" presStyleLbl="revTx" presStyleIdx="0" presStyleCnt="0">
        <dgm:presLayoutVars>
          <dgm:bulletEnabled val="1"/>
        </dgm:presLayoutVars>
      </dgm:prSet>
      <dgm:spPr/>
    </dgm:pt>
    <dgm:pt modelId="{BC110221-69F1-4E9C-8173-210F82DBBAE3}" type="pres">
      <dgm:prSet presAssocID="{12CB9D7D-9824-45DD-9328-21FEF3CB9378}" presName="Name25" presStyleLbl="parChTrans1D1" presStyleIdx="1" presStyleCnt="3"/>
      <dgm:spPr/>
    </dgm:pt>
    <dgm:pt modelId="{490BB86B-7D54-42A1-B21B-D279E0ADCA80}" type="pres">
      <dgm:prSet presAssocID="{8747D421-F5F5-4079-92BC-AD53D9EAAC7A}" presName="node" presStyleCnt="0"/>
      <dgm:spPr/>
    </dgm:pt>
    <dgm:pt modelId="{690F23C3-4F4F-46F4-951B-D70998473EA5}" type="pres">
      <dgm:prSet presAssocID="{8747D421-F5F5-4079-92BC-AD53D9EAAC7A}" presName="parentNode" presStyleLbl="node1" presStyleIdx="2" presStyleCnt="4" custScaleX="168676" custScaleY="120871" custLinFactX="53382" custLinFactNeighborX="100000" custLinFactNeighborY="-2681">
        <dgm:presLayoutVars>
          <dgm:chMax val="1"/>
          <dgm:bulletEnabled val="1"/>
        </dgm:presLayoutVars>
      </dgm:prSet>
      <dgm:spPr/>
    </dgm:pt>
    <dgm:pt modelId="{E88CEF88-7C2A-4BE2-A93A-344A757FFC91}" type="pres">
      <dgm:prSet presAssocID="{8747D421-F5F5-4079-92BC-AD53D9EAAC7A}" presName="childNode" presStyleLbl="revTx" presStyleIdx="0" presStyleCnt="0">
        <dgm:presLayoutVars>
          <dgm:bulletEnabled val="1"/>
        </dgm:presLayoutVars>
      </dgm:prSet>
      <dgm:spPr/>
    </dgm:pt>
    <dgm:pt modelId="{BCC9A95C-04ED-4799-957D-AADFD6A047F2}" type="pres">
      <dgm:prSet presAssocID="{0D64D385-EBBD-4121-97F0-844DA824AF3D}" presName="Name25" presStyleLbl="parChTrans1D1" presStyleIdx="2" presStyleCnt="3"/>
      <dgm:spPr/>
    </dgm:pt>
    <dgm:pt modelId="{431BE0C1-1700-42AD-9DA9-EE5BC5429083}" type="pres">
      <dgm:prSet presAssocID="{BDE9CA14-F88D-419A-98DC-0857544E7329}" presName="node" presStyleCnt="0"/>
      <dgm:spPr/>
    </dgm:pt>
    <dgm:pt modelId="{132E1BDF-E045-4F22-AE0F-24DCD415AEB8}" type="pres">
      <dgm:prSet presAssocID="{BDE9CA14-F88D-419A-98DC-0857544E7329}" presName="parentNode" presStyleLbl="node1" presStyleIdx="3" presStyleCnt="4" custScaleX="188803" custLinFactX="90961" custLinFactNeighborX="100000" custLinFactNeighborY="-5368">
        <dgm:presLayoutVars>
          <dgm:chMax val="1"/>
          <dgm:bulletEnabled val="1"/>
        </dgm:presLayoutVars>
      </dgm:prSet>
      <dgm:spPr/>
    </dgm:pt>
    <dgm:pt modelId="{2F975AE2-9B5D-4917-A617-70F5D29568CE}" type="pres">
      <dgm:prSet presAssocID="{BDE9CA14-F88D-419A-98DC-0857544E7329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43A6E9D5-B268-4926-A998-3D5F8057F98D}" type="presOf" srcId="{826BDA65-5D75-4B7A-8B1A-81A54CB597E7}" destId="{A6A9C92E-171F-4BDA-AD31-C65F05EC1E92}" srcOrd="0" destOrd="0" presId="urn:microsoft.com/office/officeart/2005/8/layout/radial2"/>
    <dgm:cxn modelId="{82C17BB0-9C30-4FA3-A8BC-97CDD7F91A42}" type="presOf" srcId="{BDE9CA14-F88D-419A-98DC-0857544E7329}" destId="{132E1BDF-E045-4F22-AE0F-24DCD415AEB8}" srcOrd="0" destOrd="0" presId="urn:microsoft.com/office/officeart/2005/8/layout/radial2"/>
    <dgm:cxn modelId="{84C1733A-A181-4970-A03B-46EC14769031}" type="presOf" srcId="{0D64D385-EBBD-4121-97F0-844DA824AF3D}" destId="{BCC9A95C-04ED-4799-957D-AADFD6A047F2}" srcOrd="0" destOrd="0" presId="urn:microsoft.com/office/officeart/2005/8/layout/radial2"/>
    <dgm:cxn modelId="{84B22532-C9DB-4767-8068-50575A62AE54}" type="presOf" srcId="{12CB9D7D-9824-45DD-9328-21FEF3CB9378}" destId="{BC110221-69F1-4E9C-8173-210F82DBBAE3}" srcOrd="0" destOrd="0" presId="urn:microsoft.com/office/officeart/2005/8/layout/radial2"/>
    <dgm:cxn modelId="{91F327F8-9CC7-4670-B2C8-5D45FE2498B0}" srcId="{AF8F7AC6-E107-47F5-950B-63C9F07600A3}" destId="{8747D421-F5F5-4079-92BC-AD53D9EAAC7A}" srcOrd="1" destOrd="0" parTransId="{12CB9D7D-9824-45DD-9328-21FEF3CB9378}" sibTransId="{9729EC9F-EF61-4131-9E6F-C061A0A2197E}"/>
    <dgm:cxn modelId="{CC887E7A-7B13-4DA1-AF1D-1FE7D831EBEC}" type="presOf" srcId="{5BFD9CB5-BADF-46C8-9A99-45F9D074EA84}" destId="{0810B711-86F6-444A-B9CD-102E54034D5F}" srcOrd="0" destOrd="0" presId="urn:microsoft.com/office/officeart/2005/8/layout/radial2"/>
    <dgm:cxn modelId="{C55A27D3-B97D-4029-BC61-4BF3A0D00F0A}" srcId="{AF8F7AC6-E107-47F5-950B-63C9F07600A3}" destId="{826BDA65-5D75-4B7A-8B1A-81A54CB597E7}" srcOrd="0" destOrd="0" parTransId="{5BFD9CB5-BADF-46C8-9A99-45F9D074EA84}" sibTransId="{DA37C4A5-6D71-4D2F-B1D2-AE725308B424}"/>
    <dgm:cxn modelId="{66A8F3EE-811A-47A7-9058-2B783291F41D}" type="presOf" srcId="{8747D421-F5F5-4079-92BC-AD53D9EAAC7A}" destId="{690F23C3-4F4F-46F4-951B-D70998473EA5}" srcOrd="0" destOrd="0" presId="urn:microsoft.com/office/officeart/2005/8/layout/radial2"/>
    <dgm:cxn modelId="{43AC3AAF-4DC1-4291-8989-9C72D80EE53C}" srcId="{AF8F7AC6-E107-47F5-950B-63C9F07600A3}" destId="{BDE9CA14-F88D-419A-98DC-0857544E7329}" srcOrd="2" destOrd="0" parTransId="{0D64D385-EBBD-4121-97F0-844DA824AF3D}" sibTransId="{374BA9FB-3095-4B78-8209-C511408FA8F9}"/>
    <dgm:cxn modelId="{666D6C4D-0AEE-4DC1-ABC0-CFFDF36B915A}" type="presOf" srcId="{AF8F7AC6-E107-47F5-950B-63C9F07600A3}" destId="{B6B79288-EA15-4F1B-83C2-0AD591B67BFF}" srcOrd="0" destOrd="0" presId="urn:microsoft.com/office/officeart/2005/8/layout/radial2"/>
    <dgm:cxn modelId="{6F13ECE9-2D0A-41F4-9943-6CB962BA02DF}" type="presParOf" srcId="{B6B79288-EA15-4F1B-83C2-0AD591B67BFF}" destId="{4375DF53-09B3-4E2A-AF30-448A124A1473}" srcOrd="0" destOrd="0" presId="urn:microsoft.com/office/officeart/2005/8/layout/radial2"/>
    <dgm:cxn modelId="{8B3D588E-53A0-4CE3-AD08-D63C904EA865}" type="presParOf" srcId="{4375DF53-09B3-4E2A-AF30-448A124A1473}" destId="{C7845611-5822-4957-8417-A3E2047B5604}" srcOrd="0" destOrd="0" presId="urn:microsoft.com/office/officeart/2005/8/layout/radial2"/>
    <dgm:cxn modelId="{3B5FCF8F-7D40-4CB3-B671-E9AF97F99528}" type="presParOf" srcId="{C7845611-5822-4957-8417-A3E2047B5604}" destId="{52D16A1A-EEA1-4D88-9251-D3CC4E609FA3}" srcOrd="0" destOrd="0" presId="urn:microsoft.com/office/officeart/2005/8/layout/radial2"/>
    <dgm:cxn modelId="{8649F3F2-68C9-456C-AFB7-1A8C89A0012F}" type="presParOf" srcId="{C7845611-5822-4957-8417-A3E2047B5604}" destId="{F08962E9-AF34-4664-B9B2-4AC085B8D4DD}" srcOrd="1" destOrd="0" presId="urn:microsoft.com/office/officeart/2005/8/layout/radial2"/>
    <dgm:cxn modelId="{3C391218-6D9B-43E7-B29F-174D81747083}" type="presParOf" srcId="{4375DF53-09B3-4E2A-AF30-448A124A1473}" destId="{0810B711-86F6-444A-B9CD-102E54034D5F}" srcOrd="1" destOrd="0" presId="urn:microsoft.com/office/officeart/2005/8/layout/radial2"/>
    <dgm:cxn modelId="{39C8E547-F3B9-4BEF-989B-043CC5F767CD}" type="presParOf" srcId="{4375DF53-09B3-4E2A-AF30-448A124A1473}" destId="{870DFCA0-4C6D-4321-9D4D-BC7300C3425A}" srcOrd="2" destOrd="0" presId="urn:microsoft.com/office/officeart/2005/8/layout/radial2"/>
    <dgm:cxn modelId="{8512E06F-8E08-4561-B938-86C0D08E02F6}" type="presParOf" srcId="{870DFCA0-4C6D-4321-9D4D-BC7300C3425A}" destId="{A6A9C92E-171F-4BDA-AD31-C65F05EC1E92}" srcOrd="0" destOrd="0" presId="urn:microsoft.com/office/officeart/2005/8/layout/radial2"/>
    <dgm:cxn modelId="{B6832752-02AD-4F62-A09B-A48E70DC3525}" type="presParOf" srcId="{870DFCA0-4C6D-4321-9D4D-BC7300C3425A}" destId="{1132B5D8-380A-4F70-8CE1-0B15101953FD}" srcOrd="1" destOrd="0" presId="urn:microsoft.com/office/officeart/2005/8/layout/radial2"/>
    <dgm:cxn modelId="{A5FF9125-0DEE-4CCD-95E2-E1619240316E}" type="presParOf" srcId="{4375DF53-09B3-4E2A-AF30-448A124A1473}" destId="{BC110221-69F1-4E9C-8173-210F82DBBAE3}" srcOrd="3" destOrd="0" presId="urn:microsoft.com/office/officeart/2005/8/layout/radial2"/>
    <dgm:cxn modelId="{1374335B-AB5C-4C54-AD84-0CF6537DEBF6}" type="presParOf" srcId="{4375DF53-09B3-4E2A-AF30-448A124A1473}" destId="{490BB86B-7D54-42A1-B21B-D279E0ADCA80}" srcOrd="4" destOrd="0" presId="urn:microsoft.com/office/officeart/2005/8/layout/radial2"/>
    <dgm:cxn modelId="{E5C8F8EB-1C57-49C1-8759-CCED7F5C8935}" type="presParOf" srcId="{490BB86B-7D54-42A1-B21B-D279E0ADCA80}" destId="{690F23C3-4F4F-46F4-951B-D70998473EA5}" srcOrd="0" destOrd="0" presId="urn:microsoft.com/office/officeart/2005/8/layout/radial2"/>
    <dgm:cxn modelId="{D5261611-A124-4A5D-9C5F-28E0DF655359}" type="presParOf" srcId="{490BB86B-7D54-42A1-B21B-D279E0ADCA80}" destId="{E88CEF88-7C2A-4BE2-A93A-344A757FFC91}" srcOrd="1" destOrd="0" presId="urn:microsoft.com/office/officeart/2005/8/layout/radial2"/>
    <dgm:cxn modelId="{AD772A45-41CD-4D53-9920-60F4843D569D}" type="presParOf" srcId="{4375DF53-09B3-4E2A-AF30-448A124A1473}" destId="{BCC9A95C-04ED-4799-957D-AADFD6A047F2}" srcOrd="5" destOrd="0" presId="urn:microsoft.com/office/officeart/2005/8/layout/radial2"/>
    <dgm:cxn modelId="{6CEA4077-7A02-47A2-9831-8D59BE73E6FE}" type="presParOf" srcId="{4375DF53-09B3-4E2A-AF30-448A124A1473}" destId="{431BE0C1-1700-42AD-9DA9-EE5BC5429083}" srcOrd="6" destOrd="0" presId="urn:microsoft.com/office/officeart/2005/8/layout/radial2"/>
    <dgm:cxn modelId="{545F50BA-E470-4D97-91D8-2F20D421FC57}" type="presParOf" srcId="{431BE0C1-1700-42AD-9DA9-EE5BC5429083}" destId="{132E1BDF-E045-4F22-AE0F-24DCD415AEB8}" srcOrd="0" destOrd="0" presId="urn:microsoft.com/office/officeart/2005/8/layout/radial2"/>
    <dgm:cxn modelId="{77C1A83D-5079-4220-A652-FCBEF926D14D}" type="presParOf" srcId="{431BE0C1-1700-42AD-9DA9-EE5BC5429083}" destId="{2F975AE2-9B5D-4917-A617-70F5D29568C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9A95C-04ED-4799-957D-AADFD6A047F2}">
      <dsp:nvSpPr>
        <dsp:cNvPr id="0" name=""/>
        <dsp:cNvSpPr/>
      </dsp:nvSpPr>
      <dsp:spPr>
        <a:xfrm rot="1236927">
          <a:off x="4318301" y="4501350"/>
          <a:ext cx="3762995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3762995" y="24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10221-69F1-4E9C-8173-210F82DBBAE3}">
      <dsp:nvSpPr>
        <dsp:cNvPr id="0" name=""/>
        <dsp:cNvSpPr/>
      </dsp:nvSpPr>
      <dsp:spPr>
        <a:xfrm rot="21570388">
          <a:off x="4438722" y="3380344"/>
          <a:ext cx="3335872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3335872" y="24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0B711-86F6-444A-B9CD-102E54034D5F}">
      <dsp:nvSpPr>
        <dsp:cNvPr id="0" name=""/>
        <dsp:cNvSpPr/>
      </dsp:nvSpPr>
      <dsp:spPr>
        <a:xfrm rot="20281495">
          <a:off x="4308911" y="2269951"/>
          <a:ext cx="3575140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3575140" y="24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962E9-AF34-4664-B9B2-4AC085B8D4DD}">
      <dsp:nvSpPr>
        <dsp:cNvPr id="0" name=""/>
        <dsp:cNvSpPr/>
      </dsp:nvSpPr>
      <dsp:spPr>
        <a:xfrm>
          <a:off x="123458" y="1874703"/>
          <a:ext cx="5350758" cy="3298031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9C92E-171F-4BDA-AD31-C65F05EC1E92}">
      <dsp:nvSpPr>
        <dsp:cNvPr id="0" name=""/>
        <dsp:cNvSpPr/>
      </dsp:nvSpPr>
      <dsp:spPr>
        <a:xfrm>
          <a:off x="7272853" y="0"/>
          <a:ext cx="4114775" cy="1978818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0000"/>
              </a:solidFill>
            </a:rPr>
            <a:t>Buffers of body fluids</a:t>
          </a:r>
          <a:r>
            <a:rPr lang="en-US" sz="3200" kern="1200" dirty="0" smtClean="0"/>
            <a:t>.</a:t>
          </a:r>
          <a:endParaRPr lang="en-US" sz="3200" kern="1200" dirty="0"/>
        </a:p>
      </dsp:txBody>
      <dsp:txXfrm>
        <a:off x="7875448" y="289791"/>
        <a:ext cx="2909585" cy="1399236"/>
      </dsp:txXfrm>
    </dsp:sp>
    <dsp:sp modelId="{690F23C3-4F4F-46F4-951B-D70998473EA5}">
      <dsp:nvSpPr>
        <dsp:cNvPr id="0" name=""/>
        <dsp:cNvSpPr/>
      </dsp:nvSpPr>
      <dsp:spPr>
        <a:xfrm>
          <a:off x="7774412" y="2180038"/>
          <a:ext cx="3337792" cy="2391818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0000"/>
              </a:solidFill>
            </a:rPr>
            <a:t>Respiratory regulation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>
        <a:off x="8263220" y="2530312"/>
        <a:ext cx="2360176" cy="1691270"/>
      </dsp:txXfrm>
    </dsp:sp>
    <dsp:sp modelId="{132E1BDF-E045-4F22-AE0F-24DCD415AEB8}">
      <dsp:nvSpPr>
        <dsp:cNvPr id="0" name=""/>
        <dsp:cNvSpPr/>
      </dsp:nvSpPr>
      <dsp:spPr>
        <a:xfrm>
          <a:off x="7615767" y="4771672"/>
          <a:ext cx="3736069" cy="1978818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0000"/>
              </a:solidFill>
            </a:rPr>
            <a:t>Renal regulation.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8162902" y="5061463"/>
        <a:ext cx="2641799" cy="1399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3DAF9-DA29-4041-9B95-AF12281756C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2535B-86F6-423B-8953-E8BCEAB5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50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2535B-86F6-423B-8953-E8BCEAB5F0F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42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2535B-86F6-423B-8953-E8BCEAB5F0F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16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B2E0-414A-4CA3-9B4D-B5D40F86AAB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5893-95C5-48E7-B725-F86ACBF9C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1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B2E0-414A-4CA3-9B4D-B5D40F86AAB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5893-95C5-48E7-B725-F86ACBF9C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5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B2E0-414A-4CA3-9B4D-B5D40F86AAB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5893-95C5-48E7-B725-F86ACBF9C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0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B2E0-414A-4CA3-9B4D-B5D40F86AAB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5893-95C5-48E7-B725-F86ACBF9C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6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B2E0-414A-4CA3-9B4D-B5D40F86AAB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5893-95C5-48E7-B725-F86ACBF9C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7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B2E0-414A-4CA3-9B4D-B5D40F86AAB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5893-95C5-48E7-B725-F86ACBF9C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6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B2E0-414A-4CA3-9B4D-B5D40F86AAB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5893-95C5-48E7-B725-F86ACBF9C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55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B2E0-414A-4CA3-9B4D-B5D40F86AAB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5893-95C5-48E7-B725-F86ACBF9C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7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B2E0-414A-4CA3-9B4D-B5D40F86AAB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5893-95C5-48E7-B725-F86ACBF9C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3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B2E0-414A-4CA3-9B4D-B5D40F86AAB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5893-95C5-48E7-B725-F86ACBF9C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2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B2E0-414A-4CA3-9B4D-B5D40F86AAB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5893-95C5-48E7-B725-F86ACBF9C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8B2E0-414A-4CA3-9B4D-B5D40F86AAB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35893-95C5-48E7-B725-F86ACBF9C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7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182" y="1122363"/>
            <a:ext cx="12082818" cy="23876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ACID BASE BALANCE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DR.N.E.NANDHINI M.D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2672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6600" dirty="0" smtClean="0"/>
              <a:t>pH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1859904" cy="49163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Defined as negative logarithm of hydrogen ion concentration.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pH   = -log[H</a:t>
            </a:r>
            <a:r>
              <a:rPr lang="en-US" sz="3200" baseline="30000" dirty="0" smtClean="0">
                <a:solidFill>
                  <a:srgbClr val="FF0000"/>
                </a:solidFill>
              </a:rPr>
              <a:t>+</a:t>
            </a:r>
            <a:r>
              <a:rPr lang="en-US" sz="3200" dirty="0" smtClean="0">
                <a:solidFill>
                  <a:srgbClr val="FF0000"/>
                </a:solidFill>
              </a:rPr>
              <a:t>] = log 1/</a:t>
            </a:r>
            <a:r>
              <a:rPr lang="en-US" sz="3200" dirty="0" smtClean="0">
                <a:solidFill>
                  <a:srgbClr val="FF0000"/>
                </a:solidFill>
              </a:rPr>
              <a:t> [H</a:t>
            </a:r>
            <a:r>
              <a:rPr lang="en-US" sz="3200" baseline="30000" dirty="0" smtClean="0">
                <a:solidFill>
                  <a:srgbClr val="FF0000"/>
                </a:solidFill>
              </a:rPr>
              <a:t>+</a:t>
            </a:r>
            <a:r>
              <a:rPr lang="en-US" sz="3200" dirty="0" smtClean="0">
                <a:solidFill>
                  <a:srgbClr val="FF0000"/>
                </a:solidFill>
              </a:rPr>
              <a:t>] 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Inversely proportional to acidity.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</a:t>
            </a:r>
            <a:r>
              <a:rPr lang="en-US" sz="3200" dirty="0" smtClean="0"/>
              <a:t>pH &lt; 7 – acidosis , pH &gt; 7 - alkalosis</a:t>
            </a:r>
            <a:endParaRPr lang="en-US" sz="3200" dirty="0" smtClean="0"/>
          </a:p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341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Acid Base&#10; 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0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▪ Most enzymes function only with narrow pH ranges&#10;▪ Acid-base balance can also affect electrolytes (Na+, K+, Cl-)&#10;▪ Affec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30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94" y="365125"/>
            <a:ext cx="11012606" cy="22552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Homeostasis of pH is tightly regulated.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Normal blood </a:t>
            </a:r>
            <a:r>
              <a:rPr lang="en-US" b="1" dirty="0" smtClean="0">
                <a:solidFill>
                  <a:srgbClr val="FF0000"/>
                </a:solidFill>
              </a:rPr>
              <a:t>pH = 7.35 – 7.45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▪ Two types of acids are produced in the body:&#10; Volatile acids : Carbonic acid formed from CO2&#10; Non-volatile acids: meta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92"/>
          <a:stretch/>
        </p:blipFill>
        <p:spPr bwMode="auto">
          <a:xfrm>
            <a:off x="0" y="2456597"/>
            <a:ext cx="12192000" cy="440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5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To maintain the blood pH at 7.35 –7.45, there are three&#10;primary systems that regulate the hydrogen ion concentration&#10;in t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5" b="2566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0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Significance of </a:t>
            </a:r>
            <a:r>
              <a:rPr lang="en-US" sz="6000" dirty="0" smtClean="0"/>
              <a:t>pH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2" y="1825624"/>
            <a:ext cx="11982734" cy="5032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Enzymes acts in a narrow range of </a:t>
            </a:r>
            <a:r>
              <a:rPr lang="en-US" sz="3200" dirty="0" err="1" smtClean="0"/>
              <a:t>pH.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Alteration of electrolyte activity.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Alteration of proteins and membrane functions.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Affects hormonal activity.</a:t>
            </a:r>
          </a:p>
          <a:p>
            <a:pPr>
              <a:lnSpc>
                <a:spcPct val="150000"/>
              </a:lnSpc>
            </a:pPr>
            <a:endParaRPr lang="en-US" sz="3200" dirty="0" smtClean="0"/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784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37141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91821" y="2593074"/>
            <a:ext cx="38896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Regulation of blood pH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4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8962E9-AF34-4664-B9B2-4AC085B8D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10B711-86F6-444A-B9CD-102E54034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A9C92E-171F-4BDA-AD31-C65F05EC1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110221-69F1-4E9C-8173-210F82DBB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0F23C3-4F4F-46F4-951B-D70998473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C9A95C-04ED-4799-957D-AADFD6A04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2E1BDF-E045-4F22-AE0F-24DCD415A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7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29" y="1825625"/>
            <a:ext cx="119281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 smtClean="0"/>
              <a:t>BUFFER SYSTEM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1783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Buffers of body fluids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6191"/>
            <a:ext cx="12192000" cy="544180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</a:rPr>
              <a:t>First line defense mechanism.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Effective a long as the acid load is not excessive and the alkali reserve is not exhausted.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</a:rPr>
              <a:t>React very rapidly within seconds.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Immediately combine with excess acids or alkalis and restores the normal </a:t>
            </a:r>
            <a:r>
              <a:rPr lang="en-US" sz="3200" dirty="0" err="1" smtClean="0"/>
              <a:t>pH.</a:t>
            </a:r>
            <a:r>
              <a:rPr lang="en-US" sz="3200" dirty="0" smtClean="0"/>
              <a:t>  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No elimination of hydrogen ions.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147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Importance of Bicarbonate Buffer&#10;▪ Present in high concentration – (accounts 40-50%)&#10;▪ Have alkali reserve – (ratio of HCO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" t="-397" r="-706" b="7861"/>
          <a:stretch/>
        </p:blipFill>
        <p:spPr bwMode="auto">
          <a:xfrm>
            <a:off x="0" y="-27295"/>
            <a:ext cx="12192000" cy="688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0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Hydrogen containing substances which dissociate in solution to&#10;release H+&#10;Any ionic or molecular substance that can act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07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Alkali Reserve&#10;▪ Plasma Bicarbonate (HCO3– ) represents the alkali reserve and it&#10;has to be sufficiently high to meet the 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0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PHOSPHATE BUFFER SYSTEM (Na2HPO4/ NaH2PO4)&#10;It is not important as blood buffer.&#10;It plays a major role in buffering renal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52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PHOSPHATE BUFFER SYSTEM&#10;♠Regulates pH within the cells and the urine&#10;♠Phosphate concentrations are higher intracellular an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27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Importance of Bicarbonate buffer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8" y="1825625"/>
            <a:ext cx="11217322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Present in a higher concentration ( 40-50%).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Components are under physiological control.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	</a:t>
            </a:r>
            <a:r>
              <a:rPr lang="en-US" sz="3200" dirty="0" smtClean="0"/>
              <a:t>CO2 by lungs.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	</a:t>
            </a:r>
            <a:r>
              <a:rPr lang="en-US" sz="3200" dirty="0" smtClean="0"/>
              <a:t>bicarbonate by kidneys.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924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Alkali reserve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Bicarbonate represents the alkali reserve.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Always sufficiently high to meet acid load.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Ratio of HCO3 to H2CO3 – 20:1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4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RBC&#10;H2CO3H2OCO2 +&#10;H+ HCO3&#10;-&#10;H2CO3 +&#10;H+ Hb+ HHb&#10;HbO2&#10;H2O&#10;O2+&#10;H2CO3&#10;HHb H+&#10;+&#10;H+ HCO3&#10;-+&#10;H2CO3 +CO2&#10;CO2&#10;RBC&#10;Lungs&#10;Tissues&#10; 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4" b="465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6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Respiratory Mechanism&#10;▪ Respiratory mechanism is called second line of defence.&#10;▪ It is achieved by regulating the concent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39"/>
          <a:stretch/>
        </p:blipFill>
        <p:spPr bwMode="auto">
          <a:xfrm>
            <a:off x="-122830" y="0"/>
            <a:ext cx="123148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5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5/1/2015ACID BASE BALANCE BY ASHOK KATTA 35&#10;RESPIRATORY CENTRE&#10;Respiratory centers&#10;Medulla oblongata&#10;Pons&#10;• The rate of re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/>
              <a:t>Buffers will </a:t>
            </a:r>
            <a:r>
              <a:rPr lang="en-US" sz="3200" b="1" dirty="0" smtClean="0">
                <a:solidFill>
                  <a:srgbClr val="FF0000"/>
                </a:solidFill>
              </a:rPr>
              <a:t>act quickly to excess addition of acid or base but they do not eliminate acids from the body and they are unable to replenish the alkali reserve of the body.</a:t>
            </a:r>
          </a:p>
          <a:p>
            <a:pPr>
              <a:lnSpc>
                <a:spcPct val="200000"/>
              </a:lnSpc>
            </a:pPr>
            <a:r>
              <a:rPr lang="en-US" sz="3200" dirty="0" smtClean="0"/>
              <a:t>So for final elimination of acids – respiratory and renal regulations are needed.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714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r>
              <a:rPr lang="en-US" sz="6600" dirty="0"/>
              <a:t> </a:t>
            </a:r>
            <a:r>
              <a:rPr lang="en-US" sz="6600" dirty="0" smtClean="0"/>
              <a:t> RESPIRATORY REGULATION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9402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Acids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569494"/>
            <a:ext cx="12037325" cy="52885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Hydrogen containing substances which dissociate in solution to release H+ ions.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Any ionic or molecular substance which acts as a hydrogen donor.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/>
              <a:t>Eg</a:t>
            </a:r>
            <a:r>
              <a:rPr lang="en-US" sz="3200" dirty="0" smtClean="0"/>
              <a:t> – strong acids – </a:t>
            </a:r>
            <a:r>
              <a:rPr lang="en-US" sz="3200" dirty="0" err="1" smtClean="0"/>
              <a:t>HCl</a:t>
            </a:r>
            <a:r>
              <a:rPr lang="en-US" sz="3200" dirty="0" smtClean="0"/>
              <a:t>, H2SO4,H3PO4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weak acids – H2CO3, CH3COOH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pic>
        <p:nvPicPr>
          <p:cNvPr id="5" name="Picture 2" descr="▪Physiologically important acids include:&#10;▪ Carbonic acid (H2CO3)&#10;▪ Phosphoric acid (H3PO4)&#10;▪ Pyruvic acid (C3H4O3)&#10;▪ Lact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0" t="46124" r="21978" b="4651"/>
          <a:stretch/>
        </p:blipFill>
        <p:spPr bwMode="auto">
          <a:xfrm>
            <a:off x="7451678" y="4353636"/>
            <a:ext cx="4176216" cy="238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47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12" y="160598"/>
            <a:ext cx="11704092" cy="64585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Second line defense mechanism.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Achieved by changing the pCO2 by controlling the rate of respiration.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Acidosis – increased respiratory rate – hyperventilation.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 Respond to immediate change to pH but </a:t>
            </a:r>
            <a:r>
              <a:rPr lang="en-US" sz="3200" dirty="0" err="1" smtClean="0"/>
              <a:t>doesnot</a:t>
            </a:r>
            <a:r>
              <a:rPr lang="en-US" sz="3200" dirty="0" smtClean="0"/>
              <a:t> proceed to completion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058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Urine pH normally lower than blood pH&#10;▪ The pH of urine is normally acidic (6.0). This clearly indicates&#10;that the kidneys 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7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Renal Mechanism&#10;▪The renal mechanism of acid base balance is&#10;achieved by…&#10;Excretion of H+ ions&#10;Reabsorption of bicarbonate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5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Excretion of H+ ions&#10;Na+ Na+ Na+&#10;H+&#10;HCO3&#10;+B-&#10;HB&#10;Excreted&#10;CO2+H2O&#10;HCO3&#10;-H+&#10;+&#10;H2CO3&#10;CA&#10; 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8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5/1/2015ACID BASE BALANCE BY ASHOK KATTA 36&#10;CHEMOSENSITIVE AREAS&#10;Increases in CO2 &amp; H+ stimulate the&#10;respiratory center&#10;♣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3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3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RESPIRATORY CONTROL OF pH&#10;pH rises toward normal&#10;rate and depth of breathing increase&#10;CO2 eliminated in lungs&#10;H+ stimulat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86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Reabsorption of&#10;bicarbonate&#10;Na+Na+Na+&#10;H+HCO3&#10;-&#10;Plasma&#10;HCO3&#10;-&#10;H2CO3&#10;CO2 + H2O&#10;CA&#10;CO2+H2O&#10;HCO3&#10;-&#10;H+&#10;+&#10;H2CO3&#10;CA&#10; 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2" t="6032" r="6593" b="2245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86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smtClean="0"/>
              <a:t>  </a:t>
            </a:r>
          </a:p>
          <a:p>
            <a:pPr marL="0" indent="0">
              <a:buNone/>
            </a:pPr>
            <a:r>
              <a:rPr lang="en-US" sz="7200" dirty="0"/>
              <a:t> </a:t>
            </a:r>
            <a:r>
              <a:rPr lang="en-US" sz="7200" dirty="0" smtClean="0"/>
              <a:t>  RENAL REGULATION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6906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2078268" cy="675564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/>
              <a:t>Kidneys plays a significant role in the regulation of acid base balance.</a:t>
            </a:r>
          </a:p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It maintains the alkali reserve.</a:t>
            </a:r>
          </a:p>
          <a:p>
            <a:pPr>
              <a:lnSpc>
                <a:spcPct val="200000"/>
              </a:lnSpc>
            </a:pPr>
            <a:r>
              <a:rPr lang="en-US" sz="3200" dirty="0" smtClean="0"/>
              <a:t>Provides a complete solution to acid base disturbance</a:t>
            </a:r>
          </a:p>
          <a:p>
            <a:pPr>
              <a:lnSpc>
                <a:spcPct val="20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349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▪ The body has developed an efficient system for the&#10;maintenance of acid-base equilibrium with a result that&#10;the pH of blo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6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55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Metabolic sources of acids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8644"/>
            <a:ext cx="12192000" cy="57693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Volatile acids </a:t>
            </a:r>
            <a:r>
              <a:rPr lang="en-US" sz="3200" dirty="0" smtClean="0"/>
              <a:t>– produced during oxidative metabolism of carbohydrates, lipids, proteins.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Excreted through lungs as CO2.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Fixed acids </a:t>
            </a:r>
            <a:r>
              <a:rPr lang="en-US" sz="3200" dirty="0" smtClean="0"/>
              <a:t>– produced during catabolism of nucleotides, </a:t>
            </a:r>
            <a:r>
              <a:rPr lang="en-US" sz="3200" dirty="0" err="1" smtClean="0"/>
              <a:t>aminoacids</a:t>
            </a:r>
            <a:r>
              <a:rPr lang="en-US" sz="3200" dirty="0" smtClean="0"/>
              <a:t>, phospholipids.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Present in body fluids.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Excreted through kidneys.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118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Renal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010030" cy="50323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en-US" sz="3600" dirty="0" smtClean="0"/>
              <a:t>Only the kidneys can rid the body of acids generated by cellular metabolism (nonvolatile or fixed acids)</a:t>
            </a:r>
            <a:r>
              <a:rPr lang="en-US" sz="36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altLang="en-US" sz="3600" dirty="0" smtClean="0"/>
              <a:t>The kidney in response:</a:t>
            </a:r>
          </a:p>
          <a:p>
            <a:pPr lvl="1">
              <a:lnSpc>
                <a:spcPct val="150000"/>
              </a:lnSpc>
            </a:pPr>
            <a:r>
              <a:rPr lang="en-US" altLang="en-US" sz="3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Acidosis</a:t>
            </a:r>
            <a:r>
              <a:rPr lang="en-US" altLang="en-US" sz="3200" dirty="0" smtClean="0"/>
              <a:t> </a:t>
            </a:r>
          </a:p>
          <a:p>
            <a:pPr lvl="2">
              <a:lnSpc>
                <a:spcPct val="150000"/>
              </a:lnSpc>
            </a:pPr>
            <a:r>
              <a:rPr lang="en-US" altLang="en-US" sz="3600" dirty="0"/>
              <a:t>Retains bicarbonate ions and eliminates hydrogen ions</a:t>
            </a:r>
          </a:p>
          <a:p>
            <a:pPr lvl="1">
              <a:lnSpc>
                <a:spcPct val="150000"/>
              </a:lnSpc>
            </a:pPr>
            <a:r>
              <a:rPr lang="en-US" altLang="en-US" sz="3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Alkalosis</a:t>
            </a:r>
          </a:p>
          <a:p>
            <a:pPr lvl="2">
              <a:lnSpc>
                <a:spcPct val="150000"/>
              </a:lnSpc>
            </a:pPr>
            <a:r>
              <a:rPr lang="en-US" altLang="en-US" sz="3600" dirty="0"/>
              <a:t>Eliminates bicarbonate ions and retains hydrogen ions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284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Renal regulation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9307" y="1825625"/>
            <a:ext cx="11094493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Excretion of H+ ions / generation of bicarbonate.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Reabsorption of bicarbonate.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Excretion of </a:t>
            </a:r>
            <a:r>
              <a:rPr lang="en-US" sz="3200" b="1" dirty="0" err="1" smtClean="0">
                <a:solidFill>
                  <a:srgbClr val="FF0000"/>
                </a:solidFill>
              </a:rPr>
              <a:t>titratable</a:t>
            </a:r>
            <a:r>
              <a:rPr lang="en-US" sz="3200" b="1" dirty="0" smtClean="0">
                <a:solidFill>
                  <a:srgbClr val="FF0000"/>
                </a:solidFill>
              </a:rPr>
              <a:t> acid (net acid excretion).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Excretion of ammonium ions.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8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Excretion of H+ 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825624"/>
            <a:ext cx="12050973" cy="5032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Occurs in proximal convoluted tubules.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There is a net excretion of hydrogen ions and net generation of bicarbonate ions.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So this process will increase the alkali reserve.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546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515600" cy="6823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Excretion of H+ ions</a:t>
            </a:r>
            <a:endParaRPr lang="en-US" dirty="0"/>
          </a:p>
        </p:txBody>
      </p:sp>
      <p:pic>
        <p:nvPicPr>
          <p:cNvPr id="36866" name="Picture 2" descr="Interactions among the Carbonic Acid–Bicarbonate Buffer System and&#10;Compensatory Mechanisms in the Regulation of Plasma pH.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4" t="26105" r="1884" b="13361"/>
          <a:stretch/>
        </p:blipFill>
        <p:spPr bwMode="auto">
          <a:xfrm>
            <a:off x="1" y="1366552"/>
            <a:ext cx="12064620" cy="549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5978" y="732083"/>
            <a:ext cx="2879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Tubular lumen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8603" y="732083"/>
            <a:ext cx="3059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Tubular cell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21922" y="732083"/>
            <a:ext cx="1624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Plasma</a:t>
            </a:r>
          </a:p>
        </p:txBody>
      </p:sp>
    </p:spTree>
    <p:extLst>
      <p:ext uri="{BB962C8B-B14F-4D97-AF65-F5344CB8AC3E}">
        <p14:creationId xmlns:p14="http://schemas.microsoft.com/office/powerpoint/2010/main" val="16233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Reabsorption of bicarbonate.</a:t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3" y="1825625"/>
            <a:ext cx="11190027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Mechanism to conserve the alkali reserve.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No excretion of H+ ions or generation of new bicarbonate.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Occurs in </a:t>
            </a:r>
            <a:r>
              <a:rPr lang="en-US" sz="3200" dirty="0" smtClean="0"/>
              <a:t>proximal convoluted tubules.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617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teps to the Clinical Assessment of&#10;Acid-Base Disturbances&#10;1. Assess pH (normal 7.4);&#10;pH &lt;7.38 is academia and &gt;7.42 is al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0" r="39796" b="19006"/>
          <a:stretch/>
        </p:blipFill>
        <p:spPr bwMode="auto">
          <a:xfrm>
            <a:off x="0" y="709684"/>
            <a:ext cx="12192000" cy="614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83889" y="21707"/>
            <a:ext cx="2962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Tubular lumen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5021" y="21707"/>
            <a:ext cx="3278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Tubular cell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478" y="21707"/>
            <a:ext cx="1665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Plasma</a:t>
            </a:r>
          </a:p>
        </p:txBody>
      </p:sp>
    </p:spTree>
    <p:extLst>
      <p:ext uri="{BB962C8B-B14F-4D97-AF65-F5344CB8AC3E}">
        <p14:creationId xmlns:p14="http://schemas.microsoft.com/office/powerpoint/2010/main" val="397035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Excretion of </a:t>
            </a:r>
            <a:r>
              <a:rPr lang="en-US" sz="6000" dirty="0" err="1" smtClean="0"/>
              <a:t>titratable</a:t>
            </a:r>
            <a:r>
              <a:rPr lang="en-US" sz="6000" dirty="0" smtClean="0"/>
              <a:t> acid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825624"/>
            <a:ext cx="12064621" cy="5032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Occurs in distal convoluted tubules.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</a:rPr>
              <a:t>Titratable</a:t>
            </a:r>
            <a:r>
              <a:rPr lang="en-US" sz="3200" dirty="0" smtClean="0">
                <a:solidFill>
                  <a:srgbClr val="FF0000"/>
                </a:solidFill>
              </a:rPr>
              <a:t> acid – measure of net acid excretion by kidney.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Major </a:t>
            </a:r>
            <a:r>
              <a:rPr lang="en-US" sz="3200" dirty="0" err="1" smtClean="0"/>
              <a:t>titratable</a:t>
            </a:r>
            <a:r>
              <a:rPr lang="en-US" sz="3200" dirty="0" smtClean="0"/>
              <a:t> acid present in urine – </a:t>
            </a:r>
            <a:r>
              <a:rPr lang="en-US" sz="3200" b="1" dirty="0" smtClean="0">
                <a:solidFill>
                  <a:srgbClr val="FF0000"/>
                </a:solidFill>
              </a:rPr>
              <a:t>sodium acid phosphate.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Process starts in PCT and continues till DCT.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933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Acidosis&#10;• Principal effect of acidosis is depression of the CNS&#10;through ↓ in synaptic transmission.&#10;• Generalized weaknes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3" t="21087" b="12734"/>
          <a:stretch/>
        </p:blipFill>
        <p:spPr bwMode="auto">
          <a:xfrm>
            <a:off x="0" y="818866"/>
            <a:ext cx="12164705" cy="603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99679" y="21707"/>
            <a:ext cx="1665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Plasma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0991" y="117045"/>
            <a:ext cx="3278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Tubular cell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478" y="117044"/>
            <a:ext cx="2962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Tubular lumen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1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Excretion of ammonium ions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825624"/>
            <a:ext cx="12050973" cy="477989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/>
              <a:t>Process helps in excretion of hydrogen ions as ammonium ions.</a:t>
            </a:r>
          </a:p>
          <a:p>
            <a:pPr>
              <a:lnSpc>
                <a:spcPct val="200000"/>
              </a:lnSpc>
            </a:pPr>
            <a:r>
              <a:rPr lang="en-US" sz="3200" dirty="0" smtClean="0"/>
              <a:t>Takes 3-4 days to start its action but has a high capacity to eliminate acids.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54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lkalosis&#10;• Alkalosis causes over excitability of the central and&#10;peripheral nervous systems.&#10;• Numbness&#10;• Lightheadedness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8" t="20773" b="12734"/>
          <a:stretch/>
        </p:blipFill>
        <p:spPr bwMode="auto">
          <a:xfrm>
            <a:off x="0" y="736979"/>
            <a:ext cx="12164705" cy="612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6478" y="0"/>
            <a:ext cx="2962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Tubular lumen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7343" y="21707"/>
            <a:ext cx="3278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Tubular cell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99679" y="21707"/>
            <a:ext cx="1665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Plasma</a:t>
            </a:r>
          </a:p>
        </p:txBody>
      </p:sp>
      <p:sp>
        <p:nvSpPr>
          <p:cNvPr id="4" name="Rectangle 3"/>
          <p:cNvSpPr/>
          <p:nvPr/>
        </p:nvSpPr>
        <p:spPr>
          <a:xfrm>
            <a:off x="7287903" y="2088107"/>
            <a:ext cx="2374712" cy="3548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GLUTAMINASE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50423" y="2538484"/>
            <a:ext cx="3029803" cy="423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GLUTAMIC ACID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Important acids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3" y="1825624"/>
            <a:ext cx="11190027" cy="49300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Includes 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	</a:t>
            </a:r>
            <a:r>
              <a:rPr lang="en-US" sz="3200" dirty="0" smtClean="0"/>
              <a:t>carbonic acid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	</a:t>
            </a:r>
            <a:r>
              <a:rPr lang="en-US" sz="3200" dirty="0" smtClean="0"/>
              <a:t>phosphoric acid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	</a:t>
            </a:r>
            <a:r>
              <a:rPr lang="en-US" sz="3200" dirty="0" smtClean="0"/>
              <a:t>pyruvic acid.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	</a:t>
            </a:r>
            <a:r>
              <a:rPr lang="en-US" sz="3200" dirty="0" smtClean="0"/>
              <a:t>lactic acid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33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To </a:t>
            </a:r>
            <a:r>
              <a:rPr lang="en-US" sz="3200" dirty="0" err="1" smtClean="0"/>
              <a:t>summarise</a:t>
            </a:r>
            <a:r>
              <a:rPr lang="en-US" sz="3200" dirty="0" smtClean="0"/>
              <a:t>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	Normal blood </a:t>
            </a:r>
            <a:r>
              <a:rPr lang="en-US" sz="3200" dirty="0" smtClean="0"/>
              <a:t>pH – 7.35-7.45.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	&lt; 7.35 – acidosis, &gt; 7.45 – alkalosis.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FF0000"/>
                </a:solidFill>
              </a:rPr>
              <a:t>Defense mechanisms – blood buffers, respiratory regulation and renal regulation.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	Blood buffer – bicarbonate buffer, first to act.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	Respiratory regulation – chemoreceptor </a:t>
            </a:r>
            <a:r>
              <a:rPr lang="en-US" sz="3200" dirty="0" err="1" smtClean="0"/>
              <a:t>centre</a:t>
            </a:r>
            <a:r>
              <a:rPr lang="en-US" sz="3200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	Renal regulation – complete regulation.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603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Metabolism of Sulfur Containing  Amino Acids (Methionine, Cysteine, Cystine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1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Bases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90688"/>
            <a:ext cx="11941791" cy="44862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Any molecule or ion that acts as a proton (H+) acceptor.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/>
              <a:t>Eg</a:t>
            </a:r>
            <a:r>
              <a:rPr lang="en-US" sz="3200" dirty="0" smtClean="0"/>
              <a:t> – strong alkalis – </a:t>
            </a:r>
            <a:r>
              <a:rPr lang="en-US" sz="3200" dirty="0" err="1" smtClean="0"/>
              <a:t>NaOH</a:t>
            </a:r>
            <a:r>
              <a:rPr lang="en-US" sz="3200" dirty="0" smtClean="0"/>
              <a:t>, KOH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weak alkalis – NaHCO3, CH3COONa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148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Important alkalis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Bicarbonate (HCO3)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/>
              <a:t>Biphosphate</a:t>
            </a:r>
            <a:r>
              <a:rPr lang="en-US" sz="3200" dirty="0" smtClean="0"/>
              <a:t> (H2PO4)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475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Buffers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825624"/>
            <a:ext cx="12064621" cy="5032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Buffers are solutions which can </a:t>
            </a:r>
            <a:r>
              <a:rPr lang="en-US" sz="3200" dirty="0" smtClean="0">
                <a:solidFill>
                  <a:srgbClr val="FF0000"/>
                </a:solidFill>
              </a:rPr>
              <a:t>resist changes in pH </a:t>
            </a:r>
            <a:r>
              <a:rPr lang="en-US" sz="3200" dirty="0" smtClean="0"/>
              <a:t>when acid or alkali is added.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Composition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	</a:t>
            </a:r>
            <a:r>
              <a:rPr lang="en-US" sz="3200" dirty="0" smtClean="0"/>
              <a:t>mixtures of weak acid with their salt with a strong base.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	</a:t>
            </a:r>
            <a:r>
              <a:rPr lang="en-US" sz="3200" dirty="0" smtClean="0"/>
              <a:t>mixtures of weak base with their salt with a strong acid.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5552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Buffers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</a:rPr>
              <a:t>Bicarbonate buffer </a:t>
            </a:r>
            <a:r>
              <a:rPr lang="en-US" sz="3200" dirty="0" smtClean="0"/>
              <a:t>– H2CO3/NaHCO3 (Carbonic acid and sodium bicarbonate).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</a:rPr>
              <a:t>Acetate buffer </a:t>
            </a:r>
            <a:r>
              <a:rPr lang="en-US" sz="3200" dirty="0" smtClean="0"/>
              <a:t>– CH3COOH/CH3COONa ( acetic acid and sodium acetate).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</a:rPr>
              <a:t>Phosphate buffer </a:t>
            </a:r>
            <a:r>
              <a:rPr lang="en-US" sz="3200" dirty="0" smtClean="0"/>
              <a:t>– Na2HPO4/NaH2PO4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282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726</Words>
  <Application>Microsoft Office PowerPoint</Application>
  <PresentationFormat>Widescreen</PresentationFormat>
  <Paragraphs>132</Paragraphs>
  <Slides>51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Times New Roman</vt:lpstr>
      <vt:lpstr>Office Theme</vt:lpstr>
      <vt:lpstr>ACID BASE BALANCE</vt:lpstr>
      <vt:lpstr>PowerPoint Presentation</vt:lpstr>
      <vt:lpstr>Acids</vt:lpstr>
      <vt:lpstr>Metabolic sources of acids</vt:lpstr>
      <vt:lpstr>Important acids</vt:lpstr>
      <vt:lpstr>Bases</vt:lpstr>
      <vt:lpstr>Important alkalis</vt:lpstr>
      <vt:lpstr>Buffers</vt:lpstr>
      <vt:lpstr>Buffers </vt:lpstr>
      <vt:lpstr>  pH</vt:lpstr>
      <vt:lpstr>PowerPoint Presentation</vt:lpstr>
      <vt:lpstr>PowerPoint Presentation</vt:lpstr>
      <vt:lpstr>Homeostasis of pH is tightly regulated. Normal blood pH = 7.35 – 7.45</vt:lpstr>
      <vt:lpstr>PowerPoint Presentation</vt:lpstr>
      <vt:lpstr>Significance of pH </vt:lpstr>
      <vt:lpstr>PowerPoint Presentation</vt:lpstr>
      <vt:lpstr>PowerPoint Presentation</vt:lpstr>
      <vt:lpstr>Buffers of body fluids</vt:lpstr>
      <vt:lpstr>PowerPoint Presentation</vt:lpstr>
      <vt:lpstr>PowerPoint Presentation</vt:lpstr>
      <vt:lpstr>PowerPoint Presentation</vt:lpstr>
      <vt:lpstr>PowerPoint Presentation</vt:lpstr>
      <vt:lpstr>Importance of Bicarbonate buffer</vt:lpstr>
      <vt:lpstr>Alkali reserve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Renal Regulation</vt:lpstr>
      <vt:lpstr>Mechanism of Renal regulation</vt:lpstr>
      <vt:lpstr>Excretion of H+ ions</vt:lpstr>
      <vt:lpstr>Excretion of H+ ions</vt:lpstr>
      <vt:lpstr> Reabsorption of bicarbonate. </vt:lpstr>
      <vt:lpstr>PowerPoint Presentation</vt:lpstr>
      <vt:lpstr>Excretion of titratable acid</vt:lpstr>
      <vt:lpstr>PowerPoint Presentation</vt:lpstr>
      <vt:lpstr>Excretion of ammonium 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Windows User</dc:creator>
  <cp:lastModifiedBy>Windows User</cp:lastModifiedBy>
  <cp:revision>23</cp:revision>
  <dcterms:created xsi:type="dcterms:W3CDTF">2020-01-28T18:22:49Z</dcterms:created>
  <dcterms:modified xsi:type="dcterms:W3CDTF">2020-01-28T23:39:17Z</dcterms:modified>
</cp:coreProperties>
</file>