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41"/>
  </p:notesMasterIdLst>
  <p:sldIdLst>
    <p:sldId id="256" r:id="rId3"/>
    <p:sldId id="307" r:id="rId4"/>
    <p:sldId id="309" r:id="rId5"/>
    <p:sldId id="257" r:id="rId6"/>
    <p:sldId id="258" r:id="rId7"/>
    <p:sldId id="259" r:id="rId8"/>
    <p:sldId id="260" r:id="rId9"/>
    <p:sldId id="261" r:id="rId10"/>
    <p:sldId id="278" r:id="rId11"/>
    <p:sldId id="305" r:id="rId12"/>
    <p:sldId id="304" r:id="rId13"/>
    <p:sldId id="279" r:id="rId14"/>
    <p:sldId id="281" r:id="rId15"/>
    <p:sldId id="280" r:id="rId16"/>
    <p:sldId id="265" r:id="rId17"/>
    <p:sldId id="267" r:id="rId18"/>
    <p:sldId id="299" r:id="rId19"/>
    <p:sldId id="282" r:id="rId20"/>
    <p:sldId id="269" r:id="rId21"/>
    <p:sldId id="270" r:id="rId22"/>
    <p:sldId id="283" r:id="rId23"/>
    <p:sldId id="284" r:id="rId24"/>
    <p:sldId id="285" r:id="rId25"/>
    <p:sldId id="289" r:id="rId26"/>
    <p:sldId id="288" r:id="rId27"/>
    <p:sldId id="306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301" r:id="rId38"/>
    <p:sldId id="302" r:id="rId39"/>
    <p:sldId id="30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3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B6BBF-88AE-4858-8C27-2A4DDC499725}" type="datetimeFigureOut">
              <a:rPr lang="en-IN" smtClean="0"/>
              <a:t>02-01-2020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73635-0910-4E93-9EAF-966493E1E0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698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1992-90CD-409F-B554-422E023C873B}" type="datetimeFigureOut">
              <a:rPr lang="en-IN" smtClean="0"/>
              <a:t>02-01-2020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9E2A-4DAD-4636-8887-8C1EB03123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564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1992-90CD-409F-B554-422E023C873B}" type="datetimeFigureOut">
              <a:rPr lang="en-IN" smtClean="0"/>
              <a:t>02-01-2020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9E2A-4DAD-4636-8887-8C1EB03123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873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1992-90CD-409F-B554-422E023C873B}" type="datetimeFigureOut">
              <a:rPr lang="en-IN" smtClean="0"/>
              <a:t>02-01-2020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9E2A-4DAD-4636-8887-8C1EB03123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1151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19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03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286000" cy="1154430"/>
          </a:xfrm>
          <a:custGeom>
            <a:avLst/>
            <a:gdLst/>
            <a:ahLst/>
            <a:cxnLst/>
            <a:rect l="l" t="t" r="r" b="b"/>
            <a:pathLst>
              <a:path w="2286000" h="1154430">
                <a:moveTo>
                  <a:pt x="0" y="1154429"/>
                </a:moveTo>
                <a:lnTo>
                  <a:pt x="2286000" y="1154429"/>
                </a:lnTo>
                <a:lnTo>
                  <a:pt x="2286000" y="0"/>
                </a:lnTo>
                <a:lnTo>
                  <a:pt x="0" y="0"/>
                </a:lnTo>
                <a:lnTo>
                  <a:pt x="0" y="115442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286000" y="0"/>
            <a:ext cx="2286000" cy="1154430"/>
          </a:xfrm>
          <a:custGeom>
            <a:avLst/>
            <a:gdLst/>
            <a:ahLst/>
            <a:cxnLst/>
            <a:rect l="l" t="t" r="r" b="b"/>
            <a:pathLst>
              <a:path w="2286000" h="1154430">
                <a:moveTo>
                  <a:pt x="0" y="1154429"/>
                </a:moveTo>
                <a:lnTo>
                  <a:pt x="2286000" y="1154429"/>
                </a:lnTo>
                <a:lnTo>
                  <a:pt x="2286000" y="0"/>
                </a:lnTo>
                <a:lnTo>
                  <a:pt x="0" y="0"/>
                </a:lnTo>
                <a:lnTo>
                  <a:pt x="0" y="115442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572000" y="0"/>
            <a:ext cx="2286000" cy="1154430"/>
          </a:xfrm>
          <a:custGeom>
            <a:avLst/>
            <a:gdLst/>
            <a:ahLst/>
            <a:cxnLst/>
            <a:rect l="l" t="t" r="r" b="b"/>
            <a:pathLst>
              <a:path w="2286000" h="1154430">
                <a:moveTo>
                  <a:pt x="0" y="1154429"/>
                </a:moveTo>
                <a:lnTo>
                  <a:pt x="2286000" y="1154429"/>
                </a:lnTo>
                <a:lnTo>
                  <a:pt x="2286000" y="0"/>
                </a:lnTo>
                <a:lnTo>
                  <a:pt x="0" y="0"/>
                </a:lnTo>
                <a:lnTo>
                  <a:pt x="0" y="115442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858000" y="0"/>
            <a:ext cx="2286000" cy="1154430"/>
          </a:xfrm>
          <a:custGeom>
            <a:avLst/>
            <a:gdLst/>
            <a:ahLst/>
            <a:cxnLst/>
            <a:rect l="l" t="t" r="r" b="b"/>
            <a:pathLst>
              <a:path w="2286000" h="1154430">
                <a:moveTo>
                  <a:pt x="0" y="1154429"/>
                </a:moveTo>
                <a:lnTo>
                  <a:pt x="2286000" y="1154429"/>
                </a:lnTo>
                <a:lnTo>
                  <a:pt x="2286000" y="0"/>
                </a:lnTo>
                <a:lnTo>
                  <a:pt x="0" y="0"/>
                </a:lnTo>
                <a:lnTo>
                  <a:pt x="0" y="115442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0" y="1192530"/>
            <a:ext cx="2286000" cy="1764030"/>
          </a:xfrm>
          <a:custGeom>
            <a:avLst/>
            <a:gdLst/>
            <a:ahLst/>
            <a:cxnLst/>
            <a:rect l="l" t="t" r="r" b="b"/>
            <a:pathLst>
              <a:path w="2286000" h="1764030">
                <a:moveTo>
                  <a:pt x="0" y="1764030"/>
                </a:moveTo>
                <a:lnTo>
                  <a:pt x="2286000" y="1764030"/>
                </a:lnTo>
                <a:lnTo>
                  <a:pt x="2286000" y="0"/>
                </a:lnTo>
                <a:lnTo>
                  <a:pt x="0" y="0"/>
                </a:lnTo>
                <a:lnTo>
                  <a:pt x="0" y="1764030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2286000" y="1192530"/>
            <a:ext cx="2286000" cy="1764030"/>
          </a:xfrm>
          <a:custGeom>
            <a:avLst/>
            <a:gdLst/>
            <a:ahLst/>
            <a:cxnLst/>
            <a:rect l="l" t="t" r="r" b="b"/>
            <a:pathLst>
              <a:path w="2286000" h="1764030">
                <a:moveTo>
                  <a:pt x="0" y="1764030"/>
                </a:moveTo>
                <a:lnTo>
                  <a:pt x="2286000" y="1764030"/>
                </a:lnTo>
                <a:lnTo>
                  <a:pt x="2286000" y="0"/>
                </a:lnTo>
                <a:lnTo>
                  <a:pt x="0" y="0"/>
                </a:lnTo>
                <a:lnTo>
                  <a:pt x="0" y="1764030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72000" y="1192530"/>
            <a:ext cx="2286000" cy="1764030"/>
          </a:xfrm>
          <a:custGeom>
            <a:avLst/>
            <a:gdLst/>
            <a:ahLst/>
            <a:cxnLst/>
            <a:rect l="l" t="t" r="r" b="b"/>
            <a:pathLst>
              <a:path w="2286000" h="1764030">
                <a:moveTo>
                  <a:pt x="0" y="1764030"/>
                </a:moveTo>
                <a:lnTo>
                  <a:pt x="2286000" y="1764030"/>
                </a:lnTo>
                <a:lnTo>
                  <a:pt x="2286000" y="0"/>
                </a:lnTo>
                <a:lnTo>
                  <a:pt x="0" y="0"/>
                </a:lnTo>
                <a:lnTo>
                  <a:pt x="0" y="1764030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6858000" y="1192530"/>
            <a:ext cx="2286000" cy="1764030"/>
          </a:xfrm>
          <a:custGeom>
            <a:avLst/>
            <a:gdLst/>
            <a:ahLst/>
            <a:cxnLst/>
            <a:rect l="l" t="t" r="r" b="b"/>
            <a:pathLst>
              <a:path w="2286000" h="1764030">
                <a:moveTo>
                  <a:pt x="0" y="1764030"/>
                </a:moveTo>
                <a:lnTo>
                  <a:pt x="2286000" y="1764030"/>
                </a:lnTo>
                <a:lnTo>
                  <a:pt x="2286000" y="0"/>
                </a:lnTo>
                <a:lnTo>
                  <a:pt x="0" y="0"/>
                </a:lnTo>
                <a:lnTo>
                  <a:pt x="0" y="1764030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0" y="2956560"/>
            <a:ext cx="2286000" cy="1463040"/>
          </a:xfrm>
          <a:custGeom>
            <a:avLst/>
            <a:gdLst/>
            <a:ahLst/>
            <a:cxnLst/>
            <a:rect l="l" t="t" r="r" b="b"/>
            <a:pathLst>
              <a:path w="2286000" h="1463039">
                <a:moveTo>
                  <a:pt x="0" y="1463039"/>
                </a:moveTo>
                <a:lnTo>
                  <a:pt x="2286000" y="1463039"/>
                </a:lnTo>
                <a:lnTo>
                  <a:pt x="2286000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2286000" y="2956560"/>
            <a:ext cx="2286000" cy="1463040"/>
          </a:xfrm>
          <a:custGeom>
            <a:avLst/>
            <a:gdLst/>
            <a:ahLst/>
            <a:cxnLst/>
            <a:rect l="l" t="t" r="r" b="b"/>
            <a:pathLst>
              <a:path w="2286000" h="1463039">
                <a:moveTo>
                  <a:pt x="0" y="1463039"/>
                </a:moveTo>
                <a:lnTo>
                  <a:pt x="2286000" y="1463039"/>
                </a:lnTo>
                <a:lnTo>
                  <a:pt x="2286000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572000" y="2956560"/>
            <a:ext cx="2286000" cy="1463040"/>
          </a:xfrm>
          <a:custGeom>
            <a:avLst/>
            <a:gdLst/>
            <a:ahLst/>
            <a:cxnLst/>
            <a:rect l="l" t="t" r="r" b="b"/>
            <a:pathLst>
              <a:path w="2286000" h="1463039">
                <a:moveTo>
                  <a:pt x="0" y="1463039"/>
                </a:moveTo>
                <a:lnTo>
                  <a:pt x="2286000" y="1463039"/>
                </a:lnTo>
                <a:lnTo>
                  <a:pt x="2286000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6858000" y="2956560"/>
            <a:ext cx="2286000" cy="1463040"/>
          </a:xfrm>
          <a:custGeom>
            <a:avLst/>
            <a:gdLst/>
            <a:ahLst/>
            <a:cxnLst/>
            <a:rect l="l" t="t" r="r" b="b"/>
            <a:pathLst>
              <a:path w="2286000" h="1463039">
                <a:moveTo>
                  <a:pt x="0" y="1463039"/>
                </a:moveTo>
                <a:lnTo>
                  <a:pt x="2286000" y="1463039"/>
                </a:lnTo>
                <a:lnTo>
                  <a:pt x="2286000" y="0"/>
                </a:lnTo>
                <a:lnTo>
                  <a:pt x="0" y="0"/>
                </a:lnTo>
                <a:lnTo>
                  <a:pt x="0" y="1463039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0" y="4419600"/>
            <a:ext cx="2286000" cy="1219200"/>
          </a:xfrm>
          <a:custGeom>
            <a:avLst/>
            <a:gdLst/>
            <a:ahLst/>
            <a:cxnLst/>
            <a:rect l="l" t="t" r="r" b="b"/>
            <a:pathLst>
              <a:path w="2286000" h="1219200">
                <a:moveTo>
                  <a:pt x="0" y="1219200"/>
                </a:moveTo>
                <a:lnTo>
                  <a:pt x="2286000" y="1219200"/>
                </a:lnTo>
                <a:lnTo>
                  <a:pt x="22860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2286000" y="4419600"/>
            <a:ext cx="2286000" cy="1219200"/>
          </a:xfrm>
          <a:custGeom>
            <a:avLst/>
            <a:gdLst/>
            <a:ahLst/>
            <a:cxnLst/>
            <a:rect l="l" t="t" r="r" b="b"/>
            <a:pathLst>
              <a:path w="2286000" h="1219200">
                <a:moveTo>
                  <a:pt x="0" y="1219200"/>
                </a:moveTo>
                <a:lnTo>
                  <a:pt x="2286000" y="1219200"/>
                </a:lnTo>
                <a:lnTo>
                  <a:pt x="22860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4572000" y="4419600"/>
            <a:ext cx="2286000" cy="1219200"/>
          </a:xfrm>
          <a:custGeom>
            <a:avLst/>
            <a:gdLst/>
            <a:ahLst/>
            <a:cxnLst/>
            <a:rect l="l" t="t" r="r" b="b"/>
            <a:pathLst>
              <a:path w="2286000" h="1219200">
                <a:moveTo>
                  <a:pt x="0" y="1219200"/>
                </a:moveTo>
                <a:lnTo>
                  <a:pt x="2286000" y="1219200"/>
                </a:lnTo>
                <a:lnTo>
                  <a:pt x="22860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6858000" y="4419600"/>
            <a:ext cx="2286000" cy="1219200"/>
          </a:xfrm>
          <a:custGeom>
            <a:avLst/>
            <a:gdLst/>
            <a:ahLst/>
            <a:cxnLst/>
            <a:rect l="l" t="t" r="r" b="b"/>
            <a:pathLst>
              <a:path w="2286000" h="1219200">
                <a:moveTo>
                  <a:pt x="0" y="1219200"/>
                </a:moveTo>
                <a:lnTo>
                  <a:pt x="2286000" y="1219200"/>
                </a:lnTo>
                <a:lnTo>
                  <a:pt x="22860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0" y="5638798"/>
            <a:ext cx="2286000" cy="1203960"/>
          </a:xfrm>
          <a:custGeom>
            <a:avLst/>
            <a:gdLst/>
            <a:ahLst/>
            <a:cxnLst/>
            <a:rect l="l" t="t" r="r" b="b"/>
            <a:pathLst>
              <a:path w="2286000" h="1203959">
                <a:moveTo>
                  <a:pt x="0" y="1203959"/>
                </a:moveTo>
                <a:lnTo>
                  <a:pt x="2286000" y="1203959"/>
                </a:lnTo>
                <a:lnTo>
                  <a:pt x="2286000" y="0"/>
                </a:lnTo>
                <a:lnTo>
                  <a:pt x="0" y="0"/>
                </a:lnTo>
                <a:lnTo>
                  <a:pt x="0" y="1203959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2286000" y="5638798"/>
            <a:ext cx="2286000" cy="1203960"/>
          </a:xfrm>
          <a:custGeom>
            <a:avLst/>
            <a:gdLst/>
            <a:ahLst/>
            <a:cxnLst/>
            <a:rect l="l" t="t" r="r" b="b"/>
            <a:pathLst>
              <a:path w="2286000" h="1203959">
                <a:moveTo>
                  <a:pt x="0" y="1203959"/>
                </a:moveTo>
                <a:lnTo>
                  <a:pt x="2286000" y="1203959"/>
                </a:lnTo>
                <a:lnTo>
                  <a:pt x="2286000" y="0"/>
                </a:lnTo>
                <a:lnTo>
                  <a:pt x="0" y="0"/>
                </a:lnTo>
                <a:lnTo>
                  <a:pt x="0" y="1203959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4572000" y="5638798"/>
            <a:ext cx="2286000" cy="1203960"/>
          </a:xfrm>
          <a:custGeom>
            <a:avLst/>
            <a:gdLst/>
            <a:ahLst/>
            <a:cxnLst/>
            <a:rect l="l" t="t" r="r" b="b"/>
            <a:pathLst>
              <a:path w="2286000" h="1203959">
                <a:moveTo>
                  <a:pt x="0" y="1203959"/>
                </a:moveTo>
                <a:lnTo>
                  <a:pt x="2286000" y="1203959"/>
                </a:lnTo>
                <a:lnTo>
                  <a:pt x="2286000" y="0"/>
                </a:lnTo>
                <a:lnTo>
                  <a:pt x="0" y="0"/>
                </a:lnTo>
                <a:lnTo>
                  <a:pt x="0" y="1203959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6858000" y="5638798"/>
            <a:ext cx="2286000" cy="1203960"/>
          </a:xfrm>
          <a:custGeom>
            <a:avLst/>
            <a:gdLst/>
            <a:ahLst/>
            <a:cxnLst/>
            <a:rect l="l" t="t" r="r" b="b"/>
            <a:pathLst>
              <a:path w="2286000" h="1203959">
                <a:moveTo>
                  <a:pt x="0" y="1203959"/>
                </a:moveTo>
                <a:lnTo>
                  <a:pt x="2286000" y="1203959"/>
                </a:lnTo>
                <a:lnTo>
                  <a:pt x="2286000" y="0"/>
                </a:lnTo>
                <a:lnTo>
                  <a:pt x="0" y="0"/>
                </a:lnTo>
                <a:lnTo>
                  <a:pt x="0" y="1203959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2286000" y="0"/>
            <a:ext cx="0" cy="1154430"/>
          </a:xfrm>
          <a:custGeom>
            <a:avLst/>
            <a:gdLst/>
            <a:ahLst/>
            <a:cxnLst/>
            <a:rect l="l" t="t" r="r" b="b"/>
            <a:pathLst>
              <a:path h="1154430">
                <a:moveTo>
                  <a:pt x="0" y="0"/>
                </a:moveTo>
                <a:lnTo>
                  <a:pt x="0" y="115442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2286000" y="1192530"/>
            <a:ext cx="0" cy="5656580"/>
          </a:xfrm>
          <a:custGeom>
            <a:avLst/>
            <a:gdLst/>
            <a:ahLst/>
            <a:cxnLst/>
            <a:rect l="l" t="t" r="r" b="b"/>
            <a:pathLst>
              <a:path h="5656580">
                <a:moveTo>
                  <a:pt x="0" y="0"/>
                </a:moveTo>
                <a:lnTo>
                  <a:pt x="0" y="565657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4572000" y="0"/>
            <a:ext cx="0" cy="1154430"/>
          </a:xfrm>
          <a:custGeom>
            <a:avLst/>
            <a:gdLst/>
            <a:ahLst/>
            <a:cxnLst/>
            <a:rect l="l" t="t" r="r" b="b"/>
            <a:pathLst>
              <a:path h="1154430">
                <a:moveTo>
                  <a:pt x="0" y="0"/>
                </a:moveTo>
                <a:lnTo>
                  <a:pt x="0" y="115442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4572000" y="1192530"/>
            <a:ext cx="0" cy="5656580"/>
          </a:xfrm>
          <a:custGeom>
            <a:avLst/>
            <a:gdLst/>
            <a:ahLst/>
            <a:cxnLst/>
            <a:rect l="l" t="t" r="r" b="b"/>
            <a:pathLst>
              <a:path h="5656580">
                <a:moveTo>
                  <a:pt x="0" y="0"/>
                </a:moveTo>
                <a:lnTo>
                  <a:pt x="0" y="565657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6858000" y="0"/>
            <a:ext cx="0" cy="1154430"/>
          </a:xfrm>
          <a:custGeom>
            <a:avLst/>
            <a:gdLst/>
            <a:ahLst/>
            <a:cxnLst/>
            <a:rect l="l" t="t" r="r" b="b"/>
            <a:pathLst>
              <a:path h="1154430">
                <a:moveTo>
                  <a:pt x="0" y="0"/>
                </a:moveTo>
                <a:lnTo>
                  <a:pt x="0" y="115442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6858000" y="1192530"/>
            <a:ext cx="0" cy="5656580"/>
          </a:xfrm>
          <a:custGeom>
            <a:avLst/>
            <a:gdLst/>
            <a:ahLst/>
            <a:cxnLst/>
            <a:rect l="l" t="t" r="r" b="b"/>
            <a:pathLst>
              <a:path h="5656580">
                <a:moveTo>
                  <a:pt x="0" y="0"/>
                </a:moveTo>
                <a:lnTo>
                  <a:pt x="0" y="565657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0" y="295656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0" y="4419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0" y="56388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3175" y="0"/>
            <a:ext cx="0" cy="6849109"/>
          </a:xfrm>
          <a:custGeom>
            <a:avLst/>
            <a:gdLst/>
            <a:ahLst/>
            <a:cxnLst/>
            <a:rect l="l" t="t" r="r" b="b"/>
            <a:pathLst>
              <a:path h="6849109">
                <a:moveTo>
                  <a:pt x="0" y="0"/>
                </a:moveTo>
                <a:lnTo>
                  <a:pt x="0" y="684910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9140825" y="0"/>
            <a:ext cx="0" cy="6849109"/>
          </a:xfrm>
          <a:custGeom>
            <a:avLst/>
            <a:gdLst/>
            <a:ahLst/>
            <a:cxnLst/>
            <a:rect l="l" t="t" r="r" b="b"/>
            <a:pathLst>
              <a:path h="6849109">
                <a:moveTo>
                  <a:pt x="0" y="0"/>
                </a:moveTo>
                <a:lnTo>
                  <a:pt x="0" y="684910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0" y="68427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70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9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1992-90CD-409F-B554-422E023C873B}" type="datetimeFigureOut">
              <a:rPr lang="en-IN" smtClean="0"/>
              <a:t>02-01-2020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9E2A-4DAD-4636-8887-8C1EB03123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433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1992-90CD-409F-B554-422E023C873B}" type="datetimeFigureOut">
              <a:rPr lang="en-IN" smtClean="0"/>
              <a:t>02-01-2020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9E2A-4DAD-4636-8887-8C1EB03123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724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1992-90CD-409F-B554-422E023C873B}" type="datetimeFigureOut">
              <a:rPr lang="en-IN" smtClean="0"/>
              <a:t>02-01-2020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9E2A-4DAD-4636-8887-8C1EB03123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811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1992-90CD-409F-B554-422E023C873B}" type="datetimeFigureOut">
              <a:rPr lang="en-IN" smtClean="0"/>
              <a:t>02-01-2020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9E2A-4DAD-4636-8887-8C1EB03123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903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1992-90CD-409F-B554-422E023C873B}" type="datetimeFigureOut">
              <a:rPr lang="en-IN" smtClean="0"/>
              <a:t>02-01-2020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9E2A-4DAD-4636-8887-8C1EB03123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499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1992-90CD-409F-B554-422E023C873B}" type="datetimeFigureOut">
              <a:rPr lang="en-IN" smtClean="0"/>
              <a:t>02-01-2020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9E2A-4DAD-4636-8887-8C1EB03123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045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1992-90CD-409F-B554-422E023C873B}" type="datetimeFigureOut">
              <a:rPr lang="en-IN" smtClean="0"/>
              <a:t>02-01-2020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9E2A-4DAD-4636-8887-8C1EB03123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128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1992-90CD-409F-B554-422E023C873B}" type="datetimeFigureOut">
              <a:rPr lang="en-IN" smtClean="0"/>
              <a:t>02-01-2020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9E2A-4DAD-4636-8887-8C1EB03123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974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01992-90CD-409F-B554-422E023C873B}" type="datetimeFigureOut">
              <a:rPr lang="en-IN" smtClean="0"/>
              <a:t>02-01-2020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09E2A-4DAD-4636-8887-8C1EB03123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843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9545" y="191465"/>
            <a:ext cx="6864908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94560" y="2577211"/>
            <a:ext cx="5754878" cy="2854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0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299995"/>
          </a:xfrm>
        </p:spPr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Absorption &amp; transport of glucose</a:t>
            </a:r>
            <a:endParaRPr lang="en-IN" sz="4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600994"/>
          </a:xfrm>
        </p:spPr>
        <p:txBody>
          <a:bodyPr>
            <a:normAutofit/>
          </a:bodyPr>
          <a:lstStyle/>
          <a:p>
            <a:r>
              <a:rPr lang="en-IN" sz="2800" dirty="0" err="1" smtClean="0"/>
              <a:t>Dr.D.Ponnudhali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44877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548703"/>
            <a:ext cx="8154797" cy="5903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7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32" y="620737"/>
            <a:ext cx="8381110" cy="561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05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54768" y="1459832"/>
            <a:ext cx="6248400" cy="5245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208548" y="1247"/>
            <a:ext cx="8935452" cy="11464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21205" algn="l"/>
              </a:tabLst>
            </a:pPr>
            <a:r>
              <a:rPr lang="en-IN" sz="2400" dirty="0" smtClean="0">
                <a:latin typeface="+mn-lt"/>
                <a:ea typeface="+mn-ea"/>
                <a:cs typeface="+mn-cs"/>
              </a:rPr>
              <a:t>Figure- Showing the co transport of Glucose, mediated by SGLT-  1/2.   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21205" algn="l"/>
              </a:tabLst>
            </a:pPr>
            <a:r>
              <a:rPr lang="en-IN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            SGLT-1</a:t>
            </a:r>
            <a:r>
              <a:rPr lang="en-IN" sz="2400" dirty="0" smtClean="0">
                <a:latin typeface="+mn-lt"/>
                <a:ea typeface="+mn-ea"/>
                <a:cs typeface="+mn-cs"/>
              </a:rPr>
              <a:t> - present on the intestinal cells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21205" algn="l"/>
              </a:tabLst>
            </a:pPr>
            <a:r>
              <a:rPr lang="en-IN" sz="2400" dirty="0">
                <a:latin typeface="+mn-lt"/>
                <a:ea typeface="+mn-ea"/>
                <a:cs typeface="+mn-cs"/>
              </a:rPr>
              <a:t> </a:t>
            </a:r>
            <a:r>
              <a:rPr lang="en-IN" sz="2400" dirty="0" smtClean="0">
                <a:latin typeface="+mn-lt"/>
                <a:ea typeface="+mn-ea"/>
                <a:cs typeface="+mn-cs"/>
              </a:rPr>
              <a:t>             </a:t>
            </a:r>
            <a:r>
              <a:rPr lang="en-IN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SGLT-2 - </a:t>
            </a:r>
            <a:r>
              <a:rPr lang="en-IN" sz="2400" dirty="0" smtClean="0">
                <a:latin typeface="+mn-lt"/>
                <a:ea typeface="+mn-ea"/>
                <a:cs typeface="+mn-cs"/>
              </a:rPr>
              <a:t>present on the proximal renal tubular cells.</a:t>
            </a:r>
            <a:endParaRPr lang="en-IN" sz="24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8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6369"/>
          </a:xfrm>
        </p:spPr>
        <p:txBody>
          <a:bodyPr/>
          <a:lstStyle/>
          <a:p>
            <a:r>
              <a:rPr lang="en-IN" sz="3600" b="1" spc="-215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3 </a:t>
            </a:r>
            <a:r>
              <a:rPr lang="en-IN" sz="3600" b="1" spc="-26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reasons </a:t>
            </a:r>
            <a:r>
              <a:rPr lang="en-IN" sz="3600" b="1" spc="-15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for </a:t>
            </a:r>
            <a:r>
              <a:rPr lang="en-IN" sz="3600" b="1" spc="-18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expulsion </a:t>
            </a:r>
            <a:r>
              <a:rPr lang="en-IN" sz="3600" b="1" spc="-5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en-IN" sz="3600" b="1" spc="-535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IN" sz="3600" b="1" spc="-165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sodium</a:t>
            </a:r>
            <a:endParaRPr lang="en-IN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03" y="1568951"/>
            <a:ext cx="8322844" cy="4351338"/>
          </a:xfrm>
        </p:spPr>
        <p:txBody>
          <a:bodyPr>
            <a:normAutofit/>
          </a:bodyPr>
          <a:lstStyle/>
          <a:p>
            <a:pPr marL="527685" marR="604520" indent="-514984">
              <a:lnSpc>
                <a:spcPct val="100000"/>
              </a:lnSpc>
              <a:spcBef>
                <a:spcPts val="105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lang="en-IN" sz="3200" dirty="0"/>
              <a:t>Na + is osmotically active, causes osmotic  flow to cells, leading to </a:t>
            </a:r>
            <a:r>
              <a:rPr lang="en-IN" sz="3200" dirty="0" err="1"/>
              <a:t>osmolysis</a:t>
            </a:r>
            <a:r>
              <a:rPr lang="en-IN" sz="3200" dirty="0"/>
              <a:t>.</a:t>
            </a:r>
          </a:p>
          <a:p>
            <a:pPr marL="527685" marR="5080" indent="-514984">
              <a:lnSpc>
                <a:spcPct val="100000"/>
              </a:lnSpc>
              <a:spcBef>
                <a:spcPts val="770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lang="en-IN" sz="3200" dirty="0"/>
              <a:t>Na + concentration has to be kept minimal to  maintain the downward gradient.</a:t>
            </a: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lang="en-IN" sz="3200" dirty="0"/>
              <a:t>Na + is inhibitory to many enzyme actions.</a:t>
            </a: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3284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3442"/>
          </a:xfrm>
        </p:spPr>
        <p:txBody>
          <a:bodyPr>
            <a:normAutofit/>
          </a:bodyPr>
          <a:lstStyle/>
          <a:p>
            <a:pPr algn="ctr"/>
            <a:r>
              <a:rPr lang="en-IN" sz="3600" b="1" spc="-260" dirty="0">
                <a:solidFill>
                  <a:srgbClr val="0070C0"/>
                </a:solidFill>
                <a:latin typeface="Comic Sans MS" panose="030F0702030302020204" pitchFamily="66" charset="0"/>
              </a:rPr>
              <a:t>Clinical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5" y="1167898"/>
            <a:ext cx="8742948" cy="4351338"/>
          </a:xfrm>
        </p:spPr>
        <p:txBody>
          <a:bodyPr>
            <a:normAutofit/>
          </a:bodyPr>
          <a:lstStyle/>
          <a:p>
            <a:pPr marL="355600" marR="1421765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lang="en-IN" sz="3200" dirty="0"/>
              <a:t>In deficiency of </a:t>
            </a:r>
            <a:r>
              <a:rPr lang="en-IN" sz="3200" b="1" dirty="0">
                <a:solidFill>
                  <a:srgbClr val="C00000"/>
                </a:solidFill>
              </a:rPr>
              <a:t>SGLT- 1, </a:t>
            </a:r>
            <a:r>
              <a:rPr lang="en-IN" sz="3200" dirty="0">
                <a:solidFill>
                  <a:srgbClr val="C00000"/>
                </a:solidFill>
              </a:rPr>
              <a:t>glucose is left  unabsorbed</a:t>
            </a:r>
            <a:r>
              <a:rPr lang="en-IN" sz="3200" dirty="0"/>
              <a:t> and is excreted in </a:t>
            </a:r>
            <a:r>
              <a:rPr lang="en-IN" sz="3200" dirty="0" smtClean="0"/>
              <a:t>faeces.  </a:t>
            </a:r>
            <a:r>
              <a:rPr lang="en-IN" sz="3200" dirty="0">
                <a:solidFill>
                  <a:srgbClr val="C00000"/>
                </a:solidFill>
              </a:rPr>
              <a:t>Galactose is also </a:t>
            </a:r>
            <a:r>
              <a:rPr lang="en-IN" sz="3200" dirty="0" err="1">
                <a:solidFill>
                  <a:srgbClr val="C00000"/>
                </a:solidFill>
              </a:rPr>
              <a:t>malabsorbed</a:t>
            </a:r>
            <a:r>
              <a:rPr lang="en-IN" sz="3200" dirty="0" smtClean="0">
                <a:solidFill>
                  <a:srgbClr val="C00000"/>
                </a:solidFill>
              </a:rPr>
              <a:t>.</a:t>
            </a:r>
          </a:p>
          <a:p>
            <a:pPr marL="355600" marR="1421765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endParaRPr lang="en-IN" sz="3200" dirty="0">
              <a:solidFill>
                <a:srgbClr val="C00000"/>
              </a:solidFill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tabLst>
                <a:tab pos="354965" algn="l"/>
                <a:tab pos="355600" algn="l"/>
              </a:tabLst>
            </a:pPr>
            <a:r>
              <a:rPr lang="en-IN" sz="3200" dirty="0"/>
              <a:t>In deficiency of </a:t>
            </a:r>
            <a:r>
              <a:rPr lang="en-IN" sz="3200" b="1" dirty="0">
                <a:solidFill>
                  <a:srgbClr val="C00000"/>
                </a:solidFill>
              </a:rPr>
              <a:t>SGLT- 2</a:t>
            </a:r>
            <a:r>
              <a:rPr lang="en-IN" sz="3200" dirty="0"/>
              <a:t>, the filtered glucose is  not reabsorbed back, it is lost in urine, causing  </a:t>
            </a:r>
            <a:r>
              <a:rPr lang="en-IN" sz="3200" dirty="0">
                <a:solidFill>
                  <a:srgbClr val="C00000"/>
                </a:solidFill>
              </a:rPr>
              <a:t>glycosuria.</a:t>
            </a: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7828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67150" y="0"/>
            <a:ext cx="1857375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25544" y="104901"/>
            <a:ext cx="1151890" cy="14484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ct val="91700"/>
              </a:lnSpc>
              <a:spcBef>
                <a:spcPts val="300"/>
              </a:spcBef>
            </a:pP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d 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gradient</a:t>
            </a:r>
            <a:r>
              <a:rPr sz="20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950" spc="-202" baseline="25641" dirty="0">
                <a:solidFill>
                  <a:srgbClr val="FFFFFF"/>
                </a:solidFill>
                <a:latin typeface="Arial"/>
                <a:cs typeface="Arial"/>
              </a:rPr>
              <a:t>+ 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releases 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43550" y="1190625"/>
            <a:ext cx="628650" cy="66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86475" y="1247775"/>
            <a:ext cx="1866900" cy="1866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59473" y="1465275"/>
            <a:ext cx="1134110" cy="13049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635" algn="ctr">
              <a:lnSpc>
                <a:spcPct val="91400"/>
              </a:lnSpc>
              <a:spcBef>
                <a:spcPts val="285"/>
              </a:spcBef>
            </a:pPr>
            <a:r>
              <a:rPr sz="1800" spc="-140" dirty="0">
                <a:solidFill>
                  <a:srgbClr val="FFFFFF"/>
                </a:solidFill>
                <a:latin typeface="Arial"/>
                <a:cs typeface="Arial"/>
              </a:rPr>
              <a:t>Na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expelled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8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through  </a:t>
            </a:r>
            <a:r>
              <a:rPr sz="1800" spc="-150" dirty="0">
                <a:solidFill>
                  <a:srgbClr val="FFFFFF"/>
                </a:solidFill>
                <a:latin typeface="Arial"/>
                <a:cs typeface="Arial"/>
              </a:rPr>
              <a:t>Na-K</a:t>
            </a:r>
            <a:endParaRPr sz="1800">
              <a:latin typeface="Arial"/>
              <a:cs typeface="Arial"/>
            </a:endParaRPr>
          </a:p>
          <a:p>
            <a:pPr marL="241300" marR="233679" algn="ctr">
              <a:lnSpc>
                <a:spcPts val="1980"/>
              </a:lnSpc>
              <a:spcBef>
                <a:spcPts val="40"/>
              </a:spcBef>
            </a:pPr>
            <a:r>
              <a:rPr sz="1800" spc="-3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2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30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-17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pump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57975" y="3152775"/>
            <a:ext cx="723900" cy="600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86475" y="3819525"/>
            <a:ext cx="1866900" cy="1866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47282" y="4035628"/>
            <a:ext cx="1158875" cy="13049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-635" algn="ctr">
              <a:lnSpc>
                <a:spcPct val="91500"/>
              </a:lnSpc>
              <a:spcBef>
                <a:spcPts val="285"/>
              </a:spcBef>
            </a:pP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sodium 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8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expelled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out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1800" spc="-270" dirty="0">
                <a:solidFill>
                  <a:srgbClr val="FFFFFF"/>
                </a:solidFill>
                <a:latin typeface="Arial"/>
                <a:cs typeface="Arial"/>
              </a:rPr>
              <a:t>K 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are   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internalised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48325" y="5048250"/>
            <a:ext cx="628650" cy="6667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67150" y="5105398"/>
            <a:ext cx="1857375" cy="17525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04842" y="5291073"/>
            <a:ext cx="1189990" cy="138112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1270" algn="ctr">
              <a:lnSpc>
                <a:spcPct val="91600"/>
              </a:lnSpc>
              <a:spcBef>
                <a:spcPts val="220"/>
              </a:spcBef>
            </a:pP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200" spc="-95" dirty="0">
                <a:solidFill>
                  <a:srgbClr val="FFFFFF"/>
                </a:solidFill>
                <a:latin typeface="Arial"/>
                <a:cs typeface="Arial"/>
              </a:rPr>
              <a:t>Na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removed 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paracellular  </a:t>
            </a:r>
            <a:r>
              <a:rPr sz="1200" spc="-95" dirty="0">
                <a:solidFill>
                  <a:srgbClr val="FFFFFF"/>
                </a:solidFill>
                <a:latin typeface="Arial"/>
                <a:cs typeface="Arial"/>
              </a:rPr>
              <a:t>spaces 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exerts 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osmotic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pressure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causes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flow</a:t>
            </a:r>
            <a:r>
              <a:rPr sz="1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water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intracellular  </a:t>
            </a:r>
            <a:r>
              <a:rPr sz="1200" spc="-95" dirty="0">
                <a:solidFill>
                  <a:srgbClr val="FFFFFF"/>
                </a:solidFill>
                <a:latin typeface="Arial"/>
                <a:cs typeface="Arial"/>
              </a:rPr>
              <a:t>spaces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19475" y="5076825"/>
            <a:ext cx="628650" cy="6667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38300" y="3819525"/>
            <a:ext cx="1866900" cy="1866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82216" y="4035628"/>
            <a:ext cx="1184910" cy="13049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2540" algn="ctr">
              <a:lnSpc>
                <a:spcPct val="91500"/>
              </a:lnSpc>
              <a:spcBef>
                <a:spcPts val="285"/>
              </a:spcBef>
            </a:pP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Water 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carries  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dissolved  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glucose</a:t>
            </a:r>
            <a:r>
              <a:rPr sz="18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09800" y="3181350"/>
            <a:ext cx="723900" cy="6000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38300" y="1247775"/>
            <a:ext cx="1866900" cy="18669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994407" y="1591436"/>
            <a:ext cx="1160145" cy="10528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1270" algn="ctr">
              <a:lnSpc>
                <a:spcPct val="91500"/>
              </a:lnSpc>
              <a:spcBef>
                <a:spcPts val="280"/>
              </a:spcBef>
            </a:pP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type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absorption 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called 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solvent</a:t>
            </a:r>
            <a:r>
              <a:rPr sz="18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drag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14700" y="1219200"/>
            <a:ext cx="628650" cy="6667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77000" y="0"/>
            <a:ext cx="2667000" cy="990600"/>
          </a:xfrm>
          <a:custGeom>
            <a:avLst/>
            <a:gdLst/>
            <a:ahLst/>
            <a:cxnLst/>
            <a:rect l="l" t="t" r="r" b="b"/>
            <a:pathLst>
              <a:path w="2667000" h="990600">
                <a:moveTo>
                  <a:pt x="2501900" y="0"/>
                </a:moveTo>
                <a:lnTo>
                  <a:pt x="165100" y="0"/>
                </a:lnTo>
                <a:lnTo>
                  <a:pt x="121208" y="5897"/>
                </a:lnTo>
                <a:lnTo>
                  <a:pt x="81769" y="22540"/>
                </a:lnTo>
                <a:lnTo>
                  <a:pt x="48355" y="48355"/>
                </a:lnTo>
                <a:lnTo>
                  <a:pt x="22540" y="81769"/>
                </a:lnTo>
                <a:lnTo>
                  <a:pt x="5897" y="121208"/>
                </a:lnTo>
                <a:lnTo>
                  <a:pt x="0" y="165100"/>
                </a:lnTo>
                <a:lnTo>
                  <a:pt x="0" y="825500"/>
                </a:lnTo>
                <a:lnTo>
                  <a:pt x="5897" y="869391"/>
                </a:lnTo>
                <a:lnTo>
                  <a:pt x="22540" y="908830"/>
                </a:lnTo>
                <a:lnTo>
                  <a:pt x="48355" y="942244"/>
                </a:lnTo>
                <a:lnTo>
                  <a:pt x="81769" y="968059"/>
                </a:lnTo>
                <a:lnTo>
                  <a:pt x="121208" y="984702"/>
                </a:lnTo>
                <a:lnTo>
                  <a:pt x="165100" y="990600"/>
                </a:lnTo>
                <a:lnTo>
                  <a:pt x="2501900" y="990600"/>
                </a:lnTo>
                <a:lnTo>
                  <a:pt x="2545791" y="984702"/>
                </a:lnTo>
                <a:lnTo>
                  <a:pt x="2585230" y="968059"/>
                </a:lnTo>
                <a:lnTo>
                  <a:pt x="2618644" y="942244"/>
                </a:lnTo>
                <a:lnTo>
                  <a:pt x="2644459" y="908830"/>
                </a:lnTo>
                <a:lnTo>
                  <a:pt x="2661102" y="869391"/>
                </a:lnTo>
                <a:lnTo>
                  <a:pt x="2667000" y="825500"/>
                </a:lnTo>
                <a:lnTo>
                  <a:pt x="2667000" y="165100"/>
                </a:lnTo>
                <a:lnTo>
                  <a:pt x="2661102" y="121208"/>
                </a:lnTo>
                <a:lnTo>
                  <a:pt x="2644459" y="81769"/>
                </a:lnTo>
                <a:lnTo>
                  <a:pt x="2618644" y="48355"/>
                </a:lnTo>
                <a:lnTo>
                  <a:pt x="2585230" y="22540"/>
                </a:lnTo>
                <a:lnTo>
                  <a:pt x="2545791" y="5897"/>
                </a:lnTo>
                <a:lnTo>
                  <a:pt x="250190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77000" y="0"/>
            <a:ext cx="2667000" cy="990600"/>
          </a:xfrm>
          <a:custGeom>
            <a:avLst/>
            <a:gdLst/>
            <a:ahLst/>
            <a:cxnLst/>
            <a:rect l="l" t="t" r="r" b="b"/>
            <a:pathLst>
              <a:path w="2667000" h="990600">
                <a:moveTo>
                  <a:pt x="0" y="165100"/>
                </a:moveTo>
                <a:lnTo>
                  <a:pt x="5897" y="121208"/>
                </a:lnTo>
                <a:lnTo>
                  <a:pt x="22540" y="81769"/>
                </a:lnTo>
                <a:lnTo>
                  <a:pt x="48355" y="48355"/>
                </a:lnTo>
                <a:lnTo>
                  <a:pt x="81769" y="22540"/>
                </a:lnTo>
                <a:lnTo>
                  <a:pt x="121208" y="5897"/>
                </a:lnTo>
                <a:lnTo>
                  <a:pt x="165100" y="0"/>
                </a:lnTo>
                <a:lnTo>
                  <a:pt x="2501900" y="0"/>
                </a:lnTo>
                <a:lnTo>
                  <a:pt x="2545791" y="5897"/>
                </a:lnTo>
                <a:lnTo>
                  <a:pt x="2585230" y="22540"/>
                </a:lnTo>
                <a:lnTo>
                  <a:pt x="2618644" y="48355"/>
                </a:lnTo>
                <a:lnTo>
                  <a:pt x="2644459" y="81769"/>
                </a:lnTo>
                <a:lnTo>
                  <a:pt x="2661102" y="121208"/>
                </a:lnTo>
                <a:lnTo>
                  <a:pt x="2667000" y="165100"/>
                </a:lnTo>
                <a:lnTo>
                  <a:pt x="2667000" y="825500"/>
                </a:lnTo>
                <a:lnTo>
                  <a:pt x="2661102" y="869391"/>
                </a:lnTo>
                <a:lnTo>
                  <a:pt x="2644459" y="908830"/>
                </a:lnTo>
                <a:lnTo>
                  <a:pt x="2618644" y="942244"/>
                </a:lnTo>
                <a:lnTo>
                  <a:pt x="2585230" y="968059"/>
                </a:lnTo>
                <a:lnTo>
                  <a:pt x="2545791" y="984702"/>
                </a:lnTo>
                <a:lnTo>
                  <a:pt x="2501900" y="990600"/>
                </a:lnTo>
                <a:lnTo>
                  <a:pt x="165100" y="990600"/>
                </a:lnTo>
                <a:lnTo>
                  <a:pt x="121208" y="984702"/>
                </a:lnTo>
                <a:lnTo>
                  <a:pt x="81769" y="968059"/>
                </a:lnTo>
                <a:lnTo>
                  <a:pt x="48355" y="942244"/>
                </a:lnTo>
                <a:lnTo>
                  <a:pt x="22540" y="908830"/>
                </a:lnTo>
                <a:lnTo>
                  <a:pt x="5897" y="869391"/>
                </a:lnTo>
                <a:lnTo>
                  <a:pt x="0" y="825500"/>
                </a:lnTo>
                <a:lnTo>
                  <a:pt x="0" y="165100"/>
                </a:lnTo>
                <a:close/>
              </a:path>
            </a:pathLst>
          </a:custGeom>
          <a:ln w="19050">
            <a:solidFill>
              <a:srgbClr val="B66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709029" y="20827"/>
            <a:ext cx="207708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14" dirty="0">
                <a:latin typeface="Arial"/>
                <a:cs typeface="Arial"/>
              </a:rPr>
              <a:t>Energy </a:t>
            </a:r>
            <a:r>
              <a:rPr sz="1600" spc="-80" dirty="0">
                <a:latin typeface="Arial"/>
                <a:cs typeface="Arial"/>
              </a:rPr>
              <a:t>released </a:t>
            </a:r>
            <a:r>
              <a:rPr sz="1600" spc="-85" dirty="0">
                <a:latin typeface="Arial"/>
                <a:cs typeface="Arial"/>
              </a:rPr>
              <a:t>is  </a:t>
            </a:r>
            <a:r>
              <a:rPr sz="1600" spc="-60" dirty="0">
                <a:latin typeface="Arial"/>
                <a:cs typeface="Arial"/>
              </a:rPr>
              <a:t>captured </a:t>
            </a:r>
            <a:r>
              <a:rPr sz="1600" spc="-10" dirty="0">
                <a:latin typeface="Arial"/>
                <a:cs typeface="Arial"/>
              </a:rPr>
              <a:t>for </a:t>
            </a:r>
            <a:r>
              <a:rPr sz="1600" spc="-35" dirty="0">
                <a:latin typeface="Arial"/>
                <a:cs typeface="Arial"/>
              </a:rPr>
              <a:t>transport</a:t>
            </a:r>
            <a:r>
              <a:rPr sz="1600" spc="-1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  </a:t>
            </a:r>
            <a:r>
              <a:rPr sz="1600" spc="-95" dirty="0">
                <a:latin typeface="Arial"/>
                <a:cs typeface="Arial"/>
              </a:rPr>
              <a:t>glucose </a:t>
            </a:r>
            <a:r>
              <a:rPr sz="1600" spc="-80" dirty="0">
                <a:latin typeface="Arial"/>
                <a:cs typeface="Arial"/>
              </a:rPr>
              <a:t>against </a:t>
            </a:r>
            <a:r>
              <a:rPr sz="1600" spc="-130" dirty="0">
                <a:latin typeface="Arial"/>
                <a:cs typeface="Arial"/>
              </a:rPr>
              <a:t>a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90" dirty="0">
                <a:latin typeface="Arial"/>
                <a:cs typeface="Arial"/>
              </a:rPr>
              <a:t>conc.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60" dirty="0">
                <a:latin typeface="Arial"/>
                <a:cs typeface="Arial"/>
              </a:rPr>
              <a:t>Gradient.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11571" y="594613"/>
            <a:ext cx="620395" cy="804545"/>
          </a:xfrm>
          <a:custGeom>
            <a:avLst/>
            <a:gdLst/>
            <a:ahLst/>
            <a:cxnLst/>
            <a:rect l="l" t="t" r="r" b="b"/>
            <a:pathLst>
              <a:path w="620395" h="804544">
                <a:moveTo>
                  <a:pt x="598424" y="0"/>
                </a:moveTo>
                <a:lnTo>
                  <a:pt x="454405" y="21589"/>
                </a:lnTo>
                <a:lnTo>
                  <a:pt x="527176" y="75437"/>
                </a:lnTo>
                <a:lnTo>
                  <a:pt x="0" y="789432"/>
                </a:lnTo>
                <a:lnTo>
                  <a:pt x="20192" y="804290"/>
                </a:lnTo>
                <a:lnTo>
                  <a:pt x="547369" y="90170"/>
                </a:lnTo>
                <a:lnTo>
                  <a:pt x="612021" y="90170"/>
                </a:lnTo>
                <a:lnTo>
                  <a:pt x="598424" y="0"/>
                </a:lnTo>
                <a:close/>
              </a:path>
              <a:path w="620395" h="804544">
                <a:moveTo>
                  <a:pt x="612021" y="90170"/>
                </a:moveTo>
                <a:lnTo>
                  <a:pt x="547369" y="90170"/>
                </a:lnTo>
                <a:lnTo>
                  <a:pt x="620140" y="144018"/>
                </a:lnTo>
                <a:lnTo>
                  <a:pt x="612021" y="9017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1571" y="594613"/>
            <a:ext cx="620395" cy="804545"/>
          </a:xfrm>
          <a:custGeom>
            <a:avLst/>
            <a:gdLst/>
            <a:ahLst/>
            <a:cxnLst/>
            <a:rect l="l" t="t" r="r" b="b"/>
            <a:pathLst>
              <a:path w="620395" h="804544">
                <a:moveTo>
                  <a:pt x="620140" y="144018"/>
                </a:moveTo>
                <a:lnTo>
                  <a:pt x="547369" y="90170"/>
                </a:lnTo>
                <a:lnTo>
                  <a:pt x="20192" y="804290"/>
                </a:lnTo>
                <a:lnTo>
                  <a:pt x="0" y="789432"/>
                </a:lnTo>
                <a:lnTo>
                  <a:pt x="527176" y="75437"/>
                </a:lnTo>
                <a:lnTo>
                  <a:pt x="454405" y="21589"/>
                </a:lnTo>
                <a:lnTo>
                  <a:pt x="598424" y="0"/>
                </a:lnTo>
                <a:lnTo>
                  <a:pt x="620140" y="144018"/>
                </a:lnTo>
                <a:close/>
              </a:path>
            </a:pathLst>
          </a:custGeom>
          <a:ln w="190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73772" y="3037204"/>
            <a:ext cx="912494" cy="471170"/>
          </a:xfrm>
          <a:custGeom>
            <a:avLst/>
            <a:gdLst/>
            <a:ahLst/>
            <a:cxnLst/>
            <a:rect l="l" t="t" r="r" b="b"/>
            <a:pathLst>
              <a:path w="912495" h="471170">
                <a:moveTo>
                  <a:pt x="273039" y="183134"/>
                </a:moveTo>
                <a:lnTo>
                  <a:pt x="155701" y="183134"/>
                </a:lnTo>
                <a:lnTo>
                  <a:pt x="896620" y="471170"/>
                </a:lnTo>
                <a:lnTo>
                  <a:pt x="911986" y="431419"/>
                </a:lnTo>
                <a:lnTo>
                  <a:pt x="273039" y="183134"/>
                </a:lnTo>
                <a:close/>
              </a:path>
              <a:path w="912495" h="471170">
                <a:moveTo>
                  <a:pt x="226822" y="0"/>
                </a:moveTo>
                <a:lnTo>
                  <a:pt x="0" y="99822"/>
                </a:lnTo>
                <a:lnTo>
                  <a:pt x="99949" y="326644"/>
                </a:lnTo>
                <a:lnTo>
                  <a:pt x="155701" y="183134"/>
                </a:lnTo>
                <a:lnTo>
                  <a:pt x="273039" y="183134"/>
                </a:lnTo>
                <a:lnTo>
                  <a:pt x="171069" y="143510"/>
                </a:lnTo>
                <a:lnTo>
                  <a:pt x="22682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73772" y="3037204"/>
            <a:ext cx="912494" cy="471170"/>
          </a:xfrm>
          <a:custGeom>
            <a:avLst/>
            <a:gdLst/>
            <a:ahLst/>
            <a:cxnLst/>
            <a:rect l="l" t="t" r="r" b="b"/>
            <a:pathLst>
              <a:path w="912495" h="471170">
                <a:moveTo>
                  <a:pt x="226822" y="0"/>
                </a:moveTo>
                <a:lnTo>
                  <a:pt x="171069" y="143510"/>
                </a:lnTo>
                <a:lnTo>
                  <a:pt x="911986" y="431419"/>
                </a:lnTo>
                <a:lnTo>
                  <a:pt x="896620" y="471170"/>
                </a:lnTo>
                <a:lnTo>
                  <a:pt x="155701" y="183134"/>
                </a:lnTo>
                <a:lnTo>
                  <a:pt x="99949" y="326644"/>
                </a:lnTo>
                <a:lnTo>
                  <a:pt x="0" y="99822"/>
                </a:lnTo>
                <a:lnTo>
                  <a:pt x="226822" y="0"/>
                </a:lnTo>
                <a:close/>
              </a:path>
            </a:pathLst>
          </a:custGeom>
          <a:ln w="190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77200" y="2895600"/>
            <a:ext cx="1066800" cy="1371600"/>
          </a:xfrm>
          <a:custGeom>
            <a:avLst/>
            <a:gdLst/>
            <a:ahLst/>
            <a:cxnLst/>
            <a:rect l="l" t="t" r="r" b="b"/>
            <a:pathLst>
              <a:path w="1066800" h="1371600">
                <a:moveTo>
                  <a:pt x="889000" y="0"/>
                </a:moveTo>
                <a:lnTo>
                  <a:pt x="177800" y="0"/>
                </a:lnTo>
                <a:lnTo>
                  <a:pt x="130542" y="6352"/>
                </a:lnTo>
                <a:lnTo>
                  <a:pt x="88072" y="24280"/>
                </a:lnTo>
                <a:lnTo>
                  <a:pt x="52085" y="52085"/>
                </a:lnTo>
                <a:lnTo>
                  <a:pt x="24280" y="88072"/>
                </a:lnTo>
                <a:lnTo>
                  <a:pt x="6352" y="130542"/>
                </a:lnTo>
                <a:lnTo>
                  <a:pt x="0" y="177800"/>
                </a:lnTo>
                <a:lnTo>
                  <a:pt x="0" y="1193800"/>
                </a:lnTo>
                <a:lnTo>
                  <a:pt x="6352" y="1241057"/>
                </a:lnTo>
                <a:lnTo>
                  <a:pt x="24280" y="1283527"/>
                </a:lnTo>
                <a:lnTo>
                  <a:pt x="52085" y="1319514"/>
                </a:lnTo>
                <a:lnTo>
                  <a:pt x="88072" y="1347319"/>
                </a:lnTo>
                <a:lnTo>
                  <a:pt x="130542" y="1365247"/>
                </a:lnTo>
                <a:lnTo>
                  <a:pt x="177800" y="1371600"/>
                </a:lnTo>
                <a:lnTo>
                  <a:pt x="889000" y="1371600"/>
                </a:lnTo>
                <a:lnTo>
                  <a:pt x="936257" y="1365247"/>
                </a:lnTo>
                <a:lnTo>
                  <a:pt x="978727" y="1347319"/>
                </a:lnTo>
                <a:lnTo>
                  <a:pt x="1014714" y="1319514"/>
                </a:lnTo>
                <a:lnTo>
                  <a:pt x="1042519" y="1283527"/>
                </a:lnTo>
                <a:lnTo>
                  <a:pt x="1060447" y="1241057"/>
                </a:lnTo>
                <a:lnTo>
                  <a:pt x="1066800" y="1193800"/>
                </a:lnTo>
                <a:lnTo>
                  <a:pt x="1066800" y="177800"/>
                </a:lnTo>
                <a:lnTo>
                  <a:pt x="1060447" y="130542"/>
                </a:lnTo>
                <a:lnTo>
                  <a:pt x="1042519" y="88072"/>
                </a:lnTo>
                <a:lnTo>
                  <a:pt x="1014714" y="52085"/>
                </a:lnTo>
                <a:lnTo>
                  <a:pt x="978727" y="24280"/>
                </a:lnTo>
                <a:lnTo>
                  <a:pt x="936257" y="6352"/>
                </a:lnTo>
                <a:lnTo>
                  <a:pt x="8890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77200" y="2895600"/>
            <a:ext cx="1066800" cy="1371600"/>
          </a:xfrm>
          <a:custGeom>
            <a:avLst/>
            <a:gdLst/>
            <a:ahLst/>
            <a:cxnLst/>
            <a:rect l="l" t="t" r="r" b="b"/>
            <a:pathLst>
              <a:path w="1066800" h="1371600">
                <a:moveTo>
                  <a:pt x="0" y="177800"/>
                </a:moveTo>
                <a:lnTo>
                  <a:pt x="6352" y="130542"/>
                </a:lnTo>
                <a:lnTo>
                  <a:pt x="24280" y="88072"/>
                </a:lnTo>
                <a:lnTo>
                  <a:pt x="52085" y="52085"/>
                </a:lnTo>
                <a:lnTo>
                  <a:pt x="88072" y="24280"/>
                </a:lnTo>
                <a:lnTo>
                  <a:pt x="130542" y="6352"/>
                </a:lnTo>
                <a:lnTo>
                  <a:pt x="177800" y="0"/>
                </a:lnTo>
                <a:lnTo>
                  <a:pt x="889000" y="0"/>
                </a:lnTo>
                <a:lnTo>
                  <a:pt x="936257" y="6352"/>
                </a:lnTo>
                <a:lnTo>
                  <a:pt x="978727" y="24280"/>
                </a:lnTo>
                <a:lnTo>
                  <a:pt x="1014714" y="52085"/>
                </a:lnTo>
                <a:lnTo>
                  <a:pt x="1042519" y="88072"/>
                </a:lnTo>
                <a:lnTo>
                  <a:pt x="1060447" y="130542"/>
                </a:lnTo>
                <a:lnTo>
                  <a:pt x="1066800" y="177800"/>
                </a:lnTo>
                <a:lnTo>
                  <a:pt x="1066800" y="1193800"/>
                </a:lnTo>
                <a:lnTo>
                  <a:pt x="1060447" y="1241057"/>
                </a:lnTo>
                <a:lnTo>
                  <a:pt x="1042519" y="1283527"/>
                </a:lnTo>
                <a:lnTo>
                  <a:pt x="1014714" y="1319514"/>
                </a:lnTo>
                <a:lnTo>
                  <a:pt x="978727" y="1347319"/>
                </a:lnTo>
                <a:lnTo>
                  <a:pt x="936257" y="1365247"/>
                </a:lnTo>
                <a:lnTo>
                  <a:pt x="889000" y="1371600"/>
                </a:lnTo>
                <a:lnTo>
                  <a:pt x="177800" y="1371600"/>
                </a:lnTo>
                <a:lnTo>
                  <a:pt x="130542" y="1365247"/>
                </a:lnTo>
                <a:lnTo>
                  <a:pt x="88072" y="1347319"/>
                </a:lnTo>
                <a:lnTo>
                  <a:pt x="52085" y="1319514"/>
                </a:lnTo>
                <a:lnTo>
                  <a:pt x="24280" y="1283527"/>
                </a:lnTo>
                <a:lnTo>
                  <a:pt x="6352" y="1241057"/>
                </a:lnTo>
                <a:lnTo>
                  <a:pt x="0" y="1193800"/>
                </a:lnTo>
                <a:lnTo>
                  <a:pt x="0" y="177800"/>
                </a:lnTo>
                <a:close/>
              </a:path>
            </a:pathLst>
          </a:custGeom>
          <a:ln w="19050">
            <a:solidFill>
              <a:srgbClr val="708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081009" y="3145662"/>
            <a:ext cx="93980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14" dirty="0">
                <a:latin typeface="Arial"/>
                <a:cs typeface="Arial"/>
              </a:rPr>
              <a:t>Energy </a:t>
            </a:r>
            <a:r>
              <a:rPr sz="1600" spc="-85" dirty="0">
                <a:latin typeface="Arial"/>
                <a:cs typeface="Arial"/>
              </a:rPr>
              <a:t>is  </a:t>
            </a:r>
            <a:r>
              <a:rPr sz="1600" spc="-90" dirty="0">
                <a:latin typeface="Arial"/>
                <a:cs typeface="Arial"/>
              </a:rPr>
              <a:t>consumed  </a:t>
            </a:r>
            <a:r>
              <a:rPr sz="1600" spc="-25" dirty="0">
                <a:latin typeface="Arial"/>
                <a:cs typeface="Arial"/>
              </a:rPr>
              <a:t>at </a:t>
            </a:r>
            <a:r>
              <a:rPr sz="1600" spc="-20" dirty="0">
                <a:latin typeface="Arial"/>
                <a:cs typeface="Arial"/>
              </a:rPr>
              <a:t>the</a:t>
            </a:r>
            <a:r>
              <a:rPr sz="1600" spc="-24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level 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240" dirty="0">
                <a:latin typeface="Arial"/>
                <a:cs typeface="Arial"/>
              </a:rPr>
              <a:t>ATP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1728216" cy="5760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247" y="449580"/>
            <a:ext cx="1341120" cy="1158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03859"/>
            <a:ext cx="1213104" cy="6598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247" y="937260"/>
            <a:ext cx="827532" cy="1158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891539"/>
            <a:ext cx="2217420" cy="6598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247" y="1424939"/>
            <a:ext cx="1918716" cy="1158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78739" y="7112"/>
            <a:ext cx="186499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u="heavy" spc="-23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Solvent </a:t>
            </a:r>
            <a:r>
              <a:rPr sz="3200" b="1" spc="-235" dirty="0">
                <a:latin typeface="Arial"/>
                <a:cs typeface="Arial"/>
              </a:rPr>
              <a:t> </a:t>
            </a:r>
            <a:r>
              <a:rPr sz="3200" b="1" u="heavy" spc="-26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drag </a:t>
            </a:r>
            <a:r>
              <a:rPr sz="3200" b="1" spc="-265" dirty="0">
                <a:latin typeface="Arial"/>
                <a:cs typeface="Arial"/>
              </a:rPr>
              <a:t> </a:t>
            </a:r>
            <a:r>
              <a:rPr sz="3200" b="1" u="heavy" spc="-21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sz="3200" b="1" u="heavy" spc="-24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b</a:t>
            </a:r>
            <a:r>
              <a:rPr sz="3200" b="1" u="heavy" spc="-35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</a:t>
            </a:r>
            <a:r>
              <a:rPr sz="3200" b="1" u="heavy" spc="-38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</a:t>
            </a:r>
            <a:r>
              <a:rPr sz="3200" b="1" u="heavy" spc="-14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</a:t>
            </a:r>
            <a:r>
              <a:rPr sz="3200" b="1" u="heavy" spc="-22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</a:t>
            </a:r>
            <a:r>
              <a:rPr sz="3200" b="1" u="heavy" spc="-13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tion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90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6220" y="164592"/>
            <a:ext cx="650748" cy="640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2355" y="144779"/>
            <a:ext cx="7810500" cy="659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2355" y="632459"/>
            <a:ext cx="7834883" cy="659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355" y="1120139"/>
            <a:ext cx="4360164" cy="659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220" y="1725167"/>
            <a:ext cx="650748" cy="640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2355" y="1705355"/>
            <a:ext cx="2950464" cy="6598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73323" y="1705355"/>
            <a:ext cx="2122931" cy="6598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3628" y="1705355"/>
            <a:ext cx="4195572" cy="6598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6220" y="2310383"/>
            <a:ext cx="650748" cy="640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2355" y="2290572"/>
            <a:ext cx="7734300" cy="6598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2355" y="2778251"/>
            <a:ext cx="6652259" cy="6598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75119" y="2778251"/>
            <a:ext cx="952500" cy="6598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88123" y="2778251"/>
            <a:ext cx="1423416" cy="6598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2355" y="3265932"/>
            <a:ext cx="1991868" cy="6598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14727" y="3265932"/>
            <a:ext cx="664463" cy="6598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39695" y="3265932"/>
            <a:ext cx="6815328" cy="6598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2355" y="3753611"/>
            <a:ext cx="1333500" cy="6598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56360" y="3753611"/>
            <a:ext cx="664464" cy="6598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1244" y="3753611"/>
            <a:ext cx="853440" cy="6598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6220" y="4358640"/>
            <a:ext cx="650748" cy="640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2355" y="4338828"/>
            <a:ext cx="4110228" cy="6598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33088" y="4338828"/>
            <a:ext cx="664463" cy="6598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47971" y="4338828"/>
            <a:ext cx="853439" cy="6598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59740" y="235712"/>
            <a:ext cx="8129270" cy="470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63245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spc="-235" dirty="0">
                <a:latin typeface="Arial"/>
                <a:cs typeface="Arial"/>
              </a:rPr>
              <a:t>Solvent </a:t>
            </a:r>
            <a:r>
              <a:rPr sz="3200" b="1" spc="-265" dirty="0">
                <a:latin typeface="Arial"/>
                <a:cs typeface="Arial"/>
              </a:rPr>
              <a:t>drag </a:t>
            </a:r>
            <a:r>
              <a:rPr sz="3200" b="1" spc="-305" dirty="0">
                <a:latin typeface="Arial"/>
                <a:cs typeface="Arial"/>
              </a:rPr>
              <a:t>is </a:t>
            </a:r>
            <a:r>
              <a:rPr sz="3200" b="1" spc="-150" dirty="0">
                <a:latin typeface="Arial"/>
                <a:cs typeface="Arial"/>
              </a:rPr>
              <a:t>not </a:t>
            </a:r>
            <a:r>
              <a:rPr sz="3200" b="1" spc="-120" dirty="0">
                <a:latin typeface="Arial"/>
                <a:cs typeface="Arial"/>
              </a:rPr>
              <a:t>the </a:t>
            </a:r>
            <a:r>
              <a:rPr sz="3200" b="1" spc="-200" dirty="0">
                <a:latin typeface="Arial"/>
                <a:cs typeface="Arial"/>
              </a:rPr>
              <a:t>main </a:t>
            </a:r>
            <a:r>
              <a:rPr sz="3200" b="1" spc="-270" dirty="0">
                <a:latin typeface="Arial"/>
                <a:cs typeface="Arial"/>
              </a:rPr>
              <a:t>mechanism </a:t>
            </a:r>
            <a:r>
              <a:rPr sz="3200" b="1" spc="-145" dirty="0">
                <a:latin typeface="Arial"/>
                <a:cs typeface="Arial"/>
              </a:rPr>
              <a:t>of  </a:t>
            </a:r>
            <a:r>
              <a:rPr sz="3200" b="1" spc="-310" dirty="0">
                <a:latin typeface="Arial"/>
                <a:cs typeface="Arial"/>
              </a:rPr>
              <a:t>glucose </a:t>
            </a:r>
            <a:r>
              <a:rPr sz="3200" b="1" spc="-210" dirty="0">
                <a:latin typeface="Arial"/>
                <a:cs typeface="Arial"/>
              </a:rPr>
              <a:t>absorption </a:t>
            </a:r>
            <a:r>
              <a:rPr sz="3200" b="1" spc="-145" dirty="0">
                <a:latin typeface="Arial"/>
                <a:cs typeface="Arial"/>
              </a:rPr>
              <a:t>but </a:t>
            </a:r>
            <a:r>
              <a:rPr sz="3200" b="1" spc="-305" dirty="0">
                <a:latin typeface="Arial"/>
                <a:cs typeface="Arial"/>
              </a:rPr>
              <a:t>is </a:t>
            </a:r>
            <a:r>
              <a:rPr sz="3200" b="1" spc="-150" dirty="0">
                <a:latin typeface="Arial"/>
                <a:cs typeface="Arial"/>
              </a:rPr>
              <a:t>important </a:t>
            </a:r>
            <a:r>
              <a:rPr sz="3200" b="1" spc="-110" dirty="0">
                <a:latin typeface="Arial"/>
                <a:cs typeface="Arial"/>
              </a:rPr>
              <a:t>after </a:t>
            </a:r>
            <a:r>
              <a:rPr sz="3200" b="1" spc="-200" dirty="0">
                <a:latin typeface="Arial"/>
                <a:cs typeface="Arial"/>
              </a:rPr>
              <a:t>a  </a:t>
            </a:r>
            <a:r>
              <a:rPr sz="3200" b="1" spc="-225" dirty="0">
                <a:latin typeface="Arial"/>
                <a:cs typeface="Arial"/>
              </a:rPr>
              <a:t>carbohydrate rich</a:t>
            </a:r>
            <a:r>
              <a:rPr sz="3200" b="1" spc="-180" dirty="0">
                <a:latin typeface="Arial"/>
                <a:cs typeface="Arial"/>
              </a:rPr>
              <a:t> </a:t>
            </a:r>
            <a:r>
              <a:rPr sz="3200" b="1" spc="-105" dirty="0">
                <a:latin typeface="Arial"/>
                <a:cs typeface="Arial"/>
              </a:rPr>
              <a:t>diet.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25" dirty="0">
                <a:latin typeface="Arial"/>
                <a:cs typeface="Arial"/>
              </a:rPr>
              <a:t>Absorption </a:t>
            </a:r>
            <a:r>
              <a:rPr sz="3200" b="1" spc="-145" dirty="0">
                <a:latin typeface="Arial"/>
                <a:cs typeface="Arial"/>
              </a:rPr>
              <a:t>of </a:t>
            </a:r>
            <a:r>
              <a:rPr sz="3200" b="1" spc="-260" dirty="0">
                <a:latin typeface="Arial"/>
                <a:cs typeface="Arial"/>
              </a:rPr>
              <a:t>galactose </a:t>
            </a:r>
            <a:r>
              <a:rPr sz="3200" b="1" spc="-305" dirty="0">
                <a:latin typeface="Arial"/>
                <a:cs typeface="Arial"/>
              </a:rPr>
              <a:t>is </a:t>
            </a:r>
            <a:r>
              <a:rPr sz="3200" b="1" spc="-185" dirty="0">
                <a:latin typeface="Arial"/>
                <a:cs typeface="Arial"/>
              </a:rPr>
              <a:t>faster </a:t>
            </a:r>
            <a:r>
              <a:rPr sz="3200" b="1" spc="-160" dirty="0">
                <a:latin typeface="Arial"/>
                <a:cs typeface="Arial"/>
              </a:rPr>
              <a:t>than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275" dirty="0">
                <a:latin typeface="Arial"/>
                <a:cs typeface="Arial"/>
              </a:rPr>
              <a:t>glucose.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  <a:tab pos="4869180" algn="l"/>
              </a:tabLst>
            </a:pPr>
            <a:r>
              <a:rPr sz="3200" b="1" spc="-140" dirty="0">
                <a:latin typeface="Arial"/>
                <a:cs typeface="Arial"/>
              </a:rPr>
              <a:t>In </a:t>
            </a:r>
            <a:r>
              <a:rPr sz="3200" b="1" spc="-225" dirty="0">
                <a:latin typeface="Arial"/>
                <a:cs typeface="Arial"/>
              </a:rPr>
              <a:t>kidney,</a:t>
            </a:r>
            <a:r>
              <a:rPr sz="3200" b="1" spc="-210" dirty="0">
                <a:latin typeface="Arial"/>
                <a:cs typeface="Arial"/>
              </a:rPr>
              <a:t> </a:t>
            </a:r>
            <a:r>
              <a:rPr sz="3200" b="1" spc="-200" dirty="0">
                <a:latin typeface="Arial"/>
                <a:cs typeface="Arial"/>
              </a:rPr>
              <a:t>reabsorption</a:t>
            </a:r>
            <a:r>
              <a:rPr sz="3200" b="1" spc="-195" dirty="0">
                <a:latin typeface="Arial"/>
                <a:cs typeface="Arial"/>
              </a:rPr>
              <a:t> </a:t>
            </a:r>
            <a:r>
              <a:rPr sz="3200" b="1" spc="-145" dirty="0">
                <a:latin typeface="Arial"/>
                <a:cs typeface="Arial"/>
              </a:rPr>
              <a:t>of	</a:t>
            </a:r>
            <a:r>
              <a:rPr sz="3200" b="1" spc="-125" dirty="0">
                <a:latin typeface="Arial"/>
                <a:cs typeface="Arial"/>
              </a:rPr>
              <a:t>filtered </a:t>
            </a:r>
            <a:r>
              <a:rPr sz="3200" b="1" spc="-310" dirty="0">
                <a:latin typeface="Arial"/>
                <a:cs typeface="Arial"/>
              </a:rPr>
              <a:t>glucose  </a:t>
            </a:r>
            <a:r>
              <a:rPr sz="3200" b="1" spc="-240" dirty="0">
                <a:latin typeface="Arial"/>
                <a:cs typeface="Arial"/>
              </a:rPr>
              <a:t>takes </a:t>
            </a:r>
            <a:r>
              <a:rPr sz="3200" b="1" spc="-229" dirty="0">
                <a:latin typeface="Arial"/>
                <a:cs typeface="Arial"/>
              </a:rPr>
              <a:t>place </a:t>
            </a:r>
            <a:r>
              <a:rPr sz="3200" b="1" spc="-260" dirty="0">
                <a:latin typeface="Arial"/>
                <a:cs typeface="Arial"/>
              </a:rPr>
              <a:t>by </a:t>
            </a:r>
            <a:r>
              <a:rPr sz="3200" b="1" spc="-200" dirty="0">
                <a:latin typeface="Arial"/>
                <a:cs typeface="Arial"/>
              </a:rPr>
              <a:t>a </a:t>
            </a:r>
            <a:r>
              <a:rPr sz="3200" b="1" spc="-195" dirty="0">
                <a:latin typeface="Arial"/>
                <a:cs typeface="Arial"/>
              </a:rPr>
              <a:t>similar </a:t>
            </a:r>
            <a:r>
              <a:rPr sz="3200" b="1" spc="-250" dirty="0">
                <a:latin typeface="Arial"/>
                <a:cs typeface="Arial"/>
              </a:rPr>
              <a:t>mechanism, </a:t>
            </a:r>
            <a:r>
              <a:rPr sz="3200" b="1" spc="-95" dirty="0">
                <a:latin typeface="Arial"/>
                <a:cs typeface="Arial"/>
              </a:rPr>
              <a:t>i.e, </a:t>
            </a:r>
            <a:r>
              <a:rPr sz="3200" b="1" spc="-30" dirty="0">
                <a:latin typeface="Arial"/>
                <a:cs typeface="Arial"/>
              </a:rPr>
              <a:t>it </a:t>
            </a:r>
            <a:r>
              <a:rPr sz="3200" b="1" spc="-305" dirty="0">
                <a:latin typeface="Arial"/>
                <a:cs typeface="Arial"/>
              </a:rPr>
              <a:t>is  </a:t>
            </a:r>
            <a:r>
              <a:rPr sz="3200" b="1" spc="-260" dirty="0">
                <a:latin typeface="Arial"/>
                <a:cs typeface="Arial"/>
              </a:rPr>
              <a:t>also </a:t>
            </a:r>
            <a:r>
              <a:rPr sz="3200" b="1" spc="-200" dirty="0">
                <a:latin typeface="Arial"/>
                <a:cs typeface="Arial"/>
              </a:rPr>
              <a:t>a co-transport </a:t>
            </a:r>
            <a:r>
              <a:rPr sz="3200" b="1" spc="-105" dirty="0">
                <a:latin typeface="Arial"/>
                <a:cs typeface="Arial"/>
              </a:rPr>
              <a:t>with </a:t>
            </a:r>
            <a:r>
              <a:rPr sz="3200" b="1" spc="-145" dirty="0">
                <a:latin typeface="Arial"/>
                <a:cs typeface="Arial"/>
              </a:rPr>
              <a:t>Na. </a:t>
            </a:r>
            <a:r>
              <a:rPr sz="3200" b="1" spc="-265" dirty="0">
                <a:latin typeface="Arial"/>
                <a:cs typeface="Arial"/>
              </a:rPr>
              <a:t>The </a:t>
            </a:r>
            <a:r>
              <a:rPr sz="3200" b="1" spc="-175" dirty="0">
                <a:latin typeface="Arial"/>
                <a:cs typeface="Arial"/>
              </a:rPr>
              <a:t>transporter </a:t>
            </a:r>
            <a:r>
              <a:rPr sz="3200" b="1" spc="-305" dirty="0">
                <a:latin typeface="Arial"/>
                <a:cs typeface="Arial"/>
              </a:rPr>
              <a:t>is  </a:t>
            </a:r>
            <a:r>
              <a:rPr sz="3200" b="1" spc="-475" dirty="0">
                <a:latin typeface="Arial"/>
                <a:cs typeface="Arial"/>
              </a:rPr>
              <a:t>SGLT-</a:t>
            </a:r>
            <a:r>
              <a:rPr sz="3200" b="1" spc="-185" dirty="0">
                <a:latin typeface="Arial"/>
                <a:cs typeface="Arial"/>
              </a:rPr>
              <a:t> </a:t>
            </a:r>
            <a:r>
              <a:rPr sz="3200" b="1" spc="-100" dirty="0">
                <a:latin typeface="Arial"/>
                <a:cs typeface="Arial"/>
              </a:rPr>
              <a:t>2.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40" dirty="0">
                <a:latin typeface="Arial"/>
                <a:cs typeface="Arial"/>
              </a:rPr>
              <a:t>In </a:t>
            </a:r>
            <a:r>
              <a:rPr sz="3200" b="1" spc="-160" dirty="0">
                <a:latin typeface="Arial"/>
                <a:cs typeface="Arial"/>
              </a:rPr>
              <a:t>intestine, </a:t>
            </a:r>
            <a:r>
              <a:rPr sz="3200" b="1" spc="-30" dirty="0">
                <a:latin typeface="Arial"/>
                <a:cs typeface="Arial"/>
              </a:rPr>
              <a:t>it </a:t>
            </a:r>
            <a:r>
              <a:rPr sz="3200" b="1" spc="-305" dirty="0">
                <a:latin typeface="Arial"/>
                <a:cs typeface="Arial"/>
              </a:rPr>
              <a:t>is </a:t>
            </a:r>
            <a:r>
              <a:rPr sz="3200" b="1" spc="-480" dirty="0">
                <a:latin typeface="Arial"/>
                <a:cs typeface="Arial"/>
              </a:rPr>
              <a:t>SGLT-</a:t>
            </a:r>
            <a:r>
              <a:rPr sz="3200" b="1" spc="-265" dirty="0">
                <a:latin typeface="Arial"/>
                <a:cs typeface="Arial"/>
              </a:rPr>
              <a:t> </a:t>
            </a:r>
            <a:r>
              <a:rPr sz="3200" b="1" spc="-100" dirty="0">
                <a:latin typeface="Arial"/>
                <a:cs typeface="Arial"/>
              </a:rPr>
              <a:t>1.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763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66256"/>
            <a:ext cx="7886700" cy="15913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N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Glucose transport into peripheral tissues</a:t>
            </a:r>
          </a:p>
          <a:p>
            <a:pPr marL="0" indent="0" algn="ctr">
              <a:buNone/>
            </a:pPr>
            <a:r>
              <a:rPr lang="en-IN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</a:t>
            </a:r>
            <a:r>
              <a:rPr lang="en-IN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Facilitated diffusion</a:t>
            </a:r>
            <a:endParaRPr lang="en-IN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1569"/>
          </a:xfrm>
        </p:spPr>
        <p:txBody>
          <a:bodyPr/>
          <a:lstStyle/>
          <a:p>
            <a:pPr algn="ctr"/>
            <a:r>
              <a:rPr lang="en-IN" sz="3600" b="1" spc="-305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Na</a:t>
            </a:r>
            <a:r>
              <a:rPr lang="en-IN" sz="3600" b="1" spc="-457" baseline="2534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+ </a:t>
            </a:r>
            <a:r>
              <a:rPr lang="en-IN" sz="3600" b="1" spc="-125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independent</a:t>
            </a:r>
            <a:r>
              <a:rPr lang="en-IN" sz="3600" b="1" spc="-245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IN" sz="3600" b="1" spc="-125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transporters</a:t>
            </a:r>
            <a:endParaRPr lang="en-IN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3" y="1251284"/>
            <a:ext cx="8550441" cy="4941721"/>
          </a:xfrm>
        </p:spPr>
        <p:txBody>
          <a:bodyPr>
            <a:norm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N" sz="2800" dirty="0"/>
              <a:t>Used for facilitated transport.</a:t>
            </a:r>
          </a:p>
          <a:p>
            <a:pPr marL="355600" marR="12255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N" sz="2800" dirty="0"/>
              <a:t>These transporters </a:t>
            </a:r>
            <a:r>
              <a:rPr lang="en-IN" sz="2800" dirty="0" smtClean="0"/>
              <a:t>are numbered </a:t>
            </a:r>
            <a:r>
              <a:rPr lang="en-IN" sz="2800" dirty="0"/>
              <a:t>from </a:t>
            </a:r>
            <a:r>
              <a:rPr lang="en-IN" sz="2800" dirty="0" smtClean="0"/>
              <a:t>GLUT - 1 to  14</a:t>
            </a:r>
          </a:p>
          <a:p>
            <a:pPr marL="12700" marR="122555" indent="0">
              <a:lnSpc>
                <a:spcPct val="100000"/>
              </a:lnSpc>
              <a:spcBef>
                <a:spcPts val="770"/>
              </a:spcBef>
              <a:buNone/>
              <a:tabLst>
                <a:tab pos="354965" algn="l"/>
                <a:tab pos="355600" algn="l"/>
              </a:tabLst>
            </a:pPr>
            <a:r>
              <a:rPr lang="en-IN" sz="2800" dirty="0" smtClean="0"/>
              <a:t> </a:t>
            </a: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N" sz="2800" dirty="0" smtClean="0"/>
              <a:t>In the intestine, GLUT 2 are present towards  the </a:t>
            </a:r>
            <a:r>
              <a:rPr lang="en-IN" sz="2800" dirty="0" err="1" smtClean="0"/>
              <a:t>serosal</a:t>
            </a:r>
            <a:r>
              <a:rPr lang="en-IN" sz="2800" dirty="0" smtClean="0"/>
              <a:t> surface of intestinal epithelial  cells and GLUT 5 are present towards the  luminal surface.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5133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225" y="371475"/>
            <a:ext cx="8477250" cy="10096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1" y="232080"/>
            <a:ext cx="861060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125" dirty="0">
                <a:solidFill>
                  <a:srgbClr val="C00000"/>
                </a:solidFill>
                <a:latin typeface="Comic Sans MS" panose="030F0702030302020204" pitchFamily="66" charset="0"/>
              </a:rPr>
              <a:t>Location of GLUT 2 and GLUT 5 in intestine</a:t>
            </a:r>
          </a:p>
        </p:txBody>
      </p:sp>
      <p:sp>
        <p:nvSpPr>
          <p:cNvPr id="4" name="object 4"/>
          <p:cNvSpPr/>
          <p:nvPr/>
        </p:nvSpPr>
        <p:spPr>
          <a:xfrm>
            <a:off x="228600" y="1676400"/>
            <a:ext cx="8610600" cy="5181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92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01" y="606425"/>
            <a:ext cx="8547435" cy="5874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 smtClean="0"/>
              <a:t>There are 3 steps in the absorption of carbohydrates</a:t>
            </a:r>
          </a:p>
          <a:p>
            <a:pPr marL="0" indent="0">
              <a:buNone/>
            </a:pPr>
            <a:endParaRPr lang="en-IN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/>
              <a:t>Transport  into the intestinal cell from the lumen -	</a:t>
            </a:r>
            <a:r>
              <a:rPr lang="en-IN" sz="2800" b="1" i="1" dirty="0" smtClean="0">
                <a:solidFill>
                  <a:srgbClr val="C00000"/>
                </a:solidFill>
              </a:rPr>
              <a:t>SGLT-1 &amp; GLUT 5(fructose</a:t>
            </a:r>
            <a:r>
              <a:rPr lang="en-IN" sz="2800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/>
              <a:t>Transport from the intestinal cell into circulation - 	</a:t>
            </a:r>
            <a:r>
              <a:rPr lang="en-IN" sz="2800" b="1" i="1" dirty="0" smtClean="0">
                <a:solidFill>
                  <a:srgbClr val="C00000"/>
                </a:solidFill>
              </a:rPr>
              <a:t>GLUT 2.</a:t>
            </a:r>
          </a:p>
          <a:p>
            <a:pPr marL="514350" indent="-514350">
              <a:buFont typeface="+mj-lt"/>
              <a:buAutoNum type="arabicPeriod"/>
            </a:pPr>
            <a:endParaRPr lang="en-IN" sz="2800" b="1" i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/>
              <a:t>Transport from the circulation into the peripheral cells - </a:t>
            </a:r>
            <a:r>
              <a:rPr lang="en-IN" sz="2800" b="1" i="1" dirty="0" smtClean="0">
                <a:solidFill>
                  <a:srgbClr val="C00000"/>
                </a:solidFill>
              </a:rPr>
              <a:t>all GLUT receptors.</a:t>
            </a:r>
          </a:p>
          <a:p>
            <a:pPr marL="514350" indent="-514350">
              <a:buFont typeface="+mj-lt"/>
              <a:buAutoNum type="arabicPeriod"/>
            </a:pPr>
            <a:endParaRPr lang="en-IN" sz="2800" b="1" i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/>
              <a:t>Reabsorption into the proximal renal tubules- </a:t>
            </a:r>
            <a:r>
              <a:rPr lang="en-IN" sz="2800" b="1" i="1" dirty="0" smtClean="0">
                <a:solidFill>
                  <a:srgbClr val="C00000"/>
                </a:solidFill>
              </a:rPr>
              <a:t>SGLT-2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 smtClean="0"/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6228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49" y="0"/>
            <a:ext cx="923724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31314" marR="5080" indent="-1423670">
              <a:lnSpc>
                <a:spcPct val="100000"/>
              </a:lnSpc>
              <a:spcBef>
                <a:spcPts val="95"/>
              </a:spcBef>
            </a:pPr>
            <a:r>
              <a:rPr sz="3600" spc="-225" dirty="0">
                <a:solidFill>
                  <a:srgbClr val="000000"/>
                </a:solidFill>
                <a:latin typeface="+mn-lt"/>
              </a:rPr>
              <a:t>Diagram </a:t>
            </a:r>
            <a:r>
              <a:rPr sz="3600" spc="-170" dirty="0">
                <a:solidFill>
                  <a:srgbClr val="000000"/>
                </a:solidFill>
                <a:latin typeface="+mn-lt"/>
              </a:rPr>
              <a:t>showing </a:t>
            </a:r>
            <a:r>
              <a:rPr sz="3600" spc="-110" dirty="0">
                <a:solidFill>
                  <a:srgbClr val="000000"/>
                </a:solidFill>
                <a:latin typeface="+mn-lt"/>
              </a:rPr>
              <a:t>absorption</a:t>
            </a:r>
            <a:r>
              <a:rPr sz="3600" spc="-295" dirty="0">
                <a:solidFill>
                  <a:srgbClr val="000000"/>
                </a:solidFill>
                <a:latin typeface="+mn-lt"/>
              </a:rPr>
              <a:t> </a:t>
            </a:r>
            <a:r>
              <a:rPr sz="3600" spc="-10" dirty="0">
                <a:solidFill>
                  <a:srgbClr val="000000"/>
                </a:solidFill>
                <a:latin typeface="+mn-lt"/>
              </a:rPr>
              <a:t>of  </a:t>
            </a:r>
            <a:r>
              <a:rPr sz="3600" spc="-204" dirty="0">
                <a:solidFill>
                  <a:srgbClr val="000000"/>
                </a:solidFill>
                <a:latin typeface="+mn-lt"/>
              </a:rPr>
              <a:t>monosaccharides</a:t>
            </a:r>
            <a:endParaRPr sz="3600" dirty="0">
              <a:latin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45956"/>
            <a:ext cx="9143999" cy="6112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97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 txBox="1"/>
          <p:nvPr/>
        </p:nvSpPr>
        <p:spPr>
          <a:xfrm>
            <a:off x="192505" y="2149984"/>
            <a:ext cx="3964940" cy="411843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355600" marR="358140" indent="-342900" defTabSz="685800"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/>
              <a:t>&gt; For the transportation of  fructose.(least affinity for glucose).</a:t>
            </a:r>
          </a:p>
          <a:p>
            <a:pPr marL="355600" indent="-342900" defTabSz="6858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/>
              <a:t>&gt;</a:t>
            </a:r>
            <a:r>
              <a:rPr sz="2400" b="1" dirty="0">
                <a:solidFill>
                  <a:srgbClr val="C00000"/>
                </a:solidFill>
              </a:rPr>
              <a:t>Fructose</a:t>
            </a:r>
            <a:r>
              <a:rPr sz="2400" dirty="0"/>
              <a:t> is mainly transported by</a:t>
            </a:r>
          </a:p>
          <a:p>
            <a:pPr marL="355600" indent="-342900" defTabSz="6858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/>
              <a:t>facilitated diffusion.</a:t>
            </a:r>
          </a:p>
          <a:p>
            <a:pPr marL="355600" marR="5080" indent="-342900" defTabSz="685800">
              <a:spcBef>
                <a:spcPts val="1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/>
              <a:t>&gt;By GLUT 5, fructose moves down the  gradient and the process is faster than  passive diffusion.</a:t>
            </a:r>
          </a:p>
          <a:p>
            <a:pPr marL="355600" indent="-342900" defTabSz="6858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/>
              <a:t>&gt;Energy is not consumed.</a:t>
            </a:r>
          </a:p>
        </p:txBody>
      </p:sp>
      <p:sp>
        <p:nvSpPr>
          <p:cNvPr id="4" name="object 11"/>
          <p:cNvSpPr txBox="1"/>
          <p:nvPr/>
        </p:nvSpPr>
        <p:spPr>
          <a:xfrm>
            <a:off x="4301824" y="2842895"/>
            <a:ext cx="4842176" cy="32233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355600" marR="358140" indent="-342900" defTabSz="685800">
              <a:lnSpc>
                <a:spcPts val="221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 smtClean="0"/>
              <a:t>Mainly </a:t>
            </a:r>
            <a:r>
              <a:rPr sz="2400" dirty="0"/>
              <a:t>responsible for pouring all the  absorbed glucose into blood.</a:t>
            </a:r>
          </a:p>
          <a:p>
            <a:pPr marL="355600" marR="358140" indent="-342900" defTabSz="685800">
              <a:lnSpc>
                <a:spcPts val="205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 smtClean="0"/>
              <a:t>GLUT </a:t>
            </a:r>
            <a:r>
              <a:rPr sz="2400" dirty="0"/>
              <a:t>2 transporter transports </a:t>
            </a:r>
            <a:r>
              <a:rPr sz="2400" dirty="0" smtClean="0"/>
              <a:t>all</a:t>
            </a:r>
            <a:r>
              <a:rPr lang="en-IN" sz="2400" dirty="0" smtClean="0"/>
              <a:t> </a:t>
            </a:r>
            <a:r>
              <a:rPr sz="2400" dirty="0" smtClean="0"/>
              <a:t>absorbed </a:t>
            </a:r>
            <a:r>
              <a:rPr sz="2400" dirty="0"/>
              <a:t>glucose to blood. </a:t>
            </a:r>
            <a:endParaRPr lang="en-IN" sz="2400" dirty="0" smtClean="0"/>
          </a:p>
          <a:p>
            <a:pPr marL="355600" marR="358140" indent="-342900" defTabSz="685800">
              <a:lnSpc>
                <a:spcPts val="205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 smtClean="0"/>
              <a:t>down </a:t>
            </a:r>
            <a:r>
              <a:rPr sz="2400" dirty="0" err="1" smtClean="0"/>
              <a:t>aconcentration</a:t>
            </a:r>
            <a:r>
              <a:rPr sz="2400" dirty="0" smtClean="0"/>
              <a:t> </a:t>
            </a:r>
            <a:r>
              <a:rPr sz="2400" dirty="0"/>
              <a:t>gradient.</a:t>
            </a:r>
          </a:p>
          <a:p>
            <a:pPr marL="355600" marR="358140" indent="-342900" defTabSz="685800">
              <a:lnSpc>
                <a:spcPts val="22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 smtClean="0"/>
              <a:t>Transporter </a:t>
            </a:r>
            <a:r>
              <a:rPr sz="2400" dirty="0"/>
              <a:t>is present but there is no  energy expenditure.</a:t>
            </a:r>
          </a:p>
          <a:p>
            <a:pPr marL="355600" marR="358140" indent="-342900" defTabSz="685800">
              <a:lnSpc>
                <a:spcPts val="205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 err="1" smtClean="0"/>
              <a:t>Pentoses</a:t>
            </a:r>
            <a:r>
              <a:rPr sz="2400" dirty="0" smtClean="0"/>
              <a:t> </a:t>
            </a:r>
            <a:r>
              <a:rPr sz="2400" dirty="0"/>
              <a:t>are absorbed by </a:t>
            </a:r>
            <a:r>
              <a:rPr sz="2400" dirty="0" smtClean="0"/>
              <a:t>passive</a:t>
            </a:r>
            <a:r>
              <a:rPr lang="en-IN" sz="2400" dirty="0" smtClean="0"/>
              <a:t> </a:t>
            </a:r>
            <a:r>
              <a:rPr sz="2400" dirty="0" smtClean="0"/>
              <a:t>diffusion </a:t>
            </a:r>
            <a:r>
              <a:rPr sz="2400" dirty="0"/>
              <a:t>which is a very slow process.</a:t>
            </a:r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1257300" y="-3981"/>
            <a:ext cx="64749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25" dirty="0">
                <a:solidFill>
                  <a:srgbClr val="C00000"/>
                </a:solidFill>
                <a:latin typeface="Comic Sans MS" panose="030F0702030302020204" pitchFamily="66" charset="0"/>
              </a:rPr>
              <a:t>Purpose of GLUT 5 and GLUT 2</a:t>
            </a:r>
          </a:p>
        </p:txBody>
      </p:sp>
      <p:sp>
        <p:nvSpPr>
          <p:cNvPr id="7" name="object 7"/>
          <p:cNvSpPr/>
          <p:nvPr/>
        </p:nvSpPr>
        <p:spPr>
          <a:xfrm>
            <a:off x="1295400" y="501286"/>
            <a:ext cx="1928495" cy="1648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/>
          <p:cNvSpPr/>
          <p:nvPr/>
        </p:nvSpPr>
        <p:spPr>
          <a:xfrm>
            <a:off x="5943600" y="914401"/>
            <a:ext cx="1928495" cy="1475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0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8546" y="156580"/>
            <a:ext cx="8935453" cy="902200"/>
          </a:xfrm>
        </p:spPr>
        <p:txBody>
          <a:bodyPr>
            <a:noAutofit/>
          </a:bodyPr>
          <a:lstStyle/>
          <a:p>
            <a:pPr algn="ctr"/>
            <a:r>
              <a:rPr lang="en-IN" sz="3000" b="1" spc="-175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Factors </a:t>
            </a:r>
            <a:r>
              <a:rPr lang="en-IN" sz="3000" b="1" spc="-8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affecting </a:t>
            </a:r>
            <a:r>
              <a:rPr lang="en-IN" sz="3000" b="1" spc="-75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rate </a:t>
            </a:r>
            <a:r>
              <a:rPr lang="en-IN" sz="3000" b="1" spc="-1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of </a:t>
            </a:r>
            <a:r>
              <a:rPr lang="en-IN" sz="3000" b="1" spc="-8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absorption</a:t>
            </a:r>
            <a:r>
              <a:rPr lang="en-IN" sz="3000" b="1" spc="-434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IN" sz="3000" b="1" spc="-1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of  </a:t>
            </a:r>
            <a:r>
              <a:rPr lang="en-IN" sz="3000" b="1" spc="-135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Monosaccharides</a:t>
            </a:r>
            <a:endParaRPr lang="en-IN" sz="3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58779"/>
            <a:ext cx="8951495" cy="5583561"/>
          </a:xfrm>
        </p:spPr>
        <p:txBody>
          <a:bodyPr>
            <a:noAutofit/>
          </a:bodyPr>
          <a:lstStyle/>
          <a:p>
            <a:pPr marL="355600" marR="37465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lang="en-IN" sz="2800" dirty="0"/>
              <a:t>The absorption is faster through intact mucosa.  The absorption is decreased if there is some  inflammation or injury to the mucosa.</a:t>
            </a:r>
          </a:p>
          <a:p>
            <a:pPr marL="355600" marR="204470" indent="-342900">
              <a:lnSpc>
                <a:spcPct val="100000"/>
              </a:lnSpc>
              <a:spcBef>
                <a:spcPts val="770"/>
              </a:spcBef>
              <a:tabLst>
                <a:tab pos="354965" algn="l"/>
                <a:tab pos="355600" algn="l"/>
              </a:tabLst>
            </a:pPr>
            <a:r>
              <a:rPr lang="en-IN" sz="2800" dirty="0"/>
              <a:t>Thyroid hormones ↑ </a:t>
            </a:r>
            <a:r>
              <a:rPr lang="en-IN" sz="2800" dirty="0" smtClean="0"/>
              <a:t>rate </a:t>
            </a:r>
            <a:r>
              <a:rPr lang="en-IN" sz="2800" dirty="0"/>
              <a:t>of absorption of  glucose.</a:t>
            </a: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tabLst>
                <a:tab pos="354965" algn="l"/>
                <a:tab pos="355600" algn="l"/>
              </a:tabLst>
            </a:pPr>
            <a:r>
              <a:rPr lang="en-IN" sz="2800" dirty="0" smtClean="0"/>
              <a:t>Mineralocorticoid,(</a:t>
            </a:r>
            <a:r>
              <a:rPr lang="en-IN" sz="2800" dirty="0" err="1" smtClean="0"/>
              <a:t>i.e</a:t>
            </a:r>
            <a:r>
              <a:rPr lang="en-IN" sz="2800" dirty="0" smtClean="0"/>
              <a:t>) </a:t>
            </a:r>
            <a:r>
              <a:rPr lang="en-IN" sz="2800" dirty="0"/>
              <a:t>Aldosterone ↑ </a:t>
            </a:r>
            <a:r>
              <a:rPr lang="en-IN" sz="2800" dirty="0" smtClean="0"/>
              <a:t>rate </a:t>
            </a:r>
            <a:r>
              <a:rPr lang="en-IN" sz="2800" dirty="0"/>
              <a:t>of  absorption</a:t>
            </a:r>
            <a:r>
              <a:rPr lang="en-IN" sz="2800" dirty="0" smtClean="0"/>
              <a:t>.</a:t>
            </a:r>
          </a:p>
          <a:p>
            <a:pPr marL="355600" marR="188595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lang="en-IN" sz="2800" dirty="0"/>
              <a:t>Vitamin B6,B12, pantothenic acid, folic acid are  required for absorption of glucose.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tabLst>
                <a:tab pos="354965" algn="l"/>
                <a:tab pos="355600" algn="l"/>
              </a:tabLst>
            </a:pPr>
            <a:r>
              <a:rPr lang="en-IN" sz="2800" dirty="0"/>
              <a:t>With advancing age, rate of absorption declines.</a:t>
            </a:r>
          </a:p>
          <a:p>
            <a:pPr marL="12700" marR="640715" indent="0">
              <a:lnSpc>
                <a:spcPct val="100000"/>
              </a:lnSpc>
              <a:spcBef>
                <a:spcPts val="765"/>
              </a:spcBef>
              <a:buNone/>
              <a:tabLst>
                <a:tab pos="354965" algn="l"/>
                <a:tab pos="355600" algn="l"/>
              </a:tabLst>
            </a:pPr>
            <a:endParaRPr lang="en-IN" sz="2800" dirty="0" smtClean="0"/>
          </a:p>
          <a:p>
            <a:pPr marL="12700" marR="640715" indent="0" algn="ctr">
              <a:lnSpc>
                <a:spcPct val="100000"/>
              </a:lnSpc>
              <a:spcBef>
                <a:spcPts val="765"/>
              </a:spcBef>
              <a:buNone/>
              <a:tabLst>
                <a:tab pos="354965" algn="l"/>
                <a:tab pos="355600" algn="l"/>
              </a:tabLst>
            </a:pPr>
            <a:r>
              <a:rPr lang="en-IN" sz="2800" dirty="0" smtClean="0"/>
              <a:t>Note</a:t>
            </a:r>
            <a:r>
              <a:rPr lang="en-IN" sz="2800" dirty="0"/>
              <a:t>: </a:t>
            </a:r>
            <a:r>
              <a:rPr lang="en-IN" sz="2800" dirty="0">
                <a:solidFill>
                  <a:srgbClr val="C00000"/>
                </a:solidFill>
              </a:rPr>
              <a:t>Insulin has no role in the absorption of  monosaccharide like glucose.</a:t>
            </a: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tabLst>
                <a:tab pos="354965" algn="l"/>
                <a:tab pos="355600" algn="l"/>
              </a:tabLst>
            </a:pPr>
            <a:endParaRPr lang="en-IN" sz="2800" dirty="0">
              <a:solidFill>
                <a:srgbClr val="C00000"/>
              </a:solidFill>
            </a:endParaRP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3395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1926" y="1016259"/>
            <a:ext cx="8180811" cy="424603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135" dirty="0">
                <a:cs typeface="Times New Roman"/>
              </a:rPr>
              <a:t>Concentration-driven</a:t>
            </a:r>
            <a:r>
              <a:rPr sz="2800" spc="-50" dirty="0">
                <a:cs typeface="Times New Roman"/>
              </a:rPr>
              <a:t> </a:t>
            </a:r>
            <a:r>
              <a:rPr sz="2800" spc="165" dirty="0">
                <a:cs typeface="Times New Roman"/>
              </a:rPr>
              <a:t>transport</a:t>
            </a:r>
            <a:endParaRPr sz="2800" dirty="0">
              <a:cs typeface="Times New Roman"/>
            </a:endParaRPr>
          </a:p>
          <a:p>
            <a:pPr marL="355600" marR="4762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75" dirty="0">
                <a:cs typeface="Times New Roman"/>
              </a:rPr>
              <a:t>Five</a:t>
            </a:r>
            <a:r>
              <a:rPr sz="2800" spc="-20" dirty="0">
                <a:cs typeface="Times New Roman"/>
              </a:rPr>
              <a:t> </a:t>
            </a:r>
            <a:r>
              <a:rPr sz="2800" spc="140" dirty="0">
                <a:cs typeface="Times New Roman"/>
              </a:rPr>
              <a:t>proteins</a:t>
            </a:r>
            <a:r>
              <a:rPr sz="2800" spc="-20" dirty="0">
                <a:cs typeface="Times New Roman"/>
              </a:rPr>
              <a:t> </a:t>
            </a:r>
            <a:r>
              <a:rPr lang="en-IN" sz="2800" spc="-20" dirty="0" smtClean="0">
                <a:cs typeface="Times New Roman"/>
              </a:rPr>
              <a:t>with high degree of </a:t>
            </a:r>
            <a:r>
              <a:rPr lang="en-IN" sz="2800" spc="-20" dirty="0" err="1" smtClean="0">
                <a:cs typeface="Times New Roman"/>
              </a:rPr>
              <a:t>homol</a:t>
            </a:r>
            <a:r>
              <a:rPr sz="2800" spc="150" dirty="0" err="1" smtClean="0">
                <a:cs typeface="Times New Roman"/>
              </a:rPr>
              <a:t>ogy</a:t>
            </a:r>
            <a:r>
              <a:rPr sz="2800" spc="150" dirty="0" smtClean="0">
                <a:cs typeface="Times New Roman"/>
              </a:rPr>
              <a:t>  </a:t>
            </a:r>
            <a:r>
              <a:rPr sz="2800" spc="140" dirty="0" smtClean="0">
                <a:cs typeface="Times New Roman"/>
              </a:rPr>
              <a:t>are </a:t>
            </a:r>
            <a:r>
              <a:rPr sz="2800" spc="120" dirty="0" smtClean="0">
                <a:cs typeface="Times New Roman"/>
              </a:rPr>
              <a:t>involved: </a:t>
            </a:r>
            <a:r>
              <a:rPr sz="2800" spc="60" dirty="0" smtClean="0">
                <a:cs typeface="Times New Roman"/>
              </a:rPr>
              <a:t>GLUT</a:t>
            </a:r>
            <a:r>
              <a:rPr sz="2800" spc="-295" dirty="0" smtClean="0">
                <a:cs typeface="Times New Roman"/>
              </a:rPr>
              <a:t> </a:t>
            </a:r>
            <a:r>
              <a:rPr sz="2800" spc="110" dirty="0">
                <a:cs typeface="Times New Roman"/>
              </a:rPr>
              <a:t>Family</a:t>
            </a:r>
            <a:endParaRPr sz="2800" dirty="0">
              <a:cs typeface="Times New Roman"/>
            </a:endParaRPr>
          </a:p>
          <a:p>
            <a:pPr marL="355600" marR="68262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70" dirty="0">
                <a:cs typeface="Times New Roman"/>
              </a:rPr>
              <a:t>Special </a:t>
            </a:r>
            <a:r>
              <a:rPr sz="2800" spc="110" dirty="0">
                <a:cs typeface="Times New Roman"/>
              </a:rPr>
              <a:t>physiological </a:t>
            </a:r>
            <a:r>
              <a:rPr sz="2800" spc="120" dirty="0">
                <a:cs typeface="Times New Roman"/>
              </a:rPr>
              <a:t>functions </a:t>
            </a:r>
            <a:r>
              <a:rPr sz="2800" spc="229" dirty="0">
                <a:cs typeface="Times New Roman"/>
              </a:rPr>
              <a:t>and</a:t>
            </a:r>
            <a:r>
              <a:rPr sz="2800" spc="-345" dirty="0">
                <a:cs typeface="Times New Roman"/>
              </a:rPr>
              <a:t> </a:t>
            </a:r>
            <a:r>
              <a:rPr sz="2800" spc="120" dirty="0">
                <a:cs typeface="Times New Roman"/>
              </a:rPr>
              <a:t>tissue  </a:t>
            </a:r>
            <a:r>
              <a:rPr sz="2800" spc="130" dirty="0">
                <a:cs typeface="Times New Roman"/>
              </a:rPr>
              <a:t>distribution.</a:t>
            </a:r>
            <a:endParaRPr sz="2800" dirty="0"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150" dirty="0">
                <a:cs typeface="Times New Roman"/>
              </a:rPr>
              <a:t>Transport </a:t>
            </a:r>
            <a:r>
              <a:rPr sz="2800" spc="140" dirty="0">
                <a:cs typeface="Times New Roman"/>
              </a:rPr>
              <a:t>proteins </a:t>
            </a:r>
            <a:r>
              <a:rPr sz="2800" spc="155" dirty="0">
                <a:cs typeface="Times New Roman"/>
              </a:rPr>
              <a:t>mediate</a:t>
            </a:r>
            <a:r>
              <a:rPr sz="2800" spc="-345" dirty="0">
                <a:cs typeface="Times New Roman"/>
              </a:rPr>
              <a:t> </a:t>
            </a:r>
            <a:r>
              <a:rPr sz="2800" i="1" spc="-25" dirty="0">
                <a:cs typeface="Times New Roman"/>
              </a:rPr>
              <a:t>facilitated </a:t>
            </a:r>
            <a:r>
              <a:rPr sz="2800" i="1" spc="15" dirty="0">
                <a:cs typeface="Times New Roman"/>
              </a:rPr>
              <a:t>transport  </a:t>
            </a:r>
            <a:r>
              <a:rPr sz="2800" spc="105" dirty="0">
                <a:cs typeface="Times New Roman"/>
              </a:rPr>
              <a:t>only, </a:t>
            </a:r>
            <a:r>
              <a:rPr sz="2800" spc="160" dirty="0">
                <a:cs typeface="Times New Roman"/>
              </a:rPr>
              <a:t>that </a:t>
            </a:r>
            <a:r>
              <a:rPr sz="2800" spc="40" dirty="0">
                <a:cs typeface="Times New Roman"/>
              </a:rPr>
              <a:t>is, </a:t>
            </a:r>
            <a:r>
              <a:rPr sz="2800" spc="150" dirty="0">
                <a:cs typeface="Times New Roman"/>
              </a:rPr>
              <a:t>they </a:t>
            </a:r>
            <a:r>
              <a:rPr sz="2800" spc="125" dirty="0">
                <a:cs typeface="Times New Roman"/>
              </a:rPr>
              <a:t>can </a:t>
            </a:r>
            <a:r>
              <a:rPr sz="2800" spc="135" dirty="0">
                <a:cs typeface="Times New Roman"/>
              </a:rPr>
              <a:t>only </a:t>
            </a:r>
            <a:r>
              <a:rPr sz="2800" spc="160" dirty="0">
                <a:cs typeface="Times New Roman"/>
              </a:rPr>
              <a:t>transport </a:t>
            </a:r>
            <a:r>
              <a:rPr sz="2800" spc="110" dirty="0">
                <a:cs typeface="Times New Roman"/>
              </a:rPr>
              <a:t>glucose  </a:t>
            </a:r>
            <a:r>
              <a:rPr sz="2800" spc="95" dirty="0">
                <a:cs typeface="Times New Roman"/>
              </a:rPr>
              <a:t>(or </a:t>
            </a:r>
            <a:r>
              <a:rPr sz="2800" spc="100" dirty="0">
                <a:cs typeface="Times New Roman"/>
              </a:rPr>
              <a:t>fructose) </a:t>
            </a:r>
            <a:r>
              <a:rPr sz="2800" spc="145" dirty="0">
                <a:cs typeface="Times New Roman"/>
              </a:rPr>
              <a:t>from </a:t>
            </a:r>
            <a:r>
              <a:rPr sz="2800" i="1" spc="-100" dirty="0">
                <a:cs typeface="Times New Roman"/>
              </a:rPr>
              <a:t>areas </a:t>
            </a:r>
            <a:r>
              <a:rPr sz="2800" i="1" spc="-85" dirty="0">
                <a:cs typeface="Times New Roman"/>
              </a:rPr>
              <a:t>of </a:t>
            </a:r>
            <a:r>
              <a:rPr sz="2800" i="1" spc="-5" dirty="0">
                <a:cs typeface="Times New Roman"/>
              </a:rPr>
              <a:t>high </a:t>
            </a:r>
            <a:r>
              <a:rPr sz="2800" i="1" spc="-10" dirty="0">
                <a:cs typeface="Times New Roman"/>
              </a:rPr>
              <a:t>concentration </a:t>
            </a:r>
            <a:r>
              <a:rPr sz="2800" i="1" spc="-5" dirty="0">
                <a:cs typeface="Times New Roman"/>
              </a:rPr>
              <a:t>to  </a:t>
            </a:r>
            <a:r>
              <a:rPr sz="2800" i="1" spc="-100" dirty="0">
                <a:cs typeface="Times New Roman"/>
              </a:rPr>
              <a:t>areas </a:t>
            </a:r>
            <a:r>
              <a:rPr sz="2800" i="1" spc="-85" dirty="0">
                <a:cs typeface="Times New Roman"/>
              </a:rPr>
              <a:t>of </a:t>
            </a:r>
            <a:r>
              <a:rPr sz="2800" i="1" spc="-40" dirty="0">
                <a:cs typeface="Times New Roman"/>
              </a:rPr>
              <a:t>lower</a:t>
            </a:r>
            <a:r>
              <a:rPr sz="2800" i="1" spc="150" dirty="0">
                <a:cs typeface="Times New Roman"/>
              </a:rPr>
              <a:t> </a:t>
            </a:r>
            <a:r>
              <a:rPr sz="2800" i="1" spc="-10" dirty="0">
                <a:cs typeface="Times New Roman"/>
              </a:rPr>
              <a:t>concentration.</a:t>
            </a:r>
            <a:endParaRPr sz="2800" dirty="0">
              <a:cs typeface="Times New Roman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1304" y="208548"/>
            <a:ext cx="5156311" cy="609601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Glucose transporters</a:t>
            </a:r>
            <a:endParaRPr lang="en-IN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8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2200" y="173701"/>
            <a:ext cx="7886700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IN" b="1" spc="45" dirty="0" smtClean="0">
                <a:solidFill>
                  <a:srgbClr val="C00000"/>
                </a:solidFill>
                <a:latin typeface="Calibri" panose="020F0502020204030204" pitchFamily="34" charset="0"/>
              </a:rPr>
              <a:t>GLUCOSE TRASNPORTERS</a:t>
            </a:r>
            <a:endParaRPr b="1" spc="45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472" y="839796"/>
            <a:ext cx="7590155" cy="4676921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135" dirty="0">
                <a:latin typeface="Calibri" panose="020F0502020204030204" pitchFamily="34" charset="0"/>
                <a:cs typeface="Times New Roman"/>
              </a:rPr>
              <a:t>Concentration-driven</a:t>
            </a:r>
            <a:r>
              <a:rPr sz="2800" spc="-5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165" dirty="0">
                <a:latin typeface="Calibri" panose="020F0502020204030204" pitchFamily="34" charset="0"/>
                <a:cs typeface="Times New Roman"/>
              </a:rPr>
              <a:t>transport</a:t>
            </a:r>
            <a:endParaRPr sz="2800" dirty="0">
              <a:latin typeface="Calibri" panose="020F0502020204030204" pitchFamily="34" charset="0"/>
              <a:cs typeface="Times New Roman"/>
            </a:endParaRPr>
          </a:p>
          <a:p>
            <a:pPr marL="355600" marR="4762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75" dirty="0">
                <a:latin typeface="Calibri" panose="020F0502020204030204" pitchFamily="34" charset="0"/>
                <a:cs typeface="Times New Roman"/>
              </a:rPr>
              <a:t>Five</a:t>
            </a:r>
            <a:r>
              <a:rPr sz="2800" spc="-2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140" dirty="0">
                <a:latin typeface="Calibri" panose="020F0502020204030204" pitchFamily="34" charset="0"/>
                <a:cs typeface="Times New Roman"/>
              </a:rPr>
              <a:t>proteins</a:t>
            </a:r>
            <a:r>
              <a:rPr sz="2800" spc="-2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175" dirty="0">
                <a:latin typeface="Calibri" panose="020F0502020204030204" pitchFamily="34" charset="0"/>
                <a:cs typeface="Times New Roman"/>
              </a:rPr>
              <a:t>with</a:t>
            </a:r>
            <a:r>
              <a:rPr sz="2800" spc="5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155" dirty="0">
                <a:latin typeface="Calibri" panose="020F0502020204030204" pitchFamily="34" charset="0"/>
                <a:cs typeface="Times New Roman"/>
              </a:rPr>
              <a:t>a</a:t>
            </a:r>
            <a:r>
              <a:rPr sz="2800" spc="-1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160" dirty="0">
                <a:latin typeface="Calibri" panose="020F0502020204030204" pitchFamily="34" charset="0"/>
                <a:cs typeface="Times New Roman"/>
              </a:rPr>
              <a:t>high</a:t>
            </a:r>
            <a:r>
              <a:rPr sz="2800" spc="-1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150" dirty="0">
                <a:latin typeface="Calibri" panose="020F0502020204030204" pitchFamily="34" charset="0"/>
                <a:cs typeface="Times New Roman"/>
              </a:rPr>
              <a:t>degree</a:t>
            </a:r>
            <a:r>
              <a:rPr sz="2800" spc="-2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60" dirty="0">
                <a:latin typeface="Calibri" panose="020F0502020204030204" pitchFamily="34" charset="0"/>
                <a:cs typeface="Times New Roman"/>
              </a:rPr>
              <a:t>of</a:t>
            </a:r>
            <a:r>
              <a:rPr sz="280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150" dirty="0">
                <a:latin typeface="Calibri" panose="020F0502020204030204" pitchFamily="34" charset="0"/>
                <a:cs typeface="Times New Roman"/>
              </a:rPr>
              <a:t>homology  </a:t>
            </a:r>
            <a:r>
              <a:rPr sz="2800" spc="140" dirty="0">
                <a:latin typeface="Calibri" panose="020F0502020204030204" pitchFamily="34" charset="0"/>
                <a:cs typeface="Times New Roman"/>
              </a:rPr>
              <a:t>are </a:t>
            </a:r>
            <a:r>
              <a:rPr sz="2800" spc="120" dirty="0">
                <a:latin typeface="Calibri" panose="020F0502020204030204" pitchFamily="34" charset="0"/>
                <a:cs typeface="Times New Roman"/>
              </a:rPr>
              <a:t>involved: </a:t>
            </a:r>
            <a:r>
              <a:rPr sz="2800" spc="60" dirty="0">
                <a:latin typeface="Calibri" panose="020F0502020204030204" pitchFamily="34" charset="0"/>
                <a:cs typeface="Times New Roman"/>
              </a:rPr>
              <a:t>GLUT</a:t>
            </a:r>
            <a:r>
              <a:rPr sz="2800" spc="-295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110" dirty="0">
                <a:latin typeface="Calibri" panose="020F0502020204030204" pitchFamily="34" charset="0"/>
                <a:cs typeface="Times New Roman"/>
              </a:rPr>
              <a:t>Family</a:t>
            </a:r>
            <a:endParaRPr sz="2800" dirty="0">
              <a:latin typeface="Calibri" panose="020F0502020204030204" pitchFamily="34" charset="0"/>
              <a:cs typeface="Times New Roman"/>
            </a:endParaRPr>
          </a:p>
          <a:p>
            <a:pPr marL="355600" marR="68262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70" dirty="0">
                <a:latin typeface="Calibri" panose="020F0502020204030204" pitchFamily="34" charset="0"/>
                <a:cs typeface="Times New Roman"/>
              </a:rPr>
              <a:t>Special </a:t>
            </a:r>
            <a:r>
              <a:rPr sz="2800" spc="110" dirty="0">
                <a:latin typeface="Calibri" panose="020F0502020204030204" pitchFamily="34" charset="0"/>
                <a:cs typeface="Times New Roman"/>
              </a:rPr>
              <a:t>physiological </a:t>
            </a:r>
            <a:r>
              <a:rPr sz="2800" spc="120" dirty="0">
                <a:latin typeface="Calibri" panose="020F0502020204030204" pitchFamily="34" charset="0"/>
                <a:cs typeface="Times New Roman"/>
              </a:rPr>
              <a:t>functions </a:t>
            </a:r>
            <a:r>
              <a:rPr sz="2800" spc="229" dirty="0">
                <a:latin typeface="Calibri" panose="020F0502020204030204" pitchFamily="34" charset="0"/>
                <a:cs typeface="Times New Roman"/>
              </a:rPr>
              <a:t>and</a:t>
            </a:r>
            <a:r>
              <a:rPr sz="2800" spc="-345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120" dirty="0">
                <a:latin typeface="Calibri" panose="020F0502020204030204" pitchFamily="34" charset="0"/>
                <a:cs typeface="Times New Roman"/>
              </a:rPr>
              <a:t>tissue  </a:t>
            </a:r>
            <a:r>
              <a:rPr sz="2800" spc="130" dirty="0">
                <a:latin typeface="Calibri" panose="020F0502020204030204" pitchFamily="34" charset="0"/>
                <a:cs typeface="Times New Roman"/>
              </a:rPr>
              <a:t>distribution.</a:t>
            </a:r>
            <a:endParaRPr sz="2800" dirty="0">
              <a:latin typeface="Calibri" panose="020F0502020204030204" pitchFamily="34" charset="0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150" dirty="0">
                <a:latin typeface="Calibri" panose="020F0502020204030204" pitchFamily="34" charset="0"/>
                <a:cs typeface="Times New Roman"/>
              </a:rPr>
              <a:t>Transport </a:t>
            </a:r>
            <a:r>
              <a:rPr sz="2800" spc="140" dirty="0">
                <a:latin typeface="Calibri" panose="020F0502020204030204" pitchFamily="34" charset="0"/>
                <a:cs typeface="Times New Roman"/>
              </a:rPr>
              <a:t>proteins </a:t>
            </a:r>
            <a:r>
              <a:rPr sz="2800" spc="155" dirty="0">
                <a:latin typeface="Calibri" panose="020F0502020204030204" pitchFamily="34" charset="0"/>
                <a:cs typeface="Times New Roman"/>
              </a:rPr>
              <a:t>mediate</a:t>
            </a:r>
            <a:r>
              <a:rPr sz="2800" spc="-345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i="1" spc="-25" dirty="0">
                <a:latin typeface="Calibri" panose="020F0502020204030204" pitchFamily="34" charset="0"/>
                <a:cs typeface="Times New Roman"/>
              </a:rPr>
              <a:t>facilitated </a:t>
            </a:r>
            <a:r>
              <a:rPr sz="2800" i="1" spc="15" dirty="0">
                <a:latin typeface="Calibri" panose="020F0502020204030204" pitchFamily="34" charset="0"/>
                <a:cs typeface="Times New Roman"/>
              </a:rPr>
              <a:t>transport  </a:t>
            </a:r>
            <a:r>
              <a:rPr sz="2800" spc="105" dirty="0">
                <a:latin typeface="Calibri" panose="020F0502020204030204" pitchFamily="34" charset="0"/>
                <a:cs typeface="Times New Roman"/>
              </a:rPr>
              <a:t>only, </a:t>
            </a:r>
            <a:r>
              <a:rPr sz="2800" spc="160" dirty="0">
                <a:latin typeface="Calibri" panose="020F0502020204030204" pitchFamily="34" charset="0"/>
                <a:cs typeface="Times New Roman"/>
              </a:rPr>
              <a:t>that </a:t>
            </a:r>
            <a:r>
              <a:rPr sz="2800" spc="40" dirty="0">
                <a:latin typeface="Calibri" panose="020F0502020204030204" pitchFamily="34" charset="0"/>
                <a:cs typeface="Times New Roman"/>
              </a:rPr>
              <a:t>is, </a:t>
            </a:r>
            <a:r>
              <a:rPr sz="2800" spc="150" dirty="0">
                <a:latin typeface="Calibri" panose="020F0502020204030204" pitchFamily="34" charset="0"/>
                <a:cs typeface="Times New Roman"/>
              </a:rPr>
              <a:t>they </a:t>
            </a:r>
            <a:r>
              <a:rPr sz="2800" spc="125" dirty="0">
                <a:latin typeface="Calibri" panose="020F0502020204030204" pitchFamily="34" charset="0"/>
                <a:cs typeface="Times New Roman"/>
              </a:rPr>
              <a:t>can </a:t>
            </a:r>
            <a:r>
              <a:rPr sz="2800" spc="135" dirty="0">
                <a:latin typeface="Calibri" panose="020F0502020204030204" pitchFamily="34" charset="0"/>
                <a:cs typeface="Times New Roman"/>
              </a:rPr>
              <a:t>only </a:t>
            </a:r>
            <a:r>
              <a:rPr sz="2800" spc="160" dirty="0">
                <a:latin typeface="Calibri" panose="020F0502020204030204" pitchFamily="34" charset="0"/>
                <a:cs typeface="Times New Roman"/>
              </a:rPr>
              <a:t>transport </a:t>
            </a:r>
            <a:r>
              <a:rPr sz="2800" spc="110" dirty="0">
                <a:latin typeface="Calibri" panose="020F0502020204030204" pitchFamily="34" charset="0"/>
                <a:cs typeface="Times New Roman"/>
              </a:rPr>
              <a:t>glucose  </a:t>
            </a:r>
            <a:r>
              <a:rPr sz="2800" spc="95" dirty="0">
                <a:latin typeface="Calibri" panose="020F0502020204030204" pitchFamily="34" charset="0"/>
                <a:cs typeface="Times New Roman"/>
              </a:rPr>
              <a:t>(or </a:t>
            </a:r>
            <a:r>
              <a:rPr sz="2800" spc="100" dirty="0">
                <a:latin typeface="Calibri" panose="020F0502020204030204" pitchFamily="34" charset="0"/>
                <a:cs typeface="Times New Roman"/>
              </a:rPr>
              <a:t>fructose) </a:t>
            </a:r>
            <a:r>
              <a:rPr sz="2800" spc="145" dirty="0">
                <a:latin typeface="Calibri" panose="020F0502020204030204" pitchFamily="34" charset="0"/>
                <a:cs typeface="Times New Roman"/>
              </a:rPr>
              <a:t>from </a:t>
            </a:r>
            <a:r>
              <a:rPr sz="2800" i="1" spc="-100" dirty="0">
                <a:latin typeface="Calibri" panose="020F0502020204030204" pitchFamily="34" charset="0"/>
                <a:cs typeface="Times New Roman"/>
              </a:rPr>
              <a:t>areas </a:t>
            </a:r>
            <a:r>
              <a:rPr sz="2800" i="1" spc="-85" dirty="0">
                <a:latin typeface="Calibri" panose="020F0502020204030204" pitchFamily="34" charset="0"/>
                <a:cs typeface="Times New Roman"/>
              </a:rPr>
              <a:t>of </a:t>
            </a:r>
            <a:r>
              <a:rPr sz="2800" i="1" spc="-5" dirty="0">
                <a:latin typeface="Calibri" panose="020F0502020204030204" pitchFamily="34" charset="0"/>
                <a:cs typeface="Times New Roman"/>
              </a:rPr>
              <a:t>high </a:t>
            </a:r>
            <a:r>
              <a:rPr sz="2800" i="1" spc="-10" dirty="0">
                <a:latin typeface="Calibri" panose="020F0502020204030204" pitchFamily="34" charset="0"/>
                <a:cs typeface="Times New Roman"/>
              </a:rPr>
              <a:t>concentration </a:t>
            </a:r>
            <a:r>
              <a:rPr sz="2800" i="1" spc="-5" dirty="0">
                <a:latin typeface="Calibri" panose="020F0502020204030204" pitchFamily="34" charset="0"/>
                <a:cs typeface="Times New Roman"/>
              </a:rPr>
              <a:t>to  </a:t>
            </a:r>
            <a:r>
              <a:rPr sz="2800" i="1" spc="-100" dirty="0">
                <a:latin typeface="Calibri" panose="020F0502020204030204" pitchFamily="34" charset="0"/>
                <a:cs typeface="Times New Roman"/>
              </a:rPr>
              <a:t>areas </a:t>
            </a:r>
            <a:r>
              <a:rPr sz="2800" i="1" spc="-85" dirty="0">
                <a:latin typeface="Calibri" panose="020F0502020204030204" pitchFamily="34" charset="0"/>
                <a:cs typeface="Times New Roman"/>
              </a:rPr>
              <a:t>of </a:t>
            </a:r>
            <a:r>
              <a:rPr sz="2800" i="1" spc="-40" dirty="0">
                <a:latin typeface="Calibri" panose="020F0502020204030204" pitchFamily="34" charset="0"/>
                <a:cs typeface="Times New Roman"/>
              </a:rPr>
              <a:t>lower</a:t>
            </a:r>
            <a:r>
              <a:rPr sz="2800" i="1" spc="15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i="1" spc="-10" dirty="0">
                <a:latin typeface="Calibri" panose="020F0502020204030204" pitchFamily="34" charset="0"/>
                <a:cs typeface="Times New Roman"/>
              </a:rPr>
              <a:t>concentration.</a:t>
            </a:r>
            <a:endParaRPr sz="2800" dirty="0">
              <a:latin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81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757" y="2217166"/>
            <a:ext cx="1822450" cy="1600835"/>
          </a:xfrm>
          <a:custGeom>
            <a:avLst/>
            <a:gdLst/>
            <a:ahLst/>
            <a:cxnLst/>
            <a:rect l="l" t="t" r="r" b="b"/>
            <a:pathLst>
              <a:path w="1822450" h="1600835">
                <a:moveTo>
                  <a:pt x="525602" y="0"/>
                </a:moveTo>
                <a:lnTo>
                  <a:pt x="0" y="0"/>
                </a:lnTo>
                <a:lnTo>
                  <a:pt x="0" y="1463167"/>
                </a:lnTo>
                <a:lnTo>
                  <a:pt x="1249375" y="1463167"/>
                </a:lnTo>
                <a:lnTo>
                  <a:pt x="1249375" y="1600454"/>
                </a:lnTo>
                <a:lnTo>
                  <a:pt x="1822018" y="1200404"/>
                </a:lnTo>
                <a:lnTo>
                  <a:pt x="1445829" y="937513"/>
                </a:lnTo>
                <a:lnTo>
                  <a:pt x="525602" y="937513"/>
                </a:lnTo>
                <a:lnTo>
                  <a:pt x="525602" y="0"/>
                </a:lnTo>
                <a:close/>
              </a:path>
              <a:path w="1822450" h="1600835">
                <a:moveTo>
                  <a:pt x="1249375" y="800226"/>
                </a:moveTo>
                <a:lnTo>
                  <a:pt x="1249375" y="937513"/>
                </a:lnTo>
                <a:lnTo>
                  <a:pt x="1445829" y="937513"/>
                </a:lnTo>
                <a:lnTo>
                  <a:pt x="1249375" y="800226"/>
                </a:lnTo>
                <a:close/>
              </a:path>
            </a:pathLst>
          </a:custGeom>
          <a:solidFill>
            <a:srgbClr val="E7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0757" y="2217166"/>
            <a:ext cx="1822450" cy="1600835"/>
          </a:xfrm>
          <a:custGeom>
            <a:avLst/>
            <a:gdLst/>
            <a:ahLst/>
            <a:cxnLst/>
            <a:rect l="l" t="t" r="r" b="b"/>
            <a:pathLst>
              <a:path w="1822450" h="1600835">
                <a:moveTo>
                  <a:pt x="525602" y="0"/>
                </a:moveTo>
                <a:lnTo>
                  <a:pt x="525602" y="937513"/>
                </a:lnTo>
                <a:lnTo>
                  <a:pt x="1249375" y="937513"/>
                </a:lnTo>
                <a:lnTo>
                  <a:pt x="1249375" y="800226"/>
                </a:lnTo>
                <a:lnTo>
                  <a:pt x="1822018" y="1200404"/>
                </a:lnTo>
                <a:lnTo>
                  <a:pt x="1249375" y="1600454"/>
                </a:lnTo>
                <a:lnTo>
                  <a:pt x="1249375" y="1463167"/>
                </a:lnTo>
                <a:lnTo>
                  <a:pt x="0" y="1463167"/>
                </a:lnTo>
                <a:lnTo>
                  <a:pt x="0" y="0"/>
                </a:lnTo>
                <a:lnTo>
                  <a:pt x="525602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5038" y="367665"/>
            <a:ext cx="3929379" cy="1885950"/>
          </a:xfrm>
          <a:custGeom>
            <a:avLst/>
            <a:gdLst/>
            <a:ahLst/>
            <a:cxnLst/>
            <a:rect l="l" t="t" r="r" b="b"/>
            <a:pathLst>
              <a:path w="3929379" h="1885950">
                <a:moveTo>
                  <a:pt x="3614547" y="0"/>
                </a:moveTo>
                <a:lnTo>
                  <a:pt x="314375" y="0"/>
                </a:lnTo>
                <a:lnTo>
                  <a:pt x="267920" y="3407"/>
                </a:lnTo>
                <a:lnTo>
                  <a:pt x="223581" y="13307"/>
                </a:lnTo>
                <a:lnTo>
                  <a:pt x="181844" y="29212"/>
                </a:lnTo>
                <a:lnTo>
                  <a:pt x="143196" y="50636"/>
                </a:lnTo>
                <a:lnTo>
                  <a:pt x="108123" y="77094"/>
                </a:lnTo>
                <a:lnTo>
                  <a:pt x="77112" y="108099"/>
                </a:lnTo>
                <a:lnTo>
                  <a:pt x="50648" y="143166"/>
                </a:lnTo>
                <a:lnTo>
                  <a:pt x="29219" y="181808"/>
                </a:lnTo>
                <a:lnTo>
                  <a:pt x="13310" y="223539"/>
                </a:lnTo>
                <a:lnTo>
                  <a:pt x="3408" y="267873"/>
                </a:lnTo>
                <a:lnTo>
                  <a:pt x="0" y="314325"/>
                </a:lnTo>
                <a:lnTo>
                  <a:pt x="0" y="1571498"/>
                </a:lnTo>
                <a:lnTo>
                  <a:pt x="3408" y="1617949"/>
                </a:lnTo>
                <a:lnTo>
                  <a:pt x="13310" y="1662283"/>
                </a:lnTo>
                <a:lnTo>
                  <a:pt x="29219" y="1704014"/>
                </a:lnTo>
                <a:lnTo>
                  <a:pt x="50648" y="1742656"/>
                </a:lnTo>
                <a:lnTo>
                  <a:pt x="77112" y="1777723"/>
                </a:lnTo>
                <a:lnTo>
                  <a:pt x="108123" y="1808728"/>
                </a:lnTo>
                <a:lnTo>
                  <a:pt x="143196" y="1835186"/>
                </a:lnTo>
                <a:lnTo>
                  <a:pt x="181844" y="1856610"/>
                </a:lnTo>
                <a:lnTo>
                  <a:pt x="223581" y="1872515"/>
                </a:lnTo>
                <a:lnTo>
                  <a:pt x="267920" y="1882415"/>
                </a:lnTo>
                <a:lnTo>
                  <a:pt x="314375" y="1885823"/>
                </a:lnTo>
                <a:lnTo>
                  <a:pt x="3614547" y="1885823"/>
                </a:lnTo>
                <a:lnTo>
                  <a:pt x="3660998" y="1882415"/>
                </a:lnTo>
                <a:lnTo>
                  <a:pt x="3705332" y="1872515"/>
                </a:lnTo>
                <a:lnTo>
                  <a:pt x="3747063" y="1856610"/>
                </a:lnTo>
                <a:lnTo>
                  <a:pt x="3785705" y="1835186"/>
                </a:lnTo>
                <a:lnTo>
                  <a:pt x="3820772" y="1808728"/>
                </a:lnTo>
                <a:lnTo>
                  <a:pt x="3851777" y="1777723"/>
                </a:lnTo>
                <a:lnTo>
                  <a:pt x="3878235" y="1742656"/>
                </a:lnTo>
                <a:lnTo>
                  <a:pt x="3899659" y="1704014"/>
                </a:lnTo>
                <a:lnTo>
                  <a:pt x="3915564" y="1662283"/>
                </a:lnTo>
                <a:lnTo>
                  <a:pt x="3925464" y="1617949"/>
                </a:lnTo>
                <a:lnTo>
                  <a:pt x="3928872" y="1571498"/>
                </a:lnTo>
                <a:lnTo>
                  <a:pt x="3928872" y="314325"/>
                </a:lnTo>
                <a:lnTo>
                  <a:pt x="3925464" y="267873"/>
                </a:lnTo>
                <a:lnTo>
                  <a:pt x="3915564" y="223539"/>
                </a:lnTo>
                <a:lnTo>
                  <a:pt x="3899659" y="181808"/>
                </a:lnTo>
                <a:lnTo>
                  <a:pt x="3878235" y="143166"/>
                </a:lnTo>
                <a:lnTo>
                  <a:pt x="3851777" y="108099"/>
                </a:lnTo>
                <a:lnTo>
                  <a:pt x="3820772" y="77094"/>
                </a:lnTo>
                <a:lnTo>
                  <a:pt x="3785705" y="50636"/>
                </a:lnTo>
                <a:lnTo>
                  <a:pt x="3747063" y="29212"/>
                </a:lnTo>
                <a:lnTo>
                  <a:pt x="3705332" y="13307"/>
                </a:lnTo>
                <a:lnTo>
                  <a:pt x="3660998" y="3407"/>
                </a:lnTo>
                <a:lnTo>
                  <a:pt x="3614547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85038" y="367665"/>
            <a:ext cx="3929379" cy="1885950"/>
          </a:xfrm>
          <a:custGeom>
            <a:avLst/>
            <a:gdLst/>
            <a:ahLst/>
            <a:cxnLst/>
            <a:rect l="l" t="t" r="r" b="b"/>
            <a:pathLst>
              <a:path w="3929379" h="1885950">
                <a:moveTo>
                  <a:pt x="0" y="314325"/>
                </a:moveTo>
                <a:lnTo>
                  <a:pt x="3408" y="267873"/>
                </a:lnTo>
                <a:lnTo>
                  <a:pt x="13310" y="223539"/>
                </a:lnTo>
                <a:lnTo>
                  <a:pt x="29219" y="181808"/>
                </a:lnTo>
                <a:lnTo>
                  <a:pt x="50648" y="143166"/>
                </a:lnTo>
                <a:lnTo>
                  <a:pt x="77112" y="108099"/>
                </a:lnTo>
                <a:lnTo>
                  <a:pt x="108123" y="77094"/>
                </a:lnTo>
                <a:lnTo>
                  <a:pt x="143196" y="50636"/>
                </a:lnTo>
                <a:lnTo>
                  <a:pt x="181844" y="29212"/>
                </a:lnTo>
                <a:lnTo>
                  <a:pt x="223581" y="13307"/>
                </a:lnTo>
                <a:lnTo>
                  <a:pt x="267920" y="3407"/>
                </a:lnTo>
                <a:lnTo>
                  <a:pt x="314375" y="0"/>
                </a:lnTo>
                <a:lnTo>
                  <a:pt x="3614547" y="0"/>
                </a:lnTo>
                <a:lnTo>
                  <a:pt x="3660998" y="3407"/>
                </a:lnTo>
                <a:lnTo>
                  <a:pt x="3705332" y="13307"/>
                </a:lnTo>
                <a:lnTo>
                  <a:pt x="3747063" y="29212"/>
                </a:lnTo>
                <a:lnTo>
                  <a:pt x="3785705" y="50636"/>
                </a:lnTo>
                <a:lnTo>
                  <a:pt x="3820772" y="77094"/>
                </a:lnTo>
                <a:lnTo>
                  <a:pt x="3851777" y="108099"/>
                </a:lnTo>
                <a:lnTo>
                  <a:pt x="3878235" y="143166"/>
                </a:lnTo>
                <a:lnTo>
                  <a:pt x="3899659" y="181808"/>
                </a:lnTo>
                <a:lnTo>
                  <a:pt x="3915564" y="223539"/>
                </a:lnTo>
                <a:lnTo>
                  <a:pt x="3925464" y="267873"/>
                </a:lnTo>
                <a:lnTo>
                  <a:pt x="3928872" y="314325"/>
                </a:lnTo>
                <a:lnTo>
                  <a:pt x="3928872" y="1571498"/>
                </a:lnTo>
                <a:lnTo>
                  <a:pt x="3925464" y="1617949"/>
                </a:lnTo>
                <a:lnTo>
                  <a:pt x="3915564" y="1662283"/>
                </a:lnTo>
                <a:lnTo>
                  <a:pt x="3899659" y="1704014"/>
                </a:lnTo>
                <a:lnTo>
                  <a:pt x="3878235" y="1742656"/>
                </a:lnTo>
                <a:lnTo>
                  <a:pt x="3851777" y="1777723"/>
                </a:lnTo>
                <a:lnTo>
                  <a:pt x="3820772" y="1808728"/>
                </a:lnTo>
                <a:lnTo>
                  <a:pt x="3785705" y="1835186"/>
                </a:lnTo>
                <a:lnTo>
                  <a:pt x="3747063" y="1856610"/>
                </a:lnTo>
                <a:lnTo>
                  <a:pt x="3705332" y="1872515"/>
                </a:lnTo>
                <a:lnTo>
                  <a:pt x="3660998" y="1882415"/>
                </a:lnTo>
                <a:lnTo>
                  <a:pt x="3614547" y="1885823"/>
                </a:lnTo>
                <a:lnTo>
                  <a:pt x="314375" y="1885823"/>
                </a:lnTo>
                <a:lnTo>
                  <a:pt x="267920" y="1882415"/>
                </a:lnTo>
                <a:lnTo>
                  <a:pt x="223581" y="1872515"/>
                </a:lnTo>
                <a:lnTo>
                  <a:pt x="181844" y="1856610"/>
                </a:lnTo>
                <a:lnTo>
                  <a:pt x="143196" y="1835186"/>
                </a:lnTo>
                <a:lnTo>
                  <a:pt x="108123" y="1808728"/>
                </a:lnTo>
                <a:lnTo>
                  <a:pt x="77112" y="1777723"/>
                </a:lnTo>
                <a:lnTo>
                  <a:pt x="50648" y="1742656"/>
                </a:lnTo>
                <a:lnTo>
                  <a:pt x="29219" y="1704014"/>
                </a:lnTo>
                <a:lnTo>
                  <a:pt x="13310" y="1662283"/>
                </a:lnTo>
                <a:lnTo>
                  <a:pt x="3408" y="1617949"/>
                </a:lnTo>
                <a:lnTo>
                  <a:pt x="0" y="1571498"/>
                </a:lnTo>
                <a:lnTo>
                  <a:pt x="0" y="31432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4519" y="901649"/>
            <a:ext cx="3089910" cy="762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latin typeface="Calibri" panose="020F0502020204030204" pitchFamily="34" charset="0"/>
                <a:cs typeface="Times New Roman"/>
              </a:rPr>
              <a:t>Sugar </a:t>
            </a:r>
            <a:r>
              <a:rPr sz="2400" b="1" spc="130" dirty="0">
                <a:latin typeface="Calibri" panose="020F0502020204030204" pitchFamily="34" charset="0"/>
                <a:cs typeface="Times New Roman"/>
              </a:rPr>
              <a:t>is bound by</a:t>
            </a:r>
            <a:r>
              <a:rPr sz="2400" b="1" spc="-385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b="1" spc="85" dirty="0">
                <a:latin typeface="Calibri" panose="020F0502020204030204" pitchFamily="34" charset="0"/>
                <a:cs typeface="Times New Roman"/>
              </a:rPr>
              <a:t>the</a:t>
            </a:r>
            <a:endParaRPr sz="2400" b="1" dirty="0">
              <a:latin typeface="Calibri" panose="020F0502020204030204" pitchFamily="34" charset="0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40"/>
              </a:spcBef>
            </a:pPr>
            <a:r>
              <a:rPr sz="2400" b="1" spc="75" dirty="0">
                <a:latin typeface="Calibri" panose="020F0502020204030204" pitchFamily="34" charset="0"/>
                <a:cs typeface="Times New Roman"/>
              </a:rPr>
              <a:t>protein</a:t>
            </a:r>
            <a:endParaRPr sz="2400" b="1" dirty="0">
              <a:latin typeface="Calibri" panose="020F0502020204030204" pitchFamily="34" charset="0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19855" y="4365116"/>
            <a:ext cx="1822450" cy="1600835"/>
          </a:xfrm>
          <a:custGeom>
            <a:avLst/>
            <a:gdLst/>
            <a:ahLst/>
            <a:cxnLst/>
            <a:rect l="l" t="t" r="r" b="b"/>
            <a:pathLst>
              <a:path w="1822450" h="1600835">
                <a:moveTo>
                  <a:pt x="525653" y="0"/>
                </a:moveTo>
                <a:lnTo>
                  <a:pt x="0" y="0"/>
                </a:lnTo>
                <a:lnTo>
                  <a:pt x="0" y="1463090"/>
                </a:lnTo>
                <a:lnTo>
                  <a:pt x="1249426" y="1463090"/>
                </a:lnTo>
                <a:lnTo>
                  <a:pt x="1249426" y="1600403"/>
                </a:lnTo>
                <a:lnTo>
                  <a:pt x="1822069" y="1200276"/>
                </a:lnTo>
                <a:lnTo>
                  <a:pt x="1445942" y="937513"/>
                </a:lnTo>
                <a:lnTo>
                  <a:pt x="525653" y="937513"/>
                </a:lnTo>
                <a:lnTo>
                  <a:pt x="525653" y="0"/>
                </a:lnTo>
                <a:close/>
              </a:path>
              <a:path w="1822450" h="1600835">
                <a:moveTo>
                  <a:pt x="1249426" y="800226"/>
                </a:moveTo>
                <a:lnTo>
                  <a:pt x="1249426" y="937513"/>
                </a:lnTo>
                <a:lnTo>
                  <a:pt x="1445942" y="937513"/>
                </a:lnTo>
                <a:lnTo>
                  <a:pt x="1249426" y="800226"/>
                </a:lnTo>
                <a:close/>
              </a:path>
            </a:pathLst>
          </a:custGeom>
          <a:solidFill>
            <a:srgbClr val="E7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19855" y="4365116"/>
            <a:ext cx="1822450" cy="1600835"/>
          </a:xfrm>
          <a:custGeom>
            <a:avLst/>
            <a:gdLst/>
            <a:ahLst/>
            <a:cxnLst/>
            <a:rect l="l" t="t" r="r" b="b"/>
            <a:pathLst>
              <a:path w="1822450" h="1600835">
                <a:moveTo>
                  <a:pt x="525653" y="0"/>
                </a:moveTo>
                <a:lnTo>
                  <a:pt x="525653" y="937513"/>
                </a:lnTo>
                <a:lnTo>
                  <a:pt x="1249426" y="937513"/>
                </a:lnTo>
                <a:lnTo>
                  <a:pt x="1249426" y="800226"/>
                </a:lnTo>
                <a:lnTo>
                  <a:pt x="1822069" y="1200276"/>
                </a:lnTo>
                <a:lnTo>
                  <a:pt x="1249426" y="1600403"/>
                </a:lnTo>
                <a:lnTo>
                  <a:pt x="1249426" y="1463090"/>
                </a:lnTo>
                <a:lnTo>
                  <a:pt x="0" y="1463090"/>
                </a:lnTo>
                <a:lnTo>
                  <a:pt x="0" y="0"/>
                </a:lnTo>
                <a:lnTo>
                  <a:pt x="525653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15132" y="2486025"/>
            <a:ext cx="3769995" cy="1885950"/>
          </a:xfrm>
          <a:custGeom>
            <a:avLst/>
            <a:gdLst/>
            <a:ahLst/>
            <a:cxnLst/>
            <a:rect l="l" t="t" r="r" b="b"/>
            <a:pathLst>
              <a:path w="3769995" h="1885950">
                <a:moveTo>
                  <a:pt x="3455670" y="0"/>
                </a:moveTo>
                <a:lnTo>
                  <a:pt x="314325" y="0"/>
                </a:lnTo>
                <a:lnTo>
                  <a:pt x="267873" y="3410"/>
                </a:lnTo>
                <a:lnTo>
                  <a:pt x="223539" y="13318"/>
                </a:lnTo>
                <a:lnTo>
                  <a:pt x="181808" y="29235"/>
                </a:lnTo>
                <a:lnTo>
                  <a:pt x="143166" y="50674"/>
                </a:lnTo>
                <a:lnTo>
                  <a:pt x="108099" y="77149"/>
                </a:lnTo>
                <a:lnTo>
                  <a:pt x="77094" y="108171"/>
                </a:lnTo>
                <a:lnTo>
                  <a:pt x="50636" y="143255"/>
                </a:lnTo>
                <a:lnTo>
                  <a:pt x="29212" y="181912"/>
                </a:lnTo>
                <a:lnTo>
                  <a:pt x="13307" y="223655"/>
                </a:lnTo>
                <a:lnTo>
                  <a:pt x="3407" y="267997"/>
                </a:lnTo>
                <a:lnTo>
                  <a:pt x="0" y="314451"/>
                </a:lnTo>
                <a:lnTo>
                  <a:pt x="0" y="1571498"/>
                </a:lnTo>
                <a:lnTo>
                  <a:pt x="3407" y="1617949"/>
                </a:lnTo>
                <a:lnTo>
                  <a:pt x="13307" y="1662283"/>
                </a:lnTo>
                <a:lnTo>
                  <a:pt x="29212" y="1704014"/>
                </a:lnTo>
                <a:lnTo>
                  <a:pt x="50636" y="1742656"/>
                </a:lnTo>
                <a:lnTo>
                  <a:pt x="77094" y="1777723"/>
                </a:lnTo>
                <a:lnTo>
                  <a:pt x="108099" y="1808728"/>
                </a:lnTo>
                <a:lnTo>
                  <a:pt x="143166" y="1835186"/>
                </a:lnTo>
                <a:lnTo>
                  <a:pt x="181808" y="1856610"/>
                </a:lnTo>
                <a:lnTo>
                  <a:pt x="223539" y="1872515"/>
                </a:lnTo>
                <a:lnTo>
                  <a:pt x="267873" y="1882415"/>
                </a:lnTo>
                <a:lnTo>
                  <a:pt x="314325" y="1885823"/>
                </a:lnTo>
                <a:lnTo>
                  <a:pt x="3455670" y="1885823"/>
                </a:lnTo>
                <a:lnTo>
                  <a:pt x="3502121" y="1882415"/>
                </a:lnTo>
                <a:lnTo>
                  <a:pt x="3546455" y="1872515"/>
                </a:lnTo>
                <a:lnTo>
                  <a:pt x="3588186" y="1856610"/>
                </a:lnTo>
                <a:lnTo>
                  <a:pt x="3626828" y="1835186"/>
                </a:lnTo>
                <a:lnTo>
                  <a:pt x="3661895" y="1808728"/>
                </a:lnTo>
                <a:lnTo>
                  <a:pt x="3692900" y="1777723"/>
                </a:lnTo>
                <a:lnTo>
                  <a:pt x="3719358" y="1742656"/>
                </a:lnTo>
                <a:lnTo>
                  <a:pt x="3740782" y="1704014"/>
                </a:lnTo>
                <a:lnTo>
                  <a:pt x="3756687" y="1662283"/>
                </a:lnTo>
                <a:lnTo>
                  <a:pt x="3766587" y="1617949"/>
                </a:lnTo>
                <a:lnTo>
                  <a:pt x="3769995" y="1571498"/>
                </a:lnTo>
                <a:lnTo>
                  <a:pt x="3769995" y="314451"/>
                </a:lnTo>
                <a:lnTo>
                  <a:pt x="3766587" y="267997"/>
                </a:lnTo>
                <a:lnTo>
                  <a:pt x="3756687" y="223655"/>
                </a:lnTo>
                <a:lnTo>
                  <a:pt x="3740782" y="181912"/>
                </a:lnTo>
                <a:lnTo>
                  <a:pt x="3719358" y="143255"/>
                </a:lnTo>
                <a:lnTo>
                  <a:pt x="3692900" y="108171"/>
                </a:lnTo>
                <a:lnTo>
                  <a:pt x="3661895" y="77149"/>
                </a:lnTo>
                <a:lnTo>
                  <a:pt x="3626828" y="50674"/>
                </a:lnTo>
                <a:lnTo>
                  <a:pt x="3588186" y="29235"/>
                </a:lnTo>
                <a:lnTo>
                  <a:pt x="3546455" y="13318"/>
                </a:lnTo>
                <a:lnTo>
                  <a:pt x="3502121" y="3410"/>
                </a:lnTo>
                <a:lnTo>
                  <a:pt x="345567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15132" y="2486025"/>
            <a:ext cx="3769995" cy="1885950"/>
          </a:xfrm>
          <a:custGeom>
            <a:avLst/>
            <a:gdLst/>
            <a:ahLst/>
            <a:cxnLst/>
            <a:rect l="l" t="t" r="r" b="b"/>
            <a:pathLst>
              <a:path w="3769995" h="1885950">
                <a:moveTo>
                  <a:pt x="0" y="314451"/>
                </a:moveTo>
                <a:lnTo>
                  <a:pt x="3407" y="267997"/>
                </a:lnTo>
                <a:lnTo>
                  <a:pt x="13307" y="223655"/>
                </a:lnTo>
                <a:lnTo>
                  <a:pt x="29212" y="181912"/>
                </a:lnTo>
                <a:lnTo>
                  <a:pt x="50636" y="143255"/>
                </a:lnTo>
                <a:lnTo>
                  <a:pt x="77094" y="108171"/>
                </a:lnTo>
                <a:lnTo>
                  <a:pt x="108099" y="77149"/>
                </a:lnTo>
                <a:lnTo>
                  <a:pt x="143166" y="50674"/>
                </a:lnTo>
                <a:lnTo>
                  <a:pt x="181808" y="29235"/>
                </a:lnTo>
                <a:lnTo>
                  <a:pt x="223539" y="13318"/>
                </a:lnTo>
                <a:lnTo>
                  <a:pt x="267873" y="3410"/>
                </a:lnTo>
                <a:lnTo>
                  <a:pt x="314325" y="0"/>
                </a:lnTo>
                <a:lnTo>
                  <a:pt x="3455670" y="0"/>
                </a:lnTo>
                <a:lnTo>
                  <a:pt x="3502121" y="3410"/>
                </a:lnTo>
                <a:lnTo>
                  <a:pt x="3546455" y="13318"/>
                </a:lnTo>
                <a:lnTo>
                  <a:pt x="3588186" y="29235"/>
                </a:lnTo>
                <a:lnTo>
                  <a:pt x="3626828" y="50674"/>
                </a:lnTo>
                <a:lnTo>
                  <a:pt x="3661895" y="77149"/>
                </a:lnTo>
                <a:lnTo>
                  <a:pt x="3692900" y="108171"/>
                </a:lnTo>
                <a:lnTo>
                  <a:pt x="3719358" y="143255"/>
                </a:lnTo>
                <a:lnTo>
                  <a:pt x="3740782" y="181912"/>
                </a:lnTo>
                <a:lnTo>
                  <a:pt x="3756687" y="223655"/>
                </a:lnTo>
                <a:lnTo>
                  <a:pt x="3766587" y="267997"/>
                </a:lnTo>
                <a:lnTo>
                  <a:pt x="3769995" y="314451"/>
                </a:lnTo>
                <a:lnTo>
                  <a:pt x="3769995" y="1571498"/>
                </a:lnTo>
                <a:lnTo>
                  <a:pt x="3766587" y="1617949"/>
                </a:lnTo>
                <a:lnTo>
                  <a:pt x="3756687" y="1662283"/>
                </a:lnTo>
                <a:lnTo>
                  <a:pt x="3740782" y="1704014"/>
                </a:lnTo>
                <a:lnTo>
                  <a:pt x="3719358" y="1742656"/>
                </a:lnTo>
                <a:lnTo>
                  <a:pt x="3692900" y="1777723"/>
                </a:lnTo>
                <a:lnTo>
                  <a:pt x="3661895" y="1808728"/>
                </a:lnTo>
                <a:lnTo>
                  <a:pt x="3626828" y="1835186"/>
                </a:lnTo>
                <a:lnTo>
                  <a:pt x="3588186" y="1856610"/>
                </a:lnTo>
                <a:lnTo>
                  <a:pt x="3546455" y="1872515"/>
                </a:lnTo>
                <a:lnTo>
                  <a:pt x="3502121" y="1882415"/>
                </a:lnTo>
                <a:lnTo>
                  <a:pt x="3455670" y="1885823"/>
                </a:lnTo>
                <a:lnTo>
                  <a:pt x="314325" y="1885823"/>
                </a:lnTo>
                <a:lnTo>
                  <a:pt x="267873" y="1882415"/>
                </a:lnTo>
                <a:lnTo>
                  <a:pt x="223539" y="1872515"/>
                </a:lnTo>
                <a:lnTo>
                  <a:pt x="181808" y="1856610"/>
                </a:lnTo>
                <a:lnTo>
                  <a:pt x="143166" y="1835186"/>
                </a:lnTo>
                <a:lnTo>
                  <a:pt x="108099" y="1808728"/>
                </a:lnTo>
                <a:lnTo>
                  <a:pt x="77094" y="1777723"/>
                </a:lnTo>
                <a:lnTo>
                  <a:pt x="50636" y="1742656"/>
                </a:lnTo>
                <a:lnTo>
                  <a:pt x="29212" y="1704014"/>
                </a:lnTo>
                <a:lnTo>
                  <a:pt x="13307" y="1662283"/>
                </a:lnTo>
                <a:lnTo>
                  <a:pt x="3407" y="1617949"/>
                </a:lnTo>
                <a:lnTo>
                  <a:pt x="0" y="1571498"/>
                </a:lnTo>
                <a:lnTo>
                  <a:pt x="0" y="31445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45227" y="4604511"/>
            <a:ext cx="3714115" cy="1885950"/>
          </a:xfrm>
          <a:custGeom>
            <a:avLst/>
            <a:gdLst/>
            <a:ahLst/>
            <a:cxnLst/>
            <a:rect l="l" t="t" r="r" b="b"/>
            <a:pathLst>
              <a:path w="3714115" h="1885950">
                <a:moveTo>
                  <a:pt x="3399408" y="0"/>
                </a:moveTo>
                <a:lnTo>
                  <a:pt x="314325" y="0"/>
                </a:lnTo>
                <a:lnTo>
                  <a:pt x="267873" y="3407"/>
                </a:lnTo>
                <a:lnTo>
                  <a:pt x="223539" y="13307"/>
                </a:lnTo>
                <a:lnTo>
                  <a:pt x="181808" y="29212"/>
                </a:lnTo>
                <a:lnTo>
                  <a:pt x="143166" y="50636"/>
                </a:lnTo>
                <a:lnTo>
                  <a:pt x="108099" y="77094"/>
                </a:lnTo>
                <a:lnTo>
                  <a:pt x="77094" y="108099"/>
                </a:lnTo>
                <a:lnTo>
                  <a:pt x="50636" y="143166"/>
                </a:lnTo>
                <a:lnTo>
                  <a:pt x="29212" y="181808"/>
                </a:lnTo>
                <a:lnTo>
                  <a:pt x="13307" y="223539"/>
                </a:lnTo>
                <a:lnTo>
                  <a:pt x="3407" y="267873"/>
                </a:lnTo>
                <a:lnTo>
                  <a:pt x="0" y="314325"/>
                </a:lnTo>
                <a:lnTo>
                  <a:pt x="0" y="1571434"/>
                </a:lnTo>
                <a:lnTo>
                  <a:pt x="3407" y="1617889"/>
                </a:lnTo>
                <a:lnTo>
                  <a:pt x="13307" y="1662228"/>
                </a:lnTo>
                <a:lnTo>
                  <a:pt x="29212" y="1703963"/>
                </a:lnTo>
                <a:lnTo>
                  <a:pt x="50636" y="1742610"/>
                </a:lnTo>
                <a:lnTo>
                  <a:pt x="77094" y="1777681"/>
                </a:lnTo>
                <a:lnTo>
                  <a:pt x="108099" y="1808690"/>
                </a:lnTo>
                <a:lnTo>
                  <a:pt x="143166" y="1835152"/>
                </a:lnTo>
                <a:lnTo>
                  <a:pt x="181808" y="1856580"/>
                </a:lnTo>
                <a:lnTo>
                  <a:pt x="223539" y="1872488"/>
                </a:lnTo>
                <a:lnTo>
                  <a:pt x="267873" y="1882389"/>
                </a:lnTo>
                <a:lnTo>
                  <a:pt x="314325" y="1885797"/>
                </a:lnTo>
                <a:lnTo>
                  <a:pt x="3399408" y="1885797"/>
                </a:lnTo>
                <a:lnTo>
                  <a:pt x="3445860" y="1882389"/>
                </a:lnTo>
                <a:lnTo>
                  <a:pt x="3490194" y="1872488"/>
                </a:lnTo>
                <a:lnTo>
                  <a:pt x="3531925" y="1856580"/>
                </a:lnTo>
                <a:lnTo>
                  <a:pt x="3570567" y="1835152"/>
                </a:lnTo>
                <a:lnTo>
                  <a:pt x="3605634" y="1808690"/>
                </a:lnTo>
                <a:lnTo>
                  <a:pt x="3636639" y="1777681"/>
                </a:lnTo>
                <a:lnTo>
                  <a:pt x="3663097" y="1742610"/>
                </a:lnTo>
                <a:lnTo>
                  <a:pt x="3684521" y="1703963"/>
                </a:lnTo>
                <a:lnTo>
                  <a:pt x="3700426" y="1662228"/>
                </a:lnTo>
                <a:lnTo>
                  <a:pt x="3710326" y="1617889"/>
                </a:lnTo>
                <a:lnTo>
                  <a:pt x="3713733" y="1571434"/>
                </a:lnTo>
                <a:lnTo>
                  <a:pt x="3713733" y="314325"/>
                </a:lnTo>
                <a:lnTo>
                  <a:pt x="3710326" y="267873"/>
                </a:lnTo>
                <a:lnTo>
                  <a:pt x="3700426" y="223539"/>
                </a:lnTo>
                <a:lnTo>
                  <a:pt x="3684521" y="181808"/>
                </a:lnTo>
                <a:lnTo>
                  <a:pt x="3663097" y="143166"/>
                </a:lnTo>
                <a:lnTo>
                  <a:pt x="3636639" y="108099"/>
                </a:lnTo>
                <a:lnTo>
                  <a:pt x="3605634" y="77094"/>
                </a:lnTo>
                <a:lnTo>
                  <a:pt x="3570567" y="50636"/>
                </a:lnTo>
                <a:lnTo>
                  <a:pt x="3531925" y="29212"/>
                </a:lnTo>
                <a:lnTo>
                  <a:pt x="3490194" y="13307"/>
                </a:lnTo>
                <a:lnTo>
                  <a:pt x="3445860" y="3407"/>
                </a:lnTo>
                <a:lnTo>
                  <a:pt x="3399408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45227" y="4604511"/>
            <a:ext cx="3714115" cy="1885950"/>
          </a:xfrm>
          <a:custGeom>
            <a:avLst/>
            <a:gdLst/>
            <a:ahLst/>
            <a:cxnLst/>
            <a:rect l="l" t="t" r="r" b="b"/>
            <a:pathLst>
              <a:path w="3714115" h="1885950">
                <a:moveTo>
                  <a:pt x="0" y="314325"/>
                </a:moveTo>
                <a:lnTo>
                  <a:pt x="3407" y="267873"/>
                </a:lnTo>
                <a:lnTo>
                  <a:pt x="13307" y="223539"/>
                </a:lnTo>
                <a:lnTo>
                  <a:pt x="29212" y="181808"/>
                </a:lnTo>
                <a:lnTo>
                  <a:pt x="50636" y="143166"/>
                </a:lnTo>
                <a:lnTo>
                  <a:pt x="77094" y="108099"/>
                </a:lnTo>
                <a:lnTo>
                  <a:pt x="108099" y="77094"/>
                </a:lnTo>
                <a:lnTo>
                  <a:pt x="143166" y="50636"/>
                </a:lnTo>
                <a:lnTo>
                  <a:pt x="181808" y="29212"/>
                </a:lnTo>
                <a:lnTo>
                  <a:pt x="223539" y="13307"/>
                </a:lnTo>
                <a:lnTo>
                  <a:pt x="267873" y="3407"/>
                </a:lnTo>
                <a:lnTo>
                  <a:pt x="314325" y="0"/>
                </a:lnTo>
                <a:lnTo>
                  <a:pt x="3399408" y="0"/>
                </a:lnTo>
                <a:lnTo>
                  <a:pt x="3445860" y="3407"/>
                </a:lnTo>
                <a:lnTo>
                  <a:pt x="3490194" y="13307"/>
                </a:lnTo>
                <a:lnTo>
                  <a:pt x="3531925" y="29212"/>
                </a:lnTo>
                <a:lnTo>
                  <a:pt x="3570567" y="50636"/>
                </a:lnTo>
                <a:lnTo>
                  <a:pt x="3605634" y="77094"/>
                </a:lnTo>
                <a:lnTo>
                  <a:pt x="3636639" y="108099"/>
                </a:lnTo>
                <a:lnTo>
                  <a:pt x="3663097" y="143166"/>
                </a:lnTo>
                <a:lnTo>
                  <a:pt x="3684521" y="181808"/>
                </a:lnTo>
                <a:lnTo>
                  <a:pt x="3700426" y="223539"/>
                </a:lnTo>
                <a:lnTo>
                  <a:pt x="3710326" y="267873"/>
                </a:lnTo>
                <a:lnTo>
                  <a:pt x="3713733" y="314325"/>
                </a:lnTo>
                <a:lnTo>
                  <a:pt x="3713733" y="1571434"/>
                </a:lnTo>
                <a:lnTo>
                  <a:pt x="3710326" y="1617889"/>
                </a:lnTo>
                <a:lnTo>
                  <a:pt x="3700426" y="1662228"/>
                </a:lnTo>
                <a:lnTo>
                  <a:pt x="3684521" y="1703963"/>
                </a:lnTo>
                <a:lnTo>
                  <a:pt x="3663097" y="1742610"/>
                </a:lnTo>
                <a:lnTo>
                  <a:pt x="3636639" y="1777681"/>
                </a:lnTo>
                <a:lnTo>
                  <a:pt x="3605634" y="1808690"/>
                </a:lnTo>
                <a:lnTo>
                  <a:pt x="3570567" y="1835152"/>
                </a:lnTo>
                <a:lnTo>
                  <a:pt x="3531925" y="1856580"/>
                </a:lnTo>
                <a:lnTo>
                  <a:pt x="3490194" y="1872488"/>
                </a:lnTo>
                <a:lnTo>
                  <a:pt x="3445860" y="1882389"/>
                </a:lnTo>
                <a:lnTo>
                  <a:pt x="3399408" y="1885797"/>
                </a:lnTo>
                <a:lnTo>
                  <a:pt x="314325" y="1885797"/>
                </a:lnTo>
                <a:lnTo>
                  <a:pt x="267873" y="1882389"/>
                </a:lnTo>
                <a:lnTo>
                  <a:pt x="223539" y="1872488"/>
                </a:lnTo>
                <a:lnTo>
                  <a:pt x="181808" y="1856580"/>
                </a:lnTo>
                <a:lnTo>
                  <a:pt x="143166" y="1835152"/>
                </a:lnTo>
                <a:lnTo>
                  <a:pt x="108099" y="1808690"/>
                </a:lnTo>
                <a:lnTo>
                  <a:pt x="77094" y="1777681"/>
                </a:lnTo>
                <a:lnTo>
                  <a:pt x="50636" y="1742610"/>
                </a:lnTo>
                <a:lnTo>
                  <a:pt x="29212" y="1703963"/>
                </a:lnTo>
                <a:lnTo>
                  <a:pt x="13307" y="1662228"/>
                </a:lnTo>
                <a:lnTo>
                  <a:pt x="3407" y="1617889"/>
                </a:lnTo>
                <a:lnTo>
                  <a:pt x="0" y="1571434"/>
                </a:lnTo>
                <a:lnTo>
                  <a:pt x="0" y="31432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79547" y="2650693"/>
            <a:ext cx="5798185" cy="35384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2562225" algn="ctr">
              <a:lnSpc>
                <a:spcPct val="101099"/>
              </a:lnSpc>
              <a:spcBef>
                <a:spcPts val="70"/>
              </a:spcBef>
            </a:pPr>
            <a:r>
              <a:rPr sz="2200" b="1" spc="135" dirty="0">
                <a:latin typeface="Calibri" panose="020F0502020204030204" pitchFamily="34" charset="0"/>
                <a:cs typeface="Times New Roman"/>
              </a:rPr>
              <a:t>A </a:t>
            </a:r>
            <a:r>
              <a:rPr lang="en-IN" sz="2200" b="1" spc="114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/>
              </a:rPr>
              <a:t>ping-pong</a:t>
            </a:r>
            <a:r>
              <a:rPr sz="2200" b="1" spc="-24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2200" b="1" spc="100" dirty="0">
                <a:latin typeface="Calibri" panose="020F0502020204030204" pitchFamily="34" charset="0"/>
                <a:cs typeface="Times New Roman"/>
              </a:rPr>
              <a:t>mechanism  </a:t>
            </a:r>
            <a:r>
              <a:rPr sz="2200" b="1" spc="60" dirty="0">
                <a:latin typeface="Calibri" panose="020F0502020204030204" pitchFamily="34" charset="0"/>
                <a:cs typeface="Times New Roman"/>
              </a:rPr>
              <a:t>reverses </a:t>
            </a:r>
            <a:r>
              <a:rPr sz="2200" b="1" spc="85" dirty="0">
                <a:latin typeface="Calibri" panose="020F0502020204030204" pitchFamily="34" charset="0"/>
                <a:cs typeface="Times New Roman"/>
              </a:rPr>
              <a:t>the</a:t>
            </a:r>
            <a:r>
              <a:rPr sz="2200" b="1" spc="-125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200" b="1" spc="80" dirty="0">
                <a:latin typeface="Calibri" panose="020F0502020204030204" pitchFamily="34" charset="0"/>
                <a:cs typeface="Times New Roman"/>
              </a:rPr>
              <a:t>membrane  </a:t>
            </a:r>
            <a:r>
              <a:rPr sz="2200" b="1" spc="70" dirty="0">
                <a:latin typeface="Calibri" panose="020F0502020204030204" pitchFamily="34" charset="0"/>
                <a:cs typeface="Times New Roman"/>
              </a:rPr>
              <a:t>direction </a:t>
            </a:r>
            <a:r>
              <a:rPr sz="2200" b="1" spc="130" dirty="0">
                <a:latin typeface="Calibri" panose="020F0502020204030204" pitchFamily="34" charset="0"/>
                <a:cs typeface="Times New Roman"/>
              </a:rPr>
              <a:t>of </a:t>
            </a:r>
            <a:r>
              <a:rPr sz="2200" b="1" spc="85" dirty="0">
                <a:latin typeface="Calibri" panose="020F0502020204030204" pitchFamily="34" charset="0"/>
                <a:cs typeface="Times New Roman"/>
              </a:rPr>
              <a:t>the </a:t>
            </a:r>
            <a:endParaRPr lang="en-IN" sz="2200" b="1" spc="85" dirty="0" smtClean="0">
              <a:latin typeface="Calibri" panose="020F0502020204030204" pitchFamily="34" charset="0"/>
              <a:cs typeface="Times New Roman"/>
            </a:endParaRPr>
          </a:p>
          <a:p>
            <a:pPr marL="12700" marR="2562225" algn="ctr">
              <a:lnSpc>
                <a:spcPct val="101099"/>
              </a:lnSpc>
              <a:spcBef>
                <a:spcPts val="70"/>
              </a:spcBef>
            </a:pPr>
            <a:r>
              <a:rPr sz="2200" b="1" spc="45" dirty="0" smtClean="0">
                <a:latin typeface="Calibri" panose="020F0502020204030204" pitchFamily="34" charset="0"/>
                <a:cs typeface="Times New Roman"/>
              </a:rPr>
              <a:t>sugar-  </a:t>
            </a:r>
            <a:r>
              <a:rPr sz="2200" b="1" spc="75" dirty="0">
                <a:latin typeface="Calibri" panose="020F0502020204030204" pitchFamily="34" charset="0"/>
                <a:cs typeface="Times New Roman"/>
              </a:rPr>
              <a:t>protein</a:t>
            </a:r>
            <a:r>
              <a:rPr sz="2200" b="1" spc="-3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200" b="1" spc="95" dirty="0">
                <a:latin typeface="Calibri" panose="020F0502020204030204" pitchFamily="34" charset="0"/>
                <a:cs typeface="Times New Roman"/>
              </a:rPr>
              <a:t>complex</a:t>
            </a:r>
            <a:endParaRPr sz="2200" b="1" dirty="0">
              <a:latin typeface="Calibri" panose="020F0502020204030204" pitchFamily="34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 panose="020F050202020403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2460625" marR="5080" indent="-1270" algn="ctr">
              <a:lnSpc>
                <a:spcPct val="101099"/>
              </a:lnSpc>
            </a:pPr>
            <a:r>
              <a:rPr sz="2200" b="1" spc="50" dirty="0">
                <a:latin typeface="Calibri" panose="020F0502020204030204" pitchFamily="34" charset="0"/>
                <a:cs typeface="Times New Roman"/>
              </a:rPr>
              <a:t>Sugar </a:t>
            </a:r>
            <a:r>
              <a:rPr sz="2200" b="1" spc="130" dirty="0">
                <a:latin typeface="Calibri" panose="020F0502020204030204" pitchFamily="34" charset="0"/>
                <a:cs typeface="Times New Roman"/>
              </a:rPr>
              <a:t>is </a:t>
            </a:r>
            <a:r>
              <a:rPr sz="2200" b="1" spc="80" dirty="0">
                <a:latin typeface="Calibri" panose="020F0502020204030204" pitchFamily="34" charset="0"/>
                <a:cs typeface="Times New Roman"/>
              </a:rPr>
              <a:t>released </a:t>
            </a:r>
            <a:r>
              <a:rPr sz="2200" b="1" spc="85" dirty="0">
                <a:latin typeface="Calibri" panose="020F0502020204030204" pitchFamily="34" charset="0"/>
                <a:cs typeface="Times New Roman"/>
              </a:rPr>
              <a:t>and  the </a:t>
            </a:r>
            <a:r>
              <a:rPr sz="2200" b="1" spc="75" dirty="0">
                <a:latin typeface="Calibri" panose="020F0502020204030204" pitchFamily="34" charset="0"/>
                <a:cs typeface="Times New Roman"/>
              </a:rPr>
              <a:t>protein </a:t>
            </a:r>
            <a:r>
              <a:rPr sz="2200" b="1" spc="130" dirty="0">
                <a:latin typeface="Calibri" panose="020F0502020204030204" pitchFamily="34" charset="0"/>
                <a:cs typeface="Times New Roman"/>
              </a:rPr>
              <a:t>flips</a:t>
            </a:r>
            <a:r>
              <a:rPr sz="2200" b="1" spc="-265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200" b="1" spc="65" dirty="0">
                <a:latin typeface="Calibri" panose="020F0502020204030204" pitchFamily="34" charset="0"/>
                <a:cs typeface="Times New Roman"/>
              </a:rPr>
              <a:t>around  </a:t>
            </a:r>
            <a:r>
              <a:rPr sz="2200" b="1" spc="95" dirty="0">
                <a:latin typeface="Calibri" panose="020F0502020204030204" pitchFamily="34" charset="0"/>
                <a:cs typeface="Times New Roman"/>
              </a:rPr>
              <a:t>once </a:t>
            </a:r>
            <a:r>
              <a:rPr sz="2200" b="1" spc="65" dirty="0">
                <a:latin typeface="Calibri" panose="020F0502020204030204" pitchFamily="34" charset="0"/>
                <a:cs typeface="Times New Roman"/>
              </a:rPr>
              <a:t>more to </a:t>
            </a:r>
            <a:r>
              <a:rPr sz="2200" b="1" spc="80" dirty="0">
                <a:latin typeface="Calibri" panose="020F0502020204030204" pitchFamily="34" charset="0"/>
                <a:cs typeface="Times New Roman"/>
              </a:rPr>
              <a:t>initiate </a:t>
            </a:r>
            <a:r>
              <a:rPr sz="2200" b="1" dirty="0">
                <a:latin typeface="Calibri" panose="020F0502020204030204" pitchFamily="34" charset="0"/>
                <a:cs typeface="Times New Roman"/>
              </a:rPr>
              <a:t>a  </a:t>
            </a:r>
            <a:r>
              <a:rPr sz="2200" b="1" spc="175" dirty="0">
                <a:latin typeface="Calibri" panose="020F0502020204030204" pitchFamily="34" charset="0"/>
                <a:cs typeface="Times New Roman"/>
              </a:rPr>
              <a:t>new</a:t>
            </a:r>
            <a:r>
              <a:rPr sz="2200" b="1" spc="-2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200" b="1" spc="80" dirty="0">
                <a:latin typeface="Calibri" panose="020F0502020204030204" pitchFamily="34" charset="0"/>
                <a:cs typeface="Times New Roman"/>
              </a:rPr>
              <a:t>cycle</a:t>
            </a:r>
            <a:endParaRPr sz="2200" b="1" dirty="0">
              <a:latin typeface="Calibri" panose="020F0502020204030204" pitchFamily="34" charset="0"/>
              <a:cs typeface="Times New Roman"/>
            </a:endParaRPr>
          </a:p>
        </p:txBody>
      </p:sp>
      <p:sp>
        <p:nvSpPr>
          <p:cNvPr id="14" name="AutoShape 2" descr="Image result for glucose transporter ping pong mechan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1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glucose transporter ping pong mechan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36" y="1844842"/>
            <a:ext cx="6866021" cy="34625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894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717" y="885520"/>
            <a:ext cx="8598568" cy="3664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493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114" dirty="0">
                <a:latin typeface="Calibri" panose="020F0502020204030204" pitchFamily="34" charset="0"/>
                <a:cs typeface="Times New Roman"/>
              </a:rPr>
              <a:t>In </a:t>
            </a:r>
            <a:r>
              <a:rPr sz="2800" spc="160" dirty="0">
                <a:latin typeface="Calibri" panose="020F0502020204030204" pitchFamily="34" charset="0"/>
                <a:cs typeface="Times New Roman"/>
              </a:rPr>
              <a:t>most </a:t>
            </a:r>
            <a:r>
              <a:rPr sz="2800" spc="120" dirty="0">
                <a:latin typeface="Calibri" panose="020F0502020204030204" pitchFamily="34" charset="0"/>
                <a:cs typeface="Times New Roman"/>
              </a:rPr>
              <a:t>tissues </a:t>
            </a:r>
            <a:r>
              <a:rPr sz="2800" spc="150" dirty="0">
                <a:latin typeface="Calibri" panose="020F0502020204030204" pitchFamily="34" charset="0"/>
                <a:cs typeface="Times New Roman"/>
              </a:rPr>
              <a:t>the </a:t>
            </a:r>
            <a:r>
              <a:rPr sz="2800" spc="135" dirty="0">
                <a:latin typeface="Calibri" panose="020F0502020204030204" pitchFamily="34" charset="0"/>
                <a:cs typeface="Times New Roman"/>
              </a:rPr>
              <a:t>internal </a:t>
            </a:r>
            <a:r>
              <a:rPr sz="2800" spc="110" dirty="0">
                <a:latin typeface="Calibri" panose="020F0502020204030204" pitchFamily="34" charset="0"/>
                <a:cs typeface="Times New Roman"/>
              </a:rPr>
              <a:t>glucose  </a:t>
            </a:r>
            <a:r>
              <a:rPr sz="2800" spc="125" dirty="0">
                <a:latin typeface="Calibri" panose="020F0502020204030204" pitchFamily="34" charset="0"/>
                <a:cs typeface="Times New Roman"/>
              </a:rPr>
              <a:t>concentration</a:t>
            </a:r>
            <a:r>
              <a:rPr sz="2800" spc="-45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60" dirty="0">
                <a:latin typeface="Calibri" panose="020F0502020204030204" pitchFamily="34" charset="0"/>
                <a:cs typeface="Times New Roman"/>
              </a:rPr>
              <a:t>is</a:t>
            </a:r>
            <a:r>
              <a:rPr sz="2800" spc="-1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135" dirty="0">
                <a:latin typeface="Calibri" panose="020F0502020204030204" pitchFamily="34" charset="0"/>
                <a:cs typeface="Times New Roman"/>
              </a:rPr>
              <a:t>quite</a:t>
            </a:r>
            <a:r>
              <a:rPr sz="2800" spc="-1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90" dirty="0">
                <a:latin typeface="Calibri" panose="020F0502020204030204" pitchFamily="34" charset="0"/>
                <a:cs typeface="Times New Roman"/>
              </a:rPr>
              <a:t>low;</a:t>
            </a:r>
            <a:r>
              <a:rPr sz="2800" spc="-1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165" dirty="0">
                <a:latin typeface="Calibri" panose="020F0502020204030204" pitchFamily="34" charset="0"/>
                <a:cs typeface="Times New Roman"/>
              </a:rPr>
              <a:t>transport</a:t>
            </a:r>
            <a:r>
              <a:rPr sz="280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120" dirty="0">
                <a:latin typeface="Calibri" panose="020F0502020204030204" pitchFamily="34" charset="0"/>
                <a:cs typeface="Times New Roman"/>
              </a:rPr>
              <a:t>can</a:t>
            </a:r>
            <a:r>
              <a:rPr sz="2800" spc="-15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135" dirty="0">
                <a:latin typeface="Calibri" panose="020F0502020204030204" pitchFamily="34" charset="0"/>
                <a:cs typeface="Times New Roman"/>
              </a:rPr>
              <a:t>only  </a:t>
            </a:r>
            <a:r>
              <a:rPr sz="2800" spc="150" dirty="0">
                <a:latin typeface="Calibri" panose="020F0502020204030204" pitchFamily="34" charset="0"/>
                <a:cs typeface="Times New Roman"/>
              </a:rPr>
              <a:t>proceed </a:t>
            </a:r>
            <a:r>
              <a:rPr sz="2800" spc="145" dirty="0">
                <a:latin typeface="Calibri" panose="020F0502020204030204" pitchFamily="34" charset="0"/>
                <a:cs typeface="Times New Roman"/>
              </a:rPr>
              <a:t>from the </a:t>
            </a:r>
            <a:r>
              <a:rPr sz="2800" spc="105" dirty="0">
                <a:latin typeface="Calibri" panose="020F0502020204030204" pitchFamily="34" charset="0"/>
                <a:cs typeface="Times New Roman"/>
              </a:rPr>
              <a:t>extracellular </a:t>
            </a:r>
            <a:r>
              <a:rPr sz="2800" spc="145" dirty="0">
                <a:latin typeface="Calibri" panose="020F0502020204030204" pitchFamily="34" charset="0"/>
                <a:cs typeface="Times New Roman"/>
              </a:rPr>
              <a:t>area </a:t>
            </a:r>
            <a:r>
              <a:rPr sz="2800" spc="125" dirty="0">
                <a:latin typeface="Calibri" panose="020F0502020204030204" pitchFamily="34" charset="0"/>
                <a:cs typeface="Times New Roman"/>
              </a:rPr>
              <a:t>into </a:t>
            </a:r>
            <a:r>
              <a:rPr sz="2800" spc="145" dirty="0" smtClean="0">
                <a:latin typeface="Calibri" panose="020F0502020204030204" pitchFamily="34" charset="0"/>
                <a:cs typeface="Times New Roman"/>
              </a:rPr>
              <a:t>the </a:t>
            </a:r>
            <a:r>
              <a:rPr sz="2800" spc="30" dirty="0">
                <a:latin typeface="Calibri" panose="020F0502020204030204" pitchFamily="34" charset="0"/>
                <a:cs typeface="Times New Roman"/>
              </a:rPr>
              <a:t>cell.</a:t>
            </a:r>
            <a:endParaRPr sz="2800" dirty="0">
              <a:latin typeface="Calibri" panose="020F050202020403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•"/>
            </a:pPr>
            <a:endParaRPr sz="4050" dirty="0">
              <a:latin typeface="Calibri" panose="020F0502020204030204" pitchFamily="34" charset="0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856615" algn="l"/>
              </a:tabLst>
            </a:pPr>
            <a:r>
              <a:rPr sz="2800" spc="114" dirty="0">
                <a:latin typeface="Calibri" panose="020F0502020204030204" pitchFamily="34" charset="0"/>
                <a:cs typeface="Times New Roman"/>
              </a:rPr>
              <a:t>In	</a:t>
            </a:r>
            <a:r>
              <a:rPr sz="2800" spc="114" dirty="0">
                <a:solidFill>
                  <a:srgbClr val="C00000"/>
                </a:solidFill>
                <a:latin typeface="Calibri" panose="020F0502020204030204" pitchFamily="34" charset="0"/>
                <a:cs typeface="Times New Roman"/>
              </a:rPr>
              <a:t>gluconeogenetic tissues </a:t>
            </a:r>
            <a:r>
              <a:rPr sz="2800" spc="85" dirty="0">
                <a:solidFill>
                  <a:srgbClr val="C00000"/>
                </a:solidFill>
                <a:latin typeface="Calibri" panose="020F0502020204030204" pitchFamily="34" charset="0"/>
                <a:cs typeface="Times New Roman"/>
              </a:rPr>
              <a:t>(liver </a:t>
            </a:r>
            <a:r>
              <a:rPr sz="2800" spc="229" dirty="0">
                <a:solidFill>
                  <a:srgbClr val="C00000"/>
                </a:solidFill>
                <a:latin typeface="Calibri" panose="020F0502020204030204" pitchFamily="34" charset="0"/>
                <a:cs typeface="Times New Roman"/>
              </a:rPr>
              <a:t>and  </a:t>
            </a:r>
            <a:r>
              <a:rPr sz="2800" spc="120" dirty="0">
                <a:solidFill>
                  <a:srgbClr val="C00000"/>
                </a:solidFill>
                <a:latin typeface="Calibri" panose="020F0502020204030204" pitchFamily="34" charset="0"/>
                <a:cs typeface="Times New Roman"/>
              </a:rPr>
              <a:t>kidney</a:t>
            </a:r>
            <a:r>
              <a:rPr sz="2800" spc="120" dirty="0">
                <a:latin typeface="Calibri" panose="020F0502020204030204" pitchFamily="34" charset="0"/>
                <a:cs typeface="Times New Roman"/>
              </a:rPr>
              <a:t>), </a:t>
            </a:r>
            <a:r>
              <a:rPr sz="2800" spc="114" dirty="0">
                <a:latin typeface="Calibri" panose="020F0502020204030204" pitchFamily="34" charset="0"/>
                <a:cs typeface="Times New Roman"/>
              </a:rPr>
              <a:t>intracellular </a:t>
            </a:r>
            <a:r>
              <a:rPr sz="2800" spc="110" dirty="0">
                <a:latin typeface="Calibri" panose="020F0502020204030204" pitchFamily="34" charset="0"/>
                <a:cs typeface="Times New Roman"/>
              </a:rPr>
              <a:t>glucose </a:t>
            </a:r>
            <a:r>
              <a:rPr sz="2800" spc="125" dirty="0">
                <a:latin typeface="Calibri" panose="020F0502020204030204" pitchFamily="34" charset="0"/>
                <a:cs typeface="Times New Roman"/>
              </a:rPr>
              <a:t>concentration  can</a:t>
            </a:r>
            <a:r>
              <a:rPr sz="2800" spc="-15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105" dirty="0">
                <a:latin typeface="Calibri" panose="020F0502020204030204" pitchFamily="34" charset="0"/>
                <a:cs typeface="Times New Roman"/>
              </a:rPr>
              <a:t>exceed</a:t>
            </a:r>
            <a:r>
              <a:rPr sz="2800" spc="-1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145" dirty="0">
                <a:latin typeface="Calibri" panose="020F0502020204030204" pitchFamily="34" charset="0"/>
                <a:cs typeface="Times New Roman"/>
              </a:rPr>
              <a:t>blood</a:t>
            </a:r>
            <a:r>
              <a:rPr sz="2800" spc="-1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110" dirty="0">
                <a:latin typeface="Calibri" panose="020F0502020204030204" pitchFamily="34" charset="0"/>
                <a:cs typeface="Times New Roman"/>
              </a:rPr>
              <a:t>glucose</a:t>
            </a:r>
            <a:r>
              <a:rPr sz="280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120" dirty="0">
                <a:latin typeface="Calibri" panose="020F0502020204030204" pitchFamily="34" charset="0"/>
                <a:cs typeface="Times New Roman"/>
              </a:rPr>
              <a:t>concentration</a:t>
            </a:r>
            <a:r>
              <a:rPr sz="2800" spc="-35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130" dirty="0">
                <a:latin typeface="Calibri" panose="020F0502020204030204" pitchFamily="34" charset="0"/>
                <a:cs typeface="Times New Roman"/>
              </a:rPr>
              <a:t>in</a:t>
            </a:r>
            <a:r>
              <a:rPr sz="280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145" dirty="0">
                <a:latin typeface="Calibri" panose="020F0502020204030204" pitchFamily="34" charset="0"/>
                <a:cs typeface="Times New Roman"/>
              </a:rPr>
              <a:t>the  </a:t>
            </a:r>
            <a:r>
              <a:rPr sz="2800" spc="135" dirty="0">
                <a:latin typeface="Calibri" panose="020F0502020204030204" pitchFamily="34" charset="0"/>
                <a:cs typeface="Times New Roman"/>
              </a:rPr>
              <a:t>post-absorptive </a:t>
            </a:r>
            <a:r>
              <a:rPr sz="2800" spc="145" dirty="0">
                <a:latin typeface="Calibri" panose="020F0502020204030204" pitchFamily="34" charset="0"/>
                <a:cs typeface="Times New Roman"/>
              </a:rPr>
              <a:t>or </a:t>
            </a:r>
            <a:r>
              <a:rPr sz="2800" spc="114" dirty="0">
                <a:latin typeface="Calibri" panose="020F0502020204030204" pitchFamily="34" charset="0"/>
                <a:cs typeface="Times New Roman"/>
              </a:rPr>
              <a:t>fasting</a:t>
            </a:r>
            <a:r>
              <a:rPr sz="2800" spc="-31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95" dirty="0">
                <a:latin typeface="Calibri" panose="020F0502020204030204" pitchFamily="34" charset="0"/>
                <a:cs typeface="Times New Roman"/>
              </a:rPr>
              <a:t>states.</a:t>
            </a:r>
            <a:endParaRPr sz="2800" dirty="0">
              <a:latin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505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207135"/>
            <a:ext cx="8373108" cy="451213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249554" indent="-342900">
              <a:lnSpc>
                <a:spcPct val="100299"/>
              </a:lnSpc>
              <a:spcBef>
                <a:spcPts val="8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105" dirty="0">
                <a:cs typeface="Times New Roman"/>
              </a:rPr>
              <a:t>Glucose </a:t>
            </a:r>
            <a:r>
              <a:rPr sz="2800" spc="150" dirty="0">
                <a:cs typeface="Times New Roman"/>
              </a:rPr>
              <a:t>transporters </a:t>
            </a:r>
            <a:r>
              <a:rPr sz="2800" spc="140" dirty="0">
                <a:cs typeface="Times New Roman"/>
              </a:rPr>
              <a:t>are </a:t>
            </a:r>
            <a:r>
              <a:rPr sz="2800" spc="125" dirty="0">
                <a:cs typeface="Times New Roman"/>
              </a:rPr>
              <a:t>integral </a:t>
            </a:r>
            <a:r>
              <a:rPr sz="2800" spc="180" dirty="0">
                <a:cs typeface="Times New Roman"/>
              </a:rPr>
              <a:t>membrane  </a:t>
            </a:r>
            <a:r>
              <a:rPr sz="2800" spc="120" dirty="0" smtClean="0">
                <a:cs typeface="Times New Roman"/>
              </a:rPr>
              <a:t>glycoproteins</a:t>
            </a:r>
            <a:endParaRPr lang="en-IN" sz="2800" spc="120" dirty="0">
              <a:cs typeface="Times New Roman"/>
            </a:endParaRPr>
          </a:p>
          <a:p>
            <a:pPr marL="355600" marR="249554" indent="-342900">
              <a:lnSpc>
                <a:spcPct val="100299"/>
              </a:lnSpc>
              <a:spcBef>
                <a:spcPts val="85"/>
              </a:spcBef>
              <a:buFont typeface="Arial"/>
              <a:buChar char="•"/>
              <a:tabLst>
                <a:tab pos="355600" algn="l"/>
              </a:tabLst>
            </a:pPr>
            <a:r>
              <a:rPr lang="en-IN" sz="2800" spc="130" dirty="0" smtClean="0">
                <a:cs typeface="Times New Roman"/>
              </a:rPr>
              <a:t>M</a:t>
            </a:r>
            <a:r>
              <a:rPr sz="2800" spc="130" dirty="0" err="1" smtClean="0">
                <a:cs typeface="Times New Roman"/>
              </a:rPr>
              <a:t>olecular</a:t>
            </a:r>
            <a:r>
              <a:rPr sz="2800" spc="-20" dirty="0" smtClean="0">
                <a:cs typeface="Times New Roman"/>
              </a:rPr>
              <a:t> </a:t>
            </a:r>
            <a:r>
              <a:rPr sz="2800" spc="140" dirty="0">
                <a:cs typeface="Times New Roman"/>
              </a:rPr>
              <a:t>masses</a:t>
            </a:r>
            <a:r>
              <a:rPr sz="2800" spc="-20" dirty="0">
                <a:cs typeface="Times New Roman"/>
              </a:rPr>
              <a:t> </a:t>
            </a:r>
            <a:r>
              <a:rPr lang="en-IN" sz="2800" spc="-20" dirty="0" smtClean="0">
                <a:cs typeface="Times New Roman"/>
              </a:rPr>
              <a:t>-</a:t>
            </a:r>
            <a:r>
              <a:rPr sz="2800" spc="170" dirty="0" smtClean="0">
                <a:cs typeface="Times New Roman"/>
              </a:rPr>
              <a:t> </a:t>
            </a:r>
            <a:r>
              <a:rPr sz="2800" spc="-5" dirty="0">
                <a:cs typeface="Times New Roman"/>
              </a:rPr>
              <a:t>50,000 </a:t>
            </a:r>
            <a:r>
              <a:rPr sz="2800" spc="135" dirty="0">
                <a:cs typeface="Times New Roman"/>
              </a:rPr>
              <a:t>daltons, </a:t>
            </a:r>
            <a:r>
              <a:rPr sz="2800" spc="114" dirty="0" smtClean="0">
                <a:cs typeface="Times New Roman"/>
              </a:rPr>
              <a:t>each </a:t>
            </a:r>
            <a:r>
              <a:rPr sz="2800" spc="155" dirty="0">
                <a:cs typeface="Times New Roman"/>
              </a:rPr>
              <a:t>has </a:t>
            </a:r>
            <a:r>
              <a:rPr sz="2800" dirty="0">
                <a:cs typeface="Times New Roman"/>
              </a:rPr>
              <a:t>12 </a:t>
            </a:r>
            <a:r>
              <a:rPr sz="2800" spc="165" dirty="0">
                <a:cs typeface="Times New Roman"/>
              </a:rPr>
              <a:t>membrane-  </a:t>
            </a:r>
            <a:r>
              <a:rPr sz="2800" spc="175" dirty="0">
                <a:cs typeface="Times New Roman"/>
              </a:rPr>
              <a:t>spanning </a:t>
            </a:r>
            <a:r>
              <a:rPr sz="2800" spc="60" dirty="0">
                <a:cs typeface="Times New Roman"/>
              </a:rPr>
              <a:t>α-helical</a:t>
            </a:r>
            <a:r>
              <a:rPr sz="2800" spc="-225" dirty="0">
                <a:cs typeface="Times New Roman"/>
              </a:rPr>
              <a:t> </a:t>
            </a:r>
            <a:r>
              <a:rPr sz="2800" spc="155" dirty="0">
                <a:cs typeface="Times New Roman"/>
              </a:rPr>
              <a:t>domains.</a:t>
            </a:r>
            <a:endParaRPr sz="2800" dirty="0">
              <a:cs typeface="Times New Roman"/>
            </a:endParaRPr>
          </a:p>
          <a:p>
            <a:pPr marL="355600" marR="144145" indent="-3429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145" dirty="0">
                <a:cs typeface="Times New Roman"/>
              </a:rPr>
              <a:t>Transporter</a:t>
            </a:r>
            <a:r>
              <a:rPr sz="2800" spc="-35" dirty="0">
                <a:cs typeface="Times New Roman"/>
              </a:rPr>
              <a:t> </a:t>
            </a:r>
            <a:r>
              <a:rPr sz="2800" spc="114" dirty="0">
                <a:cs typeface="Times New Roman"/>
              </a:rPr>
              <a:t>exposes</a:t>
            </a:r>
            <a:r>
              <a:rPr sz="2800" spc="20" dirty="0">
                <a:cs typeface="Times New Roman"/>
              </a:rPr>
              <a:t> </a:t>
            </a:r>
            <a:r>
              <a:rPr sz="2800" spc="155" dirty="0">
                <a:cs typeface="Times New Roman"/>
              </a:rPr>
              <a:t>a</a:t>
            </a:r>
            <a:r>
              <a:rPr sz="2800" dirty="0">
                <a:cs typeface="Times New Roman"/>
              </a:rPr>
              <a:t> </a:t>
            </a:r>
            <a:r>
              <a:rPr sz="2800" spc="105" dirty="0">
                <a:cs typeface="Times New Roman"/>
              </a:rPr>
              <a:t>single</a:t>
            </a:r>
            <a:r>
              <a:rPr sz="2800" dirty="0">
                <a:cs typeface="Times New Roman"/>
              </a:rPr>
              <a:t> </a:t>
            </a:r>
            <a:r>
              <a:rPr sz="2800" spc="140" dirty="0">
                <a:cs typeface="Times New Roman"/>
              </a:rPr>
              <a:t>substrate</a:t>
            </a:r>
            <a:r>
              <a:rPr sz="2800" spc="-10" dirty="0">
                <a:cs typeface="Times New Roman"/>
              </a:rPr>
              <a:t> </a:t>
            </a:r>
            <a:r>
              <a:rPr sz="2800" spc="160" dirty="0">
                <a:cs typeface="Times New Roman"/>
              </a:rPr>
              <a:t>binding  </a:t>
            </a:r>
            <a:r>
              <a:rPr sz="2800" spc="90" dirty="0">
                <a:cs typeface="Times New Roman"/>
              </a:rPr>
              <a:t>site </a:t>
            </a:r>
            <a:r>
              <a:rPr sz="2800" spc="195" dirty="0">
                <a:cs typeface="Times New Roman"/>
              </a:rPr>
              <a:t>toward </a:t>
            </a:r>
            <a:r>
              <a:rPr sz="2800" spc="125" dirty="0">
                <a:cs typeface="Times New Roman"/>
              </a:rPr>
              <a:t>either </a:t>
            </a:r>
            <a:r>
              <a:rPr sz="2800" spc="145" dirty="0">
                <a:cs typeface="Times New Roman"/>
              </a:rPr>
              <a:t>the </a:t>
            </a:r>
            <a:r>
              <a:rPr sz="2800" spc="155" dirty="0" smtClean="0">
                <a:cs typeface="Times New Roman"/>
              </a:rPr>
              <a:t>outside</a:t>
            </a:r>
            <a:r>
              <a:rPr lang="en-IN" sz="2800" spc="155" dirty="0" smtClean="0">
                <a:cs typeface="Times New Roman"/>
              </a:rPr>
              <a:t>/</a:t>
            </a:r>
            <a:r>
              <a:rPr sz="2800" spc="130" dirty="0" smtClean="0">
                <a:cs typeface="Times New Roman"/>
              </a:rPr>
              <a:t>inside </a:t>
            </a:r>
            <a:r>
              <a:rPr sz="2800" spc="60" dirty="0">
                <a:cs typeface="Times New Roman"/>
              </a:rPr>
              <a:t>of  </a:t>
            </a:r>
            <a:r>
              <a:rPr sz="2800" spc="145" dirty="0">
                <a:cs typeface="Times New Roman"/>
              </a:rPr>
              <a:t>the</a:t>
            </a:r>
            <a:r>
              <a:rPr sz="2800" spc="-30" dirty="0">
                <a:cs typeface="Times New Roman"/>
              </a:rPr>
              <a:t> </a:t>
            </a:r>
            <a:r>
              <a:rPr sz="2800" spc="30" dirty="0">
                <a:cs typeface="Times New Roman"/>
              </a:rPr>
              <a:t>cell.</a:t>
            </a:r>
            <a:endParaRPr sz="2800" dirty="0"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114" dirty="0">
                <a:cs typeface="Times New Roman"/>
              </a:rPr>
              <a:t>Binding </a:t>
            </a:r>
            <a:r>
              <a:rPr sz="2800" spc="60" dirty="0">
                <a:cs typeface="Times New Roman"/>
              </a:rPr>
              <a:t>of </a:t>
            </a:r>
            <a:r>
              <a:rPr sz="2800" spc="110" dirty="0">
                <a:cs typeface="Times New Roman"/>
              </a:rPr>
              <a:t>glucose </a:t>
            </a:r>
            <a:r>
              <a:rPr sz="2800" spc="125" dirty="0">
                <a:cs typeface="Times New Roman"/>
              </a:rPr>
              <a:t>to </a:t>
            </a:r>
            <a:r>
              <a:rPr sz="2800" spc="150" dirty="0">
                <a:cs typeface="Times New Roman"/>
              </a:rPr>
              <a:t>one </a:t>
            </a:r>
            <a:r>
              <a:rPr sz="2800" spc="90" dirty="0">
                <a:cs typeface="Times New Roman"/>
              </a:rPr>
              <a:t>site </a:t>
            </a:r>
            <a:r>
              <a:rPr sz="2800" spc="145" dirty="0">
                <a:cs typeface="Times New Roman"/>
              </a:rPr>
              <a:t>provokes </a:t>
            </a:r>
            <a:r>
              <a:rPr sz="2800" spc="155" dirty="0">
                <a:cs typeface="Times New Roman"/>
              </a:rPr>
              <a:t>a  </a:t>
            </a:r>
            <a:r>
              <a:rPr sz="2800" spc="125" dirty="0">
                <a:cs typeface="Times New Roman"/>
              </a:rPr>
              <a:t>conformational </a:t>
            </a:r>
            <a:r>
              <a:rPr sz="2800" spc="145" dirty="0">
                <a:cs typeface="Times New Roman"/>
              </a:rPr>
              <a:t>change </a:t>
            </a:r>
            <a:r>
              <a:rPr sz="2800" spc="120" dirty="0">
                <a:cs typeface="Times New Roman"/>
              </a:rPr>
              <a:t>associated </a:t>
            </a:r>
            <a:r>
              <a:rPr sz="2800" spc="175" dirty="0">
                <a:cs typeface="Times New Roman"/>
              </a:rPr>
              <a:t>with  </a:t>
            </a:r>
            <a:r>
              <a:rPr sz="2800" spc="145" dirty="0">
                <a:cs typeface="Times New Roman"/>
              </a:rPr>
              <a:t>transport,</a:t>
            </a:r>
            <a:r>
              <a:rPr sz="2800" spc="-20" dirty="0">
                <a:cs typeface="Times New Roman"/>
              </a:rPr>
              <a:t> </a:t>
            </a:r>
            <a:r>
              <a:rPr sz="2800" spc="229" dirty="0">
                <a:cs typeface="Times New Roman"/>
              </a:rPr>
              <a:t>and</a:t>
            </a:r>
            <a:r>
              <a:rPr sz="2800" dirty="0">
                <a:cs typeface="Times New Roman"/>
              </a:rPr>
              <a:t> </a:t>
            </a:r>
            <a:r>
              <a:rPr sz="2800" spc="100" dirty="0">
                <a:cs typeface="Times New Roman"/>
              </a:rPr>
              <a:t>releases</a:t>
            </a:r>
            <a:r>
              <a:rPr sz="2800" spc="-20" dirty="0">
                <a:cs typeface="Times New Roman"/>
              </a:rPr>
              <a:t> </a:t>
            </a:r>
            <a:r>
              <a:rPr sz="2800" spc="110" dirty="0">
                <a:cs typeface="Times New Roman"/>
              </a:rPr>
              <a:t>glucose</a:t>
            </a:r>
            <a:r>
              <a:rPr sz="2800" spc="-15" dirty="0">
                <a:cs typeface="Times New Roman"/>
              </a:rPr>
              <a:t> </a:t>
            </a:r>
            <a:r>
              <a:rPr sz="2800" spc="125" dirty="0">
                <a:cs typeface="Times New Roman"/>
              </a:rPr>
              <a:t>to</a:t>
            </a:r>
            <a:r>
              <a:rPr sz="2800" spc="-5" dirty="0">
                <a:cs typeface="Times New Roman"/>
              </a:rPr>
              <a:t> </a:t>
            </a:r>
            <a:r>
              <a:rPr sz="2800" spc="150" dirty="0">
                <a:cs typeface="Times New Roman"/>
              </a:rPr>
              <a:t>the</a:t>
            </a:r>
            <a:r>
              <a:rPr sz="2800" spc="-10" dirty="0">
                <a:cs typeface="Times New Roman"/>
              </a:rPr>
              <a:t> </a:t>
            </a:r>
            <a:r>
              <a:rPr sz="2800" spc="150" dirty="0">
                <a:cs typeface="Times New Roman"/>
              </a:rPr>
              <a:t>other</a:t>
            </a:r>
            <a:r>
              <a:rPr sz="2800" dirty="0">
                <a:cs typeface="Times New Roman"/>
              </a:rPr>
              <a:t> </a:t>
            </a:r>
            <a:r>
              <a:rPr sz="2800" spc="130" dirty="0">
                <a:cs typeface="Times New Roman"/>
              </a:rPr>
              <a:t>side  </a:t>
            </a:r>
            <a:r>
              <a:rPr sz="2800" spc="60" dirty="0">
                <a:cs typeface="Times New Roman"/>
              </a:rPr>
              <a:t>of </a:t>
            </a:r>
            <a:r>
              <a:rPr sz="2800" spc="145" dirty="0">
                <a:cs typeface="Times New Roman"/>
              </a:rPr>
              <a:t>the</a:t>
            </a:r>
            <a:r>
              <a:rPr sz="2800" spc="-80" dirty="0">
                <a:cs typeface="Times New Roman"/>
              </a:rPr>
              <a:t> </a:t>
            </a:r>
            <a:r>
              <a:rPr sz="2800" spc="160" dirty="0">
                <a:cs typeface="Times New Roman"/>
              </a:rPr>
              <a:t>membrane.</a:t>
            </a:r>
            <a:endParaRPr sz="2800" dirty="0"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303" y="200921"/>
            <a:ext cx="8229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80" dirty="0">
                <a:solidFill>
                  <a:srgbClr val="7030A0"/>
                </a:solidFill>
                <a:latin typeface="Comic Sans MS" panose="030F0702030302020204" pitchFamily="66" charset="0"/>
              </a:rPr>
              <a:t>Glucose</a:t>
            </a:r>
            <a:r>
              <a:rPr sz="2800" b="1" spc="-75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sz="2800" b="1" spc="-75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</a:t>
            </a:r>
            <a:r>
              <a:rPr sz="2800" b="1" spc="55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ransporters</a:t>
            </a:r>
            <a:r>
              <a:rPr lang="en-IN" sz="2800" b="1" spc="55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 facilitated diffusion</a:t>
            </a:r>
            <a:endParaRPr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283700"/>
              </p:ext>
            </p:extLst>
          </p:nvPr>
        </p:nvGraphicFramePr>
        <p:xfrm>
          <a:off x="0" y="254254"/>
          <a:ext cx="8999621" cy="62219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4060"/>
                <a:gridCol w="3715688"/>
                <a:gridCol w="2999873"/>
              </a:tblGrid>
              <a:tr h="948904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Transporter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979F1"/>
                    </a:solidFill>
                  </a:tcPr>
                </a:tc>
                <a:tc>
                  <a:txBody>
                    <a:bodyPr/>
                    <a:lstStyle/>
                    <a:p>
                      <a:pPr marL="407670" marR="385445" indent="4508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10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Tissue 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distr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979F1"/>
                    </a:solidFill>
                  </a:tcPr>
                </a:tc>
                <a:tc>
                  <a:txBody>
                    <a:bodyPr/>
                    <a:lstStyle/>
                    <a:p>
                      <a:pPr marL="554990" marR="532130" indent="2374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10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Special 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prope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8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979F1"/>
                    </a:solidFill>
                  </a:tcPr>
                </a:tc>
              </a:tr>
              <a:tr h="883285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b="1" spc="4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GLUT</a:t>
                      </a:r>
                      <a:r>
                        <a:rPr sz="2400" b="1" spc="-25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1</a:t>
                      </a:r>
                      <a:endParaRPr sz="2400" b="1" dirty="0"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D6F9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b="1" spc="8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Most</a:t>
                      </a:r>
                      <a:r>
                        <a:rPr sz="2400" b="1" spc="-1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sz="2400" b="1" spc="25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cell</a:t>
                      </a:r>
                      <a:r>
                        <a:rPr lang="en-IN" sz="2400" b="1" spc="25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S</a:t>
                      </a:r>
                      <a:endParaRPr sz="2400" b="1" dirty="0"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D6F9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3937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b="1" spc="10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Helps </a:t>
                      </a:r>
                      <a:r>
                        <a:rPr sz="2400" b="1" spc="8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in </a:t>
                      </a:r>
                      <a:r>
                        <a:rPr sz="2400" b="1" spc="7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basal</a:t>
                      </a:r>
                      <a:r>
                        <a:rPr sz="2400" b="1" spc="-24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sz="2400" b="1" spc="7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glucose  </a:t>
                      </a:r>
                      <a:r>
                        <a:rPr sz="2400" b="1" spc="114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uptake</a:t>
                      </a:r>
                      <a:endParaRPr sz="2400" b="1"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D6F9"/>
                    </a:solidFill>
                  </a:tcPr>
                </a:tc>
              </a:tr>
              <a:tr h="1291590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b="1" spc="4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GLUT</a:t>
                      </a:r>
                      <a:r>
                        <a:rPr sz="2400" b="1" spc="-25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2</a:t>
                      </a:r>
                      <a:endParaRPr sz="2400" b="1"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BFB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b="1" spc="35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Liver, </a:t>
                      </a:r>
                      <a:r>
                        <a:rPr sz="2400" b="1" spc="8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beta</a:t>
                      </a:r>
                      <a:r>
                        <a:rPr sz="2400" b="1" spc="-65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sz="2400" b="1" spc="3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cells,</a:t>
                      </a:r>
                      <a:endParaRPr sz="2400" b="1" dirty="0">
                        <a:latin typeface="Calibri" panose="020F0502020204030204" pitchFamily="34" charset="0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2400" b="1" spc="10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hypothalamus,</a:t>
                      </a:r>
                      <a:endParaRPr sz="2400" b="1" dirty="0">
                        <a:latin typeface="Calibri" panose="020F0502020204030204" pitchFamily="34" charset="0"/>
                        <a:cs typeface="Times New Roman"/>
                      </a:endParaRPr>
                    </a:p>
                    <a:p>
                      <a:pPr marL="98425" marR="317500">
                        <a:lnSpc>
                          <a:spcPct val="100000"/>
                        </a:lnSpc>
                      </a:pPr>
                      <a:r>
                        <a:rPr sz="2400" b="1" spc="55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Baso-lateral</a:t>
                      </a:r>
                      <a:r>
                        <a:rPr sz="2400" b="1" spc="-9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sz="2400" b="1" spc="114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membrane  </a:t>
                      </a:r>
                      <a:r>
                        <a:rPr sz="2400" b="1" spc="8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small</a:t>
                      </a:r>
                      <a:r>
                        <a:rPr sz="2400" b="1" spc="-2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sz="2400" b="1" spc="65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intestine.</a:t>
                      </a:r>
                      <a:endParaRPr sz="2400" b="1" dirty="0"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BFB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31051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b="1" spc="8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Carrier </a:t>
                      </a:r>
                      <a:r>
                        <a:rPr sz="2400" b="1" spc="6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for </a:t>
                      </a:r>
                      <a:r>
                        <a:rPr sz="2400" b="1" spc="7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glucose</a:t>
                      </a:r>
                      <a:r>
                        <a:rPr sz="2400" b="1" spc="-19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sz="2400" b="1" spc="145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and  </a:t>
                      </a:r>
                      <a:r>
                        <a:rPr sz="2400" b="1" spc="7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fructose </a:t>
                      </a:r>
                      <a:r>
                        <a:rPr sz="2400" b="1" spc="8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in </a:t>
                      </a:r>
                      <a:r>
                        <a:rPr sz="2400" b="1" spc="6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liver </a:t>
                      </a:r>
                      <a:r>
                        <a:rPr sz="2400" b="1" spc="145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and  </a:t>
                      </a:r>
                      <a:r>
                        <a:rPr sz="2400" b="1" spc="75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intestine</a:t>
                      </a:r>
                      <a:endParaRPr sz="2400" b="1"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BFB"/>
                    </a:solidFill>
                  </a:tcPr>
                </a:tc>
              </a:tr>
              <a:tr h="883285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spc="4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GLUT</a:t>
                      </a:r>
                      <a:r>
                        <a:rPr sz="2400" b="1" spc="-2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3</a:t>
                      </a:r>
                      <a:endParaRPr sz="2400" b="1"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D6F9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spc="10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Neurons,</a:t>
                      </a:r>
                      <a:r>
                        <a:rPr sz="2400" b="1" spc="15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sz="2400" b="1" spc="7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placenta,</a:t>
                      </a:r>
                      <a:endParaRPr sz="2400" b="1">
                        <a:latin typeface="Calibri" panose="020F0502020204030204" pitchFamily="34" charset="0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2400" b="1" spc="55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testes,</a:t>
                      </a:r>
                      <a:r>
                        <a:rPr sz="2400" b="1" spc="-35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sz="2400" b="1" spc="9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brain</a:t>
                      </a:r>
                      <a:endParaRPr sz="2400" b="1"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D6F9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spc="35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Basal </a:t>
                      </a:r>
                      <a:r>
                        <a:rPr sz="2400" b="1" spc="7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glucose</a:t>
                      </a:r>
                      <a:r>
                        <a:rPr sz="2400" b="1" spc="-65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sz="2400" b="1" spc="11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uptake</a:t>
                      </a:r>
                      <a:endParaRPr sz="2400" b="1" dirty="0"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D6F9"/>
                    </a:solidFill>
                  </a:tcPr>
                </a:tc>
              </a:tr>
              <a:tr h="883285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spc="4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GLUT</a:t>
                      </a:r>
                      <a:r>
                        <a:rPr sz="2400" b="1" spc="-2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4</a:t>
                      </a: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BFB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6305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spc="4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Skeletal </a:t>
                      </a:r>
                      <a:r>
                        <a:rPr sz="2400" b="1" spc="14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and</a:t>
                      </a:r>
                      <a:r>
                        <a:rPr sz="2400" b="1" spc="-9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sz="2400" b="1" spc="7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cardiac  </a:t>
                      </a:r>
                      <a:r>
                        <a:rPr sz="2400" b="1" spc="7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muscle,</a:t>
                      </a:r>
                      <a:r>
                        <a:rPr sz="2400" b="1" spc="-2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sz="2400" b="1" spc="6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fat</a:t>
                      </a:r>
                      <a:endParaRPr sz="2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BFB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5029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spc="6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Activity </a:t>
                      </a:r>
                      <a:r>
                        <a:rPr lang="en-IN" sz="2400" b="1" spc="65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↑ </a:t>
                      </a:r>
                      <a:r>
                        <a:rPr sz="2400" b="1" spc="9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by  </a:t>
                      </a:r>
                      <a:r>
                        <a:rPr sz="2400" b="1" spc="8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insulin</a:t>
                      </a:r>
                      <a:endParaRPr sz="24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BFB"/>
                    </a:solidFill>
                  </a:tcPr>
                </a:tc>
              </a:tr>
              <a:tr h="883285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b="1" spc="4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GLUT</a:t>
                      </a:r>
                      <a:r>
                        <a:rPr sz="2400" b="1" spc="-25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5</a:t>
                      </a:r>
                      <a:endParaRPr sz="2400" b="1"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D6F9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206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b="1" spc="8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Mucosal </a:t>
                      </a:r>
                      <a:r>
                        <a:rPr sz="2400" b="1" spc="7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surface </a:t>
                      </a:r>
                      <a:r>
                        <a:rPr sz="2400" b="1" spc="8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in</a:t>
                      </a:r>
                      <a:r>
                        <a:rPr sz="2400" b="1" spc="-22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sz="2400" b="1" spc="8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small  </a:t>
                      </a:r>
                      <a:r>
                        <a:rPr sz="2400" b="1" spc="65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intestine, </a:t>
                      </a:r>
                      <a:r>
                        <a:rPr sz="2400" b="1" spc="10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sperm,</a:t>
                      </a:r>
                      <a:r>
                        <a:rPr sz="2400" b="1" spc="-12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sz="2400" b="1" spc="95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kidneys</a:t>
                      </a:r>
                      <a:endParaRPr sz="2400" b="1"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D6F9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6210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b="1" spc="85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Involved </a:t>
                      </a:r>
                      <a:r>
                        <a:rPr sz="2400" b="1" spc="8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in</a:t>
                      </a:r>
                      <a:r>
                        <a:rPr sz="2400" b="1" spc="-155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sz="2400" b="1" spc="70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fructose  </a:t>
                      </a:r>
                      <a:r>
                        <a:rPr sz="2400" b="1" spc="105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Times New Roman"/>
                        </a:rPr>
                        <a:t>transport</a:t>
                      </a:r>
                      <a:endParaRPr sz="2400" b="1" dirty="0">
                        <a:latin typeface="Calibri" panose="020F0502020204030204" pitchFamily="34" charset="0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D6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1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1" y="1841667"/>
            <a:ext cx="8807115" cy="2746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400" b="1" dirty="0" smtClean="0"/>
              <a:t>SGLT  RECEPTORS </a:t>
            </a:r>
            <a:r>
              <a:rPr lang="en-IN" sz="3200" dirty="0" smtClean="0"/>
              <a:t>(co-transporter) </a:t>
            </a:r>
            <a:r>
              <a:rPr lang="en-IN" sz="3400" b="1" dirty="0" smtClean="0">
                <a:solidFill>
                  <a:srgbClr val="C00000"/>
                </a:solidFill>
              </a:rPr>
              <a:t>- Secondary 						active transport.</a:t>
            </a:r>
          </a:p>
          <a:p>
            <a:pPr marL="0" indent="0">
              <a:buNone/>
            </a:pPr>
            <a:endParaRPr lang="en-IN" sz="3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IN" sz="3400" b="1" dirty="0" smtClean="0"/>
              <a:t>GLUT RECEPTORS </a:t>
            </a:r>
            <a:r>
              <a:rPr lang="en-IN" sz="3400" b="1" dirty="0" smtClean="0">
                <a:solidFill>
                  <a:srgbClr val="C00000"/>
                </a:solidFill>
              </a:rPr>
              <a:t>-  FACILITATED DIFFUSION 						(ping pong mechanism)</a:t>
            </a:r>
          </a:p>
          <a:p>
            <a:pPr marL="0" indent="0">
              <a:buNone/>
            </a:pPr>
            <a:endParaRPr lang="en-IN" sz="3600" b="1" i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IN" sz="2800" dirty="0" smtClean="0"/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7745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3952" y="446655"/>
            <a:ext cx="762380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180" dirty="0">
                <a:solidFill>
                  <a:srgbClr val="7030A0"/>
                </a:solidFill>
                <a:latin typeface="Comic Sans MS" panose="030F0702030302020204" pitchFamily="66" charset="0"/>
              </a:rPr>
              <a:t>Regulation of Glucose Transport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080427"/>
            <a:ext cx="8919411" cy="5471883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105" dirty="0">
                <a:latin typeface="Calibri" panose="020F0502020204030204" pitchFamily="34" charset="0"/>
                <a:cs typeface="Times New Roman"/>
              </a:rPr>
              <a:t>Glucose </a:t>
            </a:r>
            <a:r>
              <a:rPr sz="2800" spc="135" dirty="0">
                <a:latin typeface="Calibri" panose="020F0502020204030204" pitchFamily="34" charset="0"/>
                <a:cs typeface="Times New Roman"/>
              </a:rPr>
              <a:t>enters </a:t>
            </a:r>
            <a:r>
              <a:rPr sz="2800" spc="50" dirty="0">
                <a:latin typeface="Calibri" panose="020F0502020204030204" pitchFamily="34" charset="0"/>
                <a:cs typeface="Times New Roman"/>
              </a:rPr>
              <a:t>cells </a:t>
            </a:r>
            <a:r>
              <a:rPr sz="2800" spc="145" dirty="0">
                <a:latin typeface="Calibri" panose="020F0502020204030204" pitchFamily="34" charset="0"/>
                <a:cs typeface="Times New Roman"/>
              </a:rPr>
              <a:t>by </a:t>
            </a:r>
            <a:r>
              <a:rPr sz="2800" b="1" i="1" spc="95" dirty="0">
                <a:solidFill>
                  <a:srgbClr val="C00000"/>
                </a:solidFill>
                <a:latin typeface="Calibri" panose="020F0502020204030204" pitchFamily="34" charset="0"/>
                <a:cs typeface="Times New Roman"/>
              </a:rPr>
              <a:t>facilitated</a:t>
            </a:r>
            <a:r>
              <a:rPr sz="2800" b="1" i="1" spc="-495" dirty="0">
                <a:solidFill>
                  <a:srgbClr val="C00000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800" b="1" i="1" spc="-495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/>
              </a:rPr>
              <a:t>   </a:t>
            </a:r>
            <a:r>
              <a:rPr sz="2800" b="1" i="1" spc="11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/>
              </a:rPr>
              <a:t>diffusion</a:t>
            </a:r>
            <a:r>
              <a:rPr sz="2800" b="1" i="1" spc="110" dirty="0">
                <a:solidFill>
                  <a:srgbClr val="C00000"/>
                </a:solidFill>
                <a:latin typeface="Calibri" panose="020F0502020204030204" pitchFamily="34" charset="0"/>
                <a:cs typeface="Times New Roman"/>
              </a:rPr>
              <a:t>.</a:t>
            </a:r>
            <a:endParaRPr sz="2800" b="1" i="1" dirty="0">
              <a:solidFill>
                <a:srgbClr val="C00000"/>
              </a:solidFill>
              <a:latin typeface="Calibri" panose="020F0502020204030204" pitchFamily="34" charset="0"/>
              <a:cs typeface="Times New Roman"/>
            </a:endParaRPr>
          </a:p>
          <a:p>
            <a:pPr marL="355600" marR="273685" indent="-342900">
              <a:lnSpc>
                <a:spcPct val="15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60" dirty="0">
                <a:latin typeface="Calibri" panose="020F0502020204030204" pitchFamily="34" charset="0"/>
                <a:cs typeface="Times New Roman"/>
              </a:rPr>
              <a:t>GLUT</a:t>
            </a:r>
            <a:r>
              <a:rPr sz="2800" spc="-5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150" dirty="0">
                <a:latin typeface="Calibri" panose="020F0502020204030204" pitchFamily="34" charset="0"/>
                <a:cs typeface="Times New Roman"/>
              </a:rPr>
              <a:t>transporters</a:t>
            </a:r>
            <a:r>
              <a:rPr sz="2800" spc="-20" dirty="0">
                <a:latin typeface="Calibri" panose="020F0502020204030204" pitchFamily="34" charset="0"/>
                <a:cs typeface="Times New Roman"/>
              </a:rPr>
              <a:t> </a:t>
            </a:r>
            <a:r>
              <a:rPr lang="en-IN" sz="2800" spc="-20" dirty="0" smtClean="0">
                <a:latin typeface="Calibri" panose="020F0502020204030204" pitchFamily="34" charset="0"/>
                <a:cs typeface="Times New Roman"/>
              </a:rPr>
              <a:t>-</a:t>
            </a:r>
            <a:r>
              <a:rPr sz="2800" spc="125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155" dirty="0">
                <a:latin typeface="Calibri" panose="020F0502020204030204" pitchFamily="34" charset="0"/>
                <a:cs typeface="Times New Roman"/>
              </a:rPr>
              <a:t>Na</a:t>
            </a:r>
            <a:r>
              <a:rPr sz="2800" spc="232" baseline="25525" dirty="0">
                <a:latin typeface="Calibri" panose="020F0502020204030204" pitchFamily="34" charset="0"/>
                <a:cs typeface="Times New Roman"/>
              </a:rPr>
              <a:t>+</a:t>
            </a:r>
            <a:r>
              <a:rPr sz="2800" spc="155" dirty="0">
                <a:latin typeface="Calibri" panose="020F0502020204030204" pitchFamily="34" charset="0"/>
                <a:cs typeface="Times New Roman"/>
              </a:rPr>
              <a:t>-independent </a:t>
            </a:r>
            <a:r>
              <a:rPr sz="2800" spc="95" dirty="0">
                <a:latin typeface="Calibri" panose="020F0502020204030204" pitchFamily="34" charset="0"/>
                <a:cs typeface="Times New Roman"/>
              </a:rPr>
              <a:t>facilitated </a:t>
            </a:r>
            <a:r>
              <a:rPr sz="2800" spc="120" dirty="0">
                <a:latin typeface="Calibri" panose="020F0502020204030204" pitchFamily="34" charset="0"/>
                <a:cs typeface="Times New Roman"/>
              </a:rPr>
              <a:t>diffusion </a:t>
            </a:r>
            <a:r>
              <a:rPr sz="2800" spc="60" dirty="0">
                <a:latin typeface="Calibri" panose="020F0502020204030204" pitchFamily="34" charset="0"/>
                <a:cs typeface="Times New Roman"/>
              </a:rPr>
              <a:t>of  </a:t>
            </a:r>
            <a:r>
              <a:rPr sz="2800" spc="110" dirty="0">
                <a:latin typeface="Calibri" panose="020F0502020204030204" pitchFamily="34" charset="0"/>
                <a:cs typeface="Times New Roman"/>
              </a:rPr>
              <a:t>glucose </a:t>
            </a:r>
            <a:r>
              <a:rPr sz="2800" spc="120" dirty="0">
                <a:latin typeface="Calibri" panose="020F0502020204030204" pitchFamily="34" charset="0"/>
                <a:cs typeface="Times New Roman"/>
              </a:rPr>
              <a:t>(co-transport system) </a:t>
            </a:r>
            <a:r>
              <a:rPr sz="2800" spc="125" dirty="0">
                <a:latin typeface="Calibri" panose="020F0502020204030204" pitchFamily="34" charset="0"/>
                <a:cs typeface="Times New Roman"/>
              </a:rPr>
              <a:t>into</a:t>
            </a:r>
            <a:r>
              <a:rPr sz="2800" spc="-38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40" dirty="0">
                <a:latin typeface="Calibri" panose="020F0502020204030204" pitchFamily="34" charset="0"/>
                <a:cs typeface="Times New Roman"/>
              </a:rPr>
              <a:t>cells.</a:t>
            </a:r>
            <a:endParaRPr sz="2800" dirty="0">
              <a:latin typeface="Calibri" panose="020F0502020204030204" pitchFamily="34" charset="0"/>
              <a:cs typeface="Times New Roman"/>
            </a:endParaRPr>
          </a:p>
          <a:p>
            <a:pPr marL="355600" marR="5080" indent="-342900">
              <a:lnSpc>
                <a:spcPct val="15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130" dirty="0">
                <a:latin typeface="Calibri" panose="020F0502020204030204" pitchFamily="34" charset="0"/>
                <a:cs typeface="Times New Roman"/>
              </a:rPr>
              <a:t>Insulin</a:t>
            </a:r>
            <a:r>
              <a:rPr sz="2800" spc="13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135" dirty="0">
                <a:latin typeface="Calibri" panose="020F0502020204030204" pitchFamily="34" charset="0"/>
                <a:cs typeface="Times New Roman"/>
              </a:rPr>
              <a:t>stimulates </a:t>
            </a:r>
            <a:r>
              <a:rPr sz="2800" spc="105" dirty="0">
                <a:latin typeface="Calibri" panose="020F0502020204030204" pitchFamily="34" charset="0"/>
                <a:cs typeface="Times New Roman"/>
              </a:rPr>
              <a:t>glucose </a:t>
            </a:r>
            <a:r>
              <a:rPr sz="2800" spc="160" dirty="0">
                <a:latin typeface="Calibri" panose="020F0502020204030204" pitchFamily="34" charset="0"/>
                <a:cs typeface="Times New Roman"/>
              </a:rPr>
              <a:t>transport </a:t>
            </a:r>
            <a:r>
              <a:rPr sz="2800" spc="145" dirty="0">
                <a:latin typeface="Calibri" panose="020F0502020204030204" pitchFamily="34" charset="0"/>
                <a:cs typeface="Times New Roman"/>
              </a:rPr>
              <a:t>by  </a:t>
            </a:r>
            <a:r>
              <a:rPr sz="2800" spc="165" dirty="0">
                <a:latin typeface="Calibri" panose="020F0502020204030204" pitchFamily="34" charset="0"/>
                <a:cs typeface="Times New Roman"/>
              </a:rPr>
              <a:t>promoting </a:t>
            </a:r>
            <a:r>
              <a:rPr sz="2800" spc="120" dirty="0">
                <a:latin typeface="Calibri" panose="020F0502020204030204" pitchFamily="34" charset="0"/>
                <a:cs typeface="Times New Roman"/>
              </a:rPr>
              <a:t>translocation </a:t>
            </a:r>
            <a:r>
              <a:rPr sz="2800" spc="60" dirty="0">
                <a:latin typeface="Calibri" panose="020F0502020204030204" pitchFamily="34" charset="0"/>
                <a:cs typeface="Times New Roman"/>
              </a:rPr>
              <a:t>of </a:t>
            </a:r>
            <a:r>
              <a:rPr sz="2800" spc="114" dirty="0">
                <a:latin typeface="Calibri" panose="020F0502020204030204" pitchFamily="34" charset="0"/>
                <a:cs typeface="Times New Roman"/>
              </a:rPr>
              <a:t>intracellular</a:t>
            </a:r>
            <a:r>
              <a:rPr sz="2800" spc="-35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75" dirty="0">
                <a:latin typeface="Calibri" panose="020F0502020204030204" pitchFamily="34" charset="0"/>
                <a:cs typeface="Times New Roman"/>
              </a:rPr>
              <a:t>vesicles  </a:t>
            </a:r>
            <a:r>
              <a:rPr sz="2800" spc="160" dirty="0">
                <a:latin typeface="Calibri" panose="020F0502020204030204" pitchFamily="34" charset="0"/>
                <a:cs typeface="Times New Roman"/>
              </a:rPr>
              <a:t>that </a:t>
            </a:r>
            <a:r>
              <a:rPr sz="2800" spc="125" dirty="0">
                <a:latin typeface="Calibri" panose="020F0502020204030204" pitchFamily="34" charset="0"/>
                <a:cs typeface="Times New Roman"/>
              </a:rPr>
              <a:t>contain </a:t>
            </a:r>
            <a:r>
              <a:rPr sz="2800" spc="150" dirty="0">
                <a:latin typeface="Calibri" panose="020F0502020204030204" pitchFamily="34" charset="0"/>
                <a:cs typeface="Times New Roman"/>
              </a:rPr>
              <a:t>the </a:t>
            </a:r>
            <a:r>
              <a:rPr sz="2800" b="1" i="1" spc="50" dirty="0">
                <a:solidFill>
                  <a:srgbClr val="C00000"/>
                </a:solidFill>
                <a:latin typeface="Calibri" panose="020F0502020204030204" pitchFamily="34" charset="0"/>
                <a:cs typeface="Times New Roman"/>
              </a:rPr>
              <a:t>GLUT4 </a:t>
            </a:r>
            <a:r>
              <a:rPr sz="2800" b="1" i="1" spc="229" dirty="0">
                <a:solidFill>
                  <a:srgbClr val="C00000"/>
                </a:solidFill>
                <a:latin typeface="Calibri" panose="020F0502020204030204" pitchFamily="34" charset="0"/>
                <a:cs typeface="Times New Roman"/>
              </a:rPr>
              <a:t>and </a:t>
            </a:r>
            <a:r>
              <a:rPr sz="2800" b="1" i="1" spc="50" dirty="0">
                <a:solidFill>
                  <a:srgbClr val="C00000"/>
                </a:solidFill>
                <a:latin typeface="Calibri" panose="020F0502020204030204" pitchFamily="34" charset="0"/>
                <a:cs typeface="Times New Roman"/>
              </a:rPr>
              <a:t>GLUT1 </a:t>
            </a:r>
            <a:r>
              <a:rPr sz="2800" spc="110" dirty="0">
                <a:latin typeface="Calibri" panose="020F0502020204030204" pitchFamily="34" charset="0"/>
                <a:cs typeface="Times New Roman"/>
              </a:rPr>
              <a:t>glucose  </a:t>
            </a:r>
            <a:r>
              <a:rPr sz="2800" spc="150" dirty="0">
                <a:latin typeface="Calibri" panose="020F0502020204030204" pitchFamily="34" charset="0"/>
                <a:cs typeface="Times New Roman"/>
              </a:rPr>
              <a:t>transporters </a:t>
            </a:r>
            <a:r>
              <a:rPr sz="2800" spc="125" dirty="0">
                <a:latin typeface="Calibri" panose="020F0502020204030204" pitchFamily="34" charset="0"/>
                <a:cs typeface="Times New Roman"/>
              </a:rPr>
              <a:t>to </a:t>
            </a:r>
            <a:r>
              <a:rPr sz="2800" spc="145" dirty="0">
                <a:latin typeface="Calibri" panose="020F0502020204030204" pitchFamily="34" charset="0"/>
                <a:cs typeface="Times New Roman"/>
              </a:rPr>
              <a:t>the </a:t>
            </a:r>
            <a:r>
              <a:rPr sz="2800" spc="165" dirty="0">
                <a:latin typeface="Calibri" panose="020F0502020204030204" pitchFamily="34" charset="0"/>
                <a:cs typeface="Times New Roman"/>
              </a:rPr>
              <a:t>plasma</a:t>
            </a:r>
            <a:r>
              <a:rPr sz="2800" spc="-45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160" dirty="0">
                <a:latin typeface="Calibri" panose="020F0502020204030204" pitchFamily="34" charset="0"/>
                <a:cs typeface="Times New Roman"/>
              </a:rPr>
              <a:t>membrane.</a:t>
            </a:r>
            <a:endParaRPr sz="2800" dirty="0">
              <a:latin typeface="Calibri" panose="020F0502020204030204" pitchFamily="34" charset="0"/>
              <a:cs typeface="Times New Roman"/>
            </a:endParaRPr>
          </a:p>
          <a:p>
            <a:pPr marL="355600" indent="-342900">
              <a:lnSpc>
                <a:spcPct val="15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90" dirty="0">
                <a:latin typeface="Calibri" panose="020F0502020204030204" pitchFamily="34" charset="0"/>
                <a:cs typeface="Times New Roman"/>
              </a:rPr>
              <a:t>This </a:t>
            </a:r>
            <a:r>
              <a:rPr sz="2800" spc="55" dirty="0">
                <a:latin typeface="Calibri" panose="020F0502020204030204" pitchFamily="34" charset="0"/>
                <a:cs typeface="Times New Roman"/>
              </a:rPr>
              <a:t>effect </a:t>
            </a:r>
            <a:r>
              <a:rPr sz="2800" spc="60" dirty="0">
                <a:latin typeface="Calibri" panose="020F0502020204030204" pitchFamily="34" charset="0"/>
                <a:cs typeface="Times New Roman"/>
              </a:rPr>
              <a:t>is</a:t>
            </a:r>
            <a:r>
              <a:rPr sz="2800" spc="-19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100" dirty="0">
                <a:latin typeface="Calibri" panose="020F0502020204030204" pitchFamily="34" charset="0"/>
                <a:cs typeface="Times New Roman"/>
              </a:rPr>
              <a:t>reversible.</a:t>
            </a:r>
            <a:endParaRPr sz="2800" dirty="0">
              <a:latin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37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546" y="332613"/>
            <a:ext cx="6252845" cy="1115060"/>
          </a:xfrm>
          <a:custGeom>
            <a:avLst/>
            <a:gdLst/>
            <a:ahLst/>
            <a:cxnLst/>
            <a:rect l="l" t="t" r="r" b="b"/>
            <a:pathLst>
              <a:path w="6252845" h="1115060">
                <a:moveTo>
                  <a:pt x="6141415" y="0"/>
                </a:moveTo>
                <a:lnTo>
                  <a:pt x="111467" y="0"/>
                </a:lnTo>
                <a:lnTo>
                  <a:pt x="68081" y="8761"/>
                </a:lnTo>
                <a:lnTo>
                  <a:pt x="32650" y="32654"/>
                </a:lnTo>
                <a:lnTo>
                  <a:pt x="8760" y="68097"/>
                </a:lnTo>
                <a:lnTo>
                  <a:pt x="0" y="111505"/>
                </a:lnTo>
                <a:lnTo>
                  <a:pt x="0" y="1003299"/>
                </a:lnTo>
                <a:lnTo>
                  <a:pt x="8760" y="1046634"/>
                </a:lnTo>
                <a:lnTo>
                  <a:pt x="32650" y="1082039"/>
                </a:lnTo>
                <a:lnTo>
                  <a:pt x="68081" y="1105919"/>
                </a:lnTo>
                <a:lnTo>
                  <a:pt x="111467" y="1114678"/>
                </a:lnTo>
                <a:lnTo>
                  <a:pt x="6141415" y="1114678"/>
                </a:lnTo>
                <a:lnTo>
                  <a:pt x="6184749" y="1105919"/>
                </a:lnTo>
                <a:lnTo>
                  <a:pt x="6220155" y="1082039"/>
                </a:lnTo>
                <a:lnTo>
                  <a:pt x="6244035" y="1046634"/>
                </a:lnTo>
                <a:lnTo>
                  <a:pt x="6252794" y="1003299"/>
                </a:lnTo>
                <a:lnTo>
                  <a:pt x="6252794" y="111505"/>
                </a:lnTo>
                <a:lnTo>
                  <a:pt x="6244035" y="68097"/>
                </a:lnTo>
                <a:lnTo>
                  <a:pt x="6220155" y="32654"/>
                </a:lnTo>
                <a:lnTo>
                  <a:pt x="6184749" y="8761"/>
                </a:lnTo>
                <a:lnTo>
                  <a:pt x="6141415" y="0"/>
                </a:lnTo>
                <a:close/>
              </a:path>
            </a:pathLst>
          </a:custGeom>
          <a:solidFill>
            <a:srgbClr val="C97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546" y="332613"/>
            <a:ext cx="6252845" cy="1115060"/>
          </a:xfrm>
          <a:custGeom>
            <a:avLst/>
            <a:gdLst/>
            <a:ahLst/>
            <a:cxnLst/>
            <a:rect l="l" t="t" r="r" b="b"/>
            <a:pathLst>
              <a:path w="6252845" h="1115060">
                <a:moveTo>
                  <a:pt x="0" y="111505"/>
                </a:moveTo>
                <a:lnTo>
                  <a:pt x="8760" y="68097"/>
                </a:lnTo>
                <a:lnTo>
                  <a:pt x="32650" y="32654"/>
                </a:lnTo>
                <a:lnTo>
                  <a:pt x="68081" y="8761"/>
                </a:lnTo>
                <a:lnTo>
                  <a:pt x="111467" y="0"/>
                </a:lnTo>
                <a:lnTo>
                  <a:pt x="6141415" y="0"/>
                </a:lnTo>
                <a:lnTo>
                  <a:pt x="6184749" y="8761"/>
                </a:lnTo>
                <a:lnTo>
                  <a:pt x="6220155" y="32654"/>
                </a:lnTo>
                <a:lnTo>
                  <a:pt x="6244035" y="68097"/>
                </a:lnTo>
                <a:lnTo>
                  <a:pt x="6252794" y="111505"/>
                </a:lnTo>
                <a:lnTo>
                  <a:pt x="6252794" y="1003299"/>
                </a:lnTo>
                <a:lnTo>
                  <a:pt x="6244035" y="1046634"/>
                </a:lnTo>
                <a:lnTo>
                  <a:pt x="6220155" y="1082039"/>
                </a:lnTo>
                <a:lnTo>
                  <a:pt x="6184749" y="1105919"/>
                </a:lnTo>
                <a:lnTo>
                  <a:pt x="6141415" y="1114678"/>
                </a:lnTo>
                <a:lnTo>
                  <a:pt x="111467" y="1114678"/>
                </a:lnTo>
                <a:lnTo>
                  <a:pt x="68081" y="1105919"/>
                </a:lnTo>
                <a:lnTo>
                  <a:pt x="32650" y="1082039"/>
                </a:lnTo>
                <a:lnTo>
                  <a:pt x="8760" y="1046634"/>
                </a:lnTo>
                <a:lnTo>
                  <a:pt x="0" y="1003299"/>
                </a:lnTo>
                <a:lnTo>
                  <a:pt x="0" y="11150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6487" y="1602105"/>
            <a:ext cx="6252845" cy="1115060"/>
          </a:xfrm>
          <a:custGeom>
            <a:avLst/>
            <a:gdLst/>
            <a:ahLst/>
            <a:cxnLst/>
            <a:rect l="l" t="t" r="r" b="b"/>
            <a:pathLst>
              <a:path w="6252845" h="1115060">
                <a:moveTo>
                  <a:pt x="6141326" y="0"/>
                </a:moveTo>
                <a:lnTo>
                  <a:pt x="111467" y="0"/>
                </a:lnTo>
                <a:lnTo>
                  <a:pt x="68076" y="8761"/>
                </a:lnTo>
                <a:lnTo>
                  <a:pt x="32645" y="32654"/>
                </a:lnTo>
                <a:lnTo>
                  <a:pt x="8758" y="68097"/>
                </a:lnTo>
                <a:lnTo>
                  <a:pt x="0" y="111506"/>
                </a:lnTo>
                <a:lnTo>
                  <a:pt x="0" y="1003300"/>
                </a:lnTo>
                <a:lnTo>
                  <a:pt x="8758" y="1046634"/>
                </a:lnTo>
                <a:lnTo>
                  <a:pt x="32645" y="1082040"/>
                </a:lnTo>
                <a:lnTo>
                  <a:pt x="68076" y="1105919"/>
                </a:lnTo>
                <a:lnTo>
                  <a:pt x="111467" y="1114679"/>
                </a:lnTo>
                <a:lnTo>
                  <a:pt x="6141326" y="1114679"/>
                </a:lnTo>
                <a:lnTo>
                  <a:pt x="6184734" y="1105919"/>
                </a:lnTo>
                <a:lnTo>
                  <a:pt x="6220177" y="1082040"/>
                </a:lnTo>
                <a:lnTo>
                  <a:pt x="6244071" y="1046634"/>
                </a:lnTo>
                <a:lnTo>
                  <a:pt x="6252832" y="1003300"/>
                </a:lnTo>
                <a:lnTo>
                  <a:pt x="6252832" y="111506"/>
                </a:lnTo>
                <a:lnTo>
                  <a:pt x="6244071" y="68097"/>
                </a:lnTo>
                <a:lnTo>
                  <a:pt x="6220177" y="32654"/>
                </a:lnTo>
                <a:lnTo>
                  <a:pt x="6184734" y="8761"/>
                </a:lnTo>
                <a:lnTo>
                  <a:pt x="614132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6487" y="1602105"/>
            <a:ext cx="6252845" cy="1115060"/>
          </a:xfrm>
          <a:custGeom>
            <a:avLst/>
            <a:gdLst/>
            <a:ahLst/>
            <a:cxnLst/>
            <a:rect l="l" t="t" r="r" b="b"/>
            <a:pathLst>
              <a:path w="6252845" h="1115060">
                <a:moveTo>
                  <a:pt x="0" y="111506"/>
                </a:moveTo>
                <a:lnTo>
                  <a:pt x="8758" y="68097"/>
                </a:lnTo>
                <a:lnTo>
                  <a:pt x="32645" y="32654"/>
                </a:lnTo>
                <a:lnTo>
                  <a:pt x="68076" y="8761"/>
                </a:lnTo>
                <a:lnTo>
                  <a:pt x="111467" y="0"/>
                </a:lnTo>
                <a:lnTo>
                  <a:pt x="6141326" y="0"/>
                </a:lnTo>
                <a:lnTo>
                  <a:pt x="6184734" y="8761"/>
                </a:lnTo>
                <a:lnTo>
                  <a:pt x="6220177" y="32654"/>
                </a:lnTo>
                <a:lnTo>
                  <a:pt x="6244071" y="68097"/>
                </a:lnTo>
                <a:lnTo>
                  <a:pt x="6252832" y="111506"/>
                </a:lnTo>
                <a:lnTo>
                  <a:pt x="6252832" y="1003300"/>
                </a:lnTo>
                <a:lnTo>
                  <a:pt x="6244071" y="1046634"/>
                </a:lnTo>
                <a:lnTo>
                  <a:pt x="6220177" y="1082040"/>
                </a:lnTo>
                <a:lnTo>
                  <a:pt x="6184734" y="1105919"/>
                </a:lnTo>
                <a:lnTo>
                  <a:pt x="6141326" y="1114679"/>
                </a:lnTo>
                <a:lnTo>
                  <a:pt x="111467" y="1114679"/>
                </a:lnTo>
                <a:lnTo>
                  <a:pt x="68076" y="1105919"/>
                </a:lnTo>
                <a:lnTo>
                  <a:pt x="32645" y="1082040"/>
                </a:lnTo>
                <a:lnTo>
                  <a:pt x="8758" y="1046634"/>
                </a:lnTo>
                <a:lnTo>
                  <a:pt x="0" y="1003300"/>
                </a:lnTo>
                <a:lnTo>
                  <a:pt x="0" y="11150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3453" y="2871597"/>
            <a:ext cx="6252845" cy="1115060"/>
          </a:xfrm>
          <a:custGeom>
            <a:avLst/>
            <a:gdLst/>
            <a:ahLst/>
            <a:cxnLst/>
            <a:rect l="l" t="t" r="r" b="b"/>
            <a:pathLst>
              <a:path w="6252845" h="1115060">
                <a:moveTo>
                  <a:pt x="6141339" y="0"/>
                </a:moveTo>
                <a:lnTo>
                  <a:pt x="111379" y="0"/>
                </a:lnTo>
                <a:lnTo>
                  <a:pt x="68044" y="8761"/>
                </a:lnTo>
                <a:lnTo>
                  <a:pt x="32638" y="32654"/>
                </a:lnTo>
                <a:lnTo>
                  <a:pt x="8759" y="68097"/>
                </a:lnTo>
                <a:lnTo>
                  <a:pt x="0" y="111505"/>
                </a:lnTo>
                <a:lnTo>
                  <a:pt x="0" y="1003300"/>
                </a:lnTo>
                <a:lnTo>
                  <a:pt x="8759" y="1046708"/>
                </a:lnTo>
                <a:lnTo>
                  <a:pt x="32639" y="1082151"/>
                </a:lnTo>
                <a:lnTo>
                  <a:pt x="68044" y="1106044"/>
                </a:lnTo>
                <a:lnTo>
                  <a:pt x="111379" y="1114805"/>
                </a:lnTo>
                <a:lnTo>
                  <a:pt x="6141339" y="1114805"/>
                </a:lnTo>
                <a:lnTo>
                  <a:pt x="6184747" y="1106044"/>
                </a:lnTo>
                <a:lnTo>
                  <a:pt x="6220190" y="1082151"/>
                </a:lnTo>
                <a:lnTo>
                  <a:pt x="6244083" y="1046708"/>
                </a:lnTo>
                <a:lnTo>
                  <a:pt x="6252845" y="1003300"/>
                </a:lnTo>
                <a:lnTo>
                  <a:pt x="6252845" y="111505"/>
                </a:lnTo>
                <a:lnTo>
                  <a:pt x="6244083" y="68097"/>
                </a:lnTo>
                <a:lnTo>
                  <a:pt x="6220190" y="32654"/>
                </a:lnTo>
                <a:lnTo>
                  <a:pt x="6184747" y="8761"/>
                </a:lnTo>
                <a:lnTo>
                  <a:pt x="6141339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3453" y="2871597"/>
            <a:ext cx="6252845" cy="1115060"/>
          </a:xfrm>
          <a:custGeom>
            <a:avLst/>
            <a:gdLst/>
            <a:ahLst/>
            <a:cxnLst/>
            <a:rect l="l" t="t" r="r" b="b"/>
            <a:pathLst>
              <a:path w="6252845" h="1115060">
                <a:moveTo>
                  <a:pt x="0" y="111505"/>
                </a:moveTo>
                <a:lnTo>
                  <a:pt x="8759" y="68097"/>
                </a:lnTo>
                <a:lnTo>
                  <a:pt x="32639" y="32654"/>
                </a:lnTo>
                <a:lnTo>
                  <a:pt x="68044" y="8761"/>
                </a:lnTo>
                <a:lnTo>
                  <a:pt x="111379" y="0"/>
                </a:lnTo>
                <a:lnTo>
                  <a:pt x="6141339" y="0"/>
                </a:lnTo>
                <a:lnTo>
                  <a:pt x="6184747" y="8761"/>
                </a:lnTo>
                <a:lnTo>
                  <a:pt x="6220190" y="32654"/>
                </a:lnTo>
                <a:lnTo>
                  <a:pt x="6244083" y="68097"/>
                </a:lnTo>
                <a:lnTo>
                  <a:pt x="6252845" y="111505"/>
                </a:lnTo>
                <a:lnTo>
                  <a:pt x="6252845" y="1003300"/>
                </a:lnTo>
                <a:lnTo>
                  <a:pt x="6244083" y="1046708"/>
                </a:lnTo>
                <a:lnTo>
                  <a:pt x="6220190" y="1082151"/>
                </a:lnTo>
                <a:lnTo>
                  <a:pt x="6184747" y="1106044"/>
                </a:lnTo>
                <a:lnTo>
                  <a:pt x="6141339" y="1114805"/>
                </a:lnTo>
                <a:lnTo>
                  <a:pt x="111379" y="1114805"/>
                </a:lnTo>
                <a:lnTo>
                  <a:pt x="68044" y="1106044"/>
                </a:lnTo>
                <a:lnTo>
                  <a:pt x="32639" y="1082151"/>
                </a:lnTo>
                <a:lnTo>
                  <a:pt x="8759" y="1046708"/>
                </a:lnTo>
                <a:lnTo>
                  <a:pt x="0" y="1003300"/>
                </a:lnTo>
                <a:lnTo>
                  <a:pt x="0" y="11150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40305" y="4141215"/>
            <a:ext cx="6252845" cy="1115060"/>
          </a:xfrm>
          <a:custGeom>
            <a:avLst/>
            <a:gdLst/>
            <a:ahLst/>
            <a:cxnLst/>
            <a:rect l="l" t="t" r="r" b="b"/>
            <a:pathLst>
              <a:path w="6252845" h="1115060">
                <a:moveTo>
                  <a:pt x="6141466" y="0"/>
                </a:moveTo>
                <a:lnTo>
                  <a:pt x="111506" y="0"/>
                </a:lnTo>
                <a:lnTo>
                  <a:pt x="68097" y="8759"/>
                </a:lnTo>
                <a:lnTo>
                  <a:pt x="32654" y="32638"/>
                </a:lnTo>
                <a:lnTo>
                  <a:pt x="8761" y="68044"/>
                </a:lnTo>
                <a:lnTo>
                  <a:pt x="0" y="111378"/>
                </a:lnTo>
                <a:lnTo>
                  <a:pt x="0" y="1003172"/>
                </a:lnTo>
                <a:lnTo>
                  <a:pt x="8761" y="1046581"/>
                </a:lnTo>
                <a:lnTo>
                  <a:pt x="32654" y="1082024"/>
                </a:lnTo>
                <a:lnTo>
                  <a:pt x="68097" y="1105917"/>
                </a:lnTo>
                <a:lnTo>
                  <a:pt x="111506" y="1114678"/>
                </a:lnTo>
                <a:lnTo>
                  <a:pt x="6141466" y="1114678"/>
                </a:lnTo>
                <a:lnTo>
                  <a:pt x="6184800" y="1105917"/>
                </a:lnTo>
                <a:lnTo>
                  <a:pt x="6220206" y="1082024"/>
                </a:lnTo>
                <a:lnTo>
                  <a:pt x="6244085" y="1046581"/>
                </a:lnTo>
                <a:lnTo>
                  <a:pt x="6252845" y="1003172"/>
                </a:lnTo>
                <a:lnTo>
                  <a:pt x="6252845" y="111378"/>
                </a:lnTo>
                <a:lnTo>
                  <a:pt x="6244085" y="68044"/>
                </a:lnTo>
                <a:lnTo>
                  <a:pt x="6220206" y="32638"/>
                </a:lnTo>
                <a:lnTo>
                  <a:pt x="6184800" y="8759"/>
                </a:lnTo>
                <a:lnTo>
                  <a:pt x="614146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0305" y="4141215"/>
            <a:ext cx="6252845" cy="1115060"/>
          </a:xfrm>
          <a:custGeom>
            <a:avLst/>
            <a:gdLst/>
            <a:ahLst/>
            <a:cxnLst/>
            <a:rect l="l" t="t" r="r" b="b"/>
            <a:pathLst>
              <a:path w="6252845" h="1115060">
                <a:moveTo>
                  <a:pt x="0" y="111378"/>
                </a:moveTo>
                <a:lnTo>
                  <a:pt x="8761" y="68044"/>
                </a:lnTo>
                <a:lnTo>
                  <a:pt x="32654" y="32638"/>
                </a:lnTo>
                <a:lnTo>
                  <a:pt x="68097" y="8759"/>
                </a:lnTo>
                <a:lnTo>
                  <a:pt x="111506" y="0"/>
                </a:lnTo>
                <a:lnTo>
                  <a:pt x="6141466" y="0"/>
                </a:lnTo>
                <a:lnTo>
                  <a:pt x="6184800" y="8759"/>
                </a:lnTo>
                <a:lnTo>
                  <a:pt x="6220206" y="32638"/>
                </a:lnTo>
                <a:lnTo>
                  <a:pt x="6244085" y="68044"/>
                </a:lnTo>
                <a:lnTo>
                  <a:pt x="6252845" y="111378"/>
                </a:lnTo>
                <a:lnTo>
                  <a:pt x="6252845" y="1003172"/>
                </a:lnTo>
                <a:lnTo>
                  <a:pt x="6244085" y="1046581"/>
                </a:lnTo>
                <a:lnTo>
                  <a:pt x="6220206" y="1082024"/>
                </a:lnTo>
                <a:lnTo>
                  <a:pt x="6184800" y="1105917"/>
                </a:lnTo>
                <a:lnTo>
                  <a:pt x="6141466" y="1114678"/>
                </a:lnTo>
                <a:lnTo>
                  <a:pt x="111506" y="1114678"/>
                </a:lnTo>
                <a:lnTo>
                  <a:pt x="68097" y="1105917"/>
                </a:lnTo>
                <a:lnTo>
                  <a:pt x="32654" y="1082024"/>
                </a:lnTo>
                <a:lnTo>
                  <a:pt x="8761" y="1046581"/>
                </a:lnTo>
                <a:lnTo>
                  <a:pt x="0" y="1003172"/>
                </a:lnTo>
                <a:lnTo>
                  <a:pt x="0" y="11137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07285" y="5410708"/>
            <a:ext cx="6252845" cy="1115060"/>
          </a:xfrm>
          <a:custGeom>
            <a:avLst/>
            <a:gdLst/>
            <a:ahLst/>
            <a:cxnLst/>
            <a:rect l="l" t="t" r="r" b="b"/>
            <a:pathLst>
              <a:path w="6252845" h="1115059">
                <a:moveTo>
                  <a:pt x="6141339" y="0"/>
                </a:moveTo>
                <a:lnTo>
                  <a:pt x="111506" y="0"/>
                </a:lnTo>
                <a:lnTo>
                  <a:pt x="68097" y="8759"/>
                </a:lnTo>
                <a:lnTo>
                  <a:pt x="32654" y="32638"/>
                </a:lnTo>
                <a:lnTo>
                  <a:pt x="8761" y="68044"/>
                </a:lnTo>
                <a:lnTo>
                  <a:pt x="0" y="111378"/>
                </a:lnTo>
                <a:lnTo>
                  <a:pt x="0" y="1003160"/>
                </a:lnTo>
                <a:lnTo>
                  <a:pt x="8761" y="1046553"/>
                </a:lnTo>
                <a:lnTo>
                  <a:pt x="32654" y="1081989"/>
                </a:lnTo>
                <a:lnTo>
                  <a:pt x="68097" y="1105880"/>
                </a:lnTo>
                <a:lnTo>
                  <a:pt x="111506" y="1114640"/>
                </a:lnTo>
                <a:lnTo>
                  <a:pt x="6141339" y="1114640"/>
                </a:lnTo>
                <a:lnTo>
                  <a:pt x="6184747" y="1105880"/>
                </a:lnTo>
                <a:lnTo>
                  <a:pt x="6220190" y="1081989"/>
                </a:lnTo>
                <a:lnTo>
                  <a:pt x="6244083" y="1046553"/>
                </a:lnTo>
                <a:lnTo>
                  <a:pt x="6252845" y="1003160"/>
                </a:lnTo>
                <a:lnTo>
                  <a:pt x="6252845" y="111378"/>
                </a:lnTo>
                <a:lnTo>
                  <a:pt x="6244083" y="68044"/>
                </a:lnTo>
                <a:lnTo>
                  <a:pt x="6220190" y="32638"/>
                </a:lnTo>
                <a:lnTo>
                  <a:pt x="6184747" y="8759"/>
                </a:lnTo>
                <a:lnTo>
                  <a:pt x="6141339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07285" y="5410708"/>
            <a:ext cx="6252845" cy="1115060"/>
          </a:xfrm>
          <a:custGeom>
            <a:avLst/>
            <a:gdLst/>
            <a:ahLst/>
            <a:cxnLst/>
            <a:rect l="l" t="t" r="r" b="b"/>
            <a:pathLst>
              <a:path w="6252845" h="1115059">
                <a:moveTo>
                  <a:pt x="0" y="111378"/>
                </a:moveTo>
                <a:lnTo>
                  <a:pt x="8761" y="68044"/>
                </a:lnTo>
                <a:lnTo>
                  <a:pt x="32654" y="32638"/>
                </a:lnTo>
                <a:lnTo>
                  <a:pt x="68097" y="8759"/>
                </a:lnTo>
                <a:lnTo>
                  <a:pt x="111506" y="0"/>
                </a:lnTo>
                <a:lnTo>
                  <a:pt x="6141339" y="0"/>
                </a:lnTo>
                <a:lnTo>
                  <a:pt x="6184747" y="8759"/>
                </a:lnTo>
                <a:lnTo>
                  <a:pt x="6220190" y="32638"/>
                </a:lnTo>
                <a:lnTo>
                  <a:pt x="6244083" y="68044"/>
                </a:lnTo>
                <a:lnTo>
                  <a:pt x="6252845" y="111378"/>
                </a:lnTo>
                <a:lnTo>
                  <a:pt x="6252845" y="1003160"/>
                </a:lnTo>
                <a:lnTo>
                  <a:pt x="6244083" y="1046553"/>
                </a:lnTo>
                <a:lnTo>
                  <a:pt x="6220190" y="1081989"/>
                </a:lnTo>
                <a:lnTo>
                  <a:pt x="6184747" y="1105880"/>
                </a:lnTo>
                <a:lnTo>
                  <a:pt x="6141339" y="1114640"/>
                </a:lnTo>
                <a:lnTo>
                  <a:pt x="111506" y="1114640"/>
                </a:lnTo>
                <a:lnTo>
                  <a:pt x="68097" y="1105880"/>
                </a:lnTo>
                <a:lnTo>
                  <a:pt x="32654" y="1081989"/>
                </a:lnTo>
                <a:lnTo>
                  <a:pt x="8761" y="1046553"/>
                </a:lnTo>
                <a:lnTo>
                  <a:pt x="0" y="1003160"/>
                </a:lnTo>
                <a:lnTo>
                  <a:pt x="0" y="11137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26031" y="432053"/>
            <a:ext cx="6913788" cy="583980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3960" marR="1739900" indent="-1191895">
              <a:lnSpc>
                <a:spcPct val="101200"/>
              </a:lnSpc>
              <a:spcBef>
                <a:spcPts val="60"/>
              </a:spcBef>
            </a:pPr>
            <a:r>
              <a:rPr sz="2700" spc="125" dirty="0">
                <a:latin typeface="Times New Roman"/>
                <a:cs typeface="Times New Roman"/>
              </a:rPr>
              <a:t>Insulin </a:t>
            </a:r>
            <a:r>
              <a:rPr sz="2700" spc="105" dirty="0">
                <a:latin typeface="Times New Roman"/>
                <a:cs typeface="Times New Roman"/>
              </a:rPr>
              <a:t>interacts </a:t>
            </a:r>
            <a:r>
              <a:rPr sz="2700" spc="165" dirty="0">
                <a:latin typeface="Times New Roman"/>
                <a:cs typeface="Times New Roman"/>
              </a:rPr>
              <a:t>with</a:t>
            </a:r>
            <a:r>
              <a:rPr sz="2700" spc="-275" dirty="0">
                <a:latin typeface="Times New Roman"/>
                <a:cs typeface="Times New Roman"/>
              </a:rPr>
              <a:t> </a:t>
            </a:r>
            <a:r>
              <a:rPr sz="2700" spc="140" dirty="0">
                <a:latin typeface="Times New Roman"/>
                <a:cs typeface="Times New Roman"/>
              </a:rPr>
              <a:t>the  </a:t>
            </a:r>
            <a:r>
              <a:rPr sz="2700" spc="120" dirty="0">
                <a:latin typeface="Times New Roman"/>
                <a:cs typeface="Times New Roman"/>
              </a:rPr>
              <a:t>receptors</a:t>
            </a: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24765" marR="744220" indent="97155">
              <a:lnSpc>
                <a:spcPct val="101200"/>
              </a:lnSpc>
            </a:pPr>
            <a:r>
              <a:rPr sz="2700" spc="100" dirty="0">
                <a:latin typeface="Times New Roman"/>
                <a:cs typeface="Times New Roman"/>
              </a:rPr>
              <a:t>Glucose </a:t>
            </a:r>
            <a:r>
              <a:rPr sz="2700" spc="145" dirty="0">
                <a:latin typeface="Times New Roman"/>
                <a:cs typeface="Times New Roman"/>
              </a:rPr>
              <a:t>transporters </a:t>
            </a:r>
            <a:r>
              <a:rPr sz="2700" spc="150" dirty="0">
                <a:latin typeface="Times New Roman"/>
                <a:cs typeface="Times New Roman"/>
              </a:rPr>
              <a:t>stored </a:t>
            </a:r>
            <a:r>
              <a:rPr sz="2700" spc="120" dirty="0">
                <a:latin typeface="Times New Roman"/>
                <a:cs typeface="Times New Roman"/>
              </a:rPr>
              <a:t>in  </a:t>
            </a:r>
            <a:r>
              <a:rPr sz="2700" spc="145" dirty="0">
                <a:latin typeface="Times New Roman"/>
                <a:cs typeface="Times New Roman"/>
              </a:rPr>
              <a:t>the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70" dirty="0">
                <a:latin typeface="Times New Roman"/>
                <a:cs typeface="Times New Roman"/>
              </a:rPr>
              <a:t>vesicles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spc="155" dirty="0">
                <a:latin typeface="Times New Roman"/>
                <a:cs typeface="Times New Roman"/>
              </a:rPr>
              <a:t>move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125" dirty="0">
                <a:latin typeface="Times New Roman"/>
                <a:cs typeface="Times New Roman"/>
              </a:rPr>
              <a:t>to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145" dirty="0">
                <a:latin typeface="Times New Roman"/>
                <a:cs typeface="Times New Roman"/>
              </a:rPr>
              <a:t>the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110" dirty="0" smtClean="0">
                <a:latin typeface="Times New Roman"/>
                <a:cs typeface="Times New Roman"/>
              </a:rPr>
              <a:t>surface</a:t>
            </a:r>
            <a:endParaRPr sz="2700" dirty="0" smtClean="0">
              <a:latin typeface="Times New Roman"/>
              <a:cs typeface="Times New Roman"/>
            </a:endParaRPr>
          </a:p>
          <a:p>
            <a:pPr marL="1158875" marR="5080" indent="384810">
              <a:lnSpc>
                <a:spcPct val="258000"/>
              </a:lnSpc>
            </a:pPr>
            <a:r>
              <a:rPr sz="2800" spc="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Fuse </a:t>
            </a:r>
            <a:r>
              <a:rPr sz="2800" spc="1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sz="2800" spc="1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spc="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lasma membrane</a:t>
            </a:r>
            <a:r>
              <a:rPr sz="2800" spc="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700" spc="105" dirty="0" smtClean="0">
                <a:latin typeface="Times New Roman"/>
                <a:cs typeface="Times New Roman"/>
              </a:rPr>
              <a:t>Increase </a:t>
            </a:r>
            <a:r>
              <a:rPr sz="2700" spc="125" dirty="0" smtClean="0">
                <a:latin typeface="Times New Roman"/>
                <a:cs typeface="Times New Roman"/>
              </a:rPr>
              <a:t>in </a:t>
            </a:r>
            <a:r>
              <a:rPr sz="2700" spc="145" dirty="0" smtClean="0">
                <a:latin typeface="Times New Roman"/>
                <a:cs typeface="Times New Roman"/>
              </a:rPr>
              <a:t>the</a:t>
            </a:r>
            <a:r>
              <a:rPr sz="2700" spc="-475" dirty="0" smtClean="0">
                <a:latin typeface="Times New Roman"/>
                <a:cs typeface="Times New Roman"/>
              </a:rPr>
              <a:t> </a:t>
            </a:r>
            <a:r>
              <a:rPr sz="2700" spc="110" dirty="0" smtClean="0">
                <a:latin typeface="Times New Roman"/>
                <a:cs typeface="Times New Roman"/>
              </a:rPr>
              <a:t>no. </a:t>
            </a:r>
            <a:r>
              <a:rPr sz="2700" spc="60" dirty="0" smtClean="0">
                <a:latin typeface="Times New Roman"/>
                <a:cs typeface="Times New Roman"/>
              </a:rPr>
              <a:t>of </a:t>
            </a:r>
            <a:r>
              <a:rPr sz="2700" spc="105" dirty="0" smtClean="0">
                <a:latin typeface="Times New Roman"/>
                <a:cs typeface="Times New Roman"/>
              </a:rPr>
              <a:t>glucose</a:t>
            </a:r>
            <a:endParaRPr sz="2700" dirty="0" smtClean="0">
              <a:latin typeface="Times New Roman"/>
              <a:cs typeface="Times New Roman"/>
            </a:endParaRPr>
          </a:p>
          <a:p>
            <a:pPr marL="1711960">
              <a:lnSpc>
                <a:spcPct val="100000"/>
              </a:lnSpc>
              <a:spcBef>
                <a:spcPts val="35"/>
              </a:spcBef>
            </a:pPr>
            <a:r>
              <a:rPr sz="2700" spc="150" dirty="0" smtClean="0">
                <a:latin typeface="Times New Roman"/>
                <a:cs typeface="Times New Roman"/>
              </a:rPr>
              <a:t>transporter </a:t>
            </a:r>
            <a:r>
              <a:rPr sz="2700" spc="125" dirty="0" smtClean="0">
                <a:latin typeface="Times New Roman"/>
                <a:cs typeface="Times New Roman"/>
              </a:rPr>
              <a:t>in </a:t>
            </a:r>
            <a:r>
              <a:rPr sz="2700" spc="145" dirty="0" smtClean="0">
                <a:latin typeface="Times New Roman"/>
                <a:cs typeface="Times New Roman"/>
              </a:rPr>
              <a:t>the</a:t>
            </a:r>
            <a:r>
              <a:rPr sz="2700" spc="-310" dirty="0" smtClean="0">
                <a:latin typeface="Times New Roman"/>
                <a:cs typeface="Times New Roman"/>
              </a:rPr>
              <a:t> </a:t>
            </a:r>
            <a:r>
              <a:rPr sz="2700" spc="140" dirty="0" smtClean="0">
                <a:latin typeface="Times New Roman"/>
                <a:cs typeface="Times New Roman"/>
              </a:rPr>
              <a:t>P</a:t>
            </a:r>
            <a:r>
              <a:rPr lang="en-US" sz="2700" spc="140" dirty="0" smtClean="0">
                <a:latin typeface="Times New Roman"/>
                <a:cs typeface="Times New Roman"/>
              </a:rPr>
              <a:t>lasma </a:t>
            </a:r>
            <a:r>
              <a:rPr sz="2700" spc="140" dirty="0" smtClean="0">
                <a:latin typeface="Times New Roman"/>
                <a:cs typeface="Times New Roman"/>
              </a:rPr>
              <a:t>M</a:t>
            </a:r>
            <a:r>
              <a:rPr lang="en-US" sz="2700" spc="140" dirty="0" smtClean="0">
                <a:latin typeface="Times New Roman"/>
                <a:cs typeface="Times New Roman"/>
              </a:rPr>
              <a:t>embrane</a:t>
            </a:r>
            <a:endParaRPr sz="2700" dirty="0" smtClean="0">
              <a:latin typeface="Times New Roman"/>
              <a:cs typeface="Times New Roman"/>
            </a:endParaRPr>
          </a:p>
          <a:p>
            <a:pPr marL="2501900">
              <a:lnSpc>
                <a:spcPct val="100000"/>
              </a:lnSpc>
              <a:spcBef>
                <a:spcPts val="2014"/>
              </a:spcBef>
            </a:pPr>
            <a:r>
              <a:rPr sz="2700" spc="114" dirty="0" smtClean="0">
                <a:latin typeface="Times New Roman"/>
                <a:cs typeface="Times New Roman"/>
              </a:rPr>
              <a:t>Inflow </a:t>
            </a:r>
            <a:r>
              <a:rPr sz="2700" spc="60" dirty="0">
                <a:latin typeface="Times New Roman"/>
                <a:cs typeface="Times New Roman"/>
              </a:rPr>
              <a:t>of</a:t>
            </a:r>
            <a:r>
              <a:rPr sz="2700" spc="-155" dirty="0">
                <a:latin typeface="Times New Roman"/>
                <a:cs typeface="Times New Roman"/>
              </a:rPr>
              <a:t> </a:t>
            </a:r>
            <a:r>
              <a:rPr sz="2700" spc="105" dirty="0">
                <a:latin typeface="Times New Roman"/>
                <a:cs typeface="Times New Roman"/>
              </a:rPr>
              <a:t>glucose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67805" y="1146936"/>
            <a:ext cx="724535" cy="725170"/>
          </a:xfrm>
          <a:custGeom>
            <a:avLst/>
            <a:gdLst/>
            <a:ahLst/>
            <a:cxnLst/>
            <a:rect l="l" t="t" r="r" b="b"/>
            <a:pathLst>
              <a:path w="724534" h="725169">
                <a:moveTo>
                  <a:pt x="724535" y="398525"/>
                </a:moveTo>
                <a:lnTo>
                  <a:pt x="0" y="398525"/>
                </a:lnTo>
                <a:lnTo>
                  <a:pt x="362331" y="724662"/>
                </a:lnTo>
                <a:lnTo>
                  <a:pt x="724535" y="398525"/>
                </a:lnTo>
                <a:close/>
              </a:path>
              <a:path w="724534" h="725169">
                <a:moveTo>
                  <a:pt x="561594" y="0"/>
                </a:moveTo>
                <a:lnTo>
                  <a:pt x="163068" y="0"/>
                </a:lnTo>
                <a:lnTo>
                  <a:pt x="163068" y="398525"/>
                </a:lnTo>
                <a:lnTo>
                  <a:pt x="561594" y="398525"/>
                </a:lnTo>
                <a:lnTo>
                  <a:pt x="561594" y="0"/>
                </a:lnTo>
                <a:close/>
              </a:path>
            </a:pathLst>
          </a:custGeom>
          <a:solidFill>
            <a:srgbClr val="EBD6F9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67805" y="1146936"/>
            <a:ext cx="724535" cy="725170"/>
          </a:xfrm>
          <a:custGeom>
            <a:avLst/>
            <a:gdLst/>
            <a:ahLst/>
            <a:cxnLst/>
            <a:rect l="l" t="t" r="r" b="b"/>
            <a:pathLst>
              <a:path w="724534" h="725169">
                <a:moveTo>
                  <a:pt x="0" y="398525"/>
                </a:moveTo>
                <a:lnTo>
                  <a:pt x="163068" y="398525"/>
                </a:lnTo>
                <a:lnTo>
                  <a:pt x="163068" y="0"/>
                </a:lnTo>
                <a:lnTo>
                  <a:pt x="561594" y="0"/>
                </a:lnTo>
                <a:lnTo>
                  <a:pt x="561594" y="398525"/>
                </a:lnTo>
                <a:lnTo>
                  <a:pt x="724535" y="398525"/>
                </a:lnTo>
                <a:lnTo>
                  <a:pt x="362331" y="724662"/>
                </a:lnTo>
                <a:lnTo>
                  <a:pt x="0" y="398525"/>
                </a:lnTo>
                <a:close/>
              </a:path>
            </a:pathLst>
          </a:custGeom>
          <a:ln w="25400">
            <a:solidFill>
              <a:srgbClr val="EBD6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34784" y="2416555"/>
            <a:ext cx="724535" cy="724535"/>
          </a:xfrm>
          <a:custGeom>
            <a:avLst/>
            <a:gdLst/>
            <a:ahLst/>
            <a:cxnLst/>
            <a:rect l="l" t="t" r="r" b="b"/>
            <a:pathLst>
              <a:path w="724534" h="724535">
                <a:moveTo>
                  <a:pt x="724535" y="398399"/>
                </a:moveTo>
                <a:lnTo>
                  <a:pt x="0" y="398399"/>
                </a:lnTo>
                <a:lnTo>
                  <a:pt x="362331" y="724535"/>
                </a:lnTo>
                <a:lnTo>
                  <a:pt x="724535" y="398399"/>
                </a:lnTo>
                <a:close/>
              </a:path>
              <a:path w="724534" h="724535">
                <a:moveTo>
                  <a:pt x="561467" y="0"/>
                </a:moveTo>
                <a:lnTo>
                  <a:pt x="163068" y="0"/>
                </a:lnTo>
                <a:lnTo>
                  <a:pt x="163068" y="398399"/>
                </a:lnTo>
                <a:lnTo>
                  <a:pt x="561467" y="398399"/>
                </a:lnTo>
                <a:lnTo>
                  <a:pt x="561467" y="0"/>
                </a:lnTo>
                <a:close/>
              </a:path>
            </a:pathLst>
          </a:custGeom>
          <a:solidFill>
            <a:srgbClr val="EBD6F9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34784" y="2416555"/>
            <a:ext cx="724535" cy="724535"/>
          </a:xfrm>
          <a:custGeom>
            <a:avLst/>
            <a:gdLst/>
            <a:ahLst/>
            <a:cxnLst/>
            <a:rect l="l" t="t" r="r" b="b"/>
            <a:pathLst>
              <a:path w="724534" h="724535">
                <a:moveTo>
                  <a:pt x="0" y="398399"/>
                </a:moveTo>
                <a:lnTo>
                  <a:pt x="163068" y="398399"/>
                </a:lnTo>
                <a:lnTo>
                  <a:pt x="163068" y="0"/>
                </a:lnTo>
                <a:lnTo>
                  <a:pt x="561467" y="0"/>
                </a:lnTo>
                <a:lnTo>
                  <a:pt x="561467" y="398399"/>
                </a:lnTo>
                <a:lnTo>
                  <a:pt x="724535" y="398399"/>
                </a:lnTo>
                <a:lnTo>
                  <a:pt x="362331" y="724535"/>
                </a:lnTo>
                <a:lnTo>
                  <a:pt x="0" y="398399"/>
                </a:lnTo>
                <a:close/>
              </a:path>
            </a:pathLst>
          </a:custGeom>
          <a:ln w="25400">
            <a:solidFill>
              <a:srgbClr val="EBD6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01764" y="3667378"/>
            <a:ext cx="724535" cy="724535"/>
          </a:xfrm>
          <a:custGeom>
            <a:avLst/>
            <a:gdLst/>
            <a:ahLst/>
            <a:cxnLst/>
            <a:rect l="l" t="t" r="r" b="b"/>
            <a:pathLst>
              <a:path w="724534" h="724535">
                <a:moveTo>
                  <a:pt x="724534" y="398526"/>
                </a:moveTo>
                <a:lnTo>
                  <a:pt x="0" y="398526"/>
                </a:lnTo>
                <a:lnTo>
                  <a:pt x="362203" y="724535"/>
                </a:lnTo>
                <a:lnTo>
                  <a:pt x="724534" y="398526"/>
                </a:lnTo>
                <a:close/>
              </a:path>
              <a:path w="724534" h="724535">
                <a:moveTo>
                  <a:pt x="561466" y="0"/>
                </a:moveTo>
                <a:lnTo>
                  <a:pt x="162940" y="0"/>
                </a:lnTo>
                <a:lnTo>
                  <a:pt x="162940" y="398526"/>
                </a:lnTo>
                <a:lnTo>
                  <a:pt x="561466" y="398526"/>
                </a:lnTo>
                <a:lnTo>
                  <a:pt x="561466" y="0"/>
                </a:lnTo>
                <a:close/>
              </a:path>
            </a:pathLst>
          </a:custGeom>
          <a:solidFill>
            <a:srgbClr val="EBD6F9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01764" y="3667378"/>
            <a:ext cx="724535" cy="724535"/>
          </a:xfrm>
          <a:custGeom>
            <a:avLst/>
            <a:gdLst/>
            <a:ahLst/>
            <a:cxnLst/>
            <a:rect l="l" t="t" r="r" b="b"/>
            <a:pathLst>
              <a:path w="724534" h="724535">
                <a:moveTo>
                  <a:pt x="0" y="398526"/>
                </a:moveTo>
                <a:lnTo>
                  <a:pt x="162940" y="398526"/>
                </a:lnTo>
                <a:lnTo>
                  <a:pt x="162940" y="0"/>
                </a:lnTo>
                <a:lnTo>
                  <a:pt x="561466" y="0"/>
                </a:lnTo>
                <a:lnTo>
                  <a:pt x="561466" y="398526"/>
                </a:lnTo>
                <a:lnTo>
                  <a:pt x="724534" y="398526"/>
                </a:lnTo>
                <a:lnTo>
                  <a:pt x="362203" y="724535"/>
                </a:lnTo>
                <a:lnTo>
                  <a:pt x="0" y="398526"/>
                </a:lnTo>
                <a:close/>
              </a:path>
            </a:pathLst>
          </a:custGeom>
          <a:ln w="25400">
            <a:solidFill>
              <a:srgbClr val="EBD6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68616" y="4949316"/>
            <a:ext cx="724535" cy="724535"/>
          </a:xfrm>
          <a:custGeom>
            <a:avLst/>
            <a:gdLst/>
            <a:ahLst/>
            <a:cxnLst/>
            <a:rect l="l" t="t" r="r" b="b"/>
            <a:pathLst>
              <a:path w="724534" h="724535">
                <a:moveTo>
                  <a:pt x="724534" y="398525"/>
                </a:moveTo>
                <a:lnTo>
                  <a:pt x="0" y="398525"/>
                </a:lnTo>
                <a:lnTo>
                  <a:pt x="362330" y="724534"/>
                </a:lnTo>
                <a:lnTo>
                  <a:pt x="724534" y="398525"/>
                </a:lnTo>
                <a:close/>
              </a:path>
              <a:path w="724534" h="724535">
                <a:moveTo>
                  <a:pt x="561593" y="0"/>
                </a:moveTo>
                <a:lnTo>
                  <a:pt x="163067" y="0"/>
                </a:lnTo>
                <a:lnTo>
                  <a:pt x="163067" y="398525"/>
                </a:lnTo>
                <a:lnTo>
                  <a:pt x="561593" y="398525"/>
                </a:lnTo>
                <a:lnTo>
                  <a:pt x="561593" y="0"/>
                </a:lnTo>
                <a:close/>
              </a:path>
            </a:pathLst>
          </a:custGeom>
          <a:solidFill>
            <a:srgbClr val="EBD6F9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68616" y="4949316"/>
            <a:ext cx="724535" cy="724535"/>
          </a:xfrm>
          <a:custGeom>
            <a:avLst/>
            <a:gdLst/>
            <a:ahLst/>
            <a:cxnLst/>
            <a:rect l="l" t="t" r="r" b="b"/>
            <a:pathLst>
              <a:path w="724534" h="724535">
                <a:moveTo>
                  <a:pt x="0" y="398525"/>
                </a:moveTo>
                <a:lnTo>
                  <a:pt x="163067" y="398525"/>
                </a:lnTo>
                <a:lnTo>
                  <a:pt x="163067" y="0"/>
                </a:lnTo>
                <a:lnTo>
                  <a:pt x="561593" y="0"/>
                </a:lnTo>
                <a:lnTo>
                  <a:pt x="561593" y="398525"/>
                </a:lnTo>
                <a:lnTo>
                  <a:pt x="724534" y="398525"/>
                </a:lnTo>
                <a:lnTo>
                  <a:pt x="362330" y="724534"/>
                </a:lnTo>
                <a:lnTo>
                  <a:pt x="0" y="398525"/>
                </a:lnTo>
                <a:close/>
              </a:path>
            </a:pathLst>
          </a:custGeom>
          <a:ln w="25399">
            <a:solidFill>
              <a:srgbClr val="EBD6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36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406" y="1642363"/>
            <a:ext cx="7604125" cy="22704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997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130" dirty="0">
                <a:latin typeface="Times New Roman"/>
                <a:cs typeface="Times New Roman"/>
              </a:rPr>
              <a:t>Insulin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level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190" dirty="0">
                <a:latin typeface="Times New Roman"/>
                <a:cs typeface="Times New Roman"/>
              </a:rPr>
              <a:t>drops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glucose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150" dirty="0">
                <a:latin typeface="Times New Roman"/>
                <a:cs typeface="Times New Roman"/>
              </a:rPr>
              <a:t>transporters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are  </a:t>
            </a:r>
            <a:r>
              <a:rPr sz="2800" spc="175" dirty="0">
                <a:latin typeface="Times New Roman"/>
                <a:cs typeface="Times New Roman"/>
              </a:rPr>
              <a:t>removed </a:t>
            </a:r>
            <a:r>
              <a:rPr sz="2800" spc="145" dirty="0">
                <a:latin typeface="Times New Roman"/>
                <a:cs typeface="Times New Roman"/>
              </a:rPr>
              <a:t>from the </a:t>
            </a:r>
            <a:r>
              <a:rPr sz="2800" spc="140" dirty="0">
                <a:latin typeface="Times New Roman"/>
                <a:cs typeface="Times New Roman"/>
              </a:rPr>
              <a:t>PM </a:t>
            </a:r>
            <a:r>
              <a:rPr sz="2800" spc="150" dirty="0">
                <a:latin typeface="Times New Roman"/>
                <a:cs typeface="Times New Roman"/>
              </a:rPr>
              <a:t>by </a:t>
            </a:r>
            <a:r>
              <a:rPr sz="2800" spc="120" dirty="0">
                <a:latin typeface="Times New Roman"/>
                <a:cs typeface="Times New Roman"/>
              </a:rPr>
              <a:t>endocytosis </a:t>
            </a:r>
            <a:r>
              <a:rPr sz="2800" spc="229" dirty="0">
                <a:latin typeface="Times New Roman"/>
                <a:cs typeface="Times New Roman"/>
              </a:rPr>
              <a:t>and  </a:t>
            </a:r>
            <a:r>
              <a:rPr sz="2800" spc="155" dirty="0">
                <a:latin typeface="Times New Roman"/>
                <a:cs typeface="Times New Roman"/>
              </a:rPr>
              <a:t>stored </a:t>
            </a:r>
            <a:r>
              <a:rPr sz="2800" spc="130" dirty="0">
                <a:latin typeface="Times New Roman"/>
                <a:cs typeface="Times New Roman"/>
              </a:rPr>
              <a:t>in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vesicles</a:t>
            </a:r>
            <a:r>
              <a:rPr sz="2800" spc="70" dirty="0" smtClean="0">
                <a:latin typeface="Times New Roman"/>
                <a:cs typeface="Times New Roman"/>
              </a:rPr>
              <a:t>.</a:t>
            </a:r>
            <a:endParaRPr lang="en-IN" sz="2800" spc="70" dirty="0" smtClean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97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125" dirty="0">
                <a:latin typeface="Times New Roman"/>
                <a:cs typeface="Times New Roman"/>
              </a:rPr>
              <a:t>Faulty </a:t>
            </a:r>
            <a:r>
              <a:rPr sz="2800" spc="120" dirty="0">
                <a:latin typeface="Times New Roman"/>
                <a:cs typeface="Times New Roman"/>
              </a:rPr>
              <a:t>regulation: </a:t>
            </a:r>
            <a:r>
              <a:rPr sz="2800" spc="130" dirty="0">
                <a:latin typeface="Times New Roman"/>
                <a:cs typeface="Times New Roman"/>
              </a:rPr>
              <a:t>Type </a:t>
            </a:r>
            <a:r>
              <a:rPr sz="2800" spc="-5" dirty="0">
                <a:latin typeface="Times New Roman"/>
                <a:cs typeface="Times New Roman"/>
              </a:rPr>
              <a:t>2 </a:t>
            </a:r>
            <a:r>
              <a:rPr sz="2800" spc="110" dirty="0">
                <a:latin typeface="Times New Roman"/>
                <a:cs typeface="Times New Roman"/>
              </a:rPr>
              <a:t>Diabetes</a:t>
            </a:r>
            <a:r>
              <a:rPr sz="2800" spc="-434" dirty="0">
                <a:latin typeface="Times New Roman"/>
                <a:cs typeface="Times New Roman"/>
              </a:rPr>
              <a:t> </a:t>
            </a:r>
            <a:r>
              <a:rPr sz="2800" spc="105" dirty="0">
                <a:latin typeface="Times New Roman"/>
                <a:cs typeface="Times New Roman"/>
              </a:rPr>
              <a:t>Mellitus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9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32" y="620737"/>
            <a:ext cx="8381110" cy="561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51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548703"/>
            <a:ext cx="8154797" cy="5903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157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6261" y="356438"/>
            <a:ext cx="690880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7210" marR="5080" indent="-525145">
              <a:lnSpc>
                <a:spcPct val="100000"/>
              </a:lnSpc>
              <a:spcBef>
                <a:spcPts val="105"/>
              </a:spcBef>
            </a:pPr>
            <a:r>
              <a:rPr sz="3200" b="0" spc="114" dirty="0">
                <a:latin typeface="Times New Roman"/>
                <a:cs typeface="Times New Roman"/>
              </a:rPr>
              <a:t>Metabolic </a:t>
            </a:r>
            <a:r>
              <a:rPr sz="3200" b="0" spc="130" dirty="0">
                <a:latin typeface="Times New Roman"/>
                <a:cs typeface="Times New Roman"/>
              </a:rPr>
              <a:t>actions </a:t>
            </a:r>
            <a:r>
              <a:rPr sz="3200" b="0" spc="75" dirty="0">
                <a:latin typeface="Times New Roman"/>
                <a:cs typeface="Times New Roman"/>
              </a:rPr>
              <a:t>of </a:t>
            </a:r>
            <a:r>
              <a:rPr sz="3200" b="0" spc="150" dirty="0">
                <a:latin typeface="Times New Roman"/>
                <a:cs typeface="Times New Roman"/>
              </a:rPr>
              <a:t>insulin in</a:t>
            </a:r>
            <a:r>
              <a:rPr sz="3200" b="0" spc="-535" dirty="0">
                <a:latin typeface="Times New Roman"/>
                <a:cs typeface="Times New Roman"/>
              </a:rPr>
              <a:t> </a:t>
            </a:r>
            <a:r>
              <a:rPr sz="3200" b="0" spc="165" dirty="0">
                <a:latin typeface="Times New Roman"/>
                <a:cs typeface="Times New Roman"/>
              </a:rPr>
              <a:t>striated  </a:t>
            </a:r>
            <a:r>
              <a:rPr sz="3200" b="0" spc="135" dirty="0">
                <a:latin typeface="Times New Roman"/>
                <a:cs typeface="Times New Roman"/>
              </a:rPr>
              <a:t>muscle, </a:t>
            </a:r>
            <a:r>
              <a:rPr sz="3200" b="0" spc="180" dirty="0">
                <a:latin typeface="Times New Roman"/>
                <a:cs typeface="Times New Roman"/>
              </a:rPr>
              <a:t>adipose </a:t>
            </a:r>
            <a:r>
              <a:rPr sz="3200" b="0" spc="120" dirty="0">
                <a:latin typeface="Times New Roman"/>
                <a:cs typeface="Times New Roman"/>
              </a:rPr>
              <a:t>tissue, </a:t>
            </a:r>
            <a:r>
              <a:rPr sz="3200" b="0" spc="265" dirty="0">
                <a:latin typeface="Times New Roman"/>
                <a:cs typeface="Times New Roman"/>
              </a:rPr>
              <a:t>and</a:t>
            </a:r>
            <a:r>
              <a:rPr sz="3200" b="0" spc="-475" dirty="0">
                <a:latin typeface="Times New Roman"/>
                <a:cs typeface="Times New Roman"/>
              </a:rPr>
              <a:t> </a:t>
            </a:r>
            <a:r>
              <a:rPr sz="3200" b="0" spc="114" dirty="0">
                <a:latin typeface="Times New Roman"/>
                <a:cs typeface="Times New Roman"/>
              </a:rPr>
              <a:t>liver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59636" y="1484849"/>
            <a:ext cx="6451083" cy="5184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0955" y="2204847"/>
            <a:ext cx="1584325" cy="720090"/>
          </a:xfrm>
          <a:custGeom>
            <a:avLst/>
            <a:gdLst/>
            <a:ahLst/>
            <a:cxnLst/>
            <a:rect l="l" t="t" r="r" b="b"/>
            <a:pathLst>
              <a:path w="1584325" h="720089">
                <a:moveTo>
                  <a:pt x="0" y="360044"/>
                </a:moveTo>
                <a:lnTo>
                  <a:pt x="10365" y="301635"/>
                </a:lnTo>
                <a:lnTo>
                  <a:pt x="40376" y="246229"/>
                </a:lnTo>
                <a:lnTo>
                  <a:pt x="88403" y="194568"/>
                </a:lnTo>
                <a:lnTo>
                  <a:pt x="118662" y="170373"/>
                </a:lnTo>
                <a:lnTo>
                  <a:pt x="152814" y="147392"/>
                </a:lnTo>
                <a:lnTo>
                  <a:pt x="190655" y="125717"/>
                </a:lnTo>
                <a:lnTo>
                  <a:pt x="231981" y="105441"/>
                </a:lnTo>
                <a:lnTo>
                  <a:pt x="276588" y="86657"/>
                </a:lnTo>
                <a:lnTo>
                  <a:pt x="324273" y="69457"/>
                </a:lnTo>
                <a:lnTo>
                  <a:pt x="374832" y="53934"/>
                </a:lnTo>
                <a:lnTo>
                  <a:pt x="428061" y="40181"/>
                </a:lnTo>
                <a:lnTo>
                  <a:pt x="483756" y="28289"/>
                </a:lnTo>
                <a:lnTo>
                  <a:pt x="541714" y="18352"/>
                </a:lnTo>
                <a:lnTo>
                  <a:pt x="601731" y="10461"/>
                </a:lnTo>
                <a:lnTo>
                  <a:pt x="663604" y="4711"/>
                </a:lnTo>
                <a:lnTo>
                  <a:pt x="727127" y="1193"/>
                </a:lnTo>
                <a:lnTo>
                  <a:pt x="792099" y="0"/>
                </a:lnTo>
                <a:lnTo>
                  <a:pt x="857070" y="1193"/>
                </a:lnTo>
                <a:lnTo>
                  <a:pt x="920593" y="4711"/>
                </a:lnTo>
                <a:lnTo>
                  <a:pt x="982466" y="10461"/>
                </a:lnTo>
                <a:lnTo>
                  <a:pt x="1042483" y="18352"/>
                </a:lnTo>
                <a:lnTo>
                  <a:pt x="1100441" y="28289"/>
                </a:lnTo>
                <a:lnTo>
                  <a:pt x="1156136" y="40181"/>
                </a:lnTo>
                <a:lnTo>
                  <a:pt x="1209365" y="53934"/>
                </a:lnTo>
                <a:lnTo>
                  <a:pt x="1259924" y="69457"/>
                </a:lnTo>
                <a:lnTo>
                  <a:pt x="1307609" y="86657"/>
                </a:lnTo>
                <a:lnTo>
                  <a:pt x="1352216" y="105441"/>
                </a:lnTo>
                <a:lnTo>
                  <a:pt x="1393542" y="125717"/>
                </a:lnTo>
                <a:lnTo>
                  <a:pt x="1431383" y="147392"/>
                </a:lnTo>
                <a:lnTo>
                  <a:pt x="1465535" y="170373"/>
                </a:lnTo>
                <a:lnTo>
                  <a:pt x="1495794" y="194568"/>
                </a:lnTo>
                <a:lnTo>
                  <a:pt x="1543821" y="246229"/>
                </a:lnTo>
                <a:lnTo>
                  <a:pt x="1573832" y="301635"/>
                </a:lnTo>
                <a:lnTo>
                  <a:pt x="1584197" y="360044"/>
                </a:lnTo>
                <a:lnTo>
                  <a:pt x="1581572" y="389578"/>
                </a:lnTo>
                <a:lnTo>
                  <a:pt x="1573832" y="418454"/>
                </a:lnTo>
                <a:lnTo>
                  <a:pt x="1543821" y="473860"/>
                </a:lnTo>
                <a:lnTo>
                  <a:pt x="1495794" y="525521"/>
                </a:lnTo>
                <a:lnTo>
                  <a:pt x="1465535" y="549716"/>
                </a:lnTo>
                <a:lnTo>
                  <a:pt x="1431383" y="572697"/>
                </a:lnTo>
                <a:lnTo>
                  <a:pt x="1393542" y="594372"/>
                </a:lnTo>
                <a:lnTo>
                  <a:pt x="1352216" y="614648"/>
                </a:lnTo>
                <a:lnTo>
                  <a:pt x="1307609" y="633432"/>
                </a:lnTo>
                <a:lnTo>
                  <a:pt x="1259924" y="650632"/>
                </a:lnTo>
                <a:lnTo>
                  <a:pt x="1209365" y="666155"/>
                </a:lnTo>
                <a:lnTo>
                  <a:pt x="1156136" y="679908"/>
                </a:lnTo>
                <a:lnTo>
                  <a:pt x="1100441" y="691800"/>
                </a:lnTo>
                <a:lnTo>
                  <a:pt x="1042483" y="701737"/>
                </a:lnTo>
                <a:lnTo>
                  <a:pt x="982466" y="709628"/>
                </a:lnTo>
                <a:lnTo>
                  <a:pt x="920593" y="715378"/>
                </a:lnTo>
                <a:lnTo>
                  <a:pt x="857070" y="718896"/>
                </a:lnTo>
                <a:lnTo>
                  <a:pt x="792099" y="720089"/>
                </a:lnTo>
                <a:lnTo>
                  <a:pt x="727127" y="718896"/>
                </a:lnTo>
                <a:lnTo>
                  <a:pt x="663604" y="715378"/>
                </a:lnTo>
                <a:lnTo>
                  <a:pt x="601731" y="709628"/>
                </a:lnTo>
                <a:lnTo>
                  <a:pt x="541714" y="701737"/>
                </a:lnTo>
                <a:lnTo>
                  <a:pt x="483756" y="691800"/>
                </a:lnTo>
                <a:lnTo>
                  <a:pt x="428061" y="679908"/>
                </a:lnTo>
                <a:lnTo>
                  <a:pt x="374832" y="666155"/>
                </a:lnTo>
                <a:lnTo>
                  <a:pt x="324273" y="650632"/>
                </a:lnTo>
                <a:lnTo>
                  <a:pt x="276588" y="633432"/>
                </a:lnTo>
                <a:lnTo>
                  <a:pt x="231981" y="614648"/>
                </a:lnTo>
                <a:lnTo>
                  <a:pt x="190655" y="594372"/>
                </a:lnTo>
                <a:lnTo>
                  <a:pt x="152814" y="572697"/>
                </a:lnTo>
                <a:lnTo>
                  <a:pt x="118662" y="549716"/>
                </a:lnTo>
                <a:lnTo>
                  <a:pt x="88403" y="525521"/>
                </a:lnTo>
                <a:lnTo>
                  <a:pt x="40376" y="473860"/>
                </a:lnTo>
                <a:lnTo>
                  <a:pt x="10365" y="418454"/>
                </a:lnTo>
                <a:lnTo>
                  <a:pt x="0" y="360044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30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-6350" y="222250"/>
          <a:ext cx="8839200" cy="6336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96583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Tissue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specific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b="1" spc="-1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glucose</a:t>
                      </a:r>
                      <a:r>
                        <a:rPr sz="1800" b="1" spc="-1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transporter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Tissue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distribution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Functions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sz="1800" b="1" spc="-1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significance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0504D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180" dirty="0">
                          <a:latin typeface="Arial"/>
                          <a:cs typeface="Arial"/>
                        </a:rPr>
                        <a:t>GLUT-1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Present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almost</a:t>
                      </a:r>
                      <a:r>
                        <a:rPr sz="18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all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65" dirty="0">
                          <a:latin typeface="Arial"/>
                          <a:cs typeface="Arial"/>
                        </a:rPr>
                        <a:t>Na-independent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Cancer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cells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express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7790">
                        <a:lnSpc>
                          <a:spcPts val="1889"/>
                        </a:lnSpc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(great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affinity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for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889"/>
                        </a:lnSpc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cells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high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level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GLUT-1,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7790">
                        <a:lnSpc>
                          <a:spcPts val="1889"/>
                        </a:lnSpc>
                      </a:pPr>
                      <a:r>
                        <a:rPr sz="1800" spc="-100" dirty="0">
                          <a:latin typeface="Arial"/>
                          <a:cs typeface="Arial"/>
                        </a:rPr>
                        <a:t>glucose)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889"/>
                        </a:lnSpc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abundance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35" dirty="0">
                          <a:latin typeface="Arial"/>
                          <a:cs typeface="Arial"/>
                        </a:rPr>
                        <a:t>RBC.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so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they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can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internalize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100" dirty="0">
                          <a:latin typeface="Arial"/>
                          <a:cs typeface="Arial"/>
                        </a:rPr>
                        <a:t>glucose,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which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is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source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energy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rapidly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dividing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cells.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80" dirty="0">
                          <a:latin typeface="Arial"/>
                          <a:cs typeface="Arial"/>
                        </a:rPr>
                        <a:t>GLUT-2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Present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intestine,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0" dirty="0">
                          <a:latin typeface="Arial"/>
                          <a:cs typeface="Arial"/>
                        </a:rPr>
                        <a:t>Releases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insulin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by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Diabetes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Mellitus.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4E9E9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97790">
                        <a:lnSpc>
                          <a:spcPts val="1889"/>
                        </a:lnSpc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(low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affinity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for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889"/>
                        </a:lnSpc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liver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pancreas.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movement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glucose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7790">
                        <a:lnSpc>
                          <a:spcPts val="1889"/>
                        </a:lnSpc>
                      </a:pPr>
                      <a:r>
                        <a:rPr sz="1800" spc="-100" dirty="0">
                          <a:latin typeface="Arial"/>
                          <a:cs typeface="Arial"/>
                        </a:rPr>
                        <a:t>glucose, </a:t>
                      </a:r>
                      <a:r>
                        <a:rPr sz="1800" spc="55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can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into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β-cells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97790">
                        <a:lnSpc>
                          <a:spcPts val="1889"/>
                        </a:lnSpc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transport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only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when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pancreas.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7790">
                        <a:lnSpc>
                          <a:spcPts val="1889"/>
                        </a:lnSpc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there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glucose</a:t>
                      </a:r>
                      <a:r>
                        <a:rPr sz="18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load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(Acts 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sensor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for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7790">
                        <a:lnSpc>
                          <a:spcPts val="1889"/>
                        </a:lnSpc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body)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release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insulin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pancreas.)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Promotes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uptake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glucose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liver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cells,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lowering down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blood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100" dirty="0">
                          <a:latin typeface="Arial"/>
                          <a:cs typeface="Arial"/>
                        </a:rPr>
                        <a:t>glucose.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6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462800"/>
              </p:ext>
            </p:extLst>
          </p:nvPr>
        </p:nvGraphicFramePr>
        <p:xfrm>
          <a:off x="222250" y="146050"/>
          <a:ext cx="8458200" cy="6488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256032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GLUT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416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Brain </a:t>
                      </a:r>
                      <a:r>
                        <a:rPr sz="18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cells, 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18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other  </a:t>
                      </a: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cells 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8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body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320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Cancer </a:t>
                      </a: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cells </a:t>
                      </a: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express  </a:t>
                      </a: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 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level 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800" b="1" spc="-2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GLUT-  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3, </a:t>
                      </a:r>
                      <a:r>
                        <a:rPr sz="1800" b="1" spc="-2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 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they </a:t>
                      </a: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  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internalize 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more 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1800" b="1" spc="-1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glucose, </a:t>
                      </a:r>
                      <a:r>
                        <a:rPr sz="1800" b="1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which </a:t>
                      </a:r>
                      <a:r>
                        <a:rPr sz="1800" b="1" spc="-1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  </a:t>
                      </a:r>
                      <a:r>
                        <a:rPr sz="1800" b="1" spc="-1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used </a:t>
                      </a:r>
                      <a:r>
                        <a:rPr sz="1800" b="1" spc="-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 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source 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18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energy 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rapidly  </a:t>
                      </a:r>
                      <a:r>
                        <a:rPr sz="18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dividing</a:t>
                      </a: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cells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229" dirty="0">
                          <a:latin typeface="Arial"/>
                          <a:cs typeface="Arial"/>
                        </a:rPr>
                        <a:t>GLUT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Adipose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tissue,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35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800" b="1" spc="-105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only</a:t>
                      </a:r>
                      <a:endParaRPr sz="18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8D0D0"/>
                    </a:solidFill>
                  </a:tcPr>
                </a:tc>
                <a:tc row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889"/>
                        </a:lnSpc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skeletal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muscles,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b="1" spc="-55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transporters</a:t>
                      </a:r>
                      <a:r>
                        <a:rPr sz="1800" b="1" spc="-12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5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which</a:t>
                      </a:r>
                      <a:endParaRPr sz="18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889"/>
                        </a:lnSpc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cardiac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muscles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b="1" spc="-85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1800" b="1" spc="-55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under</a:t>
                      </a:r>
                      <a:r>
                        <a:rPr sz="1800" b="1" spc="-11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the</a:t>
                      </a:r>
                      <a:endParaRPr sz="18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b="1" spc="-55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influence </a:t>
                      </a:r>
                      <a:r>
                        <a:rPr sz="1800" b="1" spc="-5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spc="-145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insulin.</a:t>
                      </a:r>
                      <a:endParaRPr sz="18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Insulin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promotes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uptake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glucose</a:t>
                      </a:r>
                      <a:r>
                        <a:rPr sz="18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tissues</a:t>
                      </a:r>
                      <a:r>
                        <a:rPr sz="18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by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mobilizing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the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transporters 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the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cell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surface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65" dirty="0">
                          <a:latin typeface="Arial"/>
                          <a:cs typeface="Arial"/>
                        </a:rPr>
                        <a:t>whenever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there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is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high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glucose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concentration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the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889"/>
                        </a:lnSpc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blood.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3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540"/>
            <a:ext cx="16021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245" dirty="0">
                <a:solidFill>
                  <a:srgbClr val="FFFFFF"/>
                </a:solidFill>
                <a:latin typeface="Arial"/>
                <a:cs typeface="Arial"/>
              </a:rPr>
              <a:t>GLUT</a:t>
            </a:r>
            <a:r>
              <a:rPr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b="1" spc="-100" dirty="0">
                <a:solidFill>
                  <a:srgbClr val="FFFFFF"/>
                </a:solidFill>
                <a:latin typeface="Arial"/>
                <a:cs typeface="Arial"/>
              </a:rPr>
              <a:t>(least </a:t>
            </a:r>
            <a:r>
              <a:rPr b="1" spc="-75" dirty="0">
                <a:solidFill>
                  <a:srgbClr val="FFFFFF"/>
                </a:solidFill>
                <a:latin typeface="Arial"/>
                <a:cs typeface="Arial"/>
              </a:rPr>
              <a:t>affinity</a:t>
            </a:r>
            <a:r>
              <a:rPr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8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b="1" spc="-160" dirty="0">
                <a:solidFill>
                  <a:srgbClr val="FFFFFF"/>
                </a:solidFill>
                <a:latin typeface="Arial"/>
                <a:cs typeface="Arial"/>
              </a:rPr>
              <a:t>glucose)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4994" y="2540"/>
            <a:ext cx="16490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spc="-95" dirty="0">
                <a:solidFill>
                  <a:srgbClr val="FFFFFF"/>
                </a:solidFill>
                <a:latin typeface="Arial"/>
                <a:cs typeface="Arial"/>
              </a:rPr>
              <a:t>Intestine </a:t>
            </a:r>
            <a:r>
              <a:rPr b="1" spc="-55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b="1" spc="-7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b="1" spc="-100" dirty="0">
                <a:solidFill>
                  <a:srgbClr val="FFFFFF"/>
                </a:solidFill>
                <a:latin typeface="Arial"/>
                <a:cs typeface="Arial"/>
              </a:rPr>
              <a:t>luminal </a:t>
            </a:r>
            <a:r>
              <a:rPr b="1" spc="-130" dirty="0">
                <a:solidFill>
                  <a:srgbClr val="FFFFFF"/>
                </a:solidFill>
                <a:latin typeface="Arial"/>
                <a:cs typeface="Arial"/>
              </a:rPr>
              <a:t>surface,  </a:t>
            </a:r>
            <a:r>
              <a:rPr b="1" spc="-114" dirty="0">
                <a:solidFill>
                  <a:srgbClr val="FFFFFF"/>
                </a:solidFill>
                <a:latin typeface="Arial"/>
                <a:cs typeface="Arial"/>
              </a:rPr>
              <a:t>testicles,</a:t>
            </a:r>
            <a:r>
              <a:rPr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30" dirty="0">
                <a:solidFill>
                  <a:srgbClr val="FFFFFF"/>
                </a:solidFill>
                <a:latin typeface="Arial"/>
                <a:cs typeface="Arial"/>
              </a:rPr>
              <a:t>seminal  </a:t>
            </a:r>
            <a:r>
              <a:rPr b="1" spc="-165" dirty="0">
                <a:solidFill>
                  <a:srgbClr val="FFFFFF"/>
                </a:solidFill>
                <a:latin typeface="Arial"/>
                <a:cs typeface="Arial"/>
              </a:rPr>
              <a:t>vesicles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51375" y="2540"/>
            <a:ext cx="1989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latin typeface="Arial"/>
                <a:cs typeface="Arial"/>
              </a:rPr>
              <a:t>Mainly </a:t>
            </a:r>
            <a:r>
              <a:rPr sz="1800" b="1" spc="-85" dirty="0">
                <a:latin typeface="Arial"/>
                <a:cs typeface="Arial"/>
              </a:rPr>
              <a:t>for </a:t>
            </a:r>
            <a:r>
              <a:rPr sz="1800" b="1" spc="-70" dirty="0">
                <a:latin typeface="Arial"/>
                <a:cs typeface="Arial"/>
              </a:rPr>
              <a:t>the  </a:t>
            </a:r>
            <a:r>
              <a:rPr sz="1800" b="1" spc="-105" dirty="0">
                <a:latin typeface="Arial"/>
                <a:cs typeface="Arial"/>
              </a:rPr>
              <a:t>transport </a:t>
            </a:r>
            <a:r>
              <a:rPr sz="1800" b="1" spc="-85" dirty="0">
                <a:latin typeface="Arial"/>
                <a:cs typeface="Arial"/>
              </a:rPr>
              <a:t>of</a:t>
            </a:r>
            <a:r>
              <a:rPr sz="1800" b="1" spc="-160" dirty="0">
                <a:latin typeface="Arial"/>
                <a:cs typeface="Arial"/>
              </a:rPr>
              <a:t> </a:t>
            </a:r>
            <a:r>
              <a:rPr sz="1800" b="1" spc="-125" dirty="0">
                <a:latin typeface="Arial"/>
                <a:cs typeface="Arial"/>
              </a:rPr>
              <a:t>fructose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191514"/>
            <a:ext cx="68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29" dirty="0">
                <a:solidFill>
                  <a:prstClr val="black"/>
                </a:solidFill>
                <a:latin typeface="Arial"/>
                <a:cs typeface="Arial"/>
              </a:rPr>
              <a:t>GLUT</a:t>
            </a:r>
            <a:r>
              <a:rPr spc="-1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9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2974975"/>
            <a:ext cx="790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661670" algn="l"/>
              </a:tabLst>
            </a:pPr>
            <a:r>
              <a:rPr spc="-3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pc="-25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pc="-18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spc="-90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4994" y="2974975"/>
            <a:ext cx="12045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114" dirty="0">
                <a:solidFill>
                  <a:prstClr val="black"/>
                </a:solidFill>
                <a:latin typeface="Arial"/>
                <a:cs typeface="Arial"/>
              </a:rPr>
              <a:t>Surface 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of  </a:t>
            </a:r>
            <a:r>
              <a:rPr spc="-8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pc="-8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pc="-90" dirty="0">
                <a:solidFill>
                  <a:prstClr val="black"/>
                </a:solidFill>
                <a:latin typeface="Arial"/>
                <a:cs typeface="Arial"/>
              </a:rPr>
              <a:t>dopla</a:t>
            </a:r>
            <a:r>
              <a:rPr spc="-8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pc="-55" dirty="0">
                <a:solidFill>
                  <a:prstClr val="black"/>
                </a:solidFill>
                <a:latin typeface="Arial"/>
                <a:cs typeface="Arial"/>
              </a:rPr>
              <a:t>mic  </a:t>
            </a:r>
            <a:r>
              <a:rPr spc="-40" dirty="0">
                <a:solidFill>
                  <a:prstClr val="black"/>
                </a:solidFill>
                <a:latin typeface="Arial"/>
                <a:cs typeface="Arial"/>
              </a:rPr>
              <a:t>reticulum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1375" y="1191514"/>
            <a:ext cx="2107565" cy="318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50" dirty="0">
                <a:solidFill>
                  <a:prstClr val="black"/>
                </a:solidFill>
                <a:latin typeface="Arial"/>
                <a:cs typeface="Arial"/>
              </a:rPr>
              <a:t>Non-functional  </a:t>
            </a:r>
            <a:r>
              <a:rPr spc="-40" dirty="0">
                <a:solidFill>
                  <a:prstClr val="black"/>
                </a:solidFill>
                <a:latin typeface="Arial"/>
                <a:cs typeface="Arial"/>
              </a:rPr>
              <a:t>transporter </a:t>
            </a:r>
            <a:r>
              <a:rPr spc="-45" dirty="0">
                <a:solidFill>
                  <a:prstClr val="black"/>
                </a:solidFill>
                <a:latin typeface="Arial"/>
                <a:cs typeface="Arial"/>
              </a:rPr>
              <a:t>product</a:t>
            </a:r>
            <a:r>
              <a:rPr spc="-1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of  </a:t>
            </a:r>
            <a:r>
              <a:rPr spc="-14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pc="-1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95" dirty="0">
                <a:solidFill>
                  <a:prstClr val="black"/>
                </a:solidFill>
                <a:latin typeface="Arial"/>
                <a:cs typeface="Arial"/>
              </a:rPr>
              <a:t>pseudogene.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21285"/>
            <a:r>
              <a:rPr spc="-95" dirty="0">
                <a:solidFill>
                  <a:prstClr val="black"/>
                </a:solidFill>
                <a:latin typeface="Arial"/>
                <a:cs typeface="Arial"/>
              </a:rPr>
              <a:t>No </a:t>
            </a:r>
            <a:r>
              <a:rPr spc="-45" dirty="0">
                <a:solidFill>
                  <a:prstClr val="black"/>
                </a:solidFill>
                <a:latin typeface="Arial"/>
                <a:cs typeface="Arial"/>
              </a:rPr>
              <a:t>role </a:t>
            </a:r>
            <a:r>
              <a:rPr spc="-2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pc="-1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5" dirty="0">
                <a:solidFill>
                  <a:prstClr val="black"/>
                </a:solidFill>
                <a:latin typeface="Arial"/>
                <a:cs typeface="Arial"/>
              </a:rPr>
              <a:t>absorption 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pc="-105" dirty="0">
                <a:solidFill>
                  <a:prstClr val="black"/>
                </a:solidFill>
                <a:cs typeface="Arial"/>
              </a:rPr>
              <a:t>glucose</a:t>
            </a:r>
            <a:r>
              <a:rPr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prstClr val="black"/>
                </a:solidFill>
                <a:latin typeface="Arial"/>
                <a:cs typeface="Arial"/>
              </a:rPr>
              <a:t>in  </a:t>
            </a:r>
            <a:r>
              <a:rPr spc="-50" dirty="0">
                <a:solidFill>
                  <a:prstClr val="black"/>
                </a:solidFill>
                <a:latin typeface="Arial"/>
                <a:cs typeface="Arial"/>
              </a:rPr>
              <a:t>peripheral</a:t>
            </a:r>
            <a:r>
              <a:rPr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85" dirty="0">
                <a:solidFill>
                  <a:prstClr val="black"/>
                </a:solidFill>
                <a:latin typeface="Arial"/>
                <a:cs typeface="Arial"/>
              </a:rPr>
              <a:t>cells.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340995">
              <a:spcBef>
                <a:spcPts val="1080"/>
              </a:spcBef>
            </a:pPr>
            <a:r>
              <a:rPr spc="-70" dirty="0">
                <a:solidFill>
                  <a:prstClr val="black"/>
                </a:solidFill>
                <a:latin typeface="Arial"/>
                <a:cs typeface="Arial"/>
              </a:rPr>
              <a:t>Transportation 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of  </a:t>
            </a:r>
            <a:r>
              <a:rPr spc="-105" dirty="0">
                <a:solidFill>
                  <a:prstClr val="black"/>
                </a:solidFill>
                <a:latin typeface="Arial"/>
                <a:cs typeface="Arial"/>
              </a:rPr>
              <a:t>glucose </a:t>
            </a:r>
            <a:r>
              <a:rPr spc="-125" dirty="0">
                <a:solidFill>
                  <a:prstClr val="black"/>
                </a:solidFill>
                <a:latin typeface="Arial"/>
                <a:cs typeface="Arial"/>
              </a:rPr>
              <a:t>across </a:t>
            </a: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the  </a:t>
            </a:r>
            <a:r>
              <a:rPr spc="-75" dirty="0">
                <a:solidFill>
                  <a:prstClr val="black"/>
                </a:solidFill>
                <a:latin typeface="Arial"/>
                <a:cs typeface="Arial"/>
              </a:rPr>
              <a:t>membrane 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of  </a:t>
            </a:r>
            <a:r>
              <a:rPr spc="-80" dirty="0">
                <a:solidFill>
                  <a:prstClr val="black"/>
                </a:solidFill>
                <a:latin typeface="Arial"/>
                <a:cs typeface="Arial"/>
              </a:rPr>
              <a:t>endoplasmic  </a:t>
            </a:r>
            <a:r>
              <a:rPr spc="-40" dirty="0">
                <a:solidFill>
                  <a:prstClr val="black"/>
                </a:solidFill>
                <a:latin typeface="Arial"/>
                <a:cs typeface="Arial"/>
              </a:rPr>
              <a:t>reticulum.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4438269"/>
            <a:ext cx="631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15" dirty="0">
                <a:solidFill>
                  <a:prstClr val="black"/>
                </a:solidFill>
                <a:latin typeface="Arial"/>
                <a:cs typeface="Arial"/>
              </a:rPr>
              <a:t>SGLT</a:t>
            </a:r>
            <a:r>
              <a:rPr spc="-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9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4994" y="4438269"/>
            <a:ext cx="1552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10" dirty="0">
                <a:solidFill>
                  <a:prstClr val="black"/>
                </a:solidFill>
                <a:latin typeface="Arial"/>
                <a:cs typeface="Arial"/>
              </a:rPr>
              <a:t>Kidney,</a:t>
            </a:r>
            <a:r>
              <a:rPr spc="-1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45" dirty="0">
                <a:solidFill>
                  <a:prstClr val="black"/>
                </a:solidFill>
                <a:latin typeface="Arial"/>
                <a:cs typeface="Arial"/>
              </a:rPr>
              <a:t>intestine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1375" y="4438269"/>
            <a:ext cx="19900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110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spc="-55" dirty="0">
                <a:solidFill>
                  <a:prstClr val="black"/>
                </a:solidFill>
                <a:latin typeface="Arial"/>
                <a:cs typeface="Arial"/>
              </a:rPr>
              <a:t>absorption</a:t>
            </a:r>
            <a:r>
              <a:rPr spc="-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of  </a:t>
            </a:r>
            <a:r>
              <a:rPr spc="-100" dirty="0">
                <a:solidFill>
                  <a:prstClr val="black"/>
                </a:solidFill>
                <a:latin typeface="Arial"/>
                <a:cs typeface="Arial"/>
              </a:rPr>
              <a:t>glucose.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37629" y="4438269"/>
            <a:ext cx="20980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pc="-5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spc="-160" dirty="0">
                <a:solidFill>
                  <a:prstClr val="black"/>
                </a:solidFill>
                <a:latin typeface="Arial"/>
                <a:cs typeface="Arial"/>
              </a:rPr>
              <a:t>cases </a:t>
            </a:r>
            <a:r>
              <a:rPr spc="-60" dirty="0">
                <a:solidFill>
                  <a:prstClr val="black"/>
                </a:solidFill>
                <a:latin typeface="Arial"/>
                <a:cs typeface="Arial"/>
              </a:rPr>
              <a:t>where </a:t>
            </a:r>
            <a:r>
              <a:rPr spc="-315" dirty="0">
                <a:solidFill>
                  <a:prstClr val="black"/>
                </a:solidFill>
                <a:latin typeface="Arial"/>
                <a:cs typeface="Arial"/>
              </a:rPr>
              <a:t>SGLT </a:t>
            </a:r>
            <a:r>
              <a:rPr spc="-90" dirty="0">
                <a:solidFill>
                  <a:prstClr val="black"/>
                </a:solidFill>
                <a:latin typeface="Arial"/>
                <a:cs typeface="Arial"/>
              </a:rPr>
              <a:t>1  </a:t>
            </a:r>
            <a:r>
              <a:rPr spc="-9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pc="-40" dirty="0">
                <a:solidFill>
                  <a:prstClr val="black"/>
                </a:solidFill>
                <a:latin typeface="Arial"/>
                <a:cs typeface="Arial"/>
              </a:rPr>
              <a:t>deficient, </a:t>
            </a:r>
            <a:r>
              <a:rPr spc="-105" dirty="0">
                <a:solidFill>
                  <a:prstClr val="black"/>
                </a:solidFill>
                <a:latin typeface="Arial"/>
                <a:cs typeface="Arial"/>
              </a:rPr>
              <a:t>glucose </a:t>
            </a:r>
            <a:r>
              <a:rPr spc="-95" dirty="0">
                <a:solidFill>
                  <a:prstClr val="black"/>
                </a:solidFill>
                <a:latin typeface="Arial"/>
                <a:cs typeface="Arial"/>
              </a:rPr>
              <a:t>is  </a:t>
            </a:r>
            <a:r>
              <a:rPr spc="5" dirty="0">
                <a:solidFill>
                  <a:prstClr val="black"/>
                </a:solidFill>
                <a:latin typeface="Arial"/>
                <a:cs typeface="Arial"/>
              </a:rPr>
              <a:t>left </a:t>
            </a:r>
            <a:r>
              <a:rPr spc="-80" dirty="0">
                <a:solidFill>
                  <a:prstClr val="black"/>
                </a:solidFill>
                <a:latin typeface="Arial"/>
                <a:cs typeface="Arial"/>
              </a:rPr>
              <a:t>unabsorbed </a:t>
            </a:r>
            <a:r>
              <a:rPr spc="-85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pc="-2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95" dirty="0">
                <a:solidFill>
                  <a:prstClr val="black"/>
                </a:solidFill>
                <a:latin typeface="Arial"/>
                <a:cs typeface="Arial"/>
              </a:rPr>
              <a:t>is  </a:t>
            </a:r>
            <a:r>
              <a:rPr spc="-80" dirty="0">
                <a:solidFill>
                  <a:prstClr val="black"/>
                </a:solidFill>
                <a:latin typeface="Arial"/>
                <a:cs typeface="Arial"/>
              </a:rPr>
              <a:t>excreted </a:t>
            </a:r>
            <a:r>
              <a:rPr spc="-2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pc="-1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105" dirty="0">
                <a:solidFill>
                  <a:prstClr val="black"/>
                </a:solidFill>
                <a:latin typeface="Arial"/>
                <a:cs typeface="Arial"/>
              </a:rPr>
              <a:t>faeces.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9" y="5657799"/>
            <a:ext cx="631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315" dirty="0">
                <a:solidFill>
                  <a:prstClr val="black"/>
                </a:solidFill>
                <a:latin typeface="Arial"/>
                <a:cs typeface="Arial"/>
              </a:rPr>
              <a:t>SGLT</a:t>
            </a:r>
            <a:r>
              <a:rPr spc="-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9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64994" y="5657799"/>
            <a:ext cx="653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0" dirty="0">
                <a:solidFill>
                  <a:prstClr val="black"/>
                </a:solidFill>
                <a:latin typeface="Arial"/>
                <a:cs typeface="Arial"/>
              </a:rPr>
              <a:t>Kidney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51375" y="5657799"/>
            <a:ext cx="2008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110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5" dirty="0">
                <a:solidFill>
                  <a:prstClr val="black"/>
                </a:solidFill>
                <a:latin typeface="Arial"/>
                <a:cs typeface="Arial"/>
              </a:rPr>
              <a:t>re-absorption 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pc="-1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100" dirty="0">
                <a:solidFill>
                  <a:prstClr val="black"/>
                </a:solidFill>
                <a:latin typeface="Arial"/>
                <a:cs typeface="Arial"/>
              </a:rPr>
              <a:t>glucose.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37629" y="5657799"/>
            <a:ext cx="21062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If </a:t>
            </a:r>
            <a:r>
              <a:rPr spc="-40" dirty="0">
                <a:solidFill>
                  <a:prstClr val="black"/>
                </a:solidFill>
                <a:latin typeface="Arial"/>
                <a:cs typeface="Arial"/>
              </a:rPr>
              <a:t>deficient, </a:t>
            </a: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filtered  </a:t>
            </a:r>
            <a:r>
              <a:rPr spc="-105" dirty="0">
                <a:solidFill>
                  <a:prstClr val="black"/>
                </a:solidFill>
                <a:latin typeface="Arial"/>
                <a:cs typeface="Arial"/>
              </a:rPr>
              <a:t>glucose </a:t>
            </a:r>
            <a:r>
              <a:rPr spc="-9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not </a:t>
            </a:r>
            <a:r>
              <a:rPr spc="-55" dirty="0">
                <a:solidFill>
                  <a:prstClr val="black"/>
                </a:solidFill>
                <a:latin typeface="Arial"/>
                <a:cs typeface="Arial"/>
              </a:rPr>
              <a:t>re-  </a:t>
            </a:r>
            <a:r>
              <a:rPr spc="-85" dirty="0">
                <a:solidFill>
                  <a:prstClr val="black"/>
                </a:solidFill>
                <a:latin typeface="Arial"/>
                <a:cs typeface="Arial"/>
              </a:rPr>
              <a:t>absorbed and </a:t>
            </a:r>
            <a:r>
              <a:rPr spc="-9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pc="-45" dirty="0">
                <a:solidFill>
                  <a:prstClr val="black"/>
                </a:solidFill>
                <a:latin typeface="Arial"/>
                <a:cs typeface="Arial"/>
              </a:rPr>
              <a:t>lost</a:t>
            </a:r>
            <a:r>
              <a:rPr spc="-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prstClr val="black"/>
                </a:solidFill>
                <a:latin typeface="Arial"/>
                <a:cs typeface="Arial"/>
              </a:rPr>
              <a:t>in  </a:t>
            </a:r>
            <a:r>
              <a:rPr spc="-45" dirty="0">
                <a:solidFill>
                  <a:prstClr val="black"/>
                </a:solidFill>
                <a:latin typeface="Arial"/>
                <a:cs typeface="Arial"/>
              </a:rPr>
              <a:t>urine.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7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4589" y="284916"/>
            <a:ext cx="8290761" cy="69365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Nutrient Absorption - Carbohydrate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68969" y="1135814"/>
            <a:ext cx="8566484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Active transport for glucose and galactose</a:t>
            </a:r>
          </a:p>
          <a:p>
            <a:pPr eaLnBrk="1" hangingPunct="1"/>
            <a:endParaRPr lang="en-US" altLang="en-US" sz="3200" dirty="0" smtClean="0"/>
          </a:p>
          <a:p>
            <a:pPr lvl="1" eaLnBrk="1" hangingPunct="1"/>
            <a:r>
              <a:rPr lang="en-US" altLang="en-US" sz="3200" dirty="0" smtClean="0"/>
              <a:t>Sodium-glucose transporter 1 (SGLT1)</a:t>
            </a:r>
          </a:p>
          <a:p>
            <a:pPr lvl="1" eaLnBrk="1" hangingPunct="1"/>
            <a:r>
              <a:rPr lang="en-US" altLang="en-US" sz="3200" dirty="0" smtClean="0"/>
              <a:t>Dependent on Na/K ATPase pump</a:t>
            </a:r>
          </a:p>
          <a:p>
            <a:pPr lvl="1" eaLnBrk="1" hangingPunct="1"/>
            <a:endParaRPr lang="en-US" altLang="en-US" sz="3200" dirty="0" smtClean="0"/>
          </a:p>
          <a:p>
            <a:pPr eaLnBrk="1" hangingPunct="1"/>
            <a:r>
              <a:rPr lang="en-US" altLang="en-US" sz="3200" dirty="0" smtClean="0"/>
              <a:t>Facilitated transport for glucose ,fructose</a:t>
            </a:r>
          </a:p>
          <a:p>
            <a:pPr lvl="1" eaLnBrk="1" hangingPunct="1"/>
            <a:endParaRPr lang="en-US" altLang="en-US" sz="32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8779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14300"/>
            <a:ext cx="8661400" cy="662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575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01148"/>
          </a:xfrm>
          <a:custGeom>
            <a:avLst/>
            <a:gdLst/>
            <a:ahLst/>
            <a:cxnLst/>
            <a:rect l="l" t="t" r="r" b="b"/>
            <a:pathLst>
              <a:path w="5827395" h="1143000">
                <a:moveTo>
                  <a:pt x="5827395" y="1143000"/>
                </a:moveTo>
                <a:lnTo>
                  <a:pt x="571500" y="1143000"/>
                </a:lnTo>
                <a:lnTo>
                  <a:pt x="0" y="571500"/>
                </a:lnTo>
                <a:lnTo>
                  <a:pt x="571500" y="0"/>
                </a:lnTo>
                <a:lnTo>
                  <a:pt x="5827395" y="0"/>
                </a:lnTo>
                <a:lnTo>
                  <a:pt x="5827395" y="114300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IN" sz="3600" b="1" spc="-95" dirty="0">
                <a:solidFill>
                  <a:srgbClr val="7030A0"/>
                </a:solidFill>
                <a:latin typeface="Comic Sans MS" panose="030F0702030302020204" pitchFamily="66" charset="0"/>
              </a:rPr>
              <a:t>Absorption </a:t>
            </a:r>
            <a:r>
              <a:rPr lang="en-IN" sz="3600" b="1" spc="-5" dirty="0">
                <a:solidFill>
                  <a:srgbClr val="7030A0"/>
                </a:solidFill>
                <a:latin typeface="Comic Sans MS" panose="030F0702030302020204" pitchFamily="66" charset="0"/>
              </a:rPr>
              <a:t>of</a:t>
            </a:r>
            <a:r>
              <a:rPr lang="en-IN" sz="3600" b="1" spc="-27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IN" sz="3600" b="1" spc="-140" dirty="0">
                <a:solidFill>
                  <a:srgbClr val="7030A0"/>
                </a:solidFill>
                <a:latin typeface="Comic Sans MS" panose="030F0702030302020204" pitchFamily="66" charset="0"/>
              </a:rPr>
              <a:t>carbohydrates</a:t>
            </a:r>
            <a:endParaRPr lang="en-IN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bject 10"/>
          <p:cNvSpPr/>
          <p:nvPr/>
        </p:nvSpPr>
        <p:spPr>
          <a:xfrm>
            <a:off x="304800" y="1846848"/>
            <a:ext cx="2133600" cy="1030705"/>
          </a:xfrm>
          <a:custGeom>
            <a:avLst/>
            <a:gdLst/>
            <a:ahLst/>
            <a:cxnLst/>
            <a:rect l="l" t="t" r="r" b="b"/>
            <a:pathLst>
              <a:path w="2133600" h="685800">
                <a:moveTo>
                  <a:pt x="2019300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  <a:lnTo>
                  <a:pt x="2019300" y="685800"/>
                </a:lnTo>
                <a:lnTo>
                  <a:pt x="2063787" y="676816"/>
                </a:lnTo>
                <a:lnTo>
                  <a:pt x="2100119" y="652319"/>
                </a:lnTo>
                <a:lnTo>
                  <a:pt x="2124616" y="615987"/>
                </a:lnTo>
                <a:lnTo>
                  <a:pt x="2133600" y="571500"/>
                </a:lnTo>
                <a:lnTo>
                  <a:pt x="2133600" y="114300"/>
                </a:lnTo>
                <a:lnTo>
                  <a:pt x="2124616" y="69812"/>
                </a:lnTo>
                <a:lnTo>
                  <a:pt x="2100119" y="33480"/>
                </a:lnTo>
                <a:lnTo>
                  <a:pt x="2063787" y="8983"/>
                </a:lnTo>
                <a:lnTo>
                  <a:pt x="201930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z="2800" spc="-155" dirty="0">
                <a:cs typeface="Arial"/>
              </a:rPr>
              <a:t>Passive</a:t>
            </a:r>
            <a:r>
              <a:rPr lang="en-IN" sz="2800" spc="-160" dirty="0">
                <a:cs typeface="Arial"/>
              </a:rPr>
              <a:t> </a:t>
            </a:r>
            <a:r>
              <a:rPr lang="en-IN" sz="2800" spc="-40" dirty="0">
                <a:cs typeface="Arial"/>
              </a:rPr>
              <a:t>diffusion</a:t>
            </a:r>
            <a:endParaRPr lang="en-IN" sz="2800" dirty="0">
              <a:cs typeface="Arial"/>
            </a:endParaRPr>
          </a:p>
        </p:txBody>
      </p:sp>
      <p:sp>
        <p:nvSpPr>
          <p:cNvPr id="6" name="object 12"/>
          <p:cNvSpPr/>
          <p:nvPr/>
        </p:nvSpPr>
        <p:spPr>
          <a:xfrm>
            <a:off x="2997868" y="1832812"/>
            <a:ext cx="3080084" cy="1030705"/>
          </a:xfrm>
          <a:custGeom>
            <a:avLst/>
            <a:gdLst/>
            <a:ahLst/>
            <a:cxnLst/>
            <a:rect l="l" t="t" r="r" b="b"/>
            <a:pathLst>
              <a:path w="2438400" h="990600">
                <a:moveTo>
                  <a:pt x="2273300" y="0"/>
                </a:moveTo>
                <a:lnTo>
                  <a:pt x="165100" y="0"/>
                </a:lnTo>
                <a:lnTo>
                  <a:pt x="121208" y="5897"/>
                </a:lnTo>
                <a:lnTo>
                  <a:pt x="81769" y="22540"/>
                </a:lnTo>
                <a:lnTo>
                  <a:pt x="48355" y="48355"/>
                </a:lnTo>
                <a:lnTo>
                  <a:pt x="22540" y="81769"/>
                </a:lnTo>
                <a:lnTo>
                  <a:pt x="5897" y="121208"/>
                </a:lnTo>
                <a:lnTo>
                  <a:pt x="0" y="165100"/>
                </a:lnTo>
                <a:lnTo>
                  <a:pt x="0" y="825500"/>
                </a:lnTo>
                <a:lnTo>
                  <a:pt x="5897" y="869391"/>
                </a:lnTo>
                <a:lnTo>
                  <a:pt x="22540" y="908830"/>
                </a:lnTo>
                <a:lnTo>
                  <a:pt x="48355" y="942244"/>
                </a:lnTo>
                <a:lnTo>
                  <a:pt x="81769" y="968059"/>
                </a:lnTo>
                <a:lnTo>
                  <a:pt x="121208" y="984702"/>
                </a:lnTo>
                <a:lnTo>
                  <a:pt x="165100" y="990600"/>
                </a:lnTo>
                <a:lnTo>
                  <a:pt x="2273300" y="990600"/>
                </a:lnTo>
                <a:lnTo>
                  <a:pt x="2317191" y="984702"/>
                </a:lnTo>
                <a:lnTo>
                  <a:pt x="2356630" y="968059"/>
                </a:lnTo>
                <a:lnTo>
                  <a:pt x="2390044" y="942244"/>
                </a:lnTo>
                <a:lnTo>
                  <a:pt x="2415859" y="908830"/>
                </a:lnTo>
                <a:lnTo>
                  <a:pt x="2432502" y="869391"/>
                </a:lnTo>
                <a:lnTo>
                  <a:pt x="2438400" y="825500"/>
                </a:lnTo>
                <a:lnTo>
                  <a:pt x="2438400" y="165100"/>
                </a:lnTo>
                <a:lnTo>
                  <a:pt x="2432502" y="121208"/>
                </a:lnTo>
                <a:lnTo>
                  <a:pt x="2415859" y="81769"/>
                </a:lnTo>
                <a:lnTo>
                  <a:pt x="2390044" y="48355"/>
                </a:lnTo>
                <a:lnTo>
                  <a:pt x="2356630" y="22540"/>
                </a:lnTo>
                <a:lnTo>
                  <a:pt x="2317191" y="5897"/>
                </a:lnTo>
                <a:lnTo>
                  <a:pt x="227330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IN" sz="2800" spc="-155" dirty="0">
                <a:cs typeface="Arial"/>
              </a:rPr>
              <a:t>Facilitated  diffusion/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IN" sz="2800" spc="-155" dirty="0">
                <a:cs typeface="Arial"/>
              </a:rPr>
              <a:t>Carrier  mediated</a:t>
            </a:r>
          </a:p>
        </p:txBody>
      </p:sp>
      <p:sp>
        <p:nvSpPr>
          <p:cNvPr id="7" name="object 14"/>
          <p:cNvSpPr/>
          <p:nvPr/>
        </p:nvSpPr>
        <p:spPr>
          <a:xfrm>
            <a:off x="6637421" y="1888958"/>
            <a:ext cx="2362200" cy="509337"/>
          </a:xfrm>
          <a:custGeom>
            <a:avLst/>
            <a:gdLst/>
            <a:ahLst/>
            <a:cxnLst/>
            <a:rect l="l" t="t" r="r" b="b"/>
            <a:pathLst>
              <a:path w="2362200" h="838200">
                <a:moveTo>
                  <a:pt x="2222500" y="0"/>
                </a:moveTo>
                <a:lnTo>
                  <a:pt x="139700" y="0"/>
                </a:lnTo>
                <a:lnTo>
                  <a:pt x="95520" y="7116"/>
                </a:lnTo>
                <a:lnTo>
                  <a:pt x="57168" y="26936"/>
                </a:lnTo>
                <a:lnTo>
                  <a:pt x="26936" y="57168"/>
                </a:lnTo>
                <a:lnTo>
                  <a:pt x="7116" y="95520"/>
                </a:lnTo>
                <a:lnTo>
                  <a:pt x="0" y="139700"/>
                </a:lnTo>
                <a:lnTo>
                  <a:pt x="0" y="698500"/>
                </a:lnTo>
                <a:lnTo>
                  <a:pt x="7116" y="742679"/>
                </a:lnTo>
                <a:lnTo>
                  <a:pt x="26936" y="781031"/>
                </a:lnTo>
                <a:lnTo>
                  <a:pt x="57168" y="811263"/>
                </a:lnTo>
                <a:lnTo>
                  <a:pt x="95520" y="831083"/>
                </a:lnTo>
                <a:lnTo>
                  <a:pt x="139700" y="838200"/>
                </a:lnTo>
                <a:lnTo>
                  <a:pt x="2222500" y="838200"/>
                </a:lnTo>
                <a:lnTo>
                  <a:pt x="2266679" y="831083"/>
                </a:lnTo>
                <a:lnTo>
                  <a:pt x="2305031" y="811263"/>
                </a:lnTo>
                <a:lnTo>
                  <a:pt x="2335263" y="781031"/>
                </a:lnTo>
                <a:lnTo>
                  <a:pt x="2355083" y="742679"/>
                </a:lnTo>
                <a:lnTo>
                  <a:pt x="2362200" y="698500"/>
                </a:lnTo>
                <a:lnTo>
                  <a:pt x="2362200" y="139700"/>
                </a:lnTo>
                <a:lnTo>
                  <a:pt x="2355071" y="95520"/>
                </a:lnTo>
                <a:lnTo>
                  <a:pt x="2335227" y="57168"/>
                </a:lnTo>
                <a:lnTo>
                  <a:pt x="2304976" y="26936"/>
                </a:lnTo>
                <a:lnTo>
                  <a:pt x="2266630" y="7116"/>
                </a:lnTo>
                <a:lnTo>
                  <a:pt x="222250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z="2800" spc="-155" dirty="0">
                <a:cs typeface="Arial"/>
              </a:rPr>
              <a:t>Active transport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700463" y="841209"/>
            <a:ext cx="1297405" cy="730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828674" y="853742"/>
            <a:ext cx="33588" cy="718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26655" y="841209"/>
            <a:ext cx="957513" cy="883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bject 28"/>
          <p:cNvSpPr/>
          <p:nvPr/>
        </p:nvSpPr>
        <p:spPr>
          <a:xfrm>
            <a:off x="0" y="3152275"/>
            <a:ext cx="9144000" cy="304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01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57698"/>
            <a:ext cx="9144000" cy="2400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2286000" cy="638810"/>
          </a:xfrm>
          <a:custGeom>
            <a:avLst/>
            <a:gdLst/>
            <a:ahLst/>
            <a:cxnLst/>
            <a:rect l="l" t="t" r="r" b="b"/>
            <a:pathLst>
              <a:path w="2286000" h="638810">
                <a:moveTo>
                  <a:pt x="0" y="638416"/>
                </a:moveTo>
                <a:lnTo>
                  <a:pt x="2286000" y="638416"/>
                </a:lnTo>
                <a:lnTo>
                  <a:pt x="2286000" y="0"/>
                </a:lnTo>
                <a:lnTo>
                  <a:pt x="0" y="0"/>
                </a:lnTo>
                <a:lnTo>
                  <a:pt x="0" y="638416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12"/>
            <a:ext cx="2286000" cy="638810"/>
          </a:xfrm>
          <a:custGeom>
            <a:avLst/>
            <a:gdLst/>
            <a:ahLst/>
            <a:cxnLst/>
            <a:rect l="l" t="t" r="r" b="b"/>
            <a:pathLst>
              <a:path w="2286000" h="638810">
                <a:moveTo>
                  <a:pt x="0" y="638416"/>
                </a:moveTo>
                <a:lnTo>
                  <a:pt x="2286000" y="638416"/>
                </a:lnTo>
                <a:lnTo>
                  <a:pt x="2286000" y="0"/>
                </a:lnTo>
                <a:lnTo>
                  <a:pt x="0" y="0"/>
                </a:lnTo>
                <a:lnTo>
                  <a:pt x="0" y="638416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0" y="12"/>
            <a:ext cx="2286000" cy="638810"/>
          </a:xfrm>
          <a:custGeom>
            <a:avLst/>
            <a:gdLst/>
            <a:ahLst/>
            <a:cxnLst/>
            <a:rect l="l" t="t" r="r" b="b"/>
            <a:pathLst>
              <a:path w="2286000" h="638810">
                <a:moveTo>
                  <a:pt x="0" y="638416"/>
                </a:moveTo>
                <a:lnTo>
                  <a:pt x="2286000" y="638416"/>
                </a:lnTo>
                <a:lnTo>
                  <a:pt x="2286000" y="0"/>
                </a:lnTo>
                <a:lnTo>
                  <a:pt x="0" y="0"/>
                </a:lnTo>
                <a:lnTo>
                  <a:pt x="0" y="638416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0" y="12"/>
            <a:ext cx="2286000" cy="638810"/>
          </a:xfrm>
          <a:custGeom>
            <a:avLst/>
            <a:gdLst/>
            <a:ahLst/>
            <a:cxnLst/>
            <a:rect l="l" t="t" r="r" b="b"/>
            <a:pathLst>
              <a:path w="2286000" h="638810">
                <a:moveTo>
                  <a:pt x="0" y="638416"/>
                </a:moveTo>
                <a:lnTo>
                  <a:pt x="2286000" y="638416"/>
                </a:lnTo>
                <a:lnTo>
                  <a:pt x="2286000" y="0"/>
                </a:lnTo>
                <a:lnTo>
                  <a:pt x="0" y="0"/>
                </a:lnTo>
                <a:lnTo>
                  <a:pt x="0" y="638416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76529"/>
            <a:ext cx="2286000" cy="1202055"/>
          </a:xfrm>
          <a:custGeom>
            <a:avLst/>
            <a:gdLst/>
            <a:ahLst/>
            <a:cxnLst/>
            <a:rect l="l" t="t" r="r" b="b"/>
            <a:pathLst>
              <a:path w="2286000" h="1202055">
                <a:moveTo>
                  <a:pt x="0" y="1201928"/>
                </a:moveTo>
                <a:lnTo>
                  <a:pt x="2286000" y="1201928"/>
                </a:lnTo>
                <a:lnTo>
                  <a:pt x="2286000" y="0"/>
                </a:lnTo>
                <a:lnTo>
                  <a:pt x="0" y="0"/>
                </a:lnTo>
                <a:lnTo>
                  <a:pt x="0" y="1201928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676529"/>
            <a:ext cx="2286000" cy="1202055"/>
          </a:xfrm>
          <a:custGeom>
            <a:avLst/>
            <a:gdLst/>
            <a:ahLst/>
            <a:cxnLst/>
            <a:rect l="l" t="t" r="r" b="b"/>
            <a:pathLst>
              <a:path w="2286000" h="1202055">
                <a:moveTo>
                  <a:pt x="0" y="1201928"/>
                </a:moveTo>
                <a:lnTo>
                  <a:pt x="2286000" y="1201928"/>
                </a:lnTo>
                <a:lnTo>
                  <a:pt x="2286000" y="0"/>
                </a:lnTo>
                <a:lnTo>
                  <a:pt x="0" y="0"/>
                </a:lnTo>
                <a:lnTo>
                  <a:pt x="0" y="1201928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0" y="676529"/>
            <a:ext cx="2286000" cy="1202055"/>
          </a:xfrm>
          <a:custGeom>
            <a:avLst/>
            <a:gdLst/>
            <a:ahLst/>
            <a:cxnLst/>
            <a:rect l="l" t="t" r="r" b="b"/>
            <a:pathLst>
              <a:path w="2286000" h="1202055">
                <a:moveTo>
                  <a:pt x="0" y="1201928"/>
                </a:moveTo>
                <a:lnTo>
                  <a:pt x="2286000" y="1201928"/>
                </a:lnTo>
                <a:lnTo>
                  <a:pt x="2286000" y="0"/>
                </a:lnTo>
                <a:lnTo>
                  <a:pt x="0" y="0"/>
                </a:lnTo>
                <a:lnTo>
                  <a:pt x="0" y="1201928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676529"/>
            <a:ext cx="2286000" cy="1202055"/>
          </a:xfrm>
          <a:custGeom>
            <a:avLst/>
            <a:gdLst/>
            <a:ahLst/>
            <a:cxnLst/>
            <a:rect l="l" t="t" r="r" b="b"/>
            <a:pathLst>
              <a:path w="2286000" h="1202055">
                <a:moveTo>
                  <a:pt x="0" y="1201928"/>
                </a:moveTo>
                <a:lnTo>
                  <a:pt x="2286000" y="1201928"/>
                </a:lnTo>
                <a:lnTo>
                  <a:pt x="2286000" y="0"/>
                </a:lnTo>
                <a:lnTo>
                  <a:pt x="0" y="0"/>
                </a:lnTo>
                <a:lnTo>
                  <a:pt x="0" y="1201928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878431"/>
            <a:ext cx="2286000" cy="1221105"/>
          </a:xfrm>
          <a:custGeom>
            <a:avLst/>
            <a:gdLst/>
            <a:ahLst/>
            <a:cxnLst/>
            <a:rect l="l" t="t" r="r" b="b"/>
            <a:pathLst>
              <a:path w="2286000" h="1221105">
                <a:moveTo>
                  <a:pt x="0" y="1221003"/>
                </a:moveTo>
                <a:lnTo>
                  <a:pt x="2286000" y="1221003"/>
                </a:lnTo>
                <a:lnTo>
                  <a:pt x="2286000" y="0"/>
                </a:lnTo>
                <a:lnTo>
                  <a:pt x="0" y="0"/>
                </a:lnTo>
                <a:lnTo>
                  <a:pt x="0" y="1221003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6000" y="1878431"/>
            <a:ext cx="2286000" cy="1221105"/>
          </a:xfrm>
          <a:custGeom>
            <a:avLst/>
            <a:gdLst/>
            <a:ahLst/>
            <a:cxnLst/>
            <a:rect l="l" t="t" r="r" b="b"/>
            <a:pathLst>
              <a:path w="2286000" h="1221105">
                <a:moveTo>
                  <a:pt x="0" y="1221003"/>
                </a:moveTo>
                <a:lnTo>
                  <a:pt x="2286000" y="1221003"/>
                </a:lnTo>
                <a:lnTo>
                  <a:pt x="2286000" y="0"/>
                </a:lnTo>
                <a:lnTo>
                  <a:pt x="0" y="0"/>
                </a:lnTo>
                <a:lnTo>
                  <a:pt x="0" y="1221003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0" y="1878431"/>
            <a:ext cx="2286000" cy="1221105"/>
          </a:xfrm>
          <a:custGeom>
            <a:avLst/>
            <a:gdLst/>
            <a:ahLst/>
            <a:cxnLst/>
            <a:rect l="l" t="t" r="r" b="b"/>
            <a:pathLst>
              <a:path w="2286000" h="1221105">
                <a:moveTo>
                  <a:pt x="0" y="1221003"/>
                </a:moveTo>
                <a:lnTo>
                  <a:pt x="2286000" y="1221003"/>
                </a:lnTo>
                <a:lnTo>
                  <a:pt x="2286000" y="0"/>
                </a:lnTo>
                <a:lnTo>
                  <a:pt x="0" y="0"/>
                </a:lnTo>
                <a:lnTo>
                  <a:pt x="0" y="1221003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8000" y="1878431"/>
            <a:ext cx="2286000" cy="1221105"/>
          </a:xfrm>
          <a:custGeom>
            <a:avLst/>
            <a:gdLst/>
            <a:ahLst/>
            <a:cxnLst/>
            <a:rect l="l" t="t" r="r" b="b"/>
            <a:pathLst>
              <a:path w="2286000" h="1221105">
                <a:moveTo>
                  <a:pt x="0" y="1221003"/>
                </a:moveTo>
                <a:lnTo>
                  <a:pt x="2286000" y="1221003"/>
                </a:lnTo>
                <a:lnTo>
                  <a:pt x="2286000" y="0"/>
                </a:lnTo>
                <a:lnTo>
                  <a:pt x="0" y="0"/>
                </a:lnTo>
                <a:lnTo>
                  <a:pt x="0" y="1221003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099498"/>
            <a:ext cx="2286000" cy="939800"/>
          </a:xfrm>
          <a:custGeom>
            <a:avLst/>
            <a:gdLst/>
            <a:ahLst/>
            <a:cxnLst/>
            <a:rect l="l" t="t" r="r" b="b"/>
            <a:pathLst>
              <a:path w="2286000" h="939800">
                <a:moveTo>
                  <a:pt x="0" y="939228"/>
                </a:moveTo>
                <a:lnTo>
                  <a:pt x="2286000" y="939228"/>
                </a:lnTo>
                <a:lnTo>
                  <a:pt x="2286000" y="0"/>
                </a:lnTo>
                <a:lnTo>
                  <a:pt x="0" y="0"/>
                </a:lnTo>
                <a:lnTo>
                  <a:pt x="0" y="939228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86000" y="3099498"/>
            <a:ext cx="2286000" cy="939800"/>
          </a:xfrm>
          <a:custGeom>
            <a:avLst/>
            <a:gdLst/>
            <a:ahLst/>
            <a:cxnLst/>
            <a:rect l="l" t="t" r="r" b="b"/>
            <a:pathLst>
              <a:path w="2286000" h="939800">
                <a:moveTo>
                  <a:pt x="0" y="939228"/>
                </a:moveTo>
                <a:lnTo>
                  <a:pt x="2286000" y="939228"/>
                </a:lnTo>
                <a:lnTo>
                  <a:pt x="2286000" y="0"/>
                </a:lnTo>
                <a:lnTo>
                  <a:pt x="0" y="0"/>
                </a:lnTo>
                <a:lnTo>
                  <a:pt x="0" y="939228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0" y="3099498"/>
            <a:ext cx="2286000" cy="939800"/>
          </a:xfrm>
          <a:custGeom>
            <a:avLst/>
            <a:gdLst/>
            <a:ahLst/>
            <a:cxnLst/>
            <a:rect l="l" t="t" r="r" b="b"/>
            <a:pathLst>
              <a:path w="2286000" h="939800">
                <a:moveTo>
                  <a:pt x="0" y="939228"/>
                </a:moveTo>
                <a:lnTo>
                  <a:pt x="2286000" y="939228"/>
                </a:lnTo>
                <a:lnTo>
                  <a:pt x="2286000" y="0"/>
                </a:lnTo>
                <a:lnTo>
                  <a:pt x="0" y="0"/>
                </a:lnTo>
                <a:lnTo>
                  <a:pt x="0" y="939228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58000" y="3099498"/>
            <a:ext cx="2286000" cy="939800"/>
          </a:xfrm>
          <a:custGeom>
            <a:avLst/>
            <a:gdLst/>
            <a:ahLst/>
            <a:cxnLst/>
            <a:rect l="l" t="t" r="r" b="b"/>
            <a:pathLst>
              <a:path w="2286000" h="939800">
                <a:moveTo>
                  <a:pt x="0" y="939228"/>
                </a:moveTo>
                <a:lnTo>
                  <a:pt x="2286000" y="939228"/>
                </a:lnTo>
                <a:lnTo>
                  <a:pt x="2286000" y="0"/>
                </a:lnTo>
                <a:lnTo>
                  <a:pt x="0" y="0"/>
                </a:lnTo>
                <a:lnTo>
                  <a:pt x="0" y="939228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4038688"/>
            <a:ext cx="2286000" cy="381000"/>
          </a:xfrm>
          <a:custGeom>
            <a:avLst/>
            <a:gdLst/>
            <a:ahLst/>
            <a:cxnLst/>
            <a:rect l="l" t="t" r="r" b="b"/>
            <a:pathLst>
              <a:path w="2286000" h="381000">
                <a:moveTo>
                  <a:pt x="0" y="380911"/>
                </a:moveTo>
                <a:lnTo>
                  <a:pt x="2286000" y="380911"/>
                </a:lnTo>
                <a:lnTo>
                  <a:pt x="2286000" y="0"/>
                </a:lnTo>
                <a:lnTo>
                  <a:pt x="0" y="0"/>
                </a:lnTo>
                <a:lnTo>
                  <a:pt x="0" y="380911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86000" y="4038688"/>
            <a:ext cx="2286000" cy="381000"/>
          </a:xfrm>
          <a:custGeom>
            <a:avLst/>
            <a:gdLst/>
            <a:ahLst/>
            <a:cxnLst/>
            <a:rect l="l" t="t" r="r" b="b"/>
            <a:pathLst>
              <a:path w="2286000" h="381000">
                <a:moveTo>
                  <a:pt x="0" y="380911"/>
                </a:moveTo>
                <a:lnTo>
                  <a:pt x="2286000" y="380911"/>
                </a:lnTo>
                <a:lnTo>
                  <a:pt x="2286000" y="0"/>
                </a:lnTo>
                <a:lnTo>
                  <a:pt x="0" y="0"/>
                </a:lnTo>
                <a:lnTo>
                  <a:pt x="0" y="380911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2000" y="4038688"/>
            <a:ext cx="2286000" cy="381000"/>
          </a:xfrm>
          <a:custGeom>
            <a:avLst/>
            <a:gdLst/>
            <a:ahLst/>
            <a:cxnLst/>
            <a:rect l="l" t="t" r="r" b="b"/>
            <a:pathLst>
              <a:path w="2286000" h="381000">
                <a:moveTo>
                  <a:pt x="0" y="380911"/>
                </a:moveTo>
                <a:lnTo>
                  <a:pt x="2286000" y="380911"/>
                </a:lnTo>
                <a:lnTo>
                  <a:pt x="2286000" y="0"/>
                </a:lnTo>
                <a:lnTo>
                  <a:pt x="0" y="0"/>
                </a:lnTo>
                <a:lnTo>
                  <a:pt x="0" y="380911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58000" y="4038688"/>
            <a:ext cx="2286000" cy="381000"/>
          </a:xfrm>
          <a:custGeom>
            <a:avLst/>
            <a:gdLst/>
            <a:ahLst/>
            <a:cxnLst/>
            <a:rect l="l" t="t" r="r" b="b"/>
            <a:pathLst>
              <a:path w="2286000" h="381000">
                <a:moveTo>
                  <a:pt x="0" y="380911"/>
                </a:moveTo>
                <a:lnTo>
                  <a:pt x="2286000" y="380911"/>
                </a:lnTo>
                <a:lnTo>
                  <a:pt x="2286000" y="0"/>
                </a:lnTo>
                <a:lnTo>
                  <a:pt x="0" y="0"/>
                </a:lnTo>
                <a:lnTo>
                  <a:pt x="0" y="380911"/>
                </a:lnTo>
                <a:close/>
              </a:path>
            </a:pathLst>
          </a:custGeom>
          <a:solidFill>
            <a:srgbClr val="F4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6000" y="0"/>
            <a:ext cx="0" cy="638810"/>
          </a:xfrm>
          <a:custGeom>
            <a:avLst/>
            <a:gdLst/>
            <a:ahLst/>
            <a:cxnLst/>
            <a:rect l="l" t="t" r="r" b="b"/>
            <a:pathLst>
              <a:path h="638810">
                <a:moveTo>
                  <a:pt x="0" y="0"/>
                </a:moveTo>
                <a:lnTo>
                  <a:pt x="0" y="63842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676529"/>
            <a:ext cx="0" cy="3749675"/>
          </a:xfrm>
          <a:custGeom>
            <a:avLst/>
            <a:gdLst/>
            <a:ahLst/>
            <a:cxnLst/>
            <a:rect l="l" t="t" r="r" b="b"/>
            <a:pathLst>
              <a:path h="3749675">
                <a:moveTo>
                  <a:pt x="0" y="0"/>
                </a:moveTo>
                <a:lnTo>
                  <a:pt x="0" y="374942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72000" y="0"/>
            <a:ext cx="0" cy="638810"/>
          </a:xfrm>
          <a:custGeom>
            <a:avLst/>
            <a:gdLst/>
            <a:ahLst/>
            <a:cxnLst/>
            <a:rect l="l" t="t" r="r" b="b"/>
            <a:pathLst>
              <a:path h="638810">
                <a:moveTo>
                  <a:pt x="0" y="0"/>
                </a:moveTo>
                <a:lnTo>
                  <a:pt x="0" y="63842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2000" y="676529"/>
            <a:ext cx="0" cy="3749675"/>
          </a:xfrm>
          <a:custGeom>
            <a:avLst/>
            <a:gdLst/>
            <a:ahLst/>
            <a:cxnLst/>
            <a:rect l="l" t="t" r="r" b="b"/>
            <a:pathLst>
              <a:path h="3749675">
                <a:moveTo>
                  <a:pt x="0" y="0"/>
                </a:moveTo>
                <a:lnTo>
                  <a:pt x="0" y="374942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58000" y="0"/>
            <a:ext cx="0" cy="638810"/>
          </a:xfrm>
          <a:custGeom>
            <a:avLst/>
            <a:gdLst/>
            <a:ahLst/>
            <a:cxnLst/>
            <a:rect l="l" t="t" r="r" b="b"/>
            <a:pathLst>
              <a:path h="638810">
                <a:moveTo>
                  <a:pt x="0" y="0"/>
                </a:moveTo>
                <a:lnTo>
                  <a:pt x="0" y="63842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58000" y="676529"/>
            <a:ext cx="0" cy="3749675"/>
          </a:xfrm>
          <a:custGeom>
            <a:avLst/>
            <a:gdLst/>
            <a:ahLst/>
            <a:cxnLst/>
            <a:rect l="l" t="t" r="r" b="b"/>
            <a:pathLst>
              <a:path h="3749675">
                <a:moveTo>
                  <a:pt x="0" y="0"/>
                </a:moveTo>
                <a:lnTo>
                  <a:pt x="0" y="374942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87845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309943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403872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75" y="0"/>
            <a:ext cx="0" cy="4425950"/>
          </a:xfrm>
          <a:custGeom>
            <a:avLst/>
            <a:gdLst/>
            <a:ahLst/>
            <a:cxnLst/>
            <a:rect l="l" t="t" r="r" b="b"/>
            <a:pathLst>
              <a:path h="4425950">
                <a:moveTo>
                  <a:pt x="0" y="0"/>
                </a:moveTo>
                <a:lnTo>
                  <a:pt x="0" y="442595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40825" y="0"/>
            <a:ext cx="0" cy="4425950"/>
          </a:xfrm>
          <a:custGeom>
            <a:avLst/>
            <a:gdLst/>
            <a:ahLst/>
            <a:cxnLst/>
            <a:rect l="l" t="t" r="r" b="b"/>
            <a:pathLst>
              <a:path h="4425950">
                <a:moveTo>
                  <a:pt x="0" y="0"/>
                </a:moveTo>
                <a:lnTo>
                  <a:pt x="0" y="442595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31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4419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8739" y="17780"/>
            <a:ext cx="8426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Features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364994" y="17780"/>
            <a:ext cx="160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85" dirty="0">
                <a:solidFill>
                  <a:schemeClr val="bg1"/>
                </a:solidFill>
                <a:latin typeface="Arial"/>
                <a:cs typeface="Arial"/>
              </a:rPr>
              <a:t>Passive</a:t>
            </a:r>
            <a:r>
              <a:rPr sz="1800" b="1" spc="-1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chemeClr val="bg1"/>
                </a:solidFill>
                <a:latin typeface="Arial"/>
                <a:cs typeface="Arial"/>
              </a:rPr>
              <a:t>diffusion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51375" y="17780"/>
            <a:ext cx="1892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Facilitated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diffusion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37629" y="17780"/>
            <a:ext cx="1553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Active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transport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739" y="675513"/>
            <a:ext cx="1370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229" dirty="0">
                <a:latin typeface="Arial"/>
                <a:cs typeface="Arial"/>
              </a:rPr>
              <a:t>Con</a:t>
            </a:r>
            <a:r>
              <a:rPr sz="1800" b="1" spc="-190" dirty="0">
                <a:latin typeface="Arial"/>
                <a:cs typeface="Arial"/>
              </a:rPr>
              <a:t>c</a:t>
            </a:r>
            <a:r>
              <a:rPr sz="1800" b="1" spc="-95" dirty="0">
                <a:latin typeface="Arial"/>
                <a:cs typeface="Arial"/>
              </a:rPr>
              <a:t>e</a:t>
            </a:r>
            <a:r>
              <a:rPr sz="1800" b="1" spc="-155" dirty="0">
                <a:latin typeface="Arial"/>
                <a:cs typeface="Arial"/>
              </a:rPr>
              <a:t>n</a:t>
            </a:r>
            <a:r>
              <a:rPr sz="1800" b="1" spc="-20" dirty="0">
                <a:latin typeface="Arial"/>
                <a:cs typeface="Arial"/>
              </a:rPr>
              <a:t>t</a:t>
            </a:r>
            <a:r>
              <a:rPr sz="1800" b="1" spc="-60" dirty="0">
                <a:latin typeface="Arial"/>
                <a:cs typeface="Arial"/>
              </a:rPr>
              <a:t>r</a:t>
            </a:r>
            <a:r>
              <a:rPr sz="1800" b="1" spc="-140" dirty="0">
                <a:latin typeface="Arial"/>
                <a:cs typeface="Arial"/>
              </a:rPr>
              <a:t>a</a:t>
            </a:r>
            <a:r>
              <a:rPr sz="1800" b="1" spc="-45" dirty="0">
                <a:latin typeface="Arial"/>
                <a:cs typeface="Arial"/>
              </a:rPr>
              <a:t>ti</a:t>
            </a:r>
            <a:r>
              <a:rPr sz="1800" b="1" spc="-95" dirty="0">
                <a:latin typeface="Arial"/>
                <a:cs typeface="Arial"/>
              </a:rPr>
              <a:t>o</a:t>
            </a:r>
            <a:r>
              <a:rPr sz="1800" b="1" spc="-85" dirty="0">
                <a:latin typeface="Arial"/>
                <a:cs typeface="Arial"/>
              </a:rPr>
              <a:t>n  </a:t>
            </a:r>
            <a:r>
              <a:rPr sz="1800" b="1" spc="-110" dirty="0">
                <a:latin typeface="Arial"/>
                <a:cs typeface="Arial"/>
              </a:rPr>
              <a:t>gradient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64994" y="675513"/>
            <a:ext cx="199961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Down </a:t>
            </a:r>
            <a:r>
              <a:rPr sz="1800" spc="-20" dirty="0">
                <a:latin typeface="Arial"/>
                <a:cs typeface="Arial"/>
              </a:rPr>
              <a:t>the  </a:t>
            </a:r>
            <a:r>
              <a:rPr sz="1800" spc="-55" dirty="0">
                <a:latin typeface="Arial"/>
                <a:cs typeface="Arial"/>
              </a:rPr>
              <a:t>concentration  gradient </a:t>
            </a:r>
            <a:r>
              <a:rPr sz="1800" spc="-20" dirty="0">
                <a:latin typeface="Arial"/>
                <a:cs typeface="Arial"/>
              </a:rPr>
              <a:t>from </a:t>
            </a:r>
            <a:r>
              <a:rPr sz="1800" spc="-65" dirty="0">
                <a:latin typeface="Arial"/>
                <a:cs typeface="Arial"/>
              </a:rPr>
              <a:t>high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to  </a:t>
            </a:r>
            <a:r>
              <a:rPr sz="1800" spc="-65" dirty="0">
                <a:latin typeface="Arial"/>
                <a:cs typeface="Arial"/>
              </a:rPr>
              <a:t>low.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51375" y="675513"/>
            <a:ext cx="20002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Down </a:t>
            </a:r>
            <a:r>
              <a:rPr sz="1800" spc="-20" dirty="0">
                <a:latin typeface="Arial"/>
                <a:cs typeface="Arial"/>
              </a:rPr>
              <a:t>the  </a:t>
            </a:r>
            <a:r>
              <a:rPr sz="1800" spc="-55" dirty="0">
                <a:latin typeface="Arial"/>
                <a:cs typeface="Arial"/>
              </a:rPr>
              <a:t>concentration  gradient </a:t>
            </a:r>
            <a:r>
              <a:rPr sz="1800" spc="-20" dirty="0">
                <a:latin typeface="Arial"/>
                <a:cs typeface="Arial"/>
              </a:rPr>
              <a:t>from </a:t>
            </a:r>
            <a:r>
              <a:rPr sz="1800" spc="-65" dirty="0">
                <a:latin typeface="Arial"/>
                <a:cs typeface="Arial"/>
              </a:rPr>
              <a:t>high</a:t>
            </a:r>
            <a:r>
              <a:rPr sz="1800" spc="-26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to  </a:t>
            </a:r>
            <a:r>
              <a:rPr sz="1800" spc="-65" dirty="0">
                <a:latin typeface="Arial"/>
                <a:cs typeface="Arial"/>
              </a:rPr>
              <a:t>low.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937629" y="675513"/>
            <a:ext cx="19348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Against </a:t>
            </a:r>
            <a:r>
              <a:rPr sz="1800" spc="-140" dirty="0">
                <a:latin typeface="Arial"/>
                <a:cs typeface="Arial"/>
              </a:rPr>
              <a:t>a  </a:t>
            </a:r>
            <a:r>
              <a:rPr sz="1800" spc="-55" dirty="0">
                <a:latin typeface="Arial"/>
                <a:cs typeface="Arial"/>
              </a:rPr>
              <a:t>concentration  gradient </a:t>
            </a:r>
            <a:r>
              <a:rPr sz="1800" spc="-20" dirty="0">
                <a:latin typeface="Arial"/>
                <a:cs typeface="Arial"/>
              </a:rPr>
              <a:t>from </a:t>
            </a:r>
            <a:r>
              <a:rPr sz="1800" spc="-25" dirty="0">
                <a:latin typeface="Arial"/>
                <a:cs typeface="Arial"/>
              </a:rPr>
              <a:t>low</a:t>
            </a:r>
            <a:r>
              <a:rPr sz="1800" spc="-26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to  </a:t>
            </a:r>
            <a:r>
              <a:rPr sz="1800" spc="-70" dirty="0">
                <a:latin typeface="Arial"/>
                <a:cs typeface="Arial"/>
              </a:rPr>
              <a:t>high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739" y="1896617"/>
            <a:ext cx="18694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Arial"/>
                <a:cs typeface="Arial"/>
              </a:rPr>
              <a:t>Energy</a:t>
            </a:r>
            <a:r>
              <a:rPr sz="1800" b="1" spc="-160" dirty="0">
                <a:latin typeface="Arial"/>
                <a:cs typeface="Arial"/>
              </a:rPr>
              <a:t> </a:t>
            </a:r>
            <a:r>
              <a:rPr sz="1800" b="1" spc="-110" dirty="0">
                <a:latin typeface="Arial"/>
                <a:cs typeface="Arial"/>
              </a:rPr>
              <a:t>expenditure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64994" y="1896617"/>
            <a:ext cx="499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none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51375" y="1896617"/>
            <a:ext cx="499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none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37629" y="1896617"/>
            <a:ext cx="2028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latin typeface="Arial"/>
                <a:cs typeface="Arial"/>
              </a:rPr>
              <a:t>Energy </a:t>
            </a:r>
            <a:r>
              <a:rPr sz="1800" spc="-55" dirty="0">
                <a:latin typeface="Arial"/>
                <a:cs typeface="Arial"/>
              </a:rPr>
              <a:t>expenditure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is 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25" dirty="0">
                <a:latin typeface="Arial"/>
                <a:cs typeface="Arial"/>
              </a:rPr>
              <a:t>form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330" dirty="0">
                <a:latin typeface="Arial"/>
                <a:cs typeface="Arial"/>
              </a:rPr>
              <a:t> </a:t>
            </a:r>
            <a:r>
              <a:rPr sz="1800" spc="-270" dirty="0">
                <a:latin typeface="Arial"/>
                <a:cs typeface="Arial"/>
              </a:rPr>
              <a:t>ATP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8739" y="3117850"/>
            <a:ext cx="1516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20" dirty="0">
                <a:latin typeface="Arial"/>
                <a:cs typeface="Arial"/>
              </a:rPr>
              <a:t>Carrier</a:t>
            </a:r>
            <a:r>
              <a:rPr sz="1800" b="1" spc="-16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protein/  </a:t>
            </a:r>
            <a:r>
              <a:rPr sz="1800" b="1" spc="-100" dirty="0">
                <a:latin typeface="Arial"/>
                <a:cs typeface="Arial"/>
              </a:rPr>
              <a:t>transporter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364994" y="3117850"/>
            <a:ext cx="1214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Arial"/>
                <a:cs typeface="Arial"/>
              </a:rPr>
              <a:t>Not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required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651375" y="3117850"/>
            <a:ext cx="818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required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937629" y="3117850"/>
            <a:ext cx="818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required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8739" y="4057269"/>
            <a:ext cx="610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45" dirty="0">
                <a:latin typeface="Arial"/>
                <a:cs typeface="Arial"/>
              </a:rPr>
              <a:t>Sp</a:t>
            </a:r>
            <a:r>
              <a:rPr sz="1800" b="1" spc="-95" dirty="0">
                <a:latin typeface="Arial"/>
                <a:cs typeface="Arial"/>
              </a:rPr>
              <a:t>ee</a:t>
            </a:r>
            <a:r>
              <a:rPr sz="1800" b="1" spc="-135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364994" y="4057269"/>
            <a:ext cx="1329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Slowest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mode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51375" y="4057269"/>
            <a:ext cx="39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25" dirty="0">
                <a:latin typeface="Arial"/>
                <a:cs typeface="Arial"/>
              </a:rPr>
              <a:t>F</a:t>
            </a:r>
            <a:r>
              <a:rPr sz="1800" spc="-180" dirty="0">
                <a:latin typeface="Arial"/>
                <a:cs typeface="Arial"/>
              </a:rPr>
              <a:t>as</a:t>
            </a:r>
            <a:r>
              <a:rPr sz="1800" spc="1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37629" y="4057269"/>
            <a:ext cx="1259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Arial"/>
                <a:cs typeface="Arial"/>
              </a:rPr>
              <a:t>Fastest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mode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80059" y="5036820"/>
            <a:ext cx="6969252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0059" y="5463540"/>
            <a:ext cx="5253228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88340" y="5116525"/>
            <a:ext cx="64369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45" dirty="0">
                <a:latin typeface="Arial"/>
                <a:cs typeface="Arial"/>
              </a:rPr>
              <a:t>Note: </a:t>
            </a:r>
            <a:r>
              <a:rPr sz="2800" b="1" spc="-275" dirty="0">
                <a:latin typeface="Arial"/>
                <a:cs typeface="Arial"/>
              </a:rPr>
              <a:t>Glucose </a:t>
            </a:r>
            <a:r>
              <a:rPr sz="2800" b="1" spc="-270" dirty="0">
                <a:latin typeface="Arial"/>
                <a:cs typeface="Arial"/>
              </a:rPr>
              <a:t>is </a:t>
            </a:r>
            <a:r>
              <a:rPr sz="2800" b="1" spc="-180" dirty="0">
                <a:latin typeface="Arial"/>
                <a:cs typeface="Arial"/>
              </a:rPr>
              <a:t>a </a:t>
            </a:r>
            <a:r>
              <a:rPr sz="2800" b="1" spc="-160" dirty="0">
                <a:latin typeface="Arial"/>
                <a:cs typeface="Arial"/>
              </a:rPr>
              <a:t>polar </a:t>
            </a:r>
            <a:r>
              <a:rPr sz="2800" b="1" spc="-175" dirty="0">
                <a:latin typeface="Arial"/>
                <a:cs typeface="Arial"/>
              </a:rPr>
              <a:t>molecule. </a:t>
            </a:r>
            <a:r>
              <a:rPr sz="2800" b="1" dirty="0">
                <a:latin typeface="Arial"/>
                <a:cs typeface="Arial"/>
              </a:rPr>
              <a:t>It </a:t>
            </a:r>
            <a:r>
              <a:rPr sz="2800" b="1" spc="-200" dirty="0">
                <a:latin typeface="Arial"/>
                <a:cs typeface="Arial"/>
              </a:rPr>
              <a:t>cannot  </a:t>
            </a:r>
            <a:r>
              <a:rPr sz="2800" b="1" spc="-320" dirty="0">
                <a:latin typeface="Arial"/>
                <a:cs typeface="Arial"/>
              </a:rPr>
              <a:t>pass </a:t>
            </a:r>
            <a:r>
              <a:rPr sz="2800" b="1" spc="-195" dirty="0">
                <a:latin typeface="Arial"/>
                <a:cs typeface="Arial"/>
              </a:rPr>
              <a:t>through </a:t>
            </a:r>
            <a:r>
              <a:rPr sz="2800" b="1" spc="-145" dirty="0">
                <a:latin typeface="Arial"/>
                <a:cs typeface="Arial"/>
              </a:rPr>
              <a:t>lipid </a:t>
            </a:r>
            <a:r>
              <a:rPr sz="2800" b="1" spc="-170" dirty="0">
                <a:latin typeface="Arial"/>
                <a:cs typeface="Arial"/>
              </a:rPr>
              <a:t>bilayer </a:t>
            </a:r>
            <a:r>
              <a:rPr sz="2800" b="1" spc="-130" dirty="0">
                <a:latin typeface="Arial"/>
                <a:cs typeface="Arial"/>
              </a:rPr>
              <a:t>of</a:t>
            </a:r>
            <a:r>
              <a:rPr sz="2800" b="1" spc="-295" dirty="0">
                <a:latin typeface="Arial"/>
                <a:cs typeface="Arial"/>
              </a:rPr>
              <a:t> </a:t>
            </a:r>
            <a:r>
              <a:rPr sz="2800" b="1" spc="-160" dirty="0">
                <a:latin typeface="Arial"/>
                <a:cs typeface="Arial"/>
              </a:rPr>
              <a:t>cell.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13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27960" y="1014984"/>
            <a:ext cx="3215640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97047" y="1193292"/>
            <a:ext cx="31242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2681" y="1130486"/>
            <a:ext cx="3124200" cy="914400"/>
          </a:xfrm>
          <a:custGeom>
            <a:avLst/>
            <a:gdLst/>
            <a:ahLst/>
            <a:cxnLst/>
            <a:rect l="l" t="t" r="r" b="b"/>
            <a:pathLst>
              <a:path w="3124200" h="9144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971800" y="0"/>
                </a:lnTo>
                <a:lnTo>
                  <a:pt x="3019982" y="7766"/>
                </a:lnTo>
                <a:lnTo>
                  <a:pt x="3061819" y="29394"/>
                </a:lnTo>
                <a:lnTo>
                  <a:pt x="3094805" y="62380"/>
                </a:lnTo>
                <a:lnTo>
                  <a:pt x="3116433" y="104217"/>
                </a:lnTo>
                <a:lnTo>
                  <a:pt x="3124200" y="152400"/>
                </a:lnTo>
                <a:lnTo>
                  <a:pt x="3124200" y="762000"/>
                </a:lnTo>
                <a:lnTo>
                  <a:pt x="3116433" y="810182"/>
                </a:lnTo>
                <a:lnTo>
                  <a:pt x="3094805" y="852019"/>
                </a:lnTo>
                <a:lnTo>
                  <a:pt x="3061819" y="885005"/>
                </a:lnTo>
                <a:lnTo>
                  <a:pt x="3019982" y="906633"/>
                </a:lnTo>
                <a:lnTo>
                  <a:pt x="2971800" y="914400"/>
                </a:lnTo>
                <a:lnTo>
                  <a:pt x="152400" y="914400"/>
                </a:lnTo>
                <a:lnTo>
                  <a:pt x="104217" y="906633"/>
                </a:lnTo>
                <a:lnTo>
                  <a:pt x="62380" y="885005"/>
                </a:lnTo>
                <a:lnTo>
                  <a:pt x="29394" y="852019"/>
                </a:lnTo>
                <a:lnTo>
                  <a:pt x="7766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solidFill>
            <a:srgbClr val="CCFFFF"/>
          </a:solidFill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80" y="2493264"/>
            <a:ext cx="2529840" cy="1312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2514599"/>
            <a:ext cx="2667000" cy="15134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400" y="2514599"/>
            <a:ext cx="2438400" cy="1479155"/>
          </a:xfrm>
          <a:custGeom>
            <a:avLst/>
            <a:gdLst/>
            <a:ahLst/>
            <a:cxnLst/>
            <a:rect l="l" t="t" r="r" b="b"/>
            <a:pathLst>
              <a:path w="2438400" h="1219200">
                <a:moveTo>
                  <a:pt x="0" y="203200"/>
                </a:moveTo>
                <a:lnTo>
                  <a:pt x="5367" y="156594"/>
                </a:lnTo>
                <a:lnTo>
                  <a:pt x="20654" y="113818"/>
                </a:lnTo>
                <a:lnTo>
                  <a:pt x="44642" y="76090"/>
                </a:lnTo>
                <a:lnTo>
                  <a:pt x="76111" y="44626"/>
                </a:lnTo>
                <a:lnTo>
                  <a:pt x="113840" y="20645"/>
                </a:lnTo>
                <a:lnTo>
                  <a:pt x="156610" y="5364"/>
                </a:lnTo>
                <a:lnTo>
                  <a:pt x="203200" y="0"/>
                </a:lnTo>
                <a:lnTo>
                  <a:pt x="2235200" y="0"/>
                </a:lnTo>
                <a:lnTo>
                  <a:pt x="2281805" y="5364"/>
                </a:lnTo>
                <a:lnTo>
                  <a:pt x="2324581" y="20645"/>
                </a:lnTo>
                <a:lnTo>
                  <a:pt x="2362309" y="44626"/>
                </a:lnTo>
                <a:lnTo>
                  <a:pt x="2393773" y="76090"/>
                </a:lnTo>
                <a:lnTo>
                  <a:pt x="2417754" y="113818"/>
                </a:lnTo>
                <a:lnTo>
                  <a:pt x="2433035" y="156594"/>
                </a:lnTo>
                <a:lnTo>
                  <a:pt x="2438400" y="203200"/>
                </a:lnTo>
                <a:lnTo>
                  <a:pt x="2438400" y="1016000"/>
                </a:lnTo>
                <a:lnTo>
                  <a:pt x="2433035" y="1062605"/>
                </a:lnTo>
                <a:lnTo>
                  <a:pt x="2417754" y="1105381"/>
                </a:lnTo>
                <a:lnTo>
                  <a:pt x="2393773" y="1143109"/>
                </a:lnTo>
                <a:lnTo>
                  <a:pt x="2362309" y="1174573"/>
                </a:lnTo>
                <a:lnTo>
                  <a:pt x="2324581" y="1198554"/>
                </a:lnTo>
                <a:lnTo>
                  <a:pt x="2281805" y="1213835"/>
                </a:lnTo>
                <a:lnTo>
                  <a:pt x="2235200" y="1219200"/>
                </a:lnTo>
                <a:lnTo>
                  <a:pt x="203200" y="1219200"/>
                </a:lnTo>
                <a:lnTo>
                  <a:pt x="156610" y="1213835"/>
                </a:lnTo>
                <a:lnTo>
                  <a:pt x="113840" y="1198554"/>
                </a:lnTo>
                <a:lnTo>
                  <a:pt x="76111" y="1174573"/>
                </a:lnTo>
                <a:lnTo>
                  <a:pt x="44642" y="1143109"/>
                </a:lnTo>
                <a:lnTo>
                  <a:pt x="20654" y="1105381"/>
                </a:lnTo>
                <a:lnTo>
                  <a:pt x="5367" y="1062605"/>
                </a:lnTo>
                <a:lnTo>
                  <a:pt x="0" y="1016000"/>
                </a:lnTo>
                <a:lnTo>
                  <a:pt x="0" y="203200"/>
                </a:lnTo>
                <a:close/>
              </a:path>
            </a:pathLst>
          </a:custGeom>
          <a:ln w="1270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21679" y="2493264"/>
            <a:ext cx="2987039" cy="9342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7400" y="2514600"/>
            <a:ext cx="2895600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7400" y="2514600"/>
            <a:ext cx="2895600" cy="1799630"/>
          </a:xfrm>
          <a:custGeom>
            <a:avLst/>
            <a:gdLst/>
            <a:ahLst/>
            <a:cxnLst/>
            <a:rect l="l" t="t" r="r" b="b"/>
            <a:pathLst>
              <a:path w="2895600" h="1143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705100" y="0"/>
                </a:lnTo>
                <a:lnTo>
                  <a:pt x="2748762" y="5034"/>
                </a:lnTo>
                <a:lnTo>
                  <a:pt x="2788853" y="19372"/>
                </a:lnTo>
                <a:lnTo>
                  <a:pt x="2824225" y="41867"/>
                </a:lnTo>
                <a:lnTo>
                  <a:pt x="2853732" y="71374"/>
                </a:lnTo>
                <a:lnTo>
                  <a:pt x="2876227" y="106746"/>
                </a:lnTo>
                <a:lnTo>
                  <a:pt x="2890565" y="146837"/>
                </a:lnTo>
                <a:lnTo>
                  <a:pt x="2895600" y="190500"/>
                </a:lnTo>
                <a:lnTo>
                  <a:pt x="2895600" y="952500"/>
                </a:lnTo>
                <a:lnTo>
                  <a:pt x="2890565" y="996162"/>
                </a:lnTo>
                <a:lnTo>
                  <a:pt x="2876227" y="1036253"/>
                </a:lnTo>
                <a:lnTo>
                  <a:pt x="2853732" y="1071625"/>
                </a:lnTo>
                <a:lnTo>
                  <a:pt x="2824225" y="1101132"/>
                </a:lnTo>
                <a:lnTo>
                  <a:pt x="2788853" y="1123627"/>
                </a:lnTo>
                <a:lnTo>
                  <a:pt x="2748762" y="1137965"/>
                </a:lnTo>
                <a:lnTo>
                  <a:pt x="2705100" y="1143000"/>
                </a:lnTo>
                <a:lnTo>
                  <a:pt x="190500" y="1143000"/>
                </a:lnTo>
                <a:lnTo>
                  <a:pt x="146837" y="1137965"/>
                </a:lnTo>
                <a:lnTo>
                  <a:pt x="106746" y="1123627"/>
                </a:lnTo>
                <a:lnTo>
                  <a:pt x="71374" y="1101132"/>
                </a:lnTo>
                <a:lnTo>
                  <a:pt x="41867" y="1071625"/>
                </a:lnTo>
                <a:lnTo>
                  <a:pt x="19372" y="1036253"/>
                </a:lnTo>
                <a:lnTo>
                  <a:pt x="5034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003" y="5154512"/>
            <a:ext cx="2148840" cy="1158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7680" y="5179949"/>
            <a:ext cx="2057400" cy="1066800"/>
          </a:xfrm>
          <a:custGeom>
            <a:avLst/>
            <a:gdLst/>
            <a:ahLst/>
            <a:cxnLst/>
            <a:rect l="l" t="t" r="r" b="b"/>
            <a:pathLst>
              <a:path w="2057400" h="1066800">
                <a:moveTo>
                  <a:pt x="0" y="533400"/>
                </a:moveTo>
                <a:lnTo>
                  <a:pt x="7437" y="468918"/>
                </a:lnTo>
                <a:lnTo>
                  <a:pt x="29177" y="406722"/>
                </a:lnTo>
                <a:lnTo>
                  <a:pt x="64358" y="347258"/>
                </a:lnTo>
                <a:lnTo>
                  <a:pt x="112118" y="290972"/>
                </a:lnTo>
                <a:lnTo>
                  <a:pt x="140447" y="264160"/>
                </a:lnTo>
                <a:lnTo>
                  <a:pt x="171599" y="238309"/>
                </a:lnTo>
                <a:lnTo>
                  <a:pt x="205464" y="213476"/>
                </a:lnTo>
                <a:lnTo>
                  <a:pt x="241937" y="189716"/>
                </a:lnTo>
                <a:lnTo>
                  <a:pt x="280909" y="167084"/>
                </a:lnTo>
                <a:lnTo>
                  <a:pt x="322273" y="145638"/>
                </a:lnTo>
                <a:lnTo>
                  <a:pt x="365922" y="125432"/>
                </a:lnTo>
                <a:lnTo>
                  <a:pt x="411746" y="106522"/>
                </a:lnTo>
                <a:lnTo>
                  <a:pt x="459640" y="88963"/>
                </a:lnTo>
                <a:lnTo>
                  <a:pt x="509495" y="72813"/>
                </a:lnTo>
                <a:lnTo>
                  <a:pt x="561204" y="58126"/>
                </a:lnTo>
                <a:lnTo>
                  <a:pt x="614659" y="44958"/>
                </a:lnTo>
                <a:lnTo>
                  <a:pt x="669753" y="33364"/>
                </a:lnTo>
                <a:lnTo>
                  <a:pt x="726378" y="23402"/>
                </a:lnTo>
                <a:lnTo>
                  <a:pt x="784426" y="15126"/>
                </a:lnTo>
                <a:lnTo>
                  <a:pt x="843790" y="8592"/>
                </a:lnTo>
                <a:lnTo>
                  <a:pt x="904362" y="3855"/>
                </a:lnTo>
                <a:lnTo>
                  <a:pt x="966034" y="973"/>
                </a:lnTo>
                <a:lnTo>
                  <a:pt x="1028700" y="0"/>
                </a:lnTo>
                <a:lnTo>
                  <a:pt x="1091371" y="973"/>
                </a:lnTo>
                <a:lnTo>
                  <a:pt x="1153050" y="3855"/>
                </a:lnTo>
                <a:lnTo>
                  <a:pt x="1213626" y="8592"/>
                </a:lnTo>
                <a:lnTo>
                  <a:pt x="1272994" y="15126"/>
                </a:lnTo>
                <a:lnTo>
                  <a:pt x="1331045" y="23402"/>
                </a:lnTo>
                <a:lnTo>
                  <a:pt x="1387672" y="33364"/>
                </a:lnTo>
                <a:lnTo>
                  <a:pt x="1442767" y="44958"/>
                </a:lnTo>
                <a:lnTo>
                  <a:pt x="1496223" y="58126"/>
                </a:lnTo>
                <a:lnTo>
                  <a:pt x="1547932" y="72813"/>
                </a:lnTo>
                <a:lnTo>
                  <a:pt x="1597787" y="88963"/>
                </a:lnTo>
                <a:lnTo>
                  <a:pt x="1645680" y="106522"/>
                </a:lnTo>
                <a:lnTo>
                  <a:pt x="1691504" y="125432"/>
                </a:lnTo>
                <a:lnTo>
                  <a:pt x="1735150" y="145638"/>
                </a:lnTo>
                <a:lnTo>
                  <a:pt x="1776513" y="167084"/>
                </a:lnTo>
                <a:lnTo>
                  <a:pt x="1815483" y="189716"/>
                </a:lnTo>
                <a:lnTo>
                  <a:pt x="1851953" y="213476"/>
                </a:lnTo>
                <a:lnTo>
                  <a:pt x="1885817" y="238309"/>
                </a:lnTo>
                <a:lnTo>
                  <a:pt x="1916966" y="264159"/>
                </a:lnTo>
                <a:lnTo>
                  <a:pt x="1945292" y="290972"/>
                </a:lnTo>
                <a:lnTo>
                  <a:pt x="1993049" y="347258"/>
                </a:lnTo>
                <a:lnTo>
                  <a:pt x="2028226" y="406722"/>
                </a:lnTo>
                <a:lnTo>
                  <a:pt x="2049963" y="468918"/>
                </a:lnTo>
                <a:lnTo>
                  <a:pt x="2057400" y="533400"/>
                </a:lnTo>
                <a:lnTo>
                  <a:pt x="2055522" y="565893"/>
                </a:lnTo>
                <a:lnTo>
                  <a:pt x="2049963" y="597871"/>
                </a:lnTo>
                <a:lnTo>
                  <a:pt x="2028226" y="660060"/>
                </a:lnTo>
                <a:lnTo>
                  <a:pt x="1993049" y="719520"/>
                </a:lnTo>
                <a:lnTo>
                  <a:pt x="1945292" y="775805"/>
                </a:lnTo>
                <a:lnTo>
                  <a:pt x="1916966" y="802617"/>
                </a:lnTo>
                <a:lnTo>
                  <a:pt x="1885817" y="828468"/>
                </a:lnTo>
                <a:lnTo>
                  <a:pt x="1851953" y="853302"/>
                </a:lnTo>
                <a:lnTo>
                  <a:pt x="1815483" y="877063"/>
                </a:lnTo>
                <a:lnTo>
                  <a:pt x="1776513" y="899695"/>
                </a:lnTo>
                <a:lnTo>
                  <a:pt x="1735150" y="921143"/>
                </a:lnTo>
                <a:lnTo>
                  <a:pt x="1691504" y="941351"/>
                </a:lnTo>
                <a:lnTo>
                  <a:pt x="1645680" y="960262"/>
                </a:lnTo>
                <a:lnTo>
                  <a:pt x="1597787" y="977822"/>
                </a:lnTo>
                <a:lnTo>
                  <a:pt x="1547932" y="993975"/>
                </a:lnTo>
                <a:lnTo>
                  <a:pt x="1496223" y="1008664"/>
                </a:lnTo>
                <a:lnTo>
                  <a:pt x="1442767" y="1021834"/>
                </a:lnTo>
                <a:lnTo>
                  <a:pt x="1387672" y="1033429"/>
                </a:lnTo>
                <a:lnTo>
                  <a:pt x="1331045" y="1043393"/>
                </a:lnTo>
                <a:lnTo>
                  <a:pt x="1272994" y="1051670"/>
                </a:lnTo>
                <a:lnTo>
                  <a:pt x="1213626" y="1058206"/>
                </a:lnTo>
                <a:lnTo>
                  <a:pt x="1153050" y="1062943"/>
                </a:lnTo>
                <a:lnTo>
                  <a:pt x="1091371" y="1065826"/>
                </a:lnTo>
                <a:lnTo>
                  <a:pt x="1028700" y="1066800"/>
                </a:lnTo>
                <a:lnTo>
                  <a:pt x="966034" y="1065826"/>
                </a:lnTo>
                <a:lnTo>
                  <a:pt x="904362" y="1062943"/>
                </a:lnTo>
                <a:lnTo>
                  <a:pt x="843790" y="1058206"/>
                </a:lnTo>
                <a:lnTo>
                  <a:pt x="784426" y="1051670"/>
                </a:lnTo>
                <a:lnTo>
                  <a:pt x="726378" y="1043393"/>
                </a:lnTo>
                <a:lnTo>
                  <a:pt x="669753" y="1033429"/>
                </a:lnTo>
                <a:lnTo>
                  <a:pt x="614659" y="1021834"/>
                </a:lnTo>
                <a:lnTo>
                  <a:pt x="561204" y="1008664"/>
                </a:lnTo>
                <a:lnTo>
                  <a:pt x="509495" y="993975"/>
                </a:lnTo>
                <a:lnTo>
                  <a:pt x="459640" y="977822"/>
                </a:lnTo>
                <a:lnTo>
                  <a:pt x="411746" y="960262"/>
                </a:lnTo>
                <a:lnTo>
                  <a:pt x="365922" y="941351"/>
                </a:lnTo>
                <a:lnTo>
                  <a:pt x="322273" y="921143"/>
                </a:lnTo>
                <a:lnTo>
                  <a:pt x="280909" y="899695"/>
                </a:lnTo>
                <a:lnTo>
                  <a:pt x="241937" y="877063"/>
                </a:lnTo>
                <a:lnTo>
                  <a:pt x="205464" y="853302"/>
                </a:lnTo>
                <a:lnTo>
                  <a:pt x="171599" y="828468"/>
                </a:lnTo>
                <a:lnTo>
                  <a:pt x="140447" y="802617"/>
                </a:lnTo>
                <a:lnTo>
                  <a:pt x="112118" y="775805"/>
                </a:lnTo>
                <a:lnTo>
                  <a:pt x="64358" y="719520"/>
                </a:lnTo>
                <a:lnTo>
                  <a:pt x="29177" y="660060"/>
                </a:lnTo>
                <a:lnTo>
                  <a:pt x="7437" y="597871"/>
                </a:lnTo>
                <a:lnTo>
                  <a:pt x="0" y="5334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" name="object 16"/>
          <p:cNvSpPr/>
          <p:nvPr/>
        </p:nvSpPr>
        <p:spPr>
          <a:xfrm>
            <a:off x="6468489" y="5422519"/>
            <a:ext cx="1981200" cy="990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77050" y="5398008"/>
            <a:ext cx="1981200" cy="990600"/>
          </a:xfrm>
          <a:custGeom>
            <a:avLst/>
            <a:gdLst/>
            <a:ahLst/>
            <a:cxnLst/>
            <a:rect l="l" t="t" r="r" b="b"/>
            <a:pathLst>
              <a:path w="1981200" h="990600">
                <a:moveTo>
                  <a:pt x="0" y="495300"/>
                </a:moveTo>
                <a:lnTo>
                  <a:pt x="7717" y="433168"/>
                </a:lnTo>
                <a:lnTo>
                  <a:pt x="30252" y="373340"/>
                </a:lnTo>
                <a:lnTo>
                  <a:pt x="66675" y="316280"/>
                </a:lnTo>
                <a:lnTo>
                  <a:pt x="116059" y="262451"/>
                </a:lnTo>
                <a:lnTo>
                  <a:pt x="145322" y="236894"/>
                </a:lnTo>
                <a:lnTo>
                  <a:pt x="177476" y="212319"/>
                </a:lnTo>
                <a:lnTo>
                  <a:pt x="212406" y="188784"/>
                </a:lnTo>
                <a:lnTo>
                  <a:pt x="249997" y="166346"/>
                </a:lnTo>
                <a:lnTo>
                  <a:pt x="290131" y="145065"/>
                </a:lnTo>
                <a:lnTo>
                  <a:pt x="332693" y="124998"/>
                </a:lnTo>
                <a:lnTo>
                  <a:pt x="377568" y="106203"/>
                </a:lnTo>
                <a:lnTo>
                  <a:pt x="424638" y="88738"/>
                </a:lnTo>
                <a:lnTo>
                  <a:pt x="473789" y="72661"/>
                </a:lnTo>
                <a:lnTo>
                  <a:pt x="524903" y="58029"/>
                </a:lnTo>
                <a:lnTo>
                  <a:pt x="577866" y="44902"/>
                </a:lnTo>
                <a:lnTo>
                  <a:pt x="632560" y="33337"/>
                </a:lnTo>
                <a:lnTo>
                  <a:pt x="688870" y="23393"/>
                </a:lnTo>
                <a:lnTo>
                  <a:pt x="746680" y="15126"/>
                </a:lnTo>
                <a:lnTo>
                  <a:pt x="805874" y="8595"/>
                </a:lnTo>
                <a:lnTo>
                  <a:pt x="866336" y="3858"/>
                </a:lnTo>
                <a:lnTo>
                  <a:pt x="927950" y="974"/>
                </a:lnTo>
                <a:lnTo>
                  <a:pt x="990600" y="0"/>
                </a:lnTo>
                <a:lnTo>
                  <a:pt x="1053249" y="974"/>
                </a:lnTo>
                <a:lnTo>
                  <a:pt x="1114863" y="3858"/>
                </a:lnTo>
                <a:lnTo>
                  <a:pt x="1175325" y="8595"/>
                </a:lnTo>
                <a:lnTo>
                  <a:pt x="1234519" y="15126"/>
                </a:lnTo>
                <a:lnTo>
                  <a:pt x="1292329" y="23393"/>
                </a:lnTo>
                <a:lnTo>
                  <a:pt x="1348639" y="33337"/>
                </a:lnTo>
                <a:lnTo>
                  <a:pt x="1403333" y="44902"/>
                </a:lnTo>
                <a:lnTo>
                  <a:pt x="1456296" y="58029"/>
                </a:lnTo>
                <a:lnTo>
                  <a:pt x="1507410" y="72661"/>
                </a:lnTo>
                <a:lnTo>
                  <a:pt x="1556561" y="88738"/>
                </a:lnTo>
                <a:lnTo>
                  <a:pt x="1603631" y="106203"/>
                </a:lnTo>
                <a:lnTo>
                  <a:pt x="1648506" y="124998"/>
                </a:lnTo>
                <a:lnTo>
                  <a:pt x="1691068" y="145065"/>
                </a:lnTo>
                <a:lnTo>
                  <a:pt x="1731202" y="166346"/>
                </a:lnTo>
                <a:lnTo>
                  <a:pt x="1768793" y="188784"/>
                </a:lnTo>
                <a:lnTo>
                  <a:pt x="1803723" y="212319"/>
                </a:lnTo>
                <a:lnTo>
                  <a:pt x="1835877" y="236894"/>
                </a:lnTo>
                <a:lnTo>
                  <a:pt x="1865140" y="262451"/>
                </a:lnTo>
                <a:lnTo>
                  <a:pt x="1914524" y="316280"/>
                </a:lnTo>
                <a:lnTo>
                  <a:pt x="1950947" y="373340"/>
                </a:lnTo>
                <a:lnTo>
                  <a:pt x="1973482" y="433168"/>
                </a:lnTo>
                <a:lnTo>
                  <a:pt x="1981200" y="495300"/>
                </a:lnTo>
                <a:lnTo>
                  <a:pt x="1979251" y="526623"/>
                </a:lnTo>
                <a:lnTo>
                  <a:pt x="1973482" y="557429"/>
                </a:lnTo>
                <a:lnTo>
                  <a:pt x="1950947" y="617255"/>
                </a:lnTo>
                <a:lnTo>
                  <a:pt x="1914524" y="674314"/>
                </a:lnTo>
                <a:lnTo>
                  <a:pt x="1865140" y="728142"/>
                </a:lnTo>
                <a:lnTo>
                  <a:pt x="1835877" y="753699"/>
                </a:lnTo>
                <a:lnTo>
                  <a:pt x="1803723" y="778274"/>
                </a:lnTo>
                <a:lnTo>
                  <a:pt x="1768793" y="801810"/>
                </a:lnTo>
                <a:lnTo>
                  <a:pt x="1731202" y="824247"/>
                </a:lnTo>
                <a:lnTo>
                  <a:pt x="1691068" y="845529"/>
                </a:lnTo>
                <a:lnTo>
                  <a:pt x="1648506" y="865597"/>
                </a:lnTo>
                <a:lnTo>
                  <a:pt x="1603631" y="884392"/>
                </a:lnTo>
                <a:lnTo>
                  <a:pt x="1556561" y="901858"/>
                </a:lnTo>
                <a:lnTo>
                  <a:pt x="1507410" y="917936"/>
                </a:lnTo>
                <a:lnTo>
                  <a:pt x="1456296" y="932567"/>
                </a:lnTo>
                <a:lnTo>
                  <a:pt x="1403333" y="945695"/>
                </a:lnTo>
                <a:lnTo>
                  <a:pt x="1348639" y="957260"/>
                </a:lnTo>
                <a:lnTo>
                  <a:pt x="1292329" y="967205"/>
                </a:lnTo>
                <a:lnTo>
                  <a:pt x="1234519" y="975472"/>
                </a:lnTo>
                <a:lnTo>
                  <a:pt x="1175325" y="982004"/>
                </a:lnTo>
                <a:lnTo>
                  <a:pt x="1114863" y="986740"/>
                </a:lnTo>
                <a:lnTo>
                  <a:pt x="1053249" y="989625"/>
                </a:lnTo>
                <a:lnTo>
                  <a:pt x="990600" y="990600"/>
                </a:lnTo>
                <a:lnTo>
                  <a:pt x="927950" y="989625"/>
                </a:lnTo>
                <a:lnTo>
                  <a:pt x="866336" y="986740"/>
                </a:lnTo>
                <a:lnTo>
                  <a:pt x="805874" y="982004"/>
                </a:lnTo>
                <a:lnTo>
                  <a:pt x="746680" y="975472"/>
                </a:lnTo>
                <a:lnTo>
                  <a:pt x="688870" y="967205"/>
                </a:lnTo>
                <a:lnTo>
                  <a:pt x="632560" y="957260"/>
                </a:lnTo>
                <a:lnTo>
                  <a:pt x="577866" y="945695"/>
                </a:lnTo>
                <a:lnTo>
                  <a:pt x="524903" y="932567"/>
                </a:lnTo>
                <a:lnTo>
                  <a:pt x="473789" y="917936"/>
                </a:lnTo>
                <a:lnTo>
                  <a:pt x="424638" y="901858"/>
                </a:lnTo>
                <a:lnTo>
                  <a:pt x="377568" y="884392"/>
                </a:lnTo>
                <a:lnTo>
                  <a:pt x="332693" y="865597"/>
                </a:lnTo>
                <a:lnTo>
                  <a:pt x="290131" y="845529"/>
                </a:lnTo>
                <a:lnTo>
                  <a:pt x="249997" y="824247"/>
                </a:lnTo>
                <a:lnTo>
                  <a:pt x="212406" y="801810"/>
                </a:lnTo>
                <a:lnTo>
                  <a:pt x="177476" y="778274"/>
                </a:lnTo>
                <a:lnTo>
                  <a:pt x="145322" y="753699"/>
                </a:lnTo>
                <a:lnTo>
                  <a:pt x="116059" y="728142"/>
                </a:lnTo>
                <a:lnTo>
                  <a:pt x="66675" y="674314"/>
                </a:lnTo>
                <a:lnTo>
                  <a:pt x="30252" y="617255"/>
                </a:lnTo>
                <a:lnTo>
                  <a:pt x="7717" y="557429"/>
                </a:lnTo>
                <a:lnTo>
                  <a:pt x="0" y="4953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752600" y="148565"/>
            <a:ext cx="561505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200" b="1" spc="-275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Glucose</a:t>
            </a:r>
            <a:r>
              <a:rPr lang="en-IN" sz="4200" b="1" spc="-275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sz="4200" b="1" spc="-12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transporters</a:t>
            </a:r>
            <a:endParaRPr sz="42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54380" y="-40273"/>
            <a:ext cx="1386840" cy="914400"/>
          </a:xfrm>
          <a:custGeom>
            <a:avLst/>
            <a:gdLst/>
            <a:ahLst/>
            <a:cxnLst/>
            <a:rect l="l" t="t" r="r" b="b"/>
            <a:pathLst>
              <a:path w="1386839" h="914400">
                <a:moveTo>
                  <a:pt x="0" y="457200"/>
                </a:moveTo>
                <a:lnTo>
                  <a:pt x="9077" y="383046"/>
                </a:lnTo>
                <a:lnTo>
                  <a:pt x="35356" y="312700"/>
                </a:lnTo>
                <a:lnTo>
                  <a:pt x="54500" y="279249"/>
                </a:lnTo>
                <a:lnTo>
                  <a:pt x="77409" y="247102"/>
                </a:lnTo>
                <a:lnTo>
                  <a:pt x="103904" y="216379"/>
                </a:lnTo>
                <a:lnTo>
                  <a:pt x="133807" y="187195"/>
                </a:lnTo>
                <a:lnTo>
                  <a:pt x="166938" y="159670"/>
                </a:lnTo>
                <a:lnTo>
                  <a:pt x="203120" y="133921"/>
                </a:lnTo>
                <a:lnTo>
                  <a:pt x="242174" y="110065"/>
                </a:lnTo>
                <a:lnTo>
                  <a:pt x="283921" y="88221"/>
                </a:lnTo>
                <a:lnTo>
                  <a:pt x="328182" y="68505"/>
                </a:lnTo>
                <a:lnTo>
                  <a:pt x="374780" y="51037"/>
                </a:lnTo>
                <a:lnTo>
                  <a:pt x="423535" y="35933"/>
                </a:lnTo>
                <a:lnTo>
                  <a:pt x="474268" y="23311"/>
                </a:lnTo>
                <a:lnTo>
                  <a:pt x="526802" y="13289"/>
                </a:lnTo>
                <a:lnTo>
                  <a:pt x="580958" y="5984"/>
                </a:lnTo>
                <a:lnTo>
                  <a:pt x="636556" y="1515"/>
                </a:lnTo>
                <a:lnTo>
                  <a:pt x="693419" y="0"/>
                </a:lnTo>
                <a:lnTo>
                  <a:pt x="750283" y="1515"/>
                </a:lnTo>
                <a:lnTo>
                  <a:pt x="805881" y="5984"/>
                </a:lnTo>
                <a:lnTo>
                  <a:pt x="860037" y="13289"/>
                </a:lnTo>
                <a:lnTo>
                  <a:pt x="912571" y="23311"/>
                </a:lnTo>
                <a:lnTo>
                  <a:pt x="963304" y="35933"/>
                </a:lnTo>
                <a:lnTo>
                  <a:pt x="1012059" y="51037"/>
                </a:lnTo>
                <a:lnTo>
                  <a:pt x="1058657" y="68505"/>
                </a:lnTo>
                <a:lnTo>
                  <a:pt x="1102918" y="88221"/>
                </a:lnTo>
                <a:lnTo>
                  <a:pt x="1144665" y="110065"/>
                </a:lnTo>
                <a:lnTo>
                  <a:pt x="1183719" y="133921"/>
                </a:lnTo>
                <a:lnTo>
                  <a:pt x="1219901" y="159670"/>
                </a:lnTo>
                <a:lnTo>
                  <a:pt x="1253032" y="187195"/>
                </a:lnTo>
                <a:lnTo>
                  <a:pt x="1282935" y="216379"/>
                </a:lnTo>
                <a:lnTo>
                  <a:pt x="1309430" y="247102"/>
                </a:lnTo>
                <a:lnTo>
                  <a:pt x="1332339" y="279249"/>
                </a:lnTo>
                <a:lnTo>
                  <a:pt x="1351483" y="312700"/>
                </a:lnTo>
                <a:lnTo>
                  <a:pt x="1377762" y="383046"/>
                </a:lnTo>
                <a:lnTo>
                  <a:pt x="1386839" y="457200"/>
                </a:lnTo>
                <a:lnTo>
                  <a:pt x="1384540" y="494693"/>
                </a:lnTo>
                <a:lnTo>
                  <a:pt x="1377762" y="531353"/>
                </a:lnTo>
                <a:lnTo>
                  <a:pt x="1351483" y="601699"/>
                </a:lnTo>
                <a:lnTo>
                  <a:pt x="1332339" y="635150"/>
                </a:lnTo>
                <a:lnTo>
                  <a:pt x="1309430" y="667297"/>
                </a:lnTo>
                <a:lnTo>
                  <a:pt x="1282935" y="698020"/>
                </a:lnTo>
                <a:lnTo>
                  <a:pt x="1253032" y="727204"/>
                </a:lnTo>
                <a:lnTo>
                  <a:pt x="1219901" y="754729"/>
                </a:lnTo>
                <a:lnTo>
                  <a:pt x="1183719" y="780478"/>
                </a:lnTo>
                <a:lnTo>
                  <a:pt x="1144665" y="804334"/>
                </a:lnTo>
                <a:lnTo>
                  <a:pt x="1102918" y="826178"/>
                </a:lnTo>
                <a:lnTo>
                  <a:pt x="1058657" y="845894"/>
                </a:lnTo>
                <a:lnTo>
                  <a:pt x="1012059" y="863362"/>
                </a:lnTo>
                <a:lnTo>
                  <a:pt x="963304" y="878466"/>
                </a:lnTo>
                <a:lnTo>
                  <a:pt x="912571" y="891088"/>
                </a:lnTo>
                <a:lnTo>
                  <a:pt x="860037" y="901110"/>
                </a:lnTo>
                <a:lnTo>
                  <a:pt x="805881" y="908415"/>
                </a:lnTo>
                <a:lnTo>
                  <a:pt x="750283" y="912884"/>
                </a:lnTo>
                <a:lnTo>
                  <a:pt x="693419" y="914400"/>
                </a:lnTo>
                <a:lnTo>
                  <a:pt x="636539" y="912884"/>
                </a:lnTo>
                <a:lnTo>
                  <a:pt x="580927" y="908415"/>
                </a:lnTo>
                <a:lnTo>
                  <a:pt x="526761" y="901110"/>
                </a:lnTo>
                <a:lnTo>
                  <a:pt x="474220" y="891088"/>
                </a:lnTo>
                <a:lnTo>
                  <a:pt x="423481" y="878466"/>
                </a:lnTo>
                <a:lnTo>
                  <a:pt x="374724" y="863362"/>
                </a:lnTo>
                <a:lnTo>
                  <a:pt x="328126" y="845894"/>
                </a:lnTo>
                <a:lnTo>
                  <a:pt x="283866" y="826178"/>
                </a:lnTo>
                <a:lnTo>
                  <a:pt x="242122" y="804334"/>
                </a:lnTo>
                <a:lnTo>
                  <a:pt x="203073" y="780478"/>
                </a:lnTo>
                <a:lnTo>
                  <a:pt x="166896" y="754729"/>
                </a:lnTo>
                <a:lnTo>
                  <a:pt x="133770" y="727204"/>
                </a:lnTo>
                <a:lnTo>
                  <a:pt x="103874" y="698020"/>
                </a:lnTo>
                <a:lnTo>
                  <a:pt x="77385" y="667297"/>
                </a:lnTo>
                <a:lnTo>
                  <a:pt x="54483" y="635150"/>
                </a:lnTo>
                <a:lnTo>
                  <a:pt x="35344" y="601699"/>
                </a:lnTo>
                <a:lnTo>
                  <a:pt x="9073" y="531353"/>
                </a:lnTo>
                <a:lnTo>
                  <a:pt x="0" y="45720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974594" y="1461261"/>
            <a:ext cx="2602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60" dirty="0">
                <a:latin typeface="Arial"/>
                <a:cs typeface="Arial"/>
              </a:rPr>
              <a:t>Glucose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transporters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3401" y="2528442"/>
            <a:ext cx="26670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175" dirty="0">
                <a:latin typeface="Arial"/>
                <a:cs typeface="Arial"/>
              </a:rPr>
              <a:t>Na</a:t>
            </a:r>
            <a:r>
              <a:rPr sz="2400" spc="-262" baseline="24305" dirty="0">
                <a:latin typeface="Arial"/>
                <a:cs typeface="Arial"/>
              </a:rPr>
              <a:t>+  </a:t>
            </a:r>
            <a:r>
              <a:rPr sz="2400" spc="-80" dirty="0">
                <a:latin typeface="Arial"/>
                <a:cs typeface="Arial"/>
              </a:rPr>
              <a:t>dependent  </a:t>
            </a:r>
            <a:r>
              <a:rPr sz="2400" spc="75" dirty="0" smtClean="0">
                <a:latin typeface="Arial"/>
                <a:cs typeface="Arial"/>
              </a:rPr>
              <a:t>t</a:t>
            </a:r>
            <a:r>
              <a:rPr sz="2400" spc="45" dirty="0" smtClean="0">
                <a:latin typeface="Arial"/>
                <a:cs typeface="Arial"/>
              </a:rPr>
              <a:t>r</a:t>
            </a:r>
            <a:r>
              <a:rPr sz="2400" spc="-75" dirty="0" smtClean="0">
                <a:latin typeface="Arial"/>
                <a:cs typeface="Arial"/>
              </a:rPr>
              <a:t>ansport</a:t>
            </a:r>
            <a:r>
              <a:rPr sz="2400" spc="-55" dirty="0" smtClean="0">
                <a:latin typeface="Arial"/>
                <a:cs typeface="Arial"/>
              </a:rPr>
              <a:t>er</a:t>
            </a:r>
            <a:r>
              <a:rPr lang="en-IN" sz="2400" spc="-55" dirty="0" smtClean="0">
                <a:latin typeface="Arial"/>
                <a:cs typeface="Arial"/>
              </a:rPr>
              <a:t> </a:t>
            </a:r>
            <a:r>
              <a:rPr lang="en-IN" sz="2400" spc="-55" dirty="0" smtClean="0">
                <a:solidFill>
                  <a:srgbClr val="002060"/>
                </a:solidFill>
                <a:cs typeface="Arial"/>
              </a:rPr>
              <a:t>(Secondary active transport)</a:t>
            </a:r>
            <a:endParaRPr sz="2400" dirty="0">
              <a:solidFill>
                <a:srgbClr val="002060"/>
              </a:solidFill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43600" y="2680842"/>
            <a:ext cx="2819400" cy="151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spc="-175" dirty="0">
                <a:latin typeface="Arial"/>
                <a:cs typeface="Arial"/>
              </a:rPr>
              <a:t>Na</a:t>
            </a:r>
            <a:r>
              <a:rPr sz="2400" spc="-262" baseline="24305" dirty="0">
                <a:latin typeface="Arial"/>
                <a:cs typeface="Arial"/>
              </a:rPr>
              <a:t>+ </a:t>
            </a:r>
            <a:r>
              <a:rPr sz="2400" spc="-70" dirty="0">
                <a:latin typeface="Arial"/>
                <a:cs typeface="Arial"/>
              </a:rPr>
              <a:t>independent  </a:t>
            </a:r>
            <a:r>
              <a:rPr sz="2400" spc="-50" dirty="0" smtClean="0">
                <a:latin typeface="Arial"/>
                <a:cs typeface="Arial"/>
              </a:rPr>
              <a:t>transporter</a:t>
            </a:r>
            <a:endParaRPr lang="en-IN" sz="2400" spc="-50" dirty="0">
              <a:latin typeface="Arial"/>
              <a:cs typeface="Arial"/>
            </a:endParaRPr>
          </a:p>
          <a:p>
            <a:pPr marL="12700" marR="5080">
              <a:spcBef>
                <a:spcPts val="100"/>
              </a:spcBef>
            </a:pPr>
            <a:r>
              <a:rPr lang="en-IN" sz="2400" spc="-55" dirty="0" smtClean="0">
                <a:solidFill>
                  <a:srgbClr val="002060"/>
                </a:solidFill>
                <a:cs typeface="Arial"/>
              </a:rPr>
              <a:t>(facilitated diffusion)</a:t>
            </a:r>
            <a:endParaRPr lang="en-IN" sz="2400" dirty="0" smtClean="0">
              <a:solidFill>
                <a:srgbClr val="002060"/>
              </a:solidFill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60775" y="2677794"/>
            <a:ext cx="1089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2800" b="1" u="heavy" spc="-2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2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types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415023" y="4087712"/>
            <a:ext cx="152400" cy="1066800"/>
          </a:xfrm>
          <a:custGeom>
            <a:avLst/>
            <a:gdLst/>
            <a:ahLst/>
            <a:cxnLst/>
            <a:rect l="l" t="t" r="r" b="b"/>
            <a:pathLst>
              <a:path w="152400" h="1066800">
                <a:moveTo>
                  <a:pt x="152400" y="990600"/>
                </a:moveTo>
                <a:lnTo>
                  <a:pt x="0" y="990600"/>
                </a:lnTo>
                <a:lnTo>
                  <a:pt x="76200" y="1066800"/>
                </a:lnTo>
                <a:lnTo>
                  <a:pt x="152400" y="990600"/>
                </a:lnTo>
                <a:close/>
              </a:path>
              <a:path w="152400" h="1066800">
                <a:moveTo>
                  <a:pt x="114300" y="0"/>
                </a:moveTo>
                <a:lnTo>
                  <a:pt x="38100" y="0"/>
                </a:lnTo>
                <a:lnTo>
                  <a:pt x="38100" y="990600"/>
                </a:lnTo>
                <a:lnTo>
                  <a:pt x="114300" y="990600"/>
                </a:lnTo>
                <a:lnTo>
                  <a:pt x="1143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05499" y="4028015"/>
            <a:ext cx="152400" cy="1066800"/>
          </a:xfrm>
          <a:custGeom>
            <a:avLst/>
            <a:gdLst/>
            <a:ahLst/>
            <a:cxnLst/>
            <a:rect l="l" t="t" r="r" b="b"/>
            <a:pathLst>
              <a:path w="152400" h="1066800">
                <a:moveTo>
                  <a:pt x="0" y="990600"/>
                </a:moveTo>
                <a:lnTo>
                  <a:pt x="38100" y="990600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990600"/>
                </a:lnTo>
                <a:lnTo>
                  <a:pt x="152400" y="990600"/>
                </a:lnTo>
                <a:lnTo>
                  <a:pt x="76200" y="1066800"/>
                </a:lnTo>
                <a:lnTo>
                  <a:pt x="0" y="990600"/>
                </a:lnTo>
                <a:close/>
              </a:path>
            </a:pathLst>
          </a:custGeom>
          <a:ln w="190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38998" y="4314230"/>
            <a:ext cx="152400" cy="1066800"/>
          </a:xfrm>
          <a:custGeom>
            <a:avLst/>
            <a:gdLst/>
            <a:ahLst/>
            <a:cxnLst/>
            <a:rect l="l" t="t" r="r" b="b"/>
            <a:pathLst>
              <a:path w="152400" h="1066800">
                <a:moveTo>
                  <a:pt x="152400" y="990600"/>
                </a:moveTo>
                <a:lnTo>
                  <a:pt x="0" y="990600"/>
                </a:lnTo>
                <a:lnTo>
                  <a:pt x="76200" y="1066800"/>
                </a:lnTo>
                <a:lnTo>
                  <a:pt x="152400" y="990600"/>
                </a:lnTo>
                <a:close/>
              </a:path>
              <a:path w="152400" h="1066800">
                <a:moveTo>
                  <a:pt x="114300" y="0"/>
                </a:moveTo>
                <a:lnTo>
                  <a:pt x="38100" y="0"/>
                </a:lnTo>
                <a:lnTo>
                  <a:pt x="38100" y="990600"/>
                </a:lnTo>
                <a:lnTo>
                  <a:pt x="114300" y="990600"/>
                </a:lnTo>
                <a:lnTo>
                  <a:pt x="1143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54874" y="4306697"/>
            <a:ext cx="152400" cy="1066800"/>
          </a:xfrm>
          <a:custGeom>
            <a:avLst/>
            <a:gdLst/>
            <a:ahLst/>
            <a:cxnLst/>
            <a:rect l="l" t="t" r="r" b="b"/>
            <a:pathLst>
              <a:path w="152400" h="1066800">
                <a:moveTo>
                  <a:pt x="0" y="990600"/>
                </a:moveTo>
                <a:lnTo>
                  <a:pt x="38100" y="990600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990600"/>
                </a:lnTo>
                <a:lnTo>
                  <a:pt x="152400" y="990600"/>
                </a:lnTo>
                <a:lnTo>
                  <a:pt x="76200" y="1066800"/>
                </a:lnTo>
                <a:lnTo>
                  <a:pt x="0" y="990600"/>
                </a:lnTo>
                <a:close/>
              </a:path>
            </a:pathLst>
          </a:custGeom>
          <a:ln w="190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682380" y="4602829"/>
            <a:ext cx="1012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Also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called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795893" y="4963174"/>
            <a:ext cx="1012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Arial"/>
                <a:cs typeface="Arial"/>
              </a:rPr>
              <a:t>Also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called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170683" y="1830704"/>
            <a:ext cx="614045" cy="686435"/>
          </a:xfrm>
          <a:custGeom>
            <a:avLst/>
            <a:gdLst/>
            <a:ahLst/>
            <a:cxnLst/>
            <a:rect l="l" t="t" r="r" b="b"/>
            <a:pathLst>
              <a:path w="614044" h="686435">
                <a:moveTo>
                  <a:pt x="0" y="261239"/>
                </a:moveTo>
                <a:lnTo>
                  <a:pt x="45720" y="685927"/>
                </a:lnTo>
                <a:lnTo>
                  <a:pt x="470408" y="640207"/>
                </a:lnTo>
                <a:lnTo>
                  <a:pt x="278892" y="485902"/>
                </a:lnTo>
                <a:lnTo>
                  <a:pt x="335595" y="415544"/>
                </a:lnTo>
                <a:lnTo>
                  <a:pt x="191516" y="415544"/>
                </a:lnTo>
                <a:lnTo>
                  <a:pt x="0" y="261239"/>
                </a:lnTo>
                <a:close/>
              </a:path>
              <a:path w="614044" h="686435">
                <a:moveTo>
                  <a:pt x="526415" y="0"/>
                </a:moveTo>
                <a:lnTo>
                  <a:pt x="191516" y="415544"/>
                </a:lnTo>
                <a:lnTo>
                  <a:pt x="335595" y="415544"/>
                </a:lnTo>
                <a:lnTo>
                  <a:pt x="613791" y="70358"/>
                </a:lnTo>
                <a:lnTo>
                  <a:pt x="52641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0683" y="1830704"/>
            <a:ext cx="614045" cy="686435"/>
          </a:xfrm>
          <a:custGeom>
            <a:avLst/>
            <a:gdLst/>
            <a:ahLst/>
            <a:cxnLst/>
            <a:rect l="l" t="t" r="r" b="b"/>
            <a:pathLst>
              <a:path w="614044" h="686435">
                <a:moveTo>
                  <a:pt x="0" y="261239"/>
                </a:moveTo>
                <a:lnTo>
                  <a:pt x="191516" y="415544"/>
                </a:lnTo>
                <a:lnTo>
                  <a:pt x="526415" y="0"/>
                </a:lnTo>
                <a:lnTo>
                  <a:pt x="613791" y="70358"/>
                </a:lnTo>
                <a:lnTo>
                  <a:pt x="278892" y="485902"/>
                </a:lnTo>
                <a:lnTo>
                  <a:pt x="470408" y="640207"/>
                </a:lnTo>
                <a:lnTo>
                  <a:pt x="45720" y="685927"/>
                </a:lnTo>
                <a:lnTo>
                  <a:pt x="0" y="261239"/>
                </a:lnTo>
                <a:close/>
              </a:path>
            </a:pathLst>
          </a:custGeom>
          <a:ln w="1905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54039" y="1832991"/>
            <a:ext cx="572135" cy="666115"/>
          </a:xfrm>
          <a:custGeom>
            <a:avLst/>
            <a:gdLst/>
            <a:ahLst/>
            <a:cxnLst/>
            <a:rect l="l" t="t" r="r" b="b"/>
            <a:pathLst>
              <a:path w="572134" h="666114">
                <a:moveTo>
                  <a:pt x="81534" y="0"/>
                </a:moveTo>
                <a:lnTo>
                  <a:pt x="0" y="60706"/>
                </a:lnTo>
                <a:lnTo>
                  <a:pt x="280162" y="437261"/>
                </a:lnTo>
                <a:lnTo>
                  <a:pt x="69723" y="593851"/>
                </a:lnTo>
                <a:lnTo>
                  <a:pt x="513714" y="665988"/>
                </a:lnTo>
                <a:lnTo>
                  <a:pt x="551624" y="376555"/>
                </a:lnTo>
                <a:lnTo>
                  <a:pt x="361695" y="376555"/>
                </a:lnTo>
                <a:lnTo>
                  <a:pt x="81534" y="0"/>
                </a:lnTo>
                <a:close/>
              </a:path>
              <a:path w="572134" h="666114">
                <a:moveTo>
                  <a:pt x="572135" y="219963"/>
                </a:moveTo>
                <a:lnTo>
                  <a:pt x="361695" y="376555"/>
                </a:lnTo>
                <a:lnTo>
                  <a:pt x="551624" y="376555"/>
                </a:lnTo>
                <a:lnTo>
                  <a:pt x="572135" y="21996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54039" y="1832991"/>
            <a:ext cx="572135" cy="666115"/>
          </a:xfrm>
          <a:custGeom>
            <a:avLst/>
            <a:gdLst/>
            <a:ahLst/>
            <a:cxnLst/>
            <a:rect l="l" t="t" r="r" b="b"/>
            <a:pathLst>
              <a:path w="572134" h="666114">
                <a:moveTo>
                  <a:pt x="572135" y="219963"/>
                </a:moveTo>
                <a:lnTo>
                  <a:pt x="361695" y="376555"/>
                </a:lnTo>
                <a:lnTo>
                  <a:pt x="81534" y="0"/>
                </a:lnTo>
                <a:lnTo>
                  <a:pt x="0" y="60706"/>
                </a:lnTo>
                <a:lnTo>
                  <a:pt x="280162" y="437261"/>
                </a:lnTo>
                <a:lnTo>
                  <a:pt x="69723" y="593851"/>
                </a:lnTo>
                <a:lnTo>
                  <a:pt x="513714" y="665988"/>
                </a:lnTo>
                <a:lnTo>
                  <a:pt x="572135" y="219963"/>
                </a:lnTo>
                <a:close/>
              </a:path>
            </a:pathLst>
          </a:custGeom>
          <a:ln w="1904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866339" y="5129075"/>
            <a:ext cx="1391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endParaRPr lang="en-IN" dirty="0" smtClean="0"/>
          </a:p>
          <a:p>
            <a:r>
              <a:rPr lang="en-IN" dirty="0" smtClean="0"/>
              <a:t>SGLT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6806057" y="5590353"/>
            <a:ext cx="105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0070C0"/>
                </a:solidFill>
              </a:rPr>
              <a:t>GLT</a:t>
            </a:r>
            <a:endParaRPr lang="en-I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 noGrp="1"/>
          </p:cNvSpPr>
          <p:nvPr>
            <p:ph idx="1"/>
          </p:nvPr>
        </p:nvSpPr>
        <p:spPr>
          <a:xfrm>
            <a:off x="0" y="705567"/>
            <a:ext cx="9144000" cy="52706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5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/>
              <a:t>Type of </a:t>
            </a:r>
            <a:r>
              <a:rPr sz="2400" dirty="0" smtClean="0"/>
              <a:t>co-transport</a:t>
            </a:r>
            <a:r>
              <a:rPr lang="en-US" sz="2400" dirty="0" smtClean="0"/>
              <a:t>,</a:t>
            </a:r>
            <a:endParaRPr sz="2400" dirty="0"/>
          </a:p>
          <a:p>
            <a:pPr marL="355600" marR="5080" indent="-342900">
              <a:lnSpc>
                <a:spcPts val="3500"/>
              </a:lnSpc>
              <a:spcBef>
                <a:spcPts val="6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/>
              <a:t>2 binding sites on the transporter, one for Na+ and other  for glucose.</a:t>
            </a:r>
          </a:p>
          <a:p>
            <a:pPr marL="355600" indent="-342900">
              <a:lnSpc>
                <a:spcPts val="3500"/>
              </a:lnSpc>
              <a:spcBef>
                <a:spcPts val="1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/>
              <a:t>Na + binding is important because after Na </a:t>
            </a:r>
            <a:r>
              <a:rPr sz="2400" dirty="0" smtClean="0"/>
              <a:t>+</a:t>
            </a:r>
            <a:r>
              <a:rPr lang="en-IN" sz="2400" dirty="0" smtClean="0"/>
              <a:t>   </a:t>
            </a:r>
            <a:r>
              <a:rPr sz="2400" dirty="0" smtClean="0"/>
              <a:t>binding</a:t>
            </a:r>
            <a:r>
              <a:rPr sz="2400" dirty="0"/>
              <a:t>, conformational changes occurs so that </a:t>
            </a:r>
            <a:r>
              <a:rPr lang="en-IN" sz="2400" dirty="0" smtClean="0"/>
              <a:t>  </a:t>
            </a:r>
            <a:r>
              <a:rPr sz="2400" dirty="0" smtClean="0"/>
              <a:t>glucose  </a:t>
            </a:r>
            <a:r>
              <a:rPr sz="2400" dirty="0"/>
              <a:t>can bind.</a:t>
            </a:r>
          </a:p>
          <a:p>
            <a:pPr marL="355600" marR="645795" indent="-342900">
              <a:lnSpc>
                <a:spcPts val="3500"/>
              </a:lnSpc>
              <a:spcBef>
                <a:spcPts val="65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/>
              <a:t>Na + is transported across cell membrane, down the  </a:t>
            </a:r>
            <a:r>
              <a:rPr lang="en-US" sz="2400" dirty="0" smtClean="0"/>
              <a:t>c</a:t>
            </a:r>
            <a:r>
              <a:rPr sz="2400" dirty="0" smtClean="0"/>
              <a:t>oncentration </a:t>
            </a:r>
            <a:r>
              <a:rPr sz="2400" dirty="0"/>
              <a:t>gradient and glucose goes against a  concentration gradient.</a:t>
            </a:r>
          </a:p>
          <a:p>
            <a:pPr marL="355600" marR="275590" indent="-342900">
              <a:lnSpc>
                <a:spcPts val="3500"/>
              </a:lnSpc>
              <a:spcBef>
                <a:spcPts val="6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/>
              <a:t>ATP is spent at the level of Na-K ATPase pump to expel  Na out.</a:t>
            </a:r>
          </a:p>
          <a:p>
            <a:pPr marL="355600" marR="260985" indent="-342900">
              <a:lnSpc>
                <a:spcPts val="350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/>
              <a:t>Both glucose and galactose are absorbed by a sodium-  dependent process.</a:t>
            </a:r>
          </a:p>
          <a:p>
            <a:pPr marL="355600" indent="-342900">
              <a:lnSpc>
                <a:spcPts val="3500"/>
              </a:lnSpc>
              <a:spcBef>
                <a:spcPts val="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/>
              <a:t>They are carried by the same transport protein (</a:t>
            </a:r>
            <a:r>
              <a:rPr sz="2400" dirty="0" smtClean="0"/>
              <a:t>SGLT</a:t>
            </a:r>
            <a:r>
              <a:rPr lang="en-IN" sz="2400" dirty="0" smtClean="0"/>
              <a:t>)</a:t>
            </a:r>
            <a:endParaRPr sz="2400" dirty="0"/>
          </a:p>
        </p:txBody>
      </p:sp>
      <p:sp>
        <p:nvSpPr>
          <p:cNvPr id="5" name="object 5"/>
          <p:cNvSpPr txBox="1">
            <a:spLocks/>
          </p:cNvSpPr>
          <p:nvPr/>
        </p:nvSpPr>
        <p:spPr>
          <a:xfrm>
            <a:off x="822965" y="138104"/>
            <a:ext cx="6588125" cy="567463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IN" sz="3600" b="1" spc="-275" dirty="0">
                <a:solidFill>
                  <a:srgbClr val="0070C0"/>
                </a:solidFill>
                <a:latin typeface="Comic Sans MS" panose="030F0702030302020204" pitchFamily="66" charset="0"/>
              </a:rPr>
              <a:t>Na+ dependent transporter</a:t>
            </a:r>
          </a:p>
        </p:txBody>
      </p:sp>
    </p:spTree>
    <p:extLst>
      <p:ext uri="{BB962C8B-B14F-4D97-AF65-F5344CB8AC3E}">
        <p14:creationId xmlns:p14="http://schemas.microsoft.com/office/powerpoint/2010/main" val="35665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1537</Words>
  <Application>Microsoft Office PowerPoint</Application>
  <PresentationFormat>On-screen Show (4:3)</PresentationFormat>
  <Paragraphs>262</Paragraphs>
  <Slides>38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1_Office Theme</vt:lpstr>
      <vt:lpstr>Absorption &amp; transport of glucose</vt:lpstr>
      <vt:lpstr>PowerPoint Presentation</vt:lpstr>
      <vt:lpstr>PowerPoint Presentation</vt:lpstr>
      <vt:lpstr>Nutrient Absorption - Carbohydrate</vt:lpstr>
      <vt:lpstr>PowerPoint Presentation</vt:lpstr>
      <vt:lpstr>Absorption of carbohydrates</vt:lpstr>
      <vt:lpstr>Passive diffusion</vt:lpstr>
      <vt:lpstr>Glucose transporters</vt:lpstr>
      <vt:lpstr>PowerPoint Presentation</vt:lpstr>
      <vt:lpstr>PowerPoint Presentation</vt:lpstr>
      <vt:lpstr>PowerPoint Presentation</vt:lpstr>
      <vt:lpstr>PowerPoint Presentation</vt:lpstr>
      <vt:lpstr>3 reasons for expulsion of sodium</vt:lpstr>
      <vt:lpstr>Clinical significance</vt:lpstr>
      <vt:lpstr>Solvent  drag  absorption</vt:lpstr>
      <vt:lpstr>PowerPoint Presentation</vt:lpstr>
      <vt:lpstr>PowerPoint Presentation</vt:lpstr>
      <vt:lpstr>Na+ independent transporters</vt:lpstr>
      <vt:lpstr>Location of GLUT 2 and GLUT 5 in intestine</vt:lpstr>
      <vt:lpstr>Diagram showing absorption of  monosaccharides</vt:lpstr>
      <vt:lpstr>Purpose of GLUT 5 and GLUT 2</vt:lpstr>
      <vt:lpstr>Factors affecting rate of absorption of  Monosaccharides</vt:lpstr>
      <vt:lpstr>Glucose transporters</vt:lpstr>
      <vt:lpstr>GLUCOSE TRASNPORTERS</vt:lpstr>
      <vt:lpstr>PowerPoint Presentation</vt:lpstr>
      <vt:lpstr>PowerPoint Presentation</vt:lpstr>
      <vt:lpstr>PowerPoint Presentation</vt:lpstr>
      <vt:lpstr>Glucose Transporters- facilitated diffusion</vt:lpstr>
      <vt:lpstr>PowerPoint Presentation</vt:lpstr>
      <vt:lpstr>Regulation of Glucose Transport</vt:lpstr>
      <vt:lpstr>PowerPoint Presentation</vt:lpstr>
      <vt:lpstr>PowerPoint Presentation</vt:lpstr>
      <vt:lpstr>PowerPoint Presentation</vt:lpstr>
      <vt:lpstr>PowerPoint Presentation</vt:lpstr>
      <vt:lpstr>Metabolic actions of insulin in striated  muscle, adipose tissue, and liver</vt:lpstr>
      <vt:lpstr>PowerPoint Presentation</vt:lpstr>
      <vt:lpstr>PowerPoint Presentation</vt:lpstr>
      <vt:lpstr>Mainly for the  transport of fructose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Absorption &amp; transport of glucose</dc:title>
  <dc:creator>Nudhali</dc:creator>
  <cp:lastModifiedBy>Windows User</cp:lastModifiedBy>
  <cp:revision>14</cp:revision>
  <dcterms:created xsi:type="dcterms:W3CDTF">2018-11-22T01:27:45Z</dcterms:created>
  <dcterms:modified xsi:type="dcterms:W3CDTF">2020-01-01T18:58:29Z</dcterms:modified>
</cp:coreProperties>
</file>