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1" r:id="rId2"/>
  </p:sldMasterIdLst>
  <p:notesMasterIdLst>
    <p:notesMasterId r:id="rId49"/>
  </p:notesMasterIdLst>
  <p:sldIdLst>
    <p:sldId id="256" r:id="rId3"/>
    <p:sldId id="258" r:id="rId4"/>
    <p:sldId id="362" r:id="rId5"/>
    <p:sldId id="344" r:id="rId6"/>
    <p:sldId id="306" r:id="rId7"/>
    <p:sldId id="309" r:id="rId8"/>
    <p:sldId id="310" r:id="rId9"/>
    <p:sldId id="307" r:id="rId10"/>
    <p:sldId id="311" r:id="rId11"/>
    <p:sldId id="308" r:id="rId12"/>
    <p:sldId id="316" r:id="rId13"/>
    <p:sldId id="317" r:id="rId14"/>
    <p:sldId id="364" r:id="rId15"/>
    <p:sldId id="257" r:id="rId16"/>
    <p:sldId id="268" r:id="rId17"/>
    <p:sldId id="270" r:id="rId18"/>
    <p:sldId id="271" r:id="rId19"/>
    <p:sldId id="272" r:id="rId20"/>
    <p:sldId id="313" r:id="rId21"/>
    <p:sldId id="293" r:id="rId22"/>
    <p:sldId id="314" r:id="rId23"/>
    <p:sldId id="315" r:id="rId24"/>
    <p:sldId id="292" r:id="rId25"/>
    <p:sldId id="332" r:id="rId26"/>
    <p:sldId id="333" r:id="rId27"/>
    <p:sldId id="277" r:id="rId28"/>
    <p:sldId id="278" r:id="rId29"/>
    <p:sldId id="283" r:id="rId30"/>
    <p:sldId id="363" r:id="rId31"/>
    <p:sldId id="319" r:id="rId32"/>
    <p:sldId id="285" r:id="rId33"/>
    <p:sldId id="320" r:id="rId34"/>
    <p:sldId id="321" r:id="rId35"/>
    <p:sldId id="322" r:id="rId36"/>
    <p:sldId id="323" r:id="rId37"/>
    <p:sldId id="324" r:id="rId38"/>
    <p:sldId id="335" r:id="rId39"/>
    <p:sldId id="336" r:id="rId40"/>
    <p:sldId id="286" r:id="rId41"/>
    <p:sldId id="288" r:id="rId42"/>
    <p:sldId id="287" r:id="rId43"/>
    <p:sldId id="299" r:id="rId44"/>
    <p:sldId id="353" r:id="rId45"/>
    <p:sldId id="337" r:id="rId46"/>
    <p:sldId id="330" r:id="rId47"/>
    <p:sldId id="35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50ED92-E2C4-4F89-91D2-74DD355617F1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99BD45-1BBC-4592-9DA7-9AE1FD447D05}">
      <dgm:prSet/>
      <dgm:spPr/>
      <dgm:t>
        <a:bodyPr/>
        <a:lstStyle/>
        <a:p>
          <a:pPr rtl="0"/>
          <a:r>
            <a:rPr lang="en-US" i="1" dirty="0" err="1"/>
            <a:t>Phosphogluconate</a:t>
          </a:r>
          <a:r>
            <a:rPr lang="en-US" i="1" dirty="0"/>
            <a:t> Pathway</a:t>
          </a:r>
        </a:p>
      </dgm:t>
    </dgm:pt>
    <dgm:pt modelId="{6EB51D5D-42B6-44D1-91D0-64628E080EB0}" type="parTrans" cxnId="{6101989F-650B-4D95-904D-5A7493AC4843}">
      <dgm:prSet/>
      <dgm:spPr/>
      <dgm:t>
        <a:bodyPr/>
        <a:lstStyle/>
        <a:p>
          <a:endParaRPr lang="en-US" i="1"/>
        </a:p>
      </dgm:t>
    </dgm:pt>
    <dgm:pt modelId="{DF660409-1540-4A82-A348-1142856E53B7}" type="sibTrans" cxnId="{6101989F-650B-4D95-904D-5A7493AC4843}">
      <dgm:prSet/>
      <dgm:spPr/>
      <dgm:t>
        <a:bodyPr/>
        <a:lstStyle/>
        <a:p>
          <a:endParaRPr lang="en-US" i="1"/>
        </a:p>
      </dgm:t>
    </dgm:pt>
    <dgm:pt modelId="{2353EC4E-6378-44F6-84B3-5CD2BC7A43B3}">
      <dgm:prSet/>
      <dgm:spPr/>
      <dgm:t>
        <a:bodyPr/>
        <a:lstStyle/>
        <a:p>
          <a:pPr rtl="0"/>
          <a:r>
            <a:rPr lang="en-US" i="1" dirty="0"/>
            <a:t>Pentose Cycle/ Shunt</a:t>
          </a:r>
        </a:p>
      </dgm:t>
    </dgm:pt>
    <dgm:pt modelId="{A09490FB-08B0-4EF6-B3A1-7118F246A3C1}" type="parTrans" cxnId="{9AA22BF2-0879-462D-BDEE-156FBC6596BF}">
      <dgm:prSet/>
      <dgm:spPr/>
      <dgm:t>
        <a:bodyPr/>
        <a:lstStyle/>
        <a:p>
          <a:endParaRPr lang="en-US" i="1"/>
        </a:p>
      </dgm:t>
    </dgm:pt>
    <dgm:pt modelId="{EBE3539E-9E82-45B1-A5D2-50FDBCD992CB}" type="sibTrans" cxnId="{9AA22BF2-0879-462D-BDEE-156FBC6596BF}">
      <dgm:prSet/>
      <dgm:spPr/>
      <dgm:t>
        <a:bodyPr/>
        <a:lstStyle/>
        <a:p>
          <a:endParaRPr lang="en-US" i="1"/>
        </a:p>
      </dgm:t>
    </dgm:pt>
    <dgm:pt modelId="{4D5735E8-21FA-4156-87BA-8EA190422B25}">
      <dgm:prSet/>
      <dgm:spPr/>
      <dgm:t>
        <a:bodyPr/>
        <a:lstStyle/>
        <a:p>
          <a:pPr rtl="0"/>
          <a:r>
            <a:rPr lang="en-US" i="1" dirty="0" err="1"/>
            <a:t>Hexose</a:t>
          </a:r>
          <a:r>
            <a:rPr lang="en-US" i="1" dirty="0"/>
            <a:t> </a:t>
          </a:r>
          <a:r>
            <a:rPr lang="en-US" i="1" dirty="0" err="1"/>
            <a:t>Monophosphate</a:t>
          </a:r>
          <a:r>
            <a:rPr lang="en-US" i="1" dirty="0"/>
            <a:t> Pathway or Shunt</a:t>
          </a:r>
        </a:p>
      </dgm:t>
    </dgm:pt>
    <dgm:pt modelId="{A78EF7AC-935A-4FD4-A165-22E09A0993F2}" type="parTrans" cxnId="{FD34B5E5-8987-4520-B2ED-D74B7D782D24}">
      <dgm:prSet/>
      <dgm:spPr/>
      <dgm:t>
        <a:bodyPr/>
        <a:lstStyle/>
        <a:p>
          <a:endParaRPr lang="en-US" i="1"/>
        </a:p>
      </dgm:t>
    </dgm:pt>
    <dgm:pt modelId="{89D3F1D6-84D5-44DB-A4D2-3D13A290AD50}" type="sibTrans" cxnId="{FD34B5E5-8987-4520-B2ED-D74B7D782D24}">
      <dgm:prSet/>
      <dgm:spPr/>
      <dgm:t>
        <a:bodyPr/>
        <a:lstStyle/>
        <a:p>
          <a:endParaRPr lang="en-US" i="1"/>
        </a:p>
      </dgm:t>
    </dgm:pt>
    <dgm:pt modelId="{590D6A0E-59B7-4E8F-819F-FFA9243934BD}">
      <dgm:prSet/>
      <dgm:spPr/>
      <dgm:t>
        <a:bodyPr/>
        <a:lstStyle/>
        <a:p>
          <a:pPr rtl="0"/>
          <a:r>
            <a:rPr lang="en-US" i="1" dirty="0"/>
            <a:t>Warburg-Dickens-</a:t>
          </a:r>
          <a:r>
            <a:rPr lang="en-US" i="1" dirty="0" err="1"/>
            <a:t>Lipman</a:t>
          </a:r>
          <a:r>
            <a:rPr lang="en-US" i="1" dirty="0"/>
            <a:t> Pathway</a:t>
          </a:r>
        </a:p>
      </dgm:t>
    </dgm:pt>
    <dgm:pt modelId="{AC4E73E3-A7FB-4861-91A3-05DDAE786627}" type="parTrans" cxnId="{B2B39F20-354A-4D4A-84BA-70619B2709C1}">
      <dgm:prSet/>
      <dgm:spPr/>
      <dgm:t>
        <a:bodyPr/>
        <a:lstStyle/>
        <a:p>
          <a:endParaRPr lang="en-US" i="1"/>
        </a:p>
      </dgm:t>
    </dgm:pt>
    <dgm:pt modelId="{88ABFC2C-6522-403E-9BCD-0C892B919B01}" type="sibTrans" cxnId="{B2B39F20-354A-4D4A-84BA-70619B2709C1}">
      <dgm:prSet/>
      <dgm:spPr/>
      <dgm:t>
        <a:bodyPr/>
        <a:lstStyle/>
        <a:p>
          <a:endParaRPr lang="en-US" i="1"/>
        </a:p>
      </dgm:t>
    </dgm:pt>
    <dgm:pt modelId="{E9B9F1A5-0AA5-4D5D-8CB3-CE526DD4E561}">
      <dgm:prSet/>
      <dgm:spPr/>
      <dgm:t>
        <a:bodyPr/>
        <a:lstStyle/>
        <a:p>
          <a:pPr rtl="0"/>
          <a:r>
            <a:rPr lang="en-US" i="1" dirty="0"/>
            <a:t>Direct oxidative pathway</a:t>
          </a:r>
        </a:p>
      </dgm:t>
    </dgm:pt>
    <dgm:pt modelId="{647B7494-2792-4EC8-AC40-06B659CFC808}" type="parTrans" cxnId="{F9C22CDC-EBEC-4785-93E7-E7B718604E1F}">
      <dgm:prSet/>
      <dgm:spPr/>
      <dgm:t>
        <a:bodyPr/>
        <a:lstStyle/>
        <a:p>
          <a:endParaRPr lang="en-IN" i="1"/>
        </a:p>
      </dgm:t>
    </dgm:pt>
    <dgm:pt modelId="{4E1BA670-EDF3-460C-AEF3-727D1E378F90}" type="sibTrans" cxnId="{F9C22CDC-EBEC-4785-93E7-E7B718604E1F}">
      <dgm:prSet/>
      <dgm:spPr/>
      <dgm:t>
        <a:bodyPr/>
        <a:lstStyle/>
        <a:p>
          <a:endParaRPr lang="en-IN" i="1"/>
        </a:p>
      </dgm:t>
    </dgm:pt>
    <dgm:pt modelId="{3B17E7B8-0F28-43FE-9E98-0A27AAFF2DE8}" type="pres">
      <dgm:prSet presAssocID="{6650ED92-E2C4-4F89-91D2-74DD355617F1}" presName="linear" presStyleCnt="0">
        <dgm:presLayoutVars>
          <dgm:animLvl val="lvl"/>
          <dgm:resizeHandles val="exact"/>
        </dgm:presLayoutVars>
      </dgm:prSet>
      <dgm:spPr/>
    </dgm:pt>
    <dgm:pt modelId="{124F72F3-6F71-4F43-B1A9-E4F23155E680}" type="pres">
      <dgm:prSet presAssocID="{1D99BD45-1BBC-4592-9DA7-9AE1FD447D0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D0C70FC-BD0E-4D87-8CC9-966AE3000FB2}" type="pres">
      <dgm:prSet presAssocID="{DF660409-1540-4A82-A348-1142856E53B7}" presName="spacer" presStyleCnt="0"/>
      <dgm:spPr/>
    </dgm:pt>
    <dgm:pt modelId="{EAA88EE4-3550-4AE0-AFF2-111CEB014CA4}" type="pres">
      <dgm:prSet presAssocID="{2353EC4E-6378-44F6-84B3-5CD2BC7A43B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BCEF67C-A84C-4CC1-934E-22544CA50434}" type="pres">
      <dgm:prSet presAssocID="{EBE3539E-9E82-45B1-A5D2-50FDBCD992CB}" presName="spacer" presStyleCnt="0"/>
      <dgm:spPr/>
    </dgm:pt>
    <dgm:pt modelId="{788933B2-1A3A-4D0A-B1B4-11E66783CFF7}" type="pres">
      <dgm:prSet presAssocID="{4D5735E8-21FA-4156-87BA-8EA190422B2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8CF4450-2D4E-4A29-9BBF-0D44AE244B92}" type="pres">
      <dgm:prSet presAssocID="{89D3F1D6-84D5-44DB-A4D2-3D13A290AD50}" presName="spacer" presStyleCnt="0"/>
      <dgm:spPr/>
    </dgm:pt>
    <dgm:pt modelId="{F3ED611A-31EC-4480-A527-06B3D5751088}" type="pres">
      <dgm:prSet presAssocID="{590D6A0E-59B7-4E8F-819F-FFA9243934B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6A29236-BA55-49B5-8632-946B425E2E77}" type="pres">
      <dgm:prSet presAssocID="{88ABFC2C-6522-403E-9BCD-0C892B919B01}" presName="spacer" presStyleCnt="0"/>
      <dgm:spPr/>
    </dgm:pt>
    <dgm:pt modelId="{9E1F0141-5086-497D-B9B0-8D86424A2976}" type="pres">
      <dgm:prSet presAssocID="{E9B9F1A5-0AA5-4D5D-8CB3-CE526DD4E56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B341E04-54D3-4A96-9A79-2944C83A11A7}" type="presOf" srcId="{1D99BD45-1BBC-4592-9DA7-9AE1FD447D05}" destId="{124F72F3-6F71-4F43-B1A9-E4F23155E680}" srcOrd="0" destOrd="0" presId="urn:microsoft.com/office/officeart/2005/8/layout/vList2"/>
    <dgm:cxn modelId="{D456C20B-A168-4644-803B-BB7A07E00C66}" type="presOf" srcId="{590D6A0E-59B7-4E8F-819F-FFA9243934BD}" destId="{F3ED611A-31EC-4480-A527-06B3D5751088}" srcOrd="0" destOrd="0" presId="urn:microsoft.com/office/officeart/2005/8/layout/vList2"/>
    <dgm:cxn modelId="{B2B39F20-354A-4D4A-84BA-70619B2709C1}" srcId="{6650ED92-E2C4-4F89-91D2-74DD355617F1}" destId="{590D6A0E-59B7-4E8F-819F-FFA9243934BD}" srcOrd="3" destOrd="0" parTransId="{AC4E73E3-A7FB-4861-91A3-05DDAE786627}" sibTransId="{88ABFC2C-6522-403E-9BCD-0C892B919B01}"/>
    <dgm:cxn modelId="{0078012E-26DD-498F-BB8A-55589F3B7FB8}" type="presOf" srcId="{E9B9F1A5-0AA5-4D5D-8CB3-CE526DD4E561}" destId="{9E1F0141-5086-497D-B9B0-8D86424A2976}" srcOrd="0" destOrd="0" presId="urn:microsoft.com/office/officeart/2005/8/layout/vList2"/>
    <dgm:cxn modelId="{4DB7C950-35AF-4443-9635-912B2630315B}" type="presOf" srcId="{2353EC4E-6378-44F6-84B3-5CD2BC7A43B3}" destId="{EAA88EE4-3550-4AE0-AFF2-111CEB014CA4}" srcOrd="0" destOrd="0" presId="urn:microsoft.com/office/officeart/2005/8/layout/vList2"/>
    <dgm:cxn modelId="{7E145377-934E-4789-83A1-08953BD4A6DB}" type="presOf" srcId="{4D5735E8-21FA-4156-87BA-8EA190422B25}" destId="{788933B2-1A3A-4D0A-B1B4-11E66783CFF7}" srcOrd="0" destOrd="0" presId="urn:microsoft.com/office/officeart/2005/8/layout/vList2"/>
    <dgm:cxn modelId="{6101989F-650B-4D95-904D-5A7493AC4843}" srcId="{6650ED92-E2C4-4F89-91D2-74DD355617F1}" destId="{1D99BD45-1BBC-4592-9DA7-9AE1FD447D05}" srcOrd="0" destOrd="0" parTransId="{6EB51D5D-42B6-44D1-91D0-64628E080EB0}" sibTransId="{DF660409-1540-4A82-A348-1142856E53B7}"/>
    <dgm:cxn modelId="{F9C22CDC-EBEC-4785-93E7-E7B718604E1F}" srcId="{6650ED92-E2C4-4F89-91D2-74DD355617F1}" destId="{E9B9F1A5-0AA5-4D5D-8CB3-CE526DD4E561}" srcOrd="4" destOrd="0" parTransId="{647B7494-2792-4EC8-AC40-06B659CFC808}" sibTransId="{4E1BA670-EDF3-460C-AEF3-727D1E378F90}"/>
    <dgm:cxn modelId="{FD34B5E5-8987-4520-B2ED-D74B7D782D24}" srcId="{6650ED92-E2C4-4F89-91D2-74DD355617F1}" destId="{4D5735E8-21FA-4156-87BA-8EA190422B25}" srcOrd="2" destOrd="0" parTransId="{A78EF7AC-935A-4FD4-A165-22E09A0993F2}" sibTransId="{89D3F1D6-84D5-44DB-A4D2-3D13A290AD50}"/>
    <dgm:cxn modelId="{9AA22BF2-0879-462D-BDEE-156FBC6596BF}" srcId="{6650ED92-E2C4-4F89-91D2-74DD355617F1}" destId="{2353EC4E-6378-44F6-84B3-5CD2BC7A43B3}" srcOrd="1" destOrd="0" parTransId="{A09490FB-08B0-4EF6-B3A1-7118F246A3C1}" sibTransId="{EBE3539E-9E82-45B1-A5D2-50FDBCD992CB}"/>
    <dgm:cxn modelId="{640008FF-3270-4618-8B70-B99D568DE09B}" type="presOf" srcId="{6650ED92-E2C4-4F89-91D2-74DD355617F1}" destId="{3B17E7B8-0F28-43FE-9E98-0A27AAFF2DE8}" srcOrd="0" destOrd="0" presId="urn:microsoft.com/office/officeart/2005/8/layout/vList2"/>
    <dgm:cxn modelId="{BF364677-9B75-4B94-8B82-4476BB0E1487}" type="presParOf" srcId="{3B17E7B8-0F28-43FE-9E98-0A27AAFF2DE8}" destId="{124F72F3-6F71-4F43-B1A9-E4F23155E680}" srcOrd="0" destOrd="0" presId="urn:microsoft.com/office/officeart/2005/8/layout/vList2"/>
    <dgm:cxn modelId="{F5C2C807-55A8-4D7D-B0CD-77A1A2C7B81B}" type="presParOf" srcId="{3B17E7B8-0F28-43FE-9E98-0A27AAFF2DE8}" destId="{1D0C70FC-BD0E-4D87-8CC9-966AE3000FB2}" srcOrd="1" destOrd="0" presId="urn:microsoft.com/office/officeart/2005/8/layout/vList2"/>
    <dgm:cxn modelId="{0C91DB38-F8E2-43C1-9944-786488DC5AF8}" type="presParOf" srcId="{3B17E7B8-0F28-43FE-9E98-0A27AAFF2DE8}" destId="{EAA88EE4-3550-4AE0-AFF2-111CEB014CA4}" srcOrd="2" destOrd="0" presId="urn:microsoft.com/office/officeart/2005/8/layout/vList2"/>
    <dgm:cxn modelId="{49050DCF-D645-4394-BC9A-C5BB84B381E3}" type="presParOf" srcId="{3B17E7B8-0F28-43FE-9E98-0A27AAFF2DE8}" destId="{7BCEF67C-A84C-4CC1-934E-22544CA50434}" srcOrd="3" destOrd="0" presId="urn:microsoft.com/office/officeart/2005/8/layout/vList2"/>
    <dgm:cxn modelId="{880C45E8-6525-40A2-AAC7-64D50F5BF551}" type="presParOf" srcId="{3B17E7B8-0F28-43FE-9E98-0A27AAFF2DE8}" destId="{788933B2-1A3A-4D0A-B1B4-11E66783CFF7}" srcOrd="4" destOrd="0" presId="urn:microsoft.com/office/officeart/2005/8/layout/vList2"/>
    <dgm:cxn modelId="{171F1377-782D-4C82-8810-4B0C561EFF0A}" type="presParOf" srcId="{3B17E7B8-0F28-43FE-9E98-0A27AAFF2DE8}" destId="{D8CF4450-2D4E-4A29-9BBF-0D44AE244B92}" srcOrd="5" destOrd="0" presId="urn:microsoft.com/office/officeart/2005/8/layout/vList2"/>
    <dgm:cxn modelId="{312E6065-72C4-489D-B394-9BEBA28F4CDA}" type="presParOf" srcId="{3B17E7B8-0F28-43FE-9E98-0A27AAFF2DE8}" destId="{F3ED611A-31EC-4480-A527-06B3D5751088}" srcOrd="6" destOrd="0" presId="urn:microsoft.com/office/officeart/2005/8/layout/vList2"/>
    <dgm:cxn modelId="{E84BEF1A-3003-491A-8A2B-5FF3522889C1}" type="presParOf" srcId="{3B17E7B8-0F28-43FE-9E98-0A27AAFF2DE8}" destId="{C6A29236-BA55-49B5-8632-946B425E2E77}" srcOrd="7" destOrd="0" presId="urn:microsoft.com/office/officeart/2005/8/layout/vList2"/>
    <dgm:cxn modelId="{C948135C-3325-4193-8401-D9444131F403}" type="presParOf" srcId="{3B17E7B8-0F28-43FE-9E98-0A27AAFF2DE8}" destId="{9E1F0141-5086-497D-B9B0-8D86424A297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F72F3-6F71-4F43-B1A9-E4F23155E680}">
      <dsp:nvSpPr>
        <dsp:cNvPr id="0" name=""/>
        <dsp:cNvSpPr/>
      </dsp:nvSpPr>
      <dsp:spPr>
        <a:xfrm>
          <a:off x="0" y="206661"/>
          <a:ext cx="8229600" cy="748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 dirty="0" err="1"/>
            <a:t>Phosphogluconate</a:t>
          </a:r>
          <a:r>
            <a:rPr lang="en-US" sz="3200" i="1" kern="1200" dirty="0"/>
            <a:t> Pathway</a:t>
          </a:r>
        </a:p>
      </dsp:txBody>
      <dsp:txXfrm>
        <a:off x="36553" y="243214"/>
        <a:ext cx="8156494" cy="675694"/>
      </dsp:txXfrm>
    </dsp:sp>
    <dsp:sp modelId="{EAA88EE4-3550-4AE0-AFF2-111CEB014CA4}">
      <dsp:nvSpPr>
        <dsp:cNvPr id="0" name=""/>
        <dsp:cNvSpPr/>
      </dsp:nvSpPr>
      <dsp:spPr>
        <a:xfrm>
          <a:off x="0" y="1047621"/>
          <a:ext cx="8229600" cy="748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 dirty="0"/>
            <a:t>Pentose Cycle/ Shunt</a:t>
          </a:r>
        </a:p>
      </dsp:txBody>
      <dsp:txXfrm>
        <a:off x="36553" y="1084174"/>
        <a:ext cx="8156494" cy="675694"/>
      </dsp:txXfrm>
    </dsp:sp>
    <dsp:sp modelId="{788933B2-1A3A-4D0A-B1B4-11E66783CFF7}">
      <dsp:nvSpPr>
        <dsp:cNvPr id="0" name=""/>
        <dsp:cNvSpPr/>
      </dsp:nvSpPr>
      <dsp:spPr>
        <a:xfrm>
          <a:off x="0" y="1888581"/>
          <a:ext cx="8229600" cy="748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 dirty="0" err="1"/>
            <a:t>Hexose</a:t>
          </a:r>
          <a:r>
            <a:rPr lang="en-US" sz="3200" i="1" kern="1200" dirty="0"/>
            <a:t> </a:t>
          </a:r>
          <a:r>
            <a:rPr lang="en-US" sz="3200" i="1" kern="1200" dirty="0" err="1"/>
            <a:t>Monophosphate</a:t>
          </a:r>
          <a:r>
            <a:rPr lang="en-US" sz="3200" i="1" kern="1200" dirty="0"/>
            <a:t> Pathway or Shunt</a:t>
          </a:r>
        </a:p>
      </dsp:txBody>
      <dsp:txXfrm>
        <a:off x="36553" y="1925134"/>
        <a:ext cx="8156494" cy="675694"/>
      </dsp:txXfrm>
    </dsp:sp>
    <dsp:sp modelId="{F3ED611A-31EC-4480-A527-06B3D5751088}">
      <dsp:nvSpPr>
        <dsp:cNvPr id="0" name=""/>
        <dsp:cNvSpPr/>
      </dsp:nvSpPr>
      <dsp:spPr>
        <a:xfrm>
          <a:off x="0" y="2729541"/>
          <a:ext cx="8229600" cy="748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 dirty="0"/>
            <a:t>Warburg-Dickens-</a:t>
          </a:r>
          <a:r>
            <a:rPr lang="en-US" sz="3200" i="1" kern="1200" dirty="0" err="1"/>
            <a:t>Lipman</a:t>
          </a:r>
          <a:r>
            <a:rPr lang="en-US" sz="3200" i="1" kern="1200" dirty="0"/>
            <a:t> Pathway</a:t>
          </a:r>
        </a:p>
      </dsp:txBody>
      <dsp:txXfrm>
        <a:off x="36553" y="2766094"/>
        <a:ext cx="8156494" cy="675694"/>
      </dsp:txXfrm>
    </dsp:sp>
    <dsp:sp modelId="{9E1F0141-5086-497D-B9B0-8D86424A2976}">
      <dsp:nvSpPr>
        <dsp:cNvPr id="0" name=""/>
        <dsp:cNvSpPr/>
      </dsp:nvSpPr>
      <dsp:spPr>
        <a:xfrm>
          <a:off x="0" y="3570501"/>
          <a:ext cx="8229600" cy="748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 dirty="0"/>
            <a:t>Direct oxidative pathway</a:t>
          </a:r>
        </a:p>
      </dsp:txBody>
      <dsp:txXfrm>
        <a:off x="36553" y="3607054"/>
        <a:ext cx="8156494" cy="675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44854-36B7-441D-B000-E3063ADD6011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DF86F-BD27-43D1-B88A-C186C0E76A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DF86F-BD27-43D1-B88A-C186C0E76A6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87EF0D-8EE0-44F6-AA9C-40D1BA574C3B}" type="slidenum">
              <a:rPr lang="en-US"/>
              <a:pPr/>
              <a:t>17</a:t>
            </a:fld>
            <a:endParaRPr lang="en-US"/>
          </a:p>
        </p:txBody>
      </p:sp>
      <p:sp>
        <p:nvSpPr>
          <p:cNvPr id="1986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2077A1-2403-4D1B-A4FA-B487BC3BF523}" type="slidenum">
              <a:rPr lang="en-US"/>
              <a:pPr/>
              <a:t>18</a:t>
            </a:fld>
            <a:endParaRPr lang="en-US"/>
          </a:p>
        </p:txBody>
      </p:sp>
      <p:sp>
        <p:nvSpPr>
          <p:cNvPr id="1996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8713B-0A02-49BD-964C-389179328E8C}" type="slidenum">
              <a:rPr lang="en-US"/>
              <a:pPr/>
              <a:t>20</a:t>
            </a:fld>
            <a:endParaRPr lang="en-US"/>
          </a:p>
        </p:txBody>
      </p:sp>
      <p:sp>
        <p:nvSpPr>
          <p:cNvPr id="2058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DF86F-BD27-43D1-B88A-C186C0E76A6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A7892-BB95-461F-979F-6E791F880D1A}" type="slidenum">
              <a:rPr lang="en-US"/>
              <a:pPr/>
              <a:t>26</a:t>
            </a:fld>
            <a:endParaRPr lang="en-US"/>
          </a:p>
        </p:txBody>
      </p:sp>
      <p:sp>
        <p:nvSpPr>
          <p:cNvPr id="2068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5EBCC0-A56B-42E3-B7A9-14331C1DBAF3}" type="slidenum">
              <a:rPr lang="en-US"/>
              <a:pPr/>
              <a:t>27</a:t>
            </a:fld>
            <a:endParaRPr lang="en-US"/>
          </a:p>
        </p:txBody>
      </p:sp>
      <p:sp>
        <p:nvSpPr>
          <p:cNvPr id="2078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DF86F-BD27-43D1-B88A-C186C0E76A6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DF86F-BD27-43D1-B88A-C186C0E76A6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CC87A-3B30-4703-AA69-56AC8E06CAAE}" type="slidenum">
              <a:rPr lang="en-US"/>
              <a:pPr/>
              <a:t>32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 general, with some exceptions, NADH is used to drive the </a:t>
            </a:r>
            <a:r>
              <a:rPr lang="en-US" sz="1200" dirty="0" err="1"/>
              <a:t>phosphorylation</a:t>
            </a:r>
            <a:r>
              <a:rPr lang="en-US" sz="1200" dirty="0"/>
              <a:t> of ADP to ATP.  NADPH is used where reducing potential is required for synthetic reactions.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4F4EF-4B03-438D-AC3F-34DEE97230EF}" type="slidenum">
              <a:rPr lang="en-US"/>
              <a:pPr/>
              <a:t>33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cells against highly reactive oxygen species. production of NADPH and ribose precursors for nucleic acid synthesis.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B6DC1-DD9D-4344-B057-D1FD27E04B2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DF86F-BD27-43D1-B88A-C186C0E76A6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</a:t>
            </a:r>
          </a:p>
          <a:p>
            <a:r>
              <a:rPr lang="en-US" dirty="0"/>
              <a:t>POD</a:t>
            </a:r>
          </a:p>
          <a:p>
            <a:r>
              <a:rPr lang="en-US" dirty="0"/>
              <a:t>G6PD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DF86F-BD27-43D1-B88A-C186C0E76A6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DF86F-BD27-43D1-B88A-C186C0E76A6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DF86F-BD27-43D1-B88A-C186C0E76A6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F784E1-7A40-4B7C-8775-7872287CD913}" type="slidenum">
              <a:rPr lang="en-US"/>
              <a:pPr/>
              <a:t>40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GSH is extremely important particularly in the highly oxidizing environment of the red blood cell.</a:t>
            </a:r>
          </a:p>
          <a:p>
            <a:r>
              <a:rPr lang="en-US" dirty="0"/>
              <a:t>Mature RBCs have no mitochondria and are totally dependent on NADPH from the pentose phosphate pathway to regenerate GSH from GSSG via glutathione </a:t>
            </a:r>
            <a:r>
              <a:rPr lang="en-US" dirty="0" err="1"/>
              <a:t>reductase</a:t>
            </a:r>
            <a:r>
              <a:rPr lang="en-US" dirty="0"/>
              <a:t>. </a:t>
            </a:r>
          </a:p>
          <a:p>
            <a:r>
              <a:rPr lang="en-US" dirty="0"/>
              <a:t>In fact, as much as 10% of glucose consumption, by erythrocytes, is mediated by the pentose pathway.</a:t>
            </a:r>
          </a:p>
          <a:p>
            <a:r>
              <a:rPr lang="en-US" dirty="0"/>
              <a:t>The reduced form of glutathione serves as a </a:t>
            </a:r>
            <a:r>
              <a:rPr lang="en-US" dirty="0" err="1"/>
              <a:t>sulfhydryl</a:t>
            </a:r>
            <a:r>
              <a:rPr lang="en-US" dirty="0"/>
              <a:t> buffer.</a:t>
            </a:r>
          </a:p>
          <a:p>
            <a:r>
              <a:rPr lang="en-US" dirty="0"/>
              <a:t>It maintains </a:t>
            </a:r>
            <a:r>
              <a:rPr lang="en-US" dirty="0" err="1"/>
              <a:t>cysteine</a:t>
            </a:r>
            <a:r>
              <a:rPr lang="en-US" dirty="0"/>
              <a:t> residues in hemoglobin and other proteins in a reduced state.</a:t>
            </a:r>
          </a:p>
          <a:p>
            <a:r>
              <a:rPr lang="en-US" dirty="0"/>
              <a:t>GSH is essential for normal RBC structure and keeping hemoglobin in Fe</a:t>
            </a:r>
            <a:r>
              <a:rPr lang="en-US" baseline="30000" dirty="0"/>
              <a:t>++</a:t>
            </a:r>
            <a:r>
              <a:rPr lang="en-US" dirty="0"/>
              <a:t> state.</a:t>
            </a:r>
          </a:p>
          <a:p>
            <a:pPr>
              <a:lnSpc>
                <a:spcPct val="90000"/>
              </a:lnSpc>
            </a:pPr>
            <a:r>
              <a:rPr lang="en-US" dirty="0"/>
              <a:t>Reduced glutathione also detoxifies peroxides.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dirty="0"/>
              <a:t>2GSH + ROOH </a:t>
            </a:r>
            <a:r>
              <a:rPr lang="en-US" dirty="0">
                <a:sym typeface="Symbol" pitchFamily="18" charset="2"/>
              </a:rPr>
              <a:t> GSSG + H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O + ROH</a:t>
            </a:r>
          </a:p>
          <a:p>
            <a:pPr>
              <a:lnSpc>
                <a:spcPct val="90000"/>
              </a:lnSpc>
            </a:pPr>
            <a:r>
              <a:rPr lang="en-US" dirty="0"/>
              <a:t>Cells with low levels of GSH are susceptible </a:t>
            </a:r>
            <a:r>
              <a:rPr lang="en-US" dirty="0" err="1"/>
              <a:t>hemolysis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dirty="0"/>
              <a:t>Individuals with reduced GSH are subject to </a:t>
            </a:r>
            <a:r>
              <a:rPr lang="en-US" dirty="0" err="1"/>
              <a:t>hemolysis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dirty="0"/>
              <a:t>This is often clinically seen as black urine under certain conditions.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DF86F-BD27-43D1-B88A-C186C0E76A6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dirty="0"/>
              <a:t>Mutations present in some populations causes a deficiency in glucose 6-phosphate </a:t>
            </a:r>
            <a:r>
              <a:rPr lang="en-US" dirty="0" err="1"/>
              <a:t>dehydrogenase</a:t>
            </a:r>
            <a:r>
              <a:rPr lang="en-US" dirty="0"/>
              <a:t>, with consequent impairment of NADPH production.</a:t>
            </a:r>
          </a:p>
          <a:p>
            <a:pPr>
              <a:lnSpc>
                <a:spcPct val="170000"/>
              </a:lnSpc>
            </a:pPr>
            <a:r>
              <a:rPr lang="en-US" dirty="0"/>
              <a:t>Detoxification of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is inhibited, and cellular damage results - lipid </a:t>
            </a:r>
            <a:r>
              <a:rPr lang="en-US" dirty="0" err="1"/>
              <a:t>peroxidation</a:t>
            </a:r>
            <a:r>
              <a:rPr lang="en-US" dirty="0"/>
              <a:t> leads to erythrocyte membrane breakdown and hemolytic anemia.</a:t>
            </a:r>
          </a:p>
          <a:p>
            <a:pPr>
              <a:lnSpc>
                <a:spcPct val="170000"/>
              </a:lnSpc>
            </a:pPr>
            <a:r>
              <a:rPr lang="en-US" dirty="0"/>
              <a:t>Most G6PD-deficient individuals are asymptomatic - only in combination with certain environmental factors (sulfa antibiotics, herbicides, </a:t>
            </a:r>
            <a:r>
              <a:rPr lang="en-US" dirty="0" err="1"/>
              <a:t>antimalarials</a:t>
            </a:r>
            <a:r>
              <a:rPr lang="en-US" dirty="0"/>
              <a:t>, *</a:t>
            </a:r>
            <a:r>
              <a:rPr lang="en-US" dirty="0" err="1"/>
              <a:t>divicine</a:t>
            </a:r>
            <a:r>
              <a:rPr lang="en-US" dirty="0"/>
              <a:t>) do clinical manifestations occur.</a:t>
            </a:r>
          </a:p>
          <a:p>
            <a:pPr>
              <a:lnSpc>
                <a:spcPct val="170000"/>
              </a:lnSpc>
              <a:buFont typeface="Marlett" pitchFamily="2" charset="2"/>
              <a:buNone/>
            </a:pPr>
            <a:r>
              <a:rPr lang="en-US" baseline="-25000" dirty="0"/>
              <a:t>		</a:t>
            </a:r>
            <a:r>
              <a:rPr lang="en-US" dirty="0"/>
              <a:t>*toxic ingredient of </a:t>
            </a:r>
            <a:r>
              <a:rPr lang="en-US" dirty="0" err="1"/>
              <a:t>fava</a:t>
            </a:r>
            <a:r>
              <a:rPr lang="en-US" dirty="0"/>
              <a:t> beans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B6DC1-DD9D-4344-B057-D1FD27E04B2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DF86F-BD27-43D1-B88A-C186C0E76A6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00"/>
                </a:solidFill>
              </a:rPr>
              <a:t>The pentose phosphate pathway is an alternate route for the oxidation of glucose.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B6DC1-DD9D-4344-B057-D1FD27E04B2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577D5D-C30C-458C-BB9C-9AB30CED4E04}" type="slidenum">
              <a:rPr lang="en-US"/>
              <a:pPr/>
              <a:t>6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A8FF51-47B1-49D5-B765-49C6BFE65C45}" type="slidenum">
              <a:rPr lang="en-US"/>
              <a:pPr/>
              <a:t>7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A14351-0B59-4626-A900-05EB88672DDA}" type="slidenum">
              <a:rPr lang="en-US"/>
              <a:pPr/>
              <a:t>9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DF86F-BD27-43D1-B88A-C186C0E76A6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4986ED-18B8-4048-A68B-0C093029750B}" type="slidenum">
              <a:rPr lang="en-US"/>
              <a:pPr/>
              <a:t>15</a:t>
            </a:fld>
            <a:endParaRPr lang="en-US"/>
          </a:p>
        </p:txBody>
      </p:sp>
      <p:sp>
        <p:nvSpPr>
          <p:cNvPr id="1955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Hydrolysis</a:t>
            </a:r>
          </a:p>
          <a:p>
            <a:r>
              <a:rPr lang="en-US" dirty="0"/>
              <a:t>Oxidation</a:t>
            </a:r>
          </a:p>
          <a:p>
            <a:r>
              <a:rPr lang="en-US" dirty="0" err="1"/>
              <a:t>Decarboxylation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FE51B9-65D7-4B83-971F-7C15FB4F3FC4}" type="slidenum">
              <a:rPr lang="en-US"/>
              <a:pPr/>
              <a:t>16</a:t>
            </a:fld>
            <a:endParaRPr lang="en-US"/>
          </a:p>
        </p:txBody>
      </p:sp>
      <p:sp>
        <p:nvSpPr>
          <p:cNvPr id="1976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2-2-2013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8A94F7-91B5-4359-88BA-46918C7FA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2-2-2013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94F7-91B5-4359-88BA-46918C7FA8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2-2-2013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94F7-91B5-4359-88BA-46918C7FA8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2-2-2013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94F7-91B5-4359-88BA-46918C7FA8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2-2-2013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94F7-91B5-4359-88BA-46918C7FA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2-2-2013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94F7-91B5-4359-88BA-46918C7FA8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2-2-2013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94F7-91B5-4359-88BA-46918C7FA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r>
              <a:rPr lang="en-US"/>
              <a:t>2-2-2013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94F7-91B5-4359-88BA-46918C7FA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2-2-2013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8A94F7-91B5-4359-88BA-46918C7FA8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2-2-2013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94F7-91B5-4359-88BA-46918C7FA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2-2-2013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94F7-91B5-4359-88BA-46918C7FA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33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2-2-2013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48A94F7-91B5-4359-88BA-46918C7FA8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8763000" cy="1673352"/>
          </a:xfrm>
        </p:spPr>
        <p:txBody>
          <a:bodyPr>
            <a:noAutofit/>
          </a:bodyPr>
          <a:lstStyle/>
          <a:p>
            <a:pPr algn="r"/>
            <a:r>
              <a:rPr lang="en-US" sz="8000" dirty="0">
                <a:latin typeface="Arabic Typesetting" pitchFamily="66" charset="-78"/>
                <a:cs typeface="Arabic Typesetting" pitchFamily="66" charset="-78"/>
              </a:rPr>
              <a:t>Hexose </a:t>
            </a:r>
            <a:r>
              <a:rPr lang="en-US" sz="8000" dirty="0" err="1">
                <a:latin typeface="Arabic Typesetting" pitchFamily="66" charset="-78"/>
                <a:cs typeface="Arabic Typesetting" pitchFamily="66" charset="-78"/>
              </a:rPr>
              <a:t>monophosphate</a:t>
            </a:r>
            <a:r>
              <a:rPr lang="en-US" sz="8000" dirty="0">
                <a:latin typeface="Arabic Typesetting" pitchFamily="66" charset="-78"/>
                <a:cs typeface="Arabic Typesetting" pitchFamily="66" charset="-78"/>
              </a:rPr>
              <a:t> pathway</a:t>
            </a:r>
            <a:br>
              <a:rPr lang="en-US" sz="8000" dirty="0">
                <a:latin typeface="Arabic Typesetting" pitchFamily="66" charset="-78"/>
                <a:cs typeface="Arabic Typesetting" pitchFamily="66" charset="-78"/>
              </a:rPr>
            </a:br>
            <a:r>
              <a:rPr lang="en-US" sz="6600" i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Dr </a:t>
            </a:r>
            <a:r>
              <a:rPr lang="en-US" sz="6600" i="1" dirty="0" err="1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Sudha</a:t>
            </a:r>
            <a:endParaRPr lang="en-US" sz="8000" i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Location </a:t>
            </a:r>
            <a:endParaRPr lang="en-IN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00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4100" b="1" i="1" dirty="0" err="1">
                <a:solidFill>
                  <a:srgbClr val="FF0000"/>
                </a:solidFill>
                <a:latin typeface="Comic Sans MS" pitchFamily="66" charset="0"/>
              </a:rPr>
              <a:t>Cytosol</a:t>
            </a:r>
            <a:endParaRPr lang="en-US" sz="4100" b="1" i="1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b="1" i="1" u="sng" dirty="0">
                <a:solidFill>
                  <a:srgbClr val="002060"/>
                </a:solidFill>
                <a:latin typeface="Comic Sans MS" pitchFamily="66" charset="0"/>
              </a:rPr>
              <a:t>Highly active tissues</a:t>
            </a:r>
            <a:br>
              <a:rPr lang="en-US" i="1" dirty="0">
                <a:latin typeface="Comic Sans MS" pitchFamily="66" charset="0"/>
              </a:rPr>
            </a:br>
            <a:r>
              <a:rPr lang="en-US" i="1" dirty="0">
                <a:latin typeface="Comic Sans MS" pitchFamily="66" charset="0"/>
              </a:rPr>
              <a:t>     - Liver &amp; Adipose tissue</a:t>
            </a:r>
            <a:br>
              <a:rPr lang="en-US" i="1" dirty="0">
                <a:latin typeface="Comic Sans MS" pitchFamily="66" charset="0"/>
              </a:rPr>
            </a:br>
            <a:r>
              <a:rPr lang="en-US" i="1" dirty="0">
                <a:latin typeface="Comic Sans MS" pitchFamily="66" charset="0"/>
              </a:rPr>
              <a:t>      - Adrenal gland</a:t>
            </a:r>
            <a:br>
              <a:rPr lang="en-US" i="1" dirty="0">
                <a:latin typeface="Comic Sans MS" pitchFamily="66" charset="0"/>
              </a:rPr>
            </a:br>
            <a:r>
              <a:rPr lang="en-US" i="1" dirty="0">
                <a:latin typeface="Comic Sans MS" pitchFamily="66" charset="0"/>
              </a:rPr>
              <a:t>      - Erythrocytes</a:t>
            </a:r>
            <a:br>
              <a:rPr lang="en-US" i="1" dirty="0">
                <a:latin typeface="Comic Sans MS" pitchFamily="66" charset="0"/>
              </a:rPr>
            </a:br>
            <a:r>
              <a:rPr lang="en-US" i="1" dirty="0">
                <a:latin typeface="Comic Sans MS" pitchFamily="66" charset="0"/>
              </a:rPr>
              <a:t>      - Testes &amp; </a:t>
            </a:r>
            <a:br>
              <a:rPr lang="en-US" i="1" dirty="0">
                <a:latin typeface="Comic Sans MS" pitchFamily="66" charset="0"/>
              </a:rPr>
            </a:br>
            <a:r>
              <a:rPr lang="en-US" i="1" dirty="0">
                <a:latin typeface="Comic Sans MS" pitchFamily="66" charset="0"/>
              </a:rPr>
              <a:t>      - Lactating mammary gland</a:t>
            </a:r>
          </a:p>
          <a:p>
            <a:pPr>
              <a:lnSpc>
                <a:spcPct val="150000"/>
              </a:lnSpc>
            </a:pPr>
            <a:endParaRPr lang="en-US" i="1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i="1" dirty="0">
                <a:latin typeface="Comic Sans MS" pitchFamily="66" charset="0"/>
              </a:rPr>
              <a:t>Low in </a:t>
            </a:r>
            <a:r>
              <a:rPr lang="en-US" i="1" dirty="0" err="1">
                <a:latin typeface="Comic Sans MS" pitchFamily="66" charset="0"/>
              </a:rPr>
              <a:t>nonlacting</a:t>
            </a:r>
            <a:r>
              <a:rPr lang="en-US" i="1" dirty="0">
                <a:latin typeface="Comic Sans MS" pitchFamily="66" charset="0"/>
              </a:rPr>
              <a:t> mammary gland, skeletal muscle</a:t>
            </a:r>
            <a:endParaRPr lang="en-IN" i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NADPH – Reductive biosynthesis</a:t>
            </a:r>
            <a:endParaRPr lang="en-IN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6256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i="1" dirty="0">
                <a:latin typeface="Comic Sans MS" pitchFamily="66" charset="0"/>
              </a:rPr>
              <a:t>Fatty acids</a:t>
            </a:r>
          </a:p>
          <a:p>
            <a:pPr>
              <a:lnSpc>
                <a:spcPct val="150000"/>
              </a:lnSpc>
            </a:pPr>
            <a:r>
              <a:rPr lang="en-US" i="1" dirty="0">
                <a:latin typeface="Comic Sans MS" pitchFamily="66" charset="0"/>
              </a:rPr>
              <a:t>Steroids</a:t>
            </a:r>
          </a:p>
          <a:p>
            <a:pPr>
              <a:lnSpc>
                <a:spcPct val="150000"/>
              </a:lnSpc>
            </a:pPr>
            <a:r>
              <a:rPr lang="en-US" i="1" dirty="0">
                <a:latin typeface="Comic Sans MS" pitchFamily="66" charset="0"/>
              </a:rPr>
              <a:t>Amino acids via glutamate </a:t>
            </a:r>
            <a:r>
              <a:rPr lang="en-US" i="1" dirty="0" err="1">
                <a:latin typeface="Comic Sans MS" pitchFamily="66" charset="0"/>
              </a:rPr>
              <a:t>dehydrogenase</a:t>
            </a:r>
            <a:endParaRPr lang="en-US" i="1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C00000"/>
                </a:solidFill>
                <a:latin typeface="Comic Sans MS" pitchFamily="66" charset="0"/>
              </a:rPr>
              <a:t>Reduced glutathione</a:t>
            </a:r>
            <a:endParaRPr lang="en-IN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Picture 3" descr="lipid_news_figure2_rev.jpg"/>
          <p:cNvPicPr>
            <a:picLocks noChangeAspect="1"/>
          </p:cNvPicPr>
          <p:nvPr/>
        </p:nvPicPr>
        <p:blipFill>
          <a:blip r:embed="rId2"/>
          <a:srcRect r="33714"/>
          <a:stretch>
            <a:fillRect/>
          </a:stretch>
        </p:blipFill>
        <p:spPr>
          <a:xfrm>
            <a:off x="5833533" y="4201510"/>
            <a:ext cx="2853267" cy="2656490"/>
          </a:xfrm>
          <a:prstGeom prst="rect">
            <a:avLst/>
          </a:prstGeom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3"/>
          <a:srcRect r="47107"/>
          <a:stretch>
            <a:fillRect/>
          </a:stretch>
        </p:blipFill>
        <p:spPr>
          <a:xfrm>
            <a:off x="0" y="4876800"/>
            <a:ext cx="20574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Ribose – Virtually all tissues</a:t>
            </a:r>
            <a:endParaRPr lang="en-IN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i="1" dirty="0">
                <a:latin typeface="Comic Sans MS" pitchFamily="66" charset="0"/>
              </a:rPr>
              <a:t>For nucleotide and nucleic acid synthesis</a:t>
            </a:r>
          </a:p>
          <a:p>
            <a:pPr>
              <a:lnSpc>
                <a:spcPct val="150000"/>
              </a:lnSpc>
            </a:pPr>
            <a:endParaRPr lang="en-US" i="1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i="1" dirty="0">
                <a:latin typeface="Comic Sans MS" pitchFamily="66" charset="0"/>
              </a:rPr>
              <a:t>Capable of synthesizing ribose 5-P by reversal of the </a:t>
            </a:r>
            <a:r>
              <a:rPr lang="en-US" i="1" dirty="0" err="1">
                <a:latin typeface="Comic Sans MS" pitchFamily="66" charset="0"/>
              </a:rPr>
              <a:t>nonoxidative</a:t>
            </a:r>
            <a:r>
              <a:rPr lang="en-US" i="1" dirty="0">
                <a:latin typeface="Comic Sans MS" pitchFamily="66" charset="0"/>
              </a:rPr>
              <a:t> phase</a:t>
            </a:r>
            <a:endParaRPr lang="en-IN" i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269"/>
          <a:stretch>
            <a:fillRect/>
          </a:stretch>
        </p:blipFill>
        <p:spPr>
          <a:xfrm>
            <a:off x="457200" y="0"/>
            <a:ext cx="8229600" cy="66294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Overview of HMP shunt - </a:t>
            </a:r>
            <a:r>
              <a:rPr lang="en-US" sz="4800" i="1" dirty="0">
                <a:latin typeface="Comic Sans MS" pitchFamily="66" charset="0"/>
              </a:rPr>
              <a:t>Phases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C00000"/>
                </a:solidFill>
                <a:latin typeface="Comic Sans MS" pitchFamily="66" charset="0"/>
              </a:rPr>
              <a:t>Oxidative  - Non reversible</a:t>
            </a:r>
            <a:br>
              <a:rPr lang="en-US" sz="3600" i="1" dirty="0">
                <a:latin typeface="Comic Sans MS" pitchFamily="66" charset="0"/>
              </a:rPr>
            </a:br>
            <a:r>
              <a:rPr lang="en-US" sz="3600" i="1" dirty="0">
                <a:latin typeface="Comic Sans MS" pitchFamily="66" charset="0"/>
              </a:rPr>
              <a:t>     - Generates </a:t>
            </a:r>
            <a:r>
              <a:rPr lang="en-US" sz="3600" b="1" i="1" dirty="0">
                <a:solidFill>
                  <a:srgbClr val="0070C0"/>
                </a:solidFill>
                <a:latin typeface="Comic Sans MS" pitchFamily="66" charset="0"/>
              </a:rPr>
              <a:t>NADPH (2 mol.), Pentose(1), CO</a:t>
            </a:r>
            <a:r>
              <a:rPr lang="en-US" sz="3600" b="1" i="1" baseline="-25000" dirty="0">
                <a:solidFill>
                  <a:srgbClr val="0070C0"/>
                </a:solidFill>
                <a:latin typeface="Comic Sans MS" pitchFamily="66" charset="0"/>
              </a:rPr>
              <a:t>2</a:t>
            </a:r>
            <a:r>
              <a:rPr lang="en-US" sz="3600" b="1" i="1" dirty="0">
                <a:solidFill>
                  <a:srgbClr val="0070C0"/>
                </a:solidFill>
                <a:latin typeface="Comic Sans MS" pitchFamily="66" charset="0"/>
              </a:rPr>
              <a:t> (1)</a:t>
            </a:r>
            <a:endParaRPr lang="en-US" sz="3600" b="1" i="1" baseline="-25000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C00000"/>
                </a:solidFill>
                <a:latin typeface="Comic Sans MS" pitchFamily="66" charset="0"/>
              </a:rPr>
              <a:t>Non oxidative  - Reversible</a:t>
            </a:r>
            <a:br>
              <a:rPr lang="en-US" sz="3600" i="1" dirty="0">
                <a:latin typeface="Comic Sans MS" pitchFamily="66" charset="0"/>
              </a:rPr>
            </a:br>
            <a:r>
              <a:rPr lang="en-US" sz="3600" i="1" dirty="0">
                <a:latin typeface="Comic Sans MS" pitchFamily="66" charset="0"/>
              </a:rPr>
              <a:t>     - Generates </a:t>
            </a:r>
            <a:r>
              <a:rPr lang="en-US" sz="3600" b="1" i="1" dirty="0">
                <a:solidFill>
                  <a:srgbClr val="0070C0"/>
                </a:solidFill>
                <a:latin typeface="Comic Sans MS" pitchFamily="66" charset="0"/>
              </a:rPr>
              <a:t>Ribose</a:t>
            </a:r>
            <a:r>
              <a:rPr lang="en-US" sz="3600" i="1" dirty="0">
                <a:latin typeface="Comic Sans MS" pitchFamily="66" charset="0"/>
              </a:rPr>
              <a:t> </a:t>
            </a:r>
            <a:r>
              <a:rPr lang="en-US" sz="3600" i="1" dirty="0">
                <a:latin typeface="Comic Sans MS" pitchFamily="66" charset="0"/>
                <a:sym typeface="Wingdings" pitchFamily="2" charset="2"/>
              </a:rPr>
              <a:t> Intermediates of </a:t>
            </a:r>
            <a:r>
              <a:rPr lang="en-US" sz="3600" i="1" dirty="0" err="1">
                <a:latin typeface="Comic Sans MS" pitchFamily="66" charset="0"/>
                <a:sym typeface="Wingdings" pitchFamily="2" charset="2"/>
              </a:rPr>
              <a:t>Glycolysis</a:t>
            </a:r>
            <a:endParaRPr lang="en-US" sz="3600" i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ppp2"/>
          <p:cNvPicPr>
            <a:picLocks noChangeAspect="1" noChangeArrowheads="1"/>
          </p:cNvPicPr>
          <p:nvPr/>
        </p:nvPicPr>
        <p:blipFill>
          <a:blip r:embed="rId3" cstate="print"/>
          <a:srcRect l="-476" b="3773"/>
          <a:stretch>
            <a:fillRect/>
          </a:stretch>
        </p:blipFill>
        <p:spPr bwMode="auto">
          <a:xfrm>
            <a:off x="533400" y="304800"/>
            <a:ext cx="8039100" cy="6248400"/>
          </a:xfrm>
          <a:prstGeom prst="rect">
            <a:avLst/>
          </a:prstGeom>
          <a:noFill/>
        </p:spPr>
      </p:pic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6324600" y="5334000"/>
            <a:ext cx="28729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Comic Sans MS" pitchFamily="66" charset="0"/>
              </a:rPr>
              <a:t>5 carbon atoms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6753794" y="1600200"/>
            <a:ext cx="23902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Oxidation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Regulatory enzyme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2667000"/>
            <a:ext cx="1770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</a:rPr>
              <a:t>Hydrolysis</a:t>
            </a:r>
            <a:endParaRPr lang="en-IN" sz="2800" b="1" i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9400" y="4419600"/>
            <a:ext cx="220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</a:rPr>
              <a:t>Oxidation</a:t>
            </a:r>
          </a:p>
          <a:p>
            <a:r>
              <a:rPr lang="en-US" sz="2000" b="1" i="1" dirty="0" err="1">
                <a:solidFill>
                  <a:srgbClr val="C00000"/>
                </a:solidFill>
              </a:rPr>
              <a:t>Decarboxylation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533400"/>
            <a:ext cx="8535988" cy="4316413"/>
          </a:xfrm>
          <a:prstGeom prst="rect">
            <a:avLst/>
          </a:prstGeom>
          <a:noFill/>
        </p:spPr>
      </p:pic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3048000" y="3276600"/>
            <a:ext cx="2647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Regulatory enzyme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838200" y="5562600"/>
            <a:ext cx="7407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The enzyme is highly specific for NADP</a:t>
            </a:r>
            <a:r>
              <a:rPr lang="en-US" sz="2400" baseline="30000"/>
              <a:t>+</a:t>
            </a:r>
            <a:r>
              <a:rPr lang="en-US" sz="2400"/>
              <a:t>; the K</a:t>
            </a:r>
            <a:r>
              <a:rPr lang="en-US" sz="2400" baseline="-25000"/>
              <a:t>m</a:t>
            </a:r>
            <a:r>
              <a:rPr lang="en-US" sz="2400"/>
              <a:t> for NAD</a:t>
            </a:r>
            <a:r>
              <a:rPr lang="en-US" sz="2400" baseline="30000"/>
              <a:t>+</a:t>
            </a:r>
            <a:r>
              <a:rPr lang="en-US" sz="2400"/>
              <a:t> is 1000 greater than for NADP</a:t>
            </a:r>
            <a:r>
              <a:rPr lang="en-US" sz="2400" baseline="30000"/>
              <a:t>+</a:t>
            </a:r>
            <a:r>
              <a:rPr lang="en-US" sz="2400"/>
              <a:t>.</a:t>
            </a:r>
            <a:endParaRPr lang="en-US" sz="2400" baseline="30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3" y="636588"/>
            <a:ext cx="8535987" cy="558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3" y="904875"/>
            <a:ext cx="8535987" cy="504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Non-oxidative phase</a:t>
            </a:r>
            <a:endParaRPr lang="en-IN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i="1" dirty="0" err="1">
                <a:latin typeface="Comic Sans MS" pitchFamily="66" charset="0"/>
              </a:rPr>
              <a:t>Interconversion</a:t>
            </a:r>
            <a:r>
              <a:rPr lang="en-US" i="1" dirty="0">
                <a:latin typeface="Comic Sans MS" pitchFamily="66" charset="0"/>
              </a:rPr>
              <a:t> of 3, 4, 5 &amp; 7 carbon </a:t>
            </a:r>
            <a:r>
              <a:rPr lang="en-US" i="1" dirty="0" err="1">
                <a:latin typeface="Comic Sans MS" pitchFamily="66" charset="0"/>
              </a:rPr>
              <a:t>monosaccharides</a:t>
            </a:r>
            <a:endParaRPr lang="en-US" i="1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b="1" i="1" dirty="0" err="1">
                <a:solidFill>
                  <a:srgbClr val="0070C0"/>
                </a:solidFill>
                <a:latin typeface="Comic Sans MS" pitchFamily="66" charset="0"/>
              </a:rPr>
              <a:t>Ribulose</a:t>
            </a:r>
            <a:r>
              <a:rPr lang="en-US" b="1" i="1" dirty="0">
                <a:solidFill>
                  <a:srgbClr val="0070C0"/>
                </a:solidFill>
                <a:latin typeface="Comic Sans MS" pitchFamily="66" charset="0"/>
              </a:rPr>
              <a:t> 5-phosphate – Substrate for 2 enzymes</a:t>
            </a:r>
          </a:p>
          <a:p>
            <a:pPr>
              <a:lnSpc>
                <a:spcPct val="150000"/>
              </a:lnSpc>
              <a:buNone/>
            </a:pPr>
            <a:r>
              <a:rPr lang="en-US" i="1" dirty="0">
                <a:latin typeface="Comic Sans MS" pitchFamily="66" charset="0"/>
              </a:rPr>
              <a:t>                  </a:t>
            </a:r>
            <a:r>
              <a:rPr lang="en-US" b="1" i="1" dirty="0" err="1">
                <a:solidFill>
                  <a:srgbClr val="C00000"/>
                </a:solidFill>
                <a:latin typeface="Comic Sans MS" pitchFamily="66" charset="0"/>
              </a:rPr>
              <a:t>Isomerization</a:t>
            </a:r>
            <a:r>
              <a:rPr lang="en-US" b="1" i="1" dirty="0">
                <a:solidFill>
                  <a:srgbClr val="C00000"/>
                </a:solidFill>
                <a:latin typeface="Comic Sans MS" pitchFamily="66" charset="0"/>
              </a:rPr>
              <a:t> &amp;</a:t>
            </a:r>
          </a:p>
          <a:p>
            <a:pPr>
              <a:lnSpc>
                <a:spcPct val="150000"/>
              </a:lnSpc>
              <a:buNone/>
            </a:pPr>
            <a:r>
              <a:rPr lang="en-US" b="1" i="1" dirty="0">
                <a:solidFill>
                  <a:srgbClr val="C00000"/>
                </a:solidFill>
                <a:latin typeface="Comic Sans MS" pitchFamily="66" charset="0"/>
              </a:rPr>
              <a:t>                  Epimerization </a:t>
            </a:r>
            <a:endParaRPr lang="en-IN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i="1" dirty="0"/>
              <a:t>To understand the </a:t>
            </a:r>
            <a:r>
              <a:rPr lang="en-US" b="1" i="1" dirty="0">
                <a:solidFill>
                  <a:srgbClr val="FF0000"/>
                </a:solidFill>
              </a:rPr>
              <a:t>functions </a:t>
            </a:r>
            <a:r>
              <a:rPr lang="en-US" i="1" dirty="0"/>
              <a:t>of the pentose phosphate pathway</a:t>
            </a:r>
          </a:p>
          <a:p>
            <a:pPr>
              <a:lnSpc>
                <a:spcPct val="150000"/>
              </a:lnSpc>
            </a:pPr>
            <a:r>
              <a:rPr lang="en-US" i="1" dirty="0"/>
              <a:t>To examine the importance of </a:t>
            </a:r>
            <a:r>
              <a:rPr lang="en-US" b="1" i="1" dirty="0">
                <a:solidFill>
                  <a:srgbClr val="FF0000"/>
                </a:solidFill>
              </a:rPr>
              <a:t>products</a:t>
            </a:r>
            <a:r>
              <a:rPr lang="en-US" i="1" dirty="0"/>
              <a:t> in HMP pathway</a:t>
            </a:r>
          </a:p>
          <a:p>
            <a:pPr>
              <a:lnSpc>
                <a:spcPct val="150000"/>
              </a:lnSpc>
            </a:pPr>
            <a:r>
              <a:rPr lang="en-US" i="1" dirty="0"/>
              <a:t>To relate </a:t>
            </a:r>
            <a:r>
              <a:rPr lang="en-US" b="1" i="1" dirty="0">
                <a:solidFill>
                  <a:srgbClr val="FF0000"/>
                </a:solidFill>
              </a:rPr>
              <a:t>defects</a:t>
            </a:r>
            <a:r>
              <a:rPr lang="en-US" i="1" dirty="0"/>
              <a:t> in the pentose phosphate pathway to disease conditions.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2" name="Picture 4" descr="pp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610599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Transketolase</a:t>
            </a:r>
            <a:r>
              <a:rPr lang="en-US" i="1" dirty="0"/>
              <a:t> </a:t>
            </a:r>
            <a:endParaRPr lang="en-IN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39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i="1" dirty="0">
                <a:latin typeface="Comic Sans MS" pitchFamily="66" charset="0"/>
              </a:rPr>
              <a:t>Transfers 2-carbon units from </a:t>
            </a:r>
            <a:r>
              <a:rPr lang="en-US" i="1" dirty="0" err="1">
                <a:latin typeface="Comic Sans MS" pitchFamily="66" charset="0"/>
              </a:rPr>
              <a:t>xylulose</a:t>
            </a:r>
            <a:r>
              <a:rPr lang="en-US" i="1" dirty="0">
                <a:latin typeface="Comic Sans MS" pitchFamily="66" charset="0"/>
              </a:rPr>
              <a:t> to ribose to form a 7 carbon sugar &amp; a 3C sugar</a:t>
            </a:r>
          </a:p>
          <a:p>
            <a:pPr>
              <a:lnSpc>
                <a:spcPct val="150000"/>
              </a:lnSpc>
            </a:pPr>
            <a:endParaRPr lang="en-US" i="1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b="1" i="1" dirty="0" err="1">
                <a:solidFill>
                  <a:srgbClr val="C00000"/>
                </a:solidFill>
                <a:latin typeface="Comic Sans MS" pitchFamily="66" charset="0"/>
              </a:rPr>
              <a:t>Ketose</a:t>
            </a:r>
            <a:r>
              <a:rPr lang="en-US" b="1" i="1" dirty="0">
                <a:solidFill>
                  <a:srgbClr val="C00000"/>
                </a:solidFill>
                <a:latin typeface="Comic Sans MS" pitchFamily="66" charset="0"/>
              </a:rPr>
              <a:t> (Donor) </a:t>
            </a:r>
            <a:r>
              <a:rPr lang="en-US" b="1" i="1" dirty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b="1" i="1" dirty="0" err="1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Aldose</a:t>
            </a:r>
            <a:r>
              <a:rPr lang="en-US" b="1" i="1" dirty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 (Acceptor)</a:t>
            </a:r>
          </a:p>
          <a:p>
            <a:pPr>
              <a:lnSpc>
                <a:spcPct val="150000"/>
              </a:lnSpc>
            </a:pPr>
            <a:endParaRPr lang="en-US" b="1" i="1" dirty="0">
              <a:solidFill>
                <a:srgbClr val="C00000"/>
              </a:solidFill>
              <a:latin typeface="Comic Sans MS" pitchFamily="66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002060"/>
                </a:solidFill>
                <a:latin typeface="Comic Sans MS" pitchFamily="66" charset="0"/>
                <a:sym typeface="Wingdings" pitchFamily="2" charset="2"/>
              </a:rPr>
              <a:t>Dependent on Mg++ &amp; Thiamin  </a:t>
            </a:r>
          </a:p>
          <a:p>
            <a:pPr>
              <a:lnSpc>
                <a:spcPct val="150000"/>
              </a:lnSpc>
              <a:buNone/>
            </a:pPr>
            <a:r>
              <a:rPr lang="en-US" b="1" i="1" dirty="0">
                <a:solidFill>
                  <a:srgbClr val="002060"/>
                </a:solidFill>
                <a:latin typeface="Comic Sans MS" pitchFamily="66" charset="0"/>
                <a:sym typeface="Wingdings" pitchFamily="2" charset="2"/>
              </a:rPr>
              <a:t>                          pyrophosphate (TPP)</a:t>
            </a:r>
            <a:endParaRPr lang="en-IN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Transaldolase</a:t>
            </a:r>
            <a:r>
              <a:rPr lang="en-US" i="1" dirty="0"/>
              <a:t> </a:t>
            </a:r>
            <a:endParaRPr lang="en-IN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i="1" dirty="0">
                <a:latin typeface="Comic Sans MS" pitchFamily="66" charset="0"/>
              </a:rPr>
              <a:t>Transfer of a three carbon (Carbons 1,2,3) from </a:t>
            </a:r>
            <a:r>
              <a:rPr lang="en-US" i="1" dirty="0" err="1">
                <a:latin typeface="Comic Sans MS" pitchFamily="66" charset="0"/>
              </a:rPr>
              <a:t>sedoheptulose</a:t>
            </a:r>
            <a:r>
              <a:rPr lang="en-US" i="1" dirty="0">
                <a:latin typeface="Comic Sans MS" pitchFamily="66" charset="0"/>
              </a:rPr>
              <a:t> (</a:t>
            </a:r>
            <a:r>
              <a:rPr lang="en-US" i="1" dirty="0" err="1">
                <a:latin typeface="Comic Sans MS" pitchFamily="66" charset="0"/>
              </a:rPr>
              <a:t>ketose</a:t>
            </a:r>
            <a:r>
              <a:rPr lang="en-US" i="1" dirty="0">
                <a:latin typeface="Comic Sans MS" pitchFamily="66" charset="0"/>
              </a:rPr>
              <a:t>) to </a:t>
            </a:r>
            <a:r>
              <a:rPr lang="en-US" i="1" dirty="0" err="1">
                <a:latin typeface="Comic Sans MS" pitchFamily="66" charset="0"/>
              </a:rPr>
              <a:t>Glyceraldehyde</a:t>
            </a:r>
            <a:r>
              <a:rPr lang="en-US" i="1" dirty="0">
                <a:latin typeface="Comic Sans MS" pitchFamily="66" charset="0"/>
              </a:rPr>
              <a:t> 3-P (</a:t>
            </a:r>
            <a:r>
              <a:rPr lang="en-US" i="1" dirty="0" err="1">
                <a:latin typeface="Comic Sans MS" pitchFamily="66" charset="0"/>
              </a:rPr>
              <a:t>aldose</a:t>
            </a:r>
            <a:r>
              <a:rPr lang="en-US" i="1" dirty="0">
                <a:latin typeface="Comic Sans MS" pitchFamily="66" charset="0"/>
              </a:rPr>
              <a:t>) to form Fructose 6-P.</a:t>
            </a:r>
          </a:p>
          <a:p>
            <a:pPr>
              <a:lnSpc>
                <a:spcPct val="150000"/>
              </a:lnSpc>
            </a:pPr>
            <a:endParaRPr lang="en-US" i="1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b="1" i="1" dirty="0" err="1">
                <a:solidFill>
                  <a:srgbClr val="C00000"/>
                </a:solidFill>
                <a:latin typeface="Comic Sans MS" pitchFamily="66" charset="0"/>
              </a:rPr>
              <a:t>Ketose</a:t>
            </a:r>
            <a:r>
              <a:rPr lang="en-US" b="1" i="1" dirty="0">
                <a:solidFill>
                  <a:srgbClr val="C00000"/>
                </a:solidFill>
                <a:latin typeface="Comic Sans MS" pitchFamily="66" charset="0"/>
              </a:rPr>
              <a:t> (Donor) </a:t>
            </a:r>
            <a:r>
              <a:rPr lang="en-US" b="1" i="1" dirty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b="1" i="1" dirty="0" err="1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Aldose</a:t>
            </a:r>
            <a:r>
              <a:rPr lang="en-US" b="1" i="1" dirty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 (Acceptor)</a:t>
            </a:r>
          </a:p>
          <a:p>
            <a:pPr>
              <a:lnSpc>
                <a:spcPct val="150000"/>
              </a:lnSpc>
            </a:pPr>
            <a:endParaRPr lang="en-IN" i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8686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9530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b="1" dirty="0">
                <a:solidFill>
                  <a:srgbClr val="0000FF"/>
                </a:solidFill>
                <a:cs typeface="Times New Roman" pitchFamily="18" charset="0"/>
              </a:rPr>
              <a:t>C</a:t>
            </a:r>
            <a:r>
              <a:rPr lang="en-US" b="1" baseline="-30000" dirty="0">
                <a:solidFill>
                  <a:srgbClr val="0000FF"/>
                </a:solidFill>
                <a:cs typeface="Times New Roman" pitchFamily="18" charset="0"/>
              </a:rPr>
              <a:t>5</a:t>
            </a:r>
            <a:r>
              <a:rPr lang="en-US" b="1" dirty="0">
                <a:cs typeface="Times New Roman" pitchFamily="18" charset="0"/>
              </a:rPr>
              <a:t> + </a:t>
            </a:r>
            <a:r>
              <a:rPr lang="en-US" b="1" dirty="0">
                <a:solidFill>
                  <a:srgbClr val="0000FF"/>
                </a:solidFill>
                <a:cs typeface="Times New Roman" pitchFamily="18" charset="0"/>
              </a:rPr>
              <a:t>C</a:t>
            </a:r>
            <a:r>
              <a:rPr lang="en-US" b="1" baseline="-30000" dirty="0">
                <a:solidFill>
                  <a:srgbClr val="0000FF"/>
                </a:solidFill>
                <a:cs typeface="Times New Roman" pitchFamily="18" charset="0"/>
              </a:rPr>
              <a:t>5</a:t>
            </a:r>
            <a:r>
              <a:rPr lang="en-US" b="1" dirty="0">
                <a:cs typeface="Times New Roman" pitchFamily="18" charset="0"/>
              </a:rPr>
              <a:t>  </a:t>
            </a:r>
            <a:r>
              <a:rPr lang="en-US" b="1" dirty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b="1" dirty="0">
                <a:cs typeface="Times New Roman" pitchFamily="18" charset="0"/>
              </a:rPr>
              <a:t>  C</a:t>
            </a:r>
            <a:r>
              <a:rPr lang="en-US" b="1" baseline="-30000" dirty="0">
                <a:cs typeface="Times New Roman" pitchFamily="18" charset="0"/>
              </a:rPr>
              <a:t>3</a:t>
            </a:r>
            <a:r>
              <a:rPr lang="en-US" b="1" dirty="0">
                <a:cs typeface="Times New Roman" pitchFamily="18" charset="0"/>
              </a:rPr>
              <a:t> + C</a:t>
            </a:r>
            <a:r>
              <a:rPr lang="en-US" b="1" baseline="-30000" dirty="0">
                <a:cs typeface="Times New Roman" pitchFamily="18" charset="0"/>
              </a:rPr>
              <a:t>7</a:t>
            </a:r>
            <a:r>
              <a:rPr lang="en-US" dirty="0">
                <a:cs typeface="Times New Roman" pitchFamily="18" charset="0"/>
              </a:rPr>
              <a:t>     (</a:t>
            </a:r>
            <a:r>
              <a:rPr lang="en-US" dirty="0" err="1">
                <a:cs typeface="Times New Roman" pitchFamily="18" charset="0"/>
              </a:rPr>
              <a:t>Transketolase</a:t>
            </a:r>
            <a:r>
              <a:rPr lang="en-US" dirty="0">
                <a:cs typeface="Times New Roman" pitchFamily="18" charset="0"/>
              </a:rPr>
              <a:t>)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b="1" dirty="0">
                <a:cs typeface="Times New Roman" pitchFamily="18" charset="0"/>
              </a:rPr>
              <a:t>C</a:t>
            </a:r>
            <a:r>
              <a:rPr lang="en-US" b="1" baseline="-30000" dirty="0">
                <a:cs typeface="Times New Roman" pitchFamily="18" charset="0"/>
              </a:rPr>
              <a:t>3</a:t>
            </a:r>
            <a:r>
              <a:rPr lang="en-US" b="1" dirty="0">
                <a:cs typeface="Times New Roman" pitchFamily="18" charset="0"/>
              </a:rPr>
              <a:t> + C</a:t>
            </a:r>
            <a:r>
              <a:rPr lang="en-US" b="1" baseline="-30000" dirty="0">
                <a:cs typeface="Times New Roman" pitchFamily="18" charset="0"/>
              </a:rPr>
              <a:t>7</a:t>
            </a:r>
            <a:r>
              <a:rPr lang="en-US" b="1" dirty="0">
                <a:cs typeface="Times New Roman" pitchFamily="18" charset="0"/>
              </a:rPr>
              <a:t>  </a:t>
            </a:r>
            <a:r>
              <a:rPr lang="en-US" b="1" dirty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b="1" dirty="0">
                <a:cs typeface="Times New Roman" pitchFamily="18" charset="0"/>
              </a:rPr>
              <a:t> 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en-US" b="1" baseline="-30000" dirty="0">
                <a:solidFill>
                  <a:srgbClr val="FF0000"/>
                </a:solidFill>
                <a:cs typeface="Times New Roman" pitchFamily="18" charset="0"/>
              </a:rPr>
              <a:t>6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b="1" dirty="0">
                <a:cs typeface="Times New Roman" pitchFamily="18" charset="0"/>
              </a:rPr>
              <a:t>+ C</a:t>
            </a:r>
            <a:r>
              <a:rPr lang="en-US" b="1" baseline="-30000" dirty="0">
                <a:cs typeface="Times New Roman" pitchFamily="18" charset="0"/>
              </a:rPr>
              <a:t>4</a:t>
            </a:r>
            <a:r>
              <a:rPr lang="en-US" dirty="0">
                <a:cs typeface="Times New Roman" pitchFamily="18" charset="0"/>
              </a:rPr>
              <a:t>    (</a:t>
            </a:r>
            <a:r>
              <a:rPr lang="en-US" dirty="0" err="1">
                <a:cs typeface="Times New Roman" pitchFamily="18" charset="0"/>
              </a:rPr>
              <a:t>Transaldolase</a:t>
            </a:r>
            <a:r>
              <a:rPr lang="en-US" dirty="0">
                <a:cs typeface="Times New Roman" pitchFamily="18" charset="0"/>
              </a:rPr>
              <a:t>)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0000FF"/>
                </a:solidFill>
                <a:cs typeface="Times New Roman" pitchFamily="18" charset="0"/>
              </a:rPr>
              <a:t>C</a:t>
            </a:r>
            <a:r>
              <a:rPr lang="en-US" b="1" baseline="-30000" dirty="0">
                <a:solidFill>
                  <a:srgbClr val="0000FF"/>
                </a:solidFill>
                <a:cs typeface="Times New Roman" pitchFamily="18" charset="0"/>
              </a:rPr>
              <a:t>5</a:t>
            </a:r>
            <a:r>
              <a:rPr lang="en-US" b="1" dirty="0">
                <a:cs typeface="Times New Roman" pitchFamily="18" charset="0"/>
              </a:rPr>
              <a:t> + C</a:t>
            </a:r>
            <a:r>
              <a:rPr lang="en-US" b="1" baseline="-30000" dirty="0">
                <a:cs typeface="Times New Roman" pitchFamily="18" charset="0"/>
              </a:rPr>
              <a:t>4</a:t>
            </a:r>
            <a:r>
              <a:rPr lang="en-US" b="1" dirty="0">
                <a:cs typeface="Times New Roman" pitchFamily="18" charset="0"/>
              </a:rPr>
              <a:t>  </a:t>
            </a:r>
            <a:r>
              <a:rPr lang="en-US" b="1" dirty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b="1" dirty="0">
                <a:cs typeface="Times New Roman" pitchFamily="18" charset="0"/>
              </a:rPr>
              <a:t> 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en-US" b="1" baseline="-30000" dirty="0">
                <a:solidFill>
                  <a:srgbClr val="FF0000"/>
                </a:solidFill>
                <a:cs typeface="Times New Roman" pitchFamily="18" charset="0"/>
              </a:rPr>
              <a:t>6</a:t>
            </a:r>
            <a:r>
              <a:rPr lang="en-US" b="1" dirty="0">
                <a:cs typeface="Times New Roman" pitchFamily="18" charset="0"/>
              </a:rPr>
              <a:t> +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en-US" b="1" baseline="-30000" dirty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en-US" dirty="0">
                <a:cs typeface="Times New Roman" pitchFamily="18" charset="0"/>
              </a:rPr>
              <a:t>     (</a:t>
            </a:r>
            <a:r>
              <a:rPr lang="en-US" dirty="0" err="1">
                <a:cs typeface="Times New Roman" pitchFamily="18" charset="0"/>
              </a:rPr>
              <a:t>Transketolase</a:t>
            </a:r>
            <a:r>
              <a:rPr lang="en-US" dirty="0">
                <a:cs typeface="Times New Roman" pitchFamily="18" charset="0"/>
              </a:rPr>
              <a:t>)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spcAft>
                <a:spcPct val="5000"/>
              </a:spcAft>
              <a:buFontTx/>
              <a:buNone/>
            </a:pPr>
            <a:r>
              <a:rPr lang="en-US" b="1" dirty="0">
                <a:latin typeface="Arial" charset="0"/>
                <a:cs typeface="Arial" charset="0"/>
              </a:rPr>
              <a:t>____________________________</a:t>
            </a:r>
          </a:p>
          <a:p>
            <a:pPr marL="0" indent="0" algn="ctr">
              <a:lnSpc>
                <a:spcPct val="150000"/>
              </a:lnSpc>
              <a:spcBef>
                <a:spcPct val="10000"/>
              </a:spcBef>
              <a:spcAft>
                <a:spcPct val="70000"/>
              </a:spcAft>
              <a:buFontTx/>
              <a:buNone/>
            </a:pPr>
            <a:r>
              <a:rPr lang="en-US" b="1" dirty="0">
                <a:solidFill>
                  <a:srgbClr val="0000FF"/>
                </a:solidFill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cs typeface="Times New Roman" pitchFamily="18" charset="0"/>
              </a:rPr>
              <a:t>C</a:t>
            </a:r>
            <a:r>
              <a:rPr lang="en-US" b="1" baseline="-30000" dirty="0">
                <a:solidFill>
                  <a:srgbClr val="0000FF"/>
                </a:solidFill>
                <a:cs typeface="Times New Roman" pitchFamily="18" charset="0"/>
              </a:rPr>
              <a:t>5</a:t>
            </a:r>
            <a:r>
              <a:rPr lang="en-US" b="1" dirty="0">
                <a:cs typeface="Times New Roman" pitchFamily="18" charset="0"/>
              </a:rPr>
              <a:t>  </a:t>
            </a:r>
            <a:r>
              <a:rPr lang="en-US" b="1" dirty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b="1" dirty="0">
                <a:cs typeface="Times New Roman" pitchFamily="18" charset="0"/>
              </a:rPr>
              <a:t> 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en-US" b="1" baseline="-30000" dirty="0">
                <a:solidFill>
                  <a:srgbClr val="FF0000"/>
                </a:solidFill>
                <a:cs typeface="Times New Roman" pitchFamily="18" charset="0"/>
              </a:rPr>
              <a:t>6</a:t>
            </a:r>
            <a:r>
              <a:rPr lang="en-US" b="1" dirty="0">
                <a:cs typeface="Times New Roman" pitchFamily="18" charset="0"/>
              </a:rPr>
              <a:t> +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C</a:t>
            </a:r>
            <a:r>
              <a:rPr lang="en-US" b="1" baseline="-30000" dirty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en-US" dirty="0">
                <a:cs typeface="Times New Roman" pitchFamily="18" charset="0"/>
              </a:rPr>
              <a:t>       (Overall) 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To summarize</a:t>
            </a:r>
            <a:endParaRPr lang="en-IN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C00000"/>
                </a:solidFill>
                <a:latin typeface="Comic Sans MS" pitchFamily="66" charset="0"/>
              </a:rPr>
              <a:t>6 molecules of glucose</a:t>
            </a:r>
          </a:p>
          <a:p>
            <a:pPr>
              <a:lnSpc>
                <a:spcPct val="150000"/>
              </a:lnSpc>
              <a:buNone/>
            </a:pPr>
            <a:r>
              <a:rPr lang="en-US" i="1" dirty="0">
                <a:latin typeface="Comic Sans MS" pitchFamily="66" charset="0"/>
              </a:rPr>
              <a:t>         </a:t>
            </a:r>
            <a:r>
              <a:rPr lang="en-US" i="1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i="1" dirty="0">
                <a:latin typeface="Comic Sans MS" pitchFamily="66" charset="0"/>
              </a:rPr>
              <a:t>6 CO</a:t>
            </a:r>
            <a:r>
              <a:rPr lang="en-US" i="1" baseline="-25000" dirty="0">
                <a:latin typeface="Comic Sans MS" pitchFamily="66" charset="0"/>
              </a:rPr>
              <a:t>2</a:t>
            </a:r>
            <a:r>
              <a:rPr lang="en-US" i="1" dirty="0">
                <a:latin typeface="Comic Sans MS" pitchFamily="66" charset="0"/>
              </a:rPr>
              <a:t> eliminated</a:t>
            </a:r>
          </a:p>
          <a:p>
            <a:pPr>
              <a:lnSpc>
                <a:spcPct val="150000"/>
              </a:lnSpc>
              <a:buNone/>
            </a:pPr>
            <a:r>
              <a:rPr lang="en-US" i="1" dirty="0">
                <a:latin typeface="Comic Sans MS" pitchFamily="66" charset="0"/>
              </a:rPr>
              <a:t>         </a:t>
            </a:r>
            <a:r>
              <a:rPr lang="en-US" i="1" dirty="0">
                <a:latin typeface="Comic Sans MS" pitchFamily="66" charset="0"/>
                <a:sym typeface="Wingdings" pitchFamily="2" charset="2"/>
              </a:rPr>
              <a:t> 5 Glucose are regenerated</a:t>
            </a:r>
            <a:endParaRPr lang="en-US" i="1" dirty="0"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i="1" dirty="0">
                <a:latin typeface="Comic Sans MS" pitchFamily="66" charset="0"/>
              </a:rPr>
              <a:t>         </a:t>
            </a:r>
            <a:r>
              <a:rPr lang="en-US" i="1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i="1" dirty="0">
                <a:latin typeface="Comic Sans MS" pitchFamily="66" charset="0"/>
              </a:rPr>
              <a:t>12 NADPH generated</a:t>
            </a:r>
          </a:p>
          <a:p>
            <a:pPr>
              <a:lnSpc>
                <a:spcPct val="150000"/>
              </a:lnSpc>
              <a:buNone/>
            </a:pPr>
            <a:r>
              <a:rPr lang="en-US" i="1" dirty="0">
                <a:latin typeface="Comic Sans MS" pitchFamily="66" charset="0"/>
                <a:sym typeface="Wingdings" pitchFamily="2" charset="2"/>
              </a:rPr>
              <a:t>          </a:t>
            </a:r>
            <a:r>
              <a:rPr lang="en-US" i="1" dirty="0">
                <a:latin typeface="Comic Sans MS" pitchFamily="66" charset="0"/>
              </a:rPr>
              <a:t>1 glucose is completely oxidized</a:t>
            </a:r>
            <a:endParaRPr lang="en-IN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>
            <a:normAutofit/>
          </a:bodyPr>
          <a:lstStyle/>
          <a:p>
            <a:r>
              <a:rPr lang="en-US" dirty="0"/>
              <a:t>Regulation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Glucose 6-phosphate DH is the regulatory enzyme.</a:t>
            </a:r>
          </a:p>
          <a:p>
            <a:pPr algn="ctr">
              <a:lnSpc>
                <a:spcPct val="150000"/>
              </a:lnSpc>
              <a:buNone/>
            </a:pPr>
            <a:r>
              <a:rPr lang="en-US" b="1" i="1" dirty="0">
                <a:solidFill>
                  <a:srgbClr val="0070C0"/>
                </a:solidFill>
              </a:rPr>
              <a:t>Based on the requirement</a:t>
            </a:r>
          </a:p>
          <a:p>
            <a:pPr>
              <a:lnSpc>
                <a:spcPct val="150000"/>
              </a:lnSpc>
              <a:buNone/>
            </a:pPr>
            <a:r>
              <a:rPr lang="en-US" b="1" i="1" u="sng" dirty="0">
                <a:solidFill>
                  <a:srgbClr val="C00000"/>
                </a:solidFill>
              </a:rPr>
              <a:t>Oxidative pathway</a:t>
            </a:r>
          </a:p>
          <a:p>
            <a:pPr>
              <a:lnSpc>
                <a:spcPct val="150000"/>
              </a:lnSpc>
            </a:pPr>
            <a:r>
              <a:rPr lang="en-US" dirty="0"/>
              <a:t>Ratio NADPH/NADP</a:t>
            </a:r>
            <a:r>
              <a:rPr lang="en-US" baseline="30000" dirty="0"/>
              <a:t>+</a:t>
            </a:r>
            <a:r>
              <a:rPr lang="en-US" dirty="0"/>
              <a:t> .</a:t>
            </a:r>
          </a:p>
          <a:p>
            <a:pPr>
              <a:lnSpc>
                <a:spcPct val="150000"/>
              </a:lnSpc>
            </a:pPr>
            <a:r>
              <a:rPr lang="en-US" dirty="0"/>
              <a:t>NADPH is a potent competitive inhibitor of the enzyme.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b="1" i="1" u="sng" dirty="0">
                <a:solidFill>
                  <a:srgbClr val="C00000"/>
                </a:solidFill>
              </a:rPr>
              <a:t>Non-oxidative portion:</a:t>
            </a:r>
            <a:r>
              <a:rPr lang="en-US" dirty="0"/>
              <a:t>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Readily reversible.</a:t>
            </a:r>
          </a:p>
          <a:p>
            <a:endParaRPr lang="en-US" dirty="0"/>
          </a:p>
          <a:p>
            <a:r>
              <a:rPr lang="en-US" dirty="0"/>
              <a:t>Depending on the metabolic needs of a particular cell or tissue.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Catabolic pathways of Glucose have little in common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i="1" dirty="0"/>
              <a:t>Oxidation utilizes NADP rather than NAD</a:t>
            </a:r>
          </a:p>
          <a:p>
            <a:pPr>
              <a:lnSpc>
                <a:spcPct val="150000"/>
              </a:lnSpc>
            </a:pPr>
            <a:r>
              <a:rPr lang="en-US" sz="3600" i="1" dirty="0"/>
              <a:t>CO2 – Characteristic product</a:t>
            </a:r>
          </a:p>
          <a:p>
            <a:pPr>
              <a:lnSpc>
                <a:spcPct val="150000"/>
              </a:lnSpc>
            </a:pPr>
            <a:r>
              <a:rPr lang="en-US" sz="3600" i="1" dirty="0"/>
              <a:t>No ATP generation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5400" i="1" dirty="0">
                <a:latin typeface="Comic Sans MS" pitchFamily="66" charset="0"/>
              </a:rPr>
              <a:t>Different from </a:t>
            </a:r>
            <a:r>
              <a:rPr lang="en-US" sz="5400" i="1" dirty="0" err="1">
                <a:latin typeface="Comic Sans MS" pitchFamily="66" charset="0"/>
              </a:rPr>
              <a:t>Glycolysis</a:t>
            </a:r>
            <a:endParaRPr lang="en-IN" sz="5400" i="1" dirty="0">
              <a:latin typeface="Comic Sans MS" pitchFamily="66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71535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i="1" u="sng" dirty="0" err="1">
                <a:solidFill>
                  <a:srgbClr val="C00000"/>
                </a:solidFill>
                <a:latin typeface="Comic Sans MS" pitchFamily="66" charset="0"/>
              </a:rPr>
              <a:t>glycolysis</a:t>
            </a:r>
            <a:endParaRPr lang="en-IN" sz="2800" i="1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04800" y="2449512"/>
            <a:ext cx="4192588" cy="395128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3200" i="1" dirty="0">
                <a:latin typeface="Comic Sans MS" pitchFamily="66" charset="0"/>
              </a:rPr>
              <a:t>Starts with Glucose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latin typeface="Comic Sans MS" pitchFamily="66" charset="0"/>
              </a:rPr>
              <a:t>ATP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latin typeface="Comic Sans MS" pitchFamily="66" charset="0"/>
              </a:rPr>
              <a:t>NAD+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latin typeface="Comic Sans MS" pitchFamily="66" charset="0"/>
              </a:rPr>
              <a:t>Catabolic 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latin typeface="Comic Sans MS" pitchFamily="66" charset="0"/>
              </a:rPr>
              <a:t>No CO</a:t>
            </a:r>
            <a:r>
              <a:rPr lang="en-US" sz="3200" i="1" baseline="-25000" dirty="0">
                <a:latin typeface="Comic Sans MS" pitchFamily="66" charset="0"/>
              </a:rPr>
              <a:t>2</a:t>
            </a:r>
            <a:endParaRPr lang="en-IN" sz="3200" i="1" baseline="-25000" dirty="0">
              <a:latin typeface="Comic Sans MS" pitchFamily="66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524000"/>
            <a:ext cx="4041775" cy="71535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i="1" u="sng" dirty="0" err="1">
                <a:solidFill>
                  <a:srgbClr val="C00000"/>
                </a:solidFill>
                <a:latin typeface="Comic Sans MS" pitchFamily="66" charset="0"/>
              </a:rPr>
              <a:t>Hmp</a:t>
            </a:r>
            <a:r>
              <a:rPr lang="en-US" sz="2800" i="1" u="sng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i="1" u="sng" dirty="0" err="1">
                <a:solidFill>
                  <a:srgbClr val="C00000"/>
                </a:solidFill>
                <a:latin typeface="Comic Sans MS" pitchFamily="66" charset="0"/>
              </a:rPr>
              <a:t>SHunt</a:t>
            </a:r>
            <a:endParaRPr lang="en-IN" sz="2800" i="1" u="sng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194175" cy="3951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>
                <a:latin typeface="Comic Sans MS" pitchFamily="66" charset="0"/>
              </a:rPr>
              <a:t>Glucose-6- P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latin typeface="Comic Sans MS" pitchFamily="66" charset="0"/>
              </a:rPr>
              <a:t>No ATP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latin typeface="Comic Sans MS" pitchFamily="66" charset="0"/>
              </a:rPr>
              <a:t>NADP+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latin typeface="Comic Sans MS" pitchFamily="66" charset="0"/>
              </a:rPr>
              <a:t>More anabolic 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latin typeface="Comic Sans MS" pitchFamily="66" charset="0"/>
              </a:rPr>
              <a:t>CO</a:t>
            </a:r>
            <a:r>
              <a:rPr lang="en-US" sz="3200" i="1" baseline="-25000" dirty="0">
                <a:latin typeface="Comic Sans MS" pitchFamily="66" charset="0"/>
              </a:rPr>
              <a:t>2 </a:t>
            </a:r>
            <a:endParaRPr lang="en-US" sz="3200" i="1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US" sz="3200" i="1" dirty="0"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endParaRPr lang="en-IN" sz="32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381000"/>
            <a:ext cx="8991600" cy="167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i="1" dirty="0">
                <a:solidFill>
                  <a:srgbClr val="FFFF00"/>
                </a:solidFill>
              </a:rPr>
              <a:t>   Fates of glucose</a:t>
            </a:r>
          </a:p>
        </p:txBody>
      </p:sp>
      <p:pic>
        <p:nvPicPr>
          <p:cNvPr id="6152" name="Picture 8" descr="C:\Mary Data\Mary's PPt\lecture pics\slide 3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 l="8000" t="7333" r="28999" b="22670"/>
          <a:stretch>
            <a:fillRect/>
          </a:stretch>
        </p:blipFill>
        <p:spPr>
          <a:xfrm>
            <a:off x="1295400" y="1511300"/>
            <a:ext cx="6324600" cy="5270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Significance </a:t>
            </a:r>
            <a:endParaRPr lang="en-US" dirty="0"/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3429000" y="2057400"/>
            <a:ext cx="2057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Significance </a:t>
            </a:r>
          </a:p>
        </p:txBody>
      </p:sp>
      <p:sp>
        <p:nvSpPr>
          <p:cNvPr id="22538" name="Rectangle 5"/>
          <p:cNvSpPr>
            <a:spLocks noChangeArrowheads="1"/>
          </p:cNvSpPr>
          <p:nvPr/>
        </p:nvSpPr>
        <p:spPr bwMode="auto">
          <a:xfrm>
            <a:off x="5181600" y="3581400"/>
            <a:ext cx="2438400" cy="990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miter lim="800000"/>
            <a:headEnd/>
            <a:tailEnd/>
          </a:ln>
          <a:scene3d>
            <a:camera prst="legacyPerspectiveFront">
              <a:rot lat="1500000" lon="20099983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CLINICAL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066800" y="3505200"/>
            <a:ext cx="2438400" cy="990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miter lim="800000"/>
            <a:headEnd/>
            <a:tailEnd/>
          </a:ln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PHYSIOLOGICAL</a:t>
            </a:r>
          </a:p>
        </p:txBody>
      </p:sp>
      <p:cxnSp>
        <p:nvCxnSpPr>
          <p:cNvPr id="38918" name="AutoShape 10"/>
          <p:cNvCxnSpPr>
            <a:cxnSpLocks noChangeShapeType="1"/>
            <a:stCxn id="22531" idx="4"/>
            <a:endCxn id="22536" idx="0"/>
          </p:cNvCxnSpPr>
          <p:nvPr/>
        </p:nvCxnSpPr>
        <p:spPr bwMode="auto">
          <a:xfrm flipH="1">
            <a:off x="2286000" y="2971800"/>
            <a:ext cx="2171700" cy="533400"/>
          </a:xfrm>
          <a:prstGeom prst="straightConnector1">
            <a:avLst/>
          </a:prstGeom>
          <a:noFill/>
          <a:ln w="92075">
            <a:solidFill>
              <a:schemeClr val="accent2"/>
            </a:solidFill>
            <a:round/>
            <a:headEnd/>
            <a:tailEnd type="triangle" w="med" len="med"/>
          </a:ln>
        </p:spPr>
      </p:cxnSp>
      <p:cxnSp>
        <p:nvCxnSpPr>
          <p:cNvPr id="38919" name="AutoShape 11"/>
          <p:cNvCxnSpPr>
            <a:cxnSpLocks noChangeShapeType="1"/>
            <a:stCxn id="22531" idx="4"/>
            <a:endCxn id="22538" idx="0"/>
          </p:cNvCxnSpPr>
          <p:nvPr/>
        </p:nvCxnSpPr>
        <p:spPr bwMode="auto">
          <a:xfrm>
            <a:off x="4457700" y="2971800"/>
            <a:ext cx="1943100" cy="609600"/>
          </a:xfrm>
          <a:prstGeom prst="straightConnector1">
            <a:avLst/>
          </a:prstGeom>
          <a:noFill/>
          <a:ln w="92075">
            <a:solidFill>
              <a:schemeClr val="accent2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 animBg="1"/>
      <p:bldP spid="2253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Physiological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91"/>
            <a:ext cx="8229600" cy="47780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/>
              <a:t>Reductive biosynthesis</a:t>
            </a:r>
          </a:p>
          <a:p>
            <a:pPr>
              <a:lnSpc>
                <a:spcPct val="150000"/>
              </a:lnSpc>
            </a:pPr>
            <a:r>
              <a:rPr lang="en-US" sz="3600" b="1" i="1" dirty="0"/>
              <a:t>Free radical scavenging</a:t>
            </a:r>
          </a:p>
          <a:p>
            <a:pPr>
              <a:lnSpc>
                <a:spcPct val="150000"/>
              </a:lnSpc>
            </a:pPr>
            <a:r>
              <a:rPr lang="en-US" sz="3600" b="1" i="1" dirty="0"/>
              <a:t>RBC membrane integrity</a:t>
            </a:r>
          </a:p>
          <a:p>
            <a:pPr>
              <a:lnSpc>
                <a:spcPct val="150000"/>
              </a:lnSpc>
            </a:pPr>
            <a:r>
              <a:rPr lang="en-US" sz="3600" b="1" i="1" dirty="0"/>
              <a:t>Prevention of formation of met-</a:t>
            </a:r>
            <a:r>
              <a:rPr lang="en-US" sz="3600" b="1" i="1" dirty="0" err="1"/>
              <a:t>Hb</a:t>
            </a:r>
            <a:endParaRPr lang="en-US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2413" y="379413"/>
            <a:ext cx="6097587" cy="6097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535987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Physiological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03791"/>
            <a:ext cx="9296400" cy="47780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latin typeface="Comic Sans MS" pitchFamily="66" charset="0"/>
              </a:rPr>
              <a:t>Reductive biosynthesis</a:t>
            </a:r>
          </a:p>
          <a:p>
            <a:pPr>
              <a:lnSpc>
                <a:spcPct val="150000"/>
              </a:lnSpc>
            </a:pPr>
            <a:r>
              <a:rPr lang="en-US" sz="3600" b="1" i="1" dirty="0">
                <a:latin typeface="Comic Sans MS" pitchFamily="66" charset="0"/>
              </a:rPr>
              <a:t>Free radical scavenging</a:t>
            </a:r>
          </a:p>
          <a:p>
            <a:pPr>
              <a:lnSpc>
                <a:spcPct val="150000"/>
              </a:lnSpc>
            </a:pPr>
            <a:r>
              <a:rPr lang="en-US" sz="3600" b="1" i="1" dirty="0">
                <a:latin typeface="Comic Sans MS" pitchFamily="66" charset="0"/>
              </a:rPr>
              <a:t>RBC membrane integrity</a:t>
            </a:r>
          </a:p>
          <a:p>
            <a:pPr>
              <a:lnSpc>
                <a:spcPct val="150000"/>
              </a:lnSpc>
            </a:pPr>
            <a:r>
              <a:rPr lang="en-US" sz="3600" b="1" i="1" dirty="0">
                <a:latin typeface="Comic Sans MS" pitchFamily="66" charset="0"/>
              </a:rPr>
              <a:t>Prevention of Met-</a:t>
            </a:r>
            <a:r>
              <a:rPr lang="en-US" sz="3600" b="1" i="1" dirty="0" err="1">
                <a:latin typeface="Comic Sans MS" pitchFamily="66" charset="0"/>
              </a:rPr>
              <a:t>Hemoglobinemia</a:t>
            </a:r>
            <a:endParaRPr lang="en-US" sz="3600" b="1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radical scavenging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latin typeface="Comic Sans MS" pitchFamily="66" charset="0"/>
              </a:rPr>
              <a:t>Super oxide, hydrogen peroxide – all cells</a:t>
            </a:r>
          </a:p>
          <a:p>
            <a:pPr>
              <a:lnSpc>
                <a:spcPct val="150000"/>
              </a:lnSpc>
            </a:pPr>
            <a:r>
              <a:rPr lang="en-US" i="1" dirty="0">
                <a:latin typeface="Comic Sans MS" pitchFamily="66" charset="0"/>
              </a:rPr>
              <a:t>Destroys DNA, proteins, all </a:t>
            </a:r>
            <a:r>
              <a:rPr lang="en-US" i="1" dirty="0" err="1">
                <a:latin typeface="Comic Sans MS" pitchFamily="66" charset="0"/>
              </a:rPr>
              <a:t>biomolecules</a:t>
            </a:r>
            <a:endParaRPr lang="en-US" i="1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i="1" dirty="0">
                <a:latin typeface="Comic Sans MS" pitchFamily="66" charset="0"/>
              </a:rPr>
              <a:t>Free radicals inactivated by</a:t>
            </a:r>
            <a:br>
              <a:rPr lang="en-US" i="1" dirty="0">
                <a:latin typeface="Comic Sans MS" pitchFamily="66" charset="0"/>
              </a:rPr>
            </a:br>
            <a:r>
              <a:rPr lang="en-US" i="1" dirty="0">
                <a:latin typeface="Comic Sans MS" pitchFamily="66" charset="0"/>
              </a:rPr>
              <a:t>               - Superoxide dismutase (SOD)</a:t>
            </a:r>
            <a:br>
              <a:rPr lang="en-US" i="1" dirty="0">
                <a:latin typeface="Comic Sans MS" pitchFamily="66" charset="0"/>
              </a:rPr>
            </a:br>
            <a:r>
              <a:rPr lang="en-US" i="1" dirty="0">
                <a:latin typeface="Comic Sans MS" pitchFamily="66" charset="0"/>
              </a:rPr>
              <a:t>               - </a:t>
            </a:r>
            <a:r>
              <a:rPr lang="en-US" i="1" dirty="0" err="1">
                <a:latin typeface="Comic Sans MS" pitchFamily="66" charset="0"/>
              </a:rPr>
              <a:t>Peroxidase</a:t>
            </a:r>
            <a:r>
              <a:rPr lang="en-US" i="1" dirty="0">
                <a:latin typeface="Comic Sans MS" pitchFamily="66" charset="0"/>
              </a:rPr>
              <a:t> (POD)</a:t>
            </a:r>
            <a:br>
              <a:rPr lang="en-US" i="1" dirty="0">
                <a:latin typeface="Comic Sans MS" pitchFamily="66" charset="0"/>
              </a:rPr>
            </a:br>
            <a:r>
              <a:rPr lang="en-US" i="1" dirty="0">
                <a:latin typeface="Comic Sans MS" pitchFamily="66" charset="0"/>
              </a:rPr>
              <a:t>               - Glutathione </a:t>
            </a:r>
            <a:r>
              <a:rPr lang="en-US" i="1" dirty="0" err="1">
                <a:latin typeface="Comic Sans MS" pitchFamily="66" charset="0"/>
              </a:rPr>
              <a:t>reductase</a:t>
            </a:r>
            <a:r>
              <a:rPr lang="en-US" i="1" dirty="0">
                <a:latin typeface="Comic Sans MS" pitchFamily="66" charset="0"/>
              </a:rPr>
              <a:t> (GR)</a:t>
            </a:r>
            <a:endParaRPr lang="en-IN" i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xoseMonophosphateShu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533400"/>
            <a:ext cx="8382000" cy="57911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19400" y="1078468"/>
            <a:ext cx="788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POD</a:t>
            </a:r>
            <a:endParaRPr lang="en-IN" sz="2400" b="1" i="1" dirty="0"/>
          </a:p>
        </p:txBody>
      </p:sp>
      <p:sp>
        <p:nvSpPr>
          <p:cNvPr id="4" name="Rectangle 3"/>
          <p:cNvSpPr/>
          <p:nvPr/>
        </p:nvSpPr>
        <p:spPr>
          <a:xfrm>
            <a:off x="2877990" y="2678668"/>
            <a:ext cx="577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GR</a:t>
            </a:r>
            <a:endParaRPr lang="en-IN" sz="2400" b="1" i="1" dirty="0"/>
          </a:p>
        </p:txBody>
      </p:sp>
      <p:sp>
        <p:nvSpPr>
          <p:cNvPr id="5" name="Rectangle 4"/>
          <p:cNvSpPr/>
          <p:nvPr/>
        </p:nvSpPr>
        <p:spPr>
          <a:xfrm>
            <a:off x="2667000" y="5181600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G6PD</a:t>
            </a:r>
            <a:endParaRPr lang="en-IN" sz="2400" b="1" i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Physiological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03791"/>
            <a:ext cx="9296400" cy="47780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latin typeface="Comic Sans MS" pitchFamily="66" charset="0"/>
              </a:rPr>
              <a:t>Reductive biosynthesis</a:t>
            </a:r>
          </a:p>
          <a:p>
            <a:pPr>
              <a:lnSpc>
                <a:spcPct val="150000"/>
              </a:lnSpc>
            </a:pPr>
            <a:r>
              <a:rPr lang="en-US" sz="3600" b="1" i="1" dirty="0">
                <a:latin typeface="Comic Sans MS" pitchFamily="66" charset="0"/>
              </a:rPr>
              <a:t>Free radical scavenging</a:t>
            </a:r>
          </a:p>
          <a:p>
            <a:pPr>
              <a:lnSpc>
                <a:spcPct val="150000"/>
              </a:lnSpc>
            </a:pPr>
            <a:r>
              <a:rPr lang="en-US" sz="3600" b="1" i="1" dirty="0">
                <a:latin typeface="Comic Sans MS" pitchFamily="66" charset="0"/>
              </a:rPr>
              <a:t>RBC membrane integrity</a:t>
            </a:r>
          </a:p>
          <a:p>
            <a:pPr>
              <a:lnSpc>
                <a:spcPct val="150000"/>
              </a:lnSpc>
            </a:pPr>
            <a:r>
              <a:rPr lang="en-US" sz="3600" b="1" i="1" dirty="0">
                <a:latin typeface="Comic Sans MS" pitchFamily="66" charset="0"/>
              </a:rPr>
              <a:t>Prevention of Met-</a:t>
            </a:r>
            <a:r>
              <a:rPr lang="en-US" sz="3600" b="1" i="1" dirty="0" err="1">
                <a:latin typeface="Comic Sans MS" pitchFamily="66" charset="0"/>
              </a:rPr>
              <a:t>Hemoglobinemia</a:t>
            </a:r>
            <a:endParaRPr lang="en-US" sz="3600" b="1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RBC membrane integrity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Comic Sans MS" pitchFamily="66" charset="0"/>
              </a:rPr>
              <a:t>NADPH, Glutathione &amp; Glutathione </a:t>
            </a:r>
            <a:r>
              <a:rPr lang="en-US" dirty="0" err="1">
                <a:latin typeface="Comic Sans MS" pitchFamily="66" charset="0"/>
              </a:rPr>
              <a:t>reductase</a:t>
            </a:r>
            <a:r>
              <a:rPr lang="en-US" dirty="0">
                <a:latin typeface="Comic Sans MS" pitchFamily="66" charset="0"/>
              </a:rPr>
              <a:t> together preserves RBC membrane</a:t>
            </a:r>
            <a:endParaRPr lang="en-IN" dirty="0">
              <a:latin typeface="Comic Sans MS" pitchFamily="66" charset="0"/>
            </a:endParaRPr>
          </a:p>
        </p:txBody>
      </p:sp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830" y="1649104"/>
            <a:ext cx="8699770" cy="4980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C00000"/>
                </a:solidFill>
                <a:latin typeface="Comic Sans MS" pitchFamily="66" charset="0"/>
              </a:rPr>
              <a:t>Detoxification </a:t>
            </a:r>
            <a:br>
              <a:rPr lang="en-US" sz="2800" i="1" dirty="0">
                <a:latin typeface="Comic Sans MS" pitchFamily="66" charset="0"/>
              </a:rPr>
            </a:br>
            <a:r>
              <a:rPr lang="en-US" sz="2800" i="1" dirty="0">
                <a:latin typeface="Comic Sans MS" pitchFamily="66" charset="0"/>
              </a:rPr>
              <a:t>     - Liver </a:t>
            </a:r>
            <a:r>
              <a:rPr lang="en-US" sz="2800" i="1" dirty="0" err="1">
                <a:latin typeface="Comic Sans MS" pitchFamily="66" charset="0"/>
              </a:rPr>
              <a:t>microsomal</a:t>
            </a:r>
            <a:r>
              <a:rPr lang="en-US" sz="2800" i="1" dirty="0">
                <a:latin typeface="Comic Sans MS" pitchFamily="66" charset="0"/>
              </a:rPr>
              <a:t> p450 enzymes</a:t>
            </a:r>
          </a:p>
          <a:p>
            <a:pPr>
              <a:lnSpc>
                <a:spcPct val="150000"/>
              </a:lnSpc>
            </a:pPr>
            <a:endParaRPr lang="en-US" sz="2800" i="1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C00000"/>
                </a:solidFill>
                <a:latin typeface="Comic Sans MS" pitchFamily="66" charset="0"/>
              </a:rPr>
              <a:t>Transparency of lens of eye</a:t>
            </a:r>
            <a:br>
              <a:rPr lang="en-US" sz="2800" i="1" dirty="0">
                <a:latin typeface="Comic Sans MS" pitchFamily="66" charset="0"/>
              </a:rPr>
            </a:br>
            <a:r>
              <a:rPr lang="en-US" sz="2800" i="1" dirty="0">
                <a:latin typeface="Comic Sans MS" pitchFamily="66" charset="0"/>
              </a:rPr>
              <a:t>      - Maximum concentration in lens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C00000"/>
                </a:solidFill>
                <a:latin typeface="Comic Sans MS" pitchFamily="66" charset="0"/>
              </a:rPr>
              <a:t>Macrophage bactericidal activity</a:t>
            </a:r>
            <a:br>
              <a:rPr lang="en-US" sz="2800" i="1" dirty="0">
                <a:latin typeface="Comic Sans MS" pitchFamily="66" charset="0"/>
              </a:rPr>
            </a:br>
            <a:r>
              <a:rPr lang="en-US" sz="2800" i="1" dirty="0">
                <a:latin typeface="Comic Sans MS" pitchFamily="66" charset="0"/>
              </a:rPr>
              <a:t>    - Production of ROS to kill bacteria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C00000"/>
                </a:solidFill>
                <a:latin typeface="Comic Sans MS" pitchFamily="66" charset="0"/>
              </a:rPr>
              <a:t>Availability of Ribose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567084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400" i="1" dirty="0"/>
              <a:t>Also known as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76537449"/>
      </p:ext>
    </p:extLst>
  </p:cSld>
  <p:clrMapOvr>
    <a:masterClrMapping/>
  </p:clrMapOvr>
  <p:transition spd="slow">
    <p:wedg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382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So, what happens if glucose 6-phosphate DH is defective?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b="1" i="1" dirty="0">
                <a:solidFill>
                  <a:srgbClr val="C00000"/>
                </a:solidFill>
                <a:latin typeface="Comic Sans MS" pitchFamily="66" charset="0"/>
              </a:rPr>
              <a:t>Insufficient production of NADPH.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dirty="0">
                <a:latin typeface="Comic Sans MS" pitchFamily="66" charset="0"/>
              </a:rPr>
              <a:t>Which translates into insufficient glutathione.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dirty="0">
                <a:latin typeface="Comic Sans MS" pitchFamily="66" charset="0"/>
              </a:rPr>
              <a:t>Is this a medical problem? </a:t>
            </a:r>
          </a:p>
          <a:p>
            <a:pPr algn="ctr"/>
            <a:r>
              <a:rPr lang="en-US" sz="3200" dirty="0">
                <a:latin typeface="Comic Sans MS" pitchFamily="66" charset="0"/>
              </a:rPr>
              <a:t> YES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Clinical significance</a:t>
            </a:r>
            <a:endParaRPr lang="en-IN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aspects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i="1" dirty="0"/>
              <a:t>G6-PD deficiency</a:t>
            </a:r>
          </a:p>
          <a:p>
            <a:pPr>
              <a:lnSpc>
                <a:spcPct val="150000"/>
              </a:lnSpc>
              <a:buNone/>
            </a:pPr>
            <a:r>
              <a:rPr lang="en-US" sz="3600" i="1" dirty="0"/>
              <a:t>              </a:t>
            </a:r>
            <a:r>
              <a:rPr lang="en-US" sz="3600" i="1" dirty="0">
                <a:sym typeface="Wingdings" pitchFamily="2" charset="2"/>
              </a:rPr>
              <a:t> </a:t>
            </a:r>
            <a:r>
              <a:rPr lang="en-US" sz="3600" i="1" dirty="0"/>
              <a:t>Drug induced hemolytic anemia</a:t>
            </a:r>
          </a:p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C00000"/>
                </a:solidFill>
              </a:rPr>
              <a:t>Met-</a:t>
            </a:r>
            <a:r>
              <a:rPr lang="en-US" sz="3600" b="1" i="1" dirty="0" err="1">
                <a:solidFill>
                  <a:srgbClr val="C00000"/>
                </a:solidFill>
              </a:rPr>
              <a:t>hemoglobinemia</a:t>
            </a:r>
            <a:endParaRPr lang="en-US" sz="3600" b="1" i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70C0"/>
                </a:solidFill>
              </a:rPr>
              <a:t>Thiamine deficiency </a:t>
            </a:r>
            <a:r>
              <a:rPr lang="en-US" sz="3600" b="1" i="1" dirty="0">
                <a:solidFill>
                  <a:srgbClr val="0070C0"/>
                </a:solidFill>
                <a:sym typeface="Wingdings" pitchFamily="2" charset="2"/>
              </a:rPr>
              <a:t> Reduced </a:t>
            </a:r>
            <a:r>
              <a:rPr lang="en-US" sz="3600" b="1" i="1" dirty="0" err="1">
                <a:solidFill>
                  <a:srgbClr val="0070C0"/>
                </a:solidFill>
                <a:sym typeface="Wingdings" pitchFamily="2" charset="2"/>
              </a:rPr>
              <a:t>transketolase</a:t>
            </a:r>
            <a:r>
              <a:rPr lang="en-US" sz="3600" b="1" i="1" dirty="0">
                <a:solidFill>
                  <a:srgbClr val="0070C0"/>
                </a:solidFill>
                <a:sym typeface="Wingdings" pitchFamily="2" charset="2"/>
              </a:rPr>
              <a:t> activity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>
            <a:noAutofit/>
          </a:bodyPr>
          <a:lstStyle/>
          <a:p>
            <a:r>
              <a:rPr lang="en-US" sz="3600" dirty="0"/>
              <a:t>Glucose-6-phosphate </a:t>
            </a:r>
            <a:r>
              <a:rPr lang="en-US" sz="3600" dirty="0" err="1"/>
              <a:t>dehydrogenase</a:t>
            </a:r>
            <a:r>
              <a:rPr lang="en-US" sz="3600" dirty="0"/>
              <a:t> deficiency causes hemolytic anemia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518160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dirty="0">
                <a:latin typeface="Comic Sans MS" pitchFamily="66" charset="0"/>
              </a:rPr>
              <a:t>Deficiency of G6PD 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i="1" dirty="0">
                <a:latin typeface="Comic Sans MS" pitchFamily="66" charset="0"/>
                <a:sym typeface="Wingdings" pitchFamily="2" charset="2"/>
              </a:rPr>
              <a:t>I</a:t>
            </a:r>
            <a:r>
              <a:rPr lang="en-US" dirty="0">
                <a:latin typeface="Comic Sans MS" pitchFamily="66" charset="0"/>
              </a:rPr>
              <a:t>mpairment of NADPH production.</a:t>
            </a:r>
          </a:p>
          <a:p>
            <a:pPr>
              <a:lnSpc>
                <a:spcPct val="170000"/>
              </a:lnSpc>
            </a:pPr>
            <a:r>
              <a:rPr lang="en-US" dirty="0">
                <a:latin typeface="Comic Sans MS" pitchFamily="66" charset="0"/>
              </a:rPr>
              <a:t>Detoxification of H</a:t>
            </a:r>
            <a:r>
              <a:rPr lang="en-US" baseline="-25000" dirty="0">
                <a:latin typeface="Comic Sans MS" pitchFamily="66" charset="0"/>
              </a:rPr>
              <a:t>2</a:t>
            </a:r>
            <a:r>
              <a:rPr lang="en-US" dirty="0">
                <a:latin typeface="Comic Sans MS" pitchFamily="66" charset="0"/>
              </a:rPr>
              <a:t>O</a:t>
            </a:r>
            <a:r>
              <a:rPr lang="en-US" baseline="-25000" dirty="0">
                <a:latin typeface="Comic Sans MS" pitchFamily="66" charset="0"/>
              </a:rPr>
              <a:t>2</a:t>
            </a:r>
            <a:r>
              <a:rPr lang="en-US" dirty="0">
                <a:latin typeface="Comic Sans MS" pitchFamily="66" charset="0"/>
              </a:rPr>
              <a:t> is inhibited,  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 E</a:t>
            </a:r>
            <a:r>
              <a:rPr lang="en-US" dirty="0">
                <a:latin typeface="Comic Sans MS" pitchFamily="66" charset="0"/>
              </a:rPr>
              <a:t>rythrocyte membrane breakdown and Hemolytic anemia.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Oxidant drugs/ Toxins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en-US" dirty="0">
                <a:latin typeface="Comic Sans MS" pitchFamily="66" charset="0"/>
              </a:rPr>
              <a:t>Mostly  asymptomatic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          - only in combination with certain environmental factors (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sulfa antibiotics, herbicides,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antimalarials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divicine</a:t>
            </a:r>
            <a:r>
              <a:rPr lang="en-US" dirty="0">
                <a:latin typeface="Comic Sans MS" pitchFamily="66" charset="0"/>
              </a:rPr>
              <a:t>) do clinical manifestations occur.</a:t>
            </a:r>
          </a:p>
          <a:p>
            <a:pPr>
              <a:lnSpc>
                <a:spcPct val="170000"/>
              </a:lnSpc>
              <a:buFont typeface="Marlett" pitchFamily="2" charset="2"/>
              <a:buNone/>
            </a:pPr>
            <a:r>
              <a:rPr lang="en-US" baseline="-25000" dirty="0">
                <a:latin typeface="Comic Sans MS" pitchFamily="66" charset="0"/>
              </a:rPr>
              <a:t>		</a:t>
            </a:r>
            <a:r>
              <a:rPr lang="en-US" dirty="0">
                <a:latin typeface="Comic Sans MS" pitchFamily="66" charset="0"/>
              </a:rPr>
              <a:t>*toxic ingredient of </a:t>
            </a:r>
            <a:r>
              <a:rPr lang="en-US" b="1" dirty="0" err="1">
                <a:solidFill>
                  <a:srgbClr val="C00000"/>
                </a:solidFill>
                <a:latin typeface="Comic Sans MS" pitchFamily="66" charset="0"/>
              </a:rPr>
              <a:t>fava</a:t>
            </a:r>
            <a:r>
              <a:rPr lang="en-US" b="1" dirty="0">
                <a:solidFill>
                  <a:srgbClr val="C00000"/>
                </a:solidFill>
                <a:latin typeface="Comic Sans MS" pitchFamily="66" charset="0"/>
              </a:rPr>
              <a:t> beans</a:t>
            </a:r>
            <a:endParaRPr lang="en-US" b="1" baseline="-25000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en-IN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Wernicke-Korsakoff</a:t>
            </a:r>
            <a:r>
              <a:rPr lang="en-US" i="1" dirty="0"/>
              <a:t> syndrome</a:t>
            </a:r>
            <a:endParaRPr lang="en-IN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Genetic disorder</a:t>
            </a:r>
          </a:p>
          <a:p>
            <a:r>
              <a:rPr lang="en-US" i="1" dirty="0"/>
              <a:t>Alteration in </a:t>
            </a:r>
            <a:r>
              <a:rPr lang="en-US" b="1" i="1" dirty="0" err="1">
                <a:solidFill>
                  <a:srgbClr val="C00000"/>
                </a:solidFill>
              </a:rPr>
              <a:t>transketolase</a:t>
            </a:r>
            <a:r>
              <a:rPr lang="en-US" b="1" i="1" dirty="0">
                <a:solidFill>
                  <a:srgbClr val="C00000"/>
                </a:solidFill>
              </a:rPr>
              <a:t> activity </a:t>
            </a:r>
          </a:p>
          <a:p>
            <a:r>
              <a:rPr lang="en-US" i="1" dirty="0">
                <a:sym typeface="Wingdings" pitchFamily="2" charset="2"/>
              </a:rPr>
              <a:t> Reduces affinity with thiamine pyrophosphate</a:t>
            </a:r>
          </a:p>
          <a:p>
            <a:endParaRPr lang="en-US" i="1" dirty="0">
              <a:sym typeface="Wingdings" pitchFamily="2" charset="2"/>
            </a:endParaRPr>
          </a:p>
          <a:p>
            <a:r>
              <a:rPr lang="en-US" i="1" dirty="0">
                <a:sym typeface="Wingdings" pitchFamily="2" charset="2"/>
              </a:rPr>
              <a:t>Symptoms</a:t>
            </a:r>
            <a:br>
              <a:rPr lang="en-US" i="1" dirty="0">
                <a:sym typeface="Wingdings" pitchFamily="2" charset="2"/>
              </a:rPr>
            </a:br>
            <a:r>
              <a:rPr lang="en-US" i="1" dirty="0">
                <a:sym typeface="Wingdings" pitchFamily="2" charset="2"/>
              </a:rPr>
              <a:t>     - Mental disorder</a:t>
            </a:r>
            <a:br>
              <a:rPr lang="en-US" i="1" dirty="0">
                <a:sym typeface="Wingdings" pitchFamily="2" charset="2"/>
              </a:rPr>
            </a:br>
            <a:r>
              <a:rPr lang="en-US" i="1" dirty="0">
                <a:sym typeface="Wingdings" pitchFamily="2" charset="2"/>
              </a:rPr>
              <a:t>     - Loss of memory</a:t>
            </a:r>
            <a:br>
              <a:rPr lang="en-US" i="1" dirty="0">
                <a:sym typeface="Wingdings" pitchFamily="2" charset="2"/>
              </a:rPr>
            </a:br>
            <a:r>
              <a:rPr lang="en-US" i="1" dirty="0">
                <a:sym typeface="Wingdings" pitchFamily="2" charset="2"/>
              </a:rPr>
              <a:t>     - Partial paralysis</a:t>
            </a:r>
            <a:endParaRPr lang="en-IN" i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381000"/>
            <a:ext cx="8162925" cy="762000"/>
          </a:xfrm>
        </p:spPr>
        <p:txBody>
          <a:bodyPr>
            <a:noAutofit/>
          </a:bodyPr>
          <a:lstStyle/>
          <a:p>
            <a:r>
              <a:rPr lang="en-US" sz="4800" i="1"/>
              <a:t>Case Study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21 yr male medical student with malaria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Treated with </a:t>
            </a:r>
            <a:r>
              <a:rPr lang="en-US" sz="2800" dirty="0" err="1"/>
              <a:t>primaquine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Four days later: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Black colored urine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Low RBC count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Elevated </a:t>
            </a:r>
            <a:r>
              <a:rPr lang="en-US" sz="2400" dirty="0" err="1"/>
              <a:t>reticulocyte</a:t>
            </a:r>
            <a:r>
              <a:rPr lang="en-US" sz="2400" dirty="0"/>
              <a:t> count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RBC with Heinz bodies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Low hemoglobin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Elevated serum </a:t>
            </a:r>
            <a:r>
              <a:rPr lang="en-US" sz="2400" dirty="0" err="1"/>
              <a:t>bilirubin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Pt recovered in a few 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How-to-Write-a-Press-Release-Summary-and-Why-It-Matter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258301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i="1" dirty="0"/>
              <a:t>Why?</a:t>
            </a:r>
            <a:endParaRPr lang="en-IN" sz="4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81200"/>
            <a:ext cx="8686800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i="1" dirty="0">
                <a:latin typeface="Comic Sans MS" pitchFamily="66" charset="0"/>
              </a:rPr>
              <a:t>Glucose shunted through this pathway – </a:t>
            </a:r>
            <a:r>
              <a:rPr lang="en-US" b="1" i="1" dirty="0">
                <a:solidFill>
                  <a:srgbClr val="FF0000"/>
                </a:solidFill>
                <a:latin typeface="Comic Sans MS" pitchFamily="66" charset="0"/>
              </a:rPr>
              <a:t>Shunt</a:t>
            </a:r>
          </a:p>
          <a:p>
            <a:pPr>
              <a:lnSpc>
                <a:spcPct val="150000"/>
              </a:lnSpc>
            </a:pPr>
            <a:r>
              <a:rPr lang="en-US" i="1" dirty="0">
                <a:latin typeface="Comic Sans MS" pitchFamily="66" charset="0"/>
              </a:rPr>
              <a:t>Only </a:t>
            </a:r>
            <a:r>
              <a:rPr lang="en-US" i="1" dirty="0" err="1">
                <a:latin typeface="Comic Sans MS" pitchFamily="66" charset="0"/>
              </a:rPr>
              <a:t>monophosphates</a:t>
            </a:r>
            <a:r>
              <a:rPr lang="en-US" i="1" dirty="0">
                <a:latin typeface="Comic Sans MS" pitchFamily="66" charset="0"/>
              </a:rPr>
              <a:t> – </a:t>
            </a:r>
            <a:r>
              <a:rPr lang="en-US" b="1" i="1" dirty="0">
                <a:solidFill>
                  <a:srgbClr val="FF0000"/>
                </a:solidFill>
                <a:latin typeface="Comic Sans MS" pitchFamily="66" charset="0"/>
              </a:rPr>
              <a:t>HMP</a:t>
            </a:r>
          </a:p>
          <a:p>
            <a:pPr>
              <a:lnSpc>
                <a:spcPct val="150000"/>
              </a:lnSpc>
            </a:pPr>
            <a:endParaRPr lang="en-US" b="1" i="1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i="1" dirty="0">
                <a:latin typeface="Comic Sans MS" pitchFamily="66" charset="0"/>
              </a:rPr>
              <a:t>Intermediate formation of Pentose phosphates – </a:t>
            </a:r>
            <a:r>
              <a:rPr lang="en-US" b="1" i="1" dirty="0">
                <a:solidFill>
                  <a:srgbClr val="FF0000"/>
                </a:solidFill>
                <a:latin typeface="Comic Sans MS" pitchFamily="66" charset="0"/>
              </a:rPr>
              <a:t>Pentose pathway</a:t>
            </a:r>
          </a:p>
          <a:p>
            <a:pPr>
              <a:lnSpc>
                <a:spcPct val="150000"/>
              </a:lnSpc>
            </a:pPr>
            <a:endParaRPr lang="en-US" i="1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IN" i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pentose pathway is a shunt.</a:t>
            </a: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-76200" y="1828800"/>
            <a:ext cx="8229600" cy="4876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pathway </a:t>
            </a:r>
            <a:r>
              <a:rPr lang="en-US" b="1" strike="sngStrike" dirty="0">
                <a:solidFill>
                  <a:srgbClr val="C00000"/>
                </a:solidFill>
              </a:rPr>
              <a:t>begins </a:t>
            </a:r>
            <a:r>
              <a:rPr lang="en-US" dirty="0"/>
              <a:t>with the </a:t>
            </a:r>
            <a:r>
              <a:rPr lang="en-US" dirty="0" err="1"/>
              <a:t>glycolytic</a:t>
            </a:r>
            <a:r>
              <a:rPr lang="en-US" dirty="0"/>
              <a:t> intermediate glucose 6-Phosphate.</a:t>
            </a:r>
            <a:br>
              <a:rPr lang="en-US" dirty="0"/>
            </a:br>
            <a:endParaRPr lang="en-US" dirty="0"/>
          </a:p>
          <a:p>
            <a:pPr>
              <a:lnSpc>
                <a:spcPct val="150000"/>
              </a:lnSpc>
            </a:pPr>
            <a:r>
              <a:rPr lang="en-US" b="1" i="1" u="sng" dirty="0">
                <a:solidFill>
                  <a:srgbClr val="C00000"/>
                </a:solidFill>
              </a:rPr>
              <a:t>It reconnects </a:t>
            </a:r>
            <a:r>
              <a:rPr lang="en-US" dirty="0"/>
              <a:t>with </a:t>
            </a:r>
            <a:r>
              <a:rPr lang="en-US" dirty="0" err="1"/>
              <a:t>glycolysis</a:t>
            </a:r>
            <a:r>
              <a:rPr lang="en-US" dirty="0"/>
              <a:t> because two of the end products of the pentose pathway are </a:t>
            </a:r>
            <a:r>
              <a:rPr lang="en-US" dirty="0" err="1"/>
              <a:t>glyceraldehyde</a:t>
            </a:r>
            <a:r>
              <a:rPr lang="en-US" dirty="0"/>
              <a:t> 3-P and fructose 6-P</a:t>
            </a:r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2819400"/>
            <a:ext cx="3048000" cy="13620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-76200"/>
            <a:ext cx="7772400" cy="914400"/>
          </a:xfrm>
        </p:spPr>
        <p:txBody>
          <a:bodyPr/>
          <a:lstStyle/>
          <a:p>
            <a:r>
              <a:rPr lang="en-US" i="1" dirty="0"/>
              <a:t>It’s a shunt</a:t>
            </a:r>
          </a:p>
        </p:txBody>
      </p:sp>
      <p:pic>
        <p:nvPicPr>
          <p:cNvPr id="137220" name="Picture 4" descr="pentpathwa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799088"/>
            <a:ext cx="8915399" cy="5601712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Unique pathway </a:t>
            </a:r>
            <a:endParaRPr lang="en-IN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i="1" dirty="0">
                <a:latin typeface="Comic Sans MS" pitchFamily="66" charset="0"/>
              </a:rPr>
              <a:t>10% of glucose molecules per day</a:t>
            </a:r>
          </a:p>
          <a:p>
            <a:pPr>
              <a:lnSpc>
                <a:spcPct val="150000"/>
              </a:lnSpc>
            </a:pPr>
            <a:r>
              <a:rPr lang="en-US" i="1" u="sng" dirty="0">
                <a:solidFill>
                  <a:srgbClr val="FF0000"/>
                </a:solidFill>
                <a:latin typeface="Comic Sans MS" pitchFamily="66" charset="0"/>
              </a:rPr>
              <a:t>Generation of</a:t>
            </a:r>
            <a:br>
              <a:rPr lang="en-US" i="1" dirty="0">
                <a:latin typeface="Comic Sans MS" pitchFamily="66" charset="0"/>
              </a:rPr>
            </a:br>
            <a:r>
              <a:rPr lang="en-US" i="1" dirty="0">
                <a:latin typeface="Comic Sans MS" pitchFamily="66" charset="0"/>
              </a:rPr>
              <a:t>        -  </a:t>
            </a:r>
            <a:r>
              <a:rPr lang="en-US" b="1" i="1" dirty="0">
                <a:solidFill>
                  <a:srgbClr val="FF0000"/>
                </a:solidFill>
                <a:latin typeface="Comic Sans MS" pitchFamily="66" charset="0"/>
              </a:rPr>
              <a:t>NADPH </a:t>
            </a:r>
            <a:r>
              <a:rPr lang="en-US" i="1" dirty="0">
                <a:latin typeface="Comic Sans MS" pitchFamily="66" charset="0"/>
              </a:rPr>
              <a:t>for synthesis of </a:t>
            </a:r>
            <a:r>
              <a:rPr lang="en-US" b="1" i="1" dirty="0">
                <a:solidFill>
                  <a:srgbClr val="002060"/>
                </a:solidFill>
                <a:latin typeface="Comic Sans MS" pitchFamily="66" charset="0"/>
              </a:rPr>
              <a:t>Fatty acids &amp; Steroids</a:t>
            </a:r>
            <a:br>
              <a:rPr lang="en-US" i="1" dirty="0">
                <a:latin typeface="Comic Sans MS" pitchFamily="66" charset="0"/>
              </a:rPr>
            </a:br>
            <a:r>
              <a:rPr lang="en-US" i="1" dirty="0">
                <a:latin typeface="Comic Sans MS" pitchFamily="66" charset="0"/>
              </a:rPr>
              <a:t>         -  </a:t>
            </a:r>
            <a:r>
              <a:rPr lang="en-US" b="1" i="1" dirty="0" err="1">
                <a:solidFill>
                  <a:srgbClr val="FF0000"/>
                </a:solidFill>
                <a:latin typeface="Comic Sans MS" pitchFamily="66" charset="0"/>
              </a:rPr>
              <a:t>Pentoses</a:t>
            </a:r>
            <a:r>
              <a:rPr lang="en-US" i="1" dirty="0">
                <a:latin typeface="Comic Sans MS" pitchFamily="66" charset="0"/>
              </a:rPr>
              <a:t> For </a:t>
            </a:r>
            <a:r>
              <a:rPr lang="en-US" b="1" i="1" dirty="0">
                <a:solidFill>
                  <a:srgbClr val="002060"/>
                </a:solidFill>
                <a:latin typeface="Comic Sans MS" pitchFamily="66" charset="0"/>
              </a:rPr>
              <a:t>Nucleotide &amp; Nucleic acids</a:t>
            </a:r>
            <a:endParaRPr lang="en-IN" b="1" i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/>
              <a:t>What does the pentose phosphate pathway achieve?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dirty="0"/>
              <a:t>Yields reducing potential in the form of </a:t>
            </a:r>
            <a:r>
              <a:rPr lang="en-US" b="1" i="1" u="sng" dirty="0">
                <a:solidFill>
                  <a:srgbClr val="C00000"/>
                </a:solidFill>
              </a:rPr>
              <a:t>NADPH </a:t>
            </a:r>
            <a:r>
              <a:rPr lang="en-US" dirty="0"/>
              <a:t>to be used in anabolic reactions requiring electrons.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Yields </a:t>
            </a:r>
            <a:r>
              <a:rPr lang="en-US" b="1" i="1" u="sng" dirty="0">
                <a:solidFill>
                  <a:srgbClr val="C00000"/>
                </a:solidFill>
              </a:rPr>
              <a:t>ribose 5-phosphate.</a:t>
            </a:r>
          </a:p>
          <a:p>
            <a:pPr lvl="1"/>
            <a:r>
              <a:rPr lang="en-US" dirty="0"/>
              <a:t>Nucleotide biosynthesis leading to:</a:t>
            </a:r>
          </a:p>
          <a:p>
            <a:pPr lvl="2"/>
            <a:r>
              <a:rPr lang="en-US" dirty="0"/>
              <a:t>DNA</a:t>
            </a:r>
          </a:p>
          <a:p>
            <a:pPr lvl="2"/>
            <a:r>
              <a:rPr lang="en-US" dirty="0"/>
              <a:t>RNA</a:t>
            </a:r>
          </a:p>
          <a:p>
            <a:pPr lvl="2"/>
            <a:r>
              <a:rPr lang="en-US" dirty="0"/>
              <a:t>Various cofactors (</a:t>
            </a:r>
            <a:r>
              <a:rPr lang="en-US" dirty="0" err="1"/>
              <a:t>CoA</a:t>
            </a:r>
            <a:r>
              <a:rPr lang="en-US" dirty="0"/>
              <a:t>, FAD, SAM, NAD</a:t>
            </a:r>
            <a:r>
              <a:rPr lang="en-US" baseline="30000" dirty="0"/>
              <a:t>+</a:t>
            </a:r>
            <a:r>
              <a:rPr lang="en-US" dirty="0"/>
              <a:t>/NADP</a:t>
            </a:r>
            <a:r>
              <a:rPr lang="en-US" baseline="30000" dirty="0"/>
              <a:t>+</a:t>
            </a:r>
            <a:r>
              <a:rPr lang="en-US" dirty="0"/>
              <a:t>).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636</TotalTime>
  <Words>1267</Words>
  <Application>Microsoft Office PowerPoint</Application>
  <PresentationFormat>On-screen Show (4:3)</PresentationFormat>
  <Paragraphs>233</Paragraphs>
  <Slides>46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60" baseType="lpstr">
      <vt:lpstr>Aparajita</vt:lpstr>
      <vt:lpstr>Arabic Typesetting</vt:lpstr>
      <vt:lpstr>Arial</vt:lpstr>
      <vt:lpstr>Arial Black</vt:lpstr>
      <vt:lpstr>Calibri</vt:lpstr>
      <vt:lpstr>Comic Sans MS</vt:lpstr>
      <vt:lpstr>Corbel</vt:lpstr>
      <vt:lpstr>Marlett</vt:lpstr>
      <vt:lpstr>Verdana</vt:lpstr>
      <vt:lpstr>Wingdings</vt:lpstr>
      <vt:lpstr>Wingdings 2</vt:lpstr>
      <vt:lpstr>Wingdings 3</vt:lpstr>
      <vt:lpstr>Module</vt:lpstr>
      <vt:lpstr>Concourse</vt:lpstr>
      <vt:lpstr>Hexose monophosphate pathway Dr Sudha</vt:lpstr>
      <vt:lpstr>OBJECTIVES</vt:lpstr>
      <vt:lpstr>PowerPoint Presentation</vt:lpstr>
      <vt:lpstr>Also known as</vt:lpstr>
      <vt:lpstr>Why?</vt:lpstr>
      <vt:lpstr>The pentose pathway is a shunt.</vt:lpstr>
      <vt:lpstr>It’s a shunt</vt:lpstr>
      <vt:lpstr>Unique pathway </vt:lpstr>
      <vt:lpstr>What does the pentose phosphate pathway achieve?</vt:lpstr>
      <vt:lpstr>Location </vt:lpstr>
      <vt:lpstr>NADPH – Reductive biosynthesis</vt:lpstr>
      <vt:lpstr>Ribose – Virtually all tissues</vt:lpstr>
      <vt:lpstr>PowerPoint Presentation</vt:lpstr>
      <vt:lpstr>Overview of HMP shunt - Phases</vt:lpstr>
      <vt:lpstr>PowerPoint Presentation</vt:lpstr>
      <vt:lpstr>PowerPoint Presentation</vt:lpstr>
      <vt:lpstr>PowerPoint Presentation</vt:lpstr>
      <vt:lpstr>PowerPoint Presentation</vt:lpstr>
      <vt:lpstr>Non-oxidative phase</vt:lpstr>
      <vt:lpstr>PowerPoint Presentation</vt:lpstr>
      <vt:lpstr>Transketolase </vt:lpstr>
      <vt:lpstr>Transaldolase </vt:lpstr>
      <vt:lpstr>PowerPoint Presentation</vt:lpstr>
      <vt:lpstr>PowerPoint Presentation</vt:lpstr>
      <vt:lpstr>To summarize</vt:lpstr>
      <vt:lpstr>Regulation</vt:lpstr>
      <vt:lpstr>PowerPoint Presentation</vt:lpstr>
      <vt:lpstr>Catabolic pathways of Glucose have little in common</vt:lpstr>
      <vt:lpstr>Different from Glycolysis</vt:lpstr>
      <vt:lpstr>Significance </vt:lpstr>
      <vt:lpstr>Physiological significance</vt:lpstr>
      <vt:lpstr>PowerPoint Presentation</vt:lpstr>
      <vt:lpstr>PowerPoint Presentation</vt:lpstr>
      <vt:lpstr>Physiological significance</vt:lpstr>
      <vt:lpstr>Free radical scavenging</vt:lpstr>
      <vt:lpstr>PowerPoint Presentation</vt:lpstr>
      <vt:lpstr>Physiological significance</vt:lpstr>
      <vt:lpstr>RBC membrane integrity</vt:lpstr>
      <vt:lpstr>Significance </vt:lpstr>
      <vt:lpstr>Clinical significance</vt:lpstr>
      <vt:lpstr>Clinical aspects</vt:lpstr>
      <vt:lpstr>Glucose-6-phosphate dehydrogenase deficiency causes hemolytic anemia</vt:lpstr>
      <vt:lpstr>Oxidant drugs/ Toxins</vt:lpstr>
      <vt:lpstr>Wernicke-Korsakoff syndrome</vt:lpstr>
      <vt:lpstr>Case Study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Hexose monophosphate pathway</dc:title>
  <dc:creator/>
  <cp:lastModifiedBy>bharanidharan samiappan</cp:lastModifiedBy>
  <cp:revision>54</cp:revision>
  <dcterms:created xsi:type="dcterms:W3CDTF">2006-08-16T00:00:00Z</dcterms:created>
  <dcterms:modified xsi:type="dcterms:W3CDTF">2020-01-29T08:25:31Z</dcterms:modified>
</cp:coreProperties>
</file>