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1"/>
  </p:notesMasterIdLst>
  <p:sldIdLst>
    <p:sldId id="256" r:id="rId2"/>
    <p:sldId id="298" r:id="rId3"/>
    <p:sldId id="291" r:id="rId4"/>
    <p:sldId id="289" r:id="rId5"/>
    <p:sldId id="300" r:id="rId6"/>
    <p:sldId id="276" r:id="rId7"/>
    <p:sldId id="286" r:id="rId8"/>
    <p:sldId id="277" r:id="rId9"/>
    <p:sldId id="284" r:id="rId10"/>
    <p:sldId id="296" r:id="rId11"/>
    <p:sldId id="297" r:id="rId12"/>
    <p:sldId id="278" r:id="rId13"/>
    <p:sldId id="288" r:id="rId14"/>
    <p:sldId id="292" r:id="rId15"/>
    <p:sldId id="293" r:id="rId16"/>
    <p:sldId id="294" r:id="rId17"/>
    <p:sldId id="280" r:id="rId18"/>
    <p:sldId id="281" r:id="rId19"/>
    <p:sldId id="301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18603FDC-E32A-4AB5-989C-0864C3EAD2B8}" styleName="Themed Style 2 - Accent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EB9631B5-78F2-41C9-869B-9F39066F8104}" styleName="Medium Style 3 - 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2" d="100"/>
          <a:sy n="72" d="100"/>
        </p:scale>
        <p:origin x="-48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image" Target="../media/image7.jpe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2449C52-AB4A-43D1-A497-70653E6DD901}" type="doc">
      <dgm:prSet loTypeId="urn:microsoft.com/office/officeart/2005/8/layout/hProcess6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FAD3BD17-ACD1-4777-A39B-8395DA90A87D}">
      <dgm:prSet phldrT="[Text]" phldr="1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  <dgm:t>
        <a:bodyPr/>
        <a:lstStyle/>
        <a:p>
          <a:endParaRPr lang="en-US" dirty="0"/>
        </a:p>
      </dgm:t>
    </dgm:pt>
    <dgm:pt modelId="{96592820-8B0B-4921-ABE9-7F259F15C724}" type="parTrans" cxnId="{25CC8538-EFF5-48E4-95DB-6AD3D0D63E63}">
      <dgm:prSet/>
      <dgm:spPr/>
      <dgm:t>
        <a:bodyPr/>
        <a:lstStyle/>
        <a:p>
          <a:endParaRPr lang="en-US"/>
        </a:p>
      </dgm:t>
    </dgm:pt>
    <dgm:pt modelId="{2CC5A64A-3A6C-46BB-86EA-E1CE132E7F35}" type="sibTrans" cxnId="{25CC8538-EFF5-48E4-95DB-6AD3D0D63E63}">
      <dgm:prSet/>
      <dgm:spPr/>
      <dgm:t>
        <a:bodyPr/>
        <a:lstStyle/>
        <a:p>
          <a:endParaRPr lang="en-US"/>
        </a:p>
      </dgm:t>
    </dgm:pt>
    <dgm:pt modelId="{8125DE02-A5A0-4AC5-ACE6-F0042FDC88EA}">
      <dgm:prSet phldrT="[Text]"/>
      <dgm:spPr>
        <a:solidFill>
          <a:schemeClr val="tx1">
            <a:alpha val="90000"/>
          </a:schemeClr>
        </a:solidFill>
      </dgm:spPr>
      <dgm:t>
        <a:bodyPr/>
        <a:lstStyle/>
        <a:p>
          <a:r>
            <a:rPr lang="en-US" dirty="0" smtClean="0">
              <a:solidFill>
                <a:srgbClr val="FFC000"/>
              </a:solidFill>
            </a:rPr>
            <a:t>passes through </a:t>
          </a:r>
          <a:r>
            <a:rPr lang="en-US" dirty="0" err="1" smtClean="0">
              <a:solidFill>
                <a:srgbClr val="FFC000"/>
              </a:solidFill>
            </a:rPr>
            <a:t>coloured</a:t>
          </a:r>
          <a:r>
            <a:rPr lang="en-US" dirty="0" smtClean="0">
              <a:solidFill>
                <a:srgbClr val="FFC000"/>
              </a:solidFill>
            </a:rPr>
            <a:t> solution </a:t>
          </a:r>
          <a:endParaRPr lang="en-US" dirty="0">
            <a:solidFill>
              <a:srgbClr val="FFC000"/>
            </a:solidFill>
          </a:endParaRPr>
        </a:p>
      </dgm:t>
    </dgm:pt>
    <dgm:pt modelId="{9AE2F5A3-3530-4779-9CAE-4967B82CCA97}" type="parTrans" cxnId="{003D8300-213C-463F-BF0F-ECD4A0B63398}">
      <dgm:prSet/>
      <dgm:spPr/>
      <dgm:t>
        <a:bodyPr/>
        <a:lstStyle/>
        <a:p>
          <a:endParaRPr lang="en-US"/>
        </a:p>
      </dgm:t>
    </dgm:pt>
    <dgm:pt modelId="{A9E6ABEE-67AB-4AE1-9D4E-0503B266BC2A}" type="sibTrans" cxnId="{003D8300-213C-463F-BF0F-ECD4A0B63398}">
      <dgm:prSet/>
      <dgm:spPr/>
      <dgm:t>
        <a:bodyPr/>
        <a:lstStyle/>
        <a:p>
          <a:endParaRPr lang="en-US"/>
        </a:p>
      </dgm:t>
    </dgm:pt>
    <dgm:pt modelId="{4F3C9390-DA6B-4336-AE71-F79383B57681}">
      <dgm:prSet phldrT="[Text]" phldr="1"/>
      <dgm:spPr>
        <a:blipFill rotWithShape="0">
          <a:blip xmlns:r="http://schemas.openxmlformats.org/officeDocument/2006/relationships" r:embed="rId2"/>
          <a:stretch>
            <a:fillRect/>
          </a:stretch>
        </a:blipFill>
      </dgm:spPr>
      <dgm:t>
        <a:bodyPr/>
        <a:lstStyle/>
        <a:p>
          <a:endParaRPr lang="en-US" dirty="0"/>
        </a:p>
      </dgm:t>
    </dgm:pt>
    <dgm:pt modelId="{5310F2AC-50B6-4E5B-A8A3-7EF03DDDE08E}" type="parTrans" cxnId="{AF36CE24-D6F6-4B31-9AD4-94D587D6A65F}">
      <dgm:prSet/>
      <dgm:spPr/>
      <dgm:t>
        <a:bodyPr/>
        <a:lstStyle/>
        <a:p>
          <a:endParaRPr lang="en-US"/>
        </a:p>
      </dgm:t>
    </dgm:pt>
    <dgm:pt modelId="{BF1C4975-48D6-4B54-85D2-68559591B98C}" type="sibTrans" cxnId="{AF36CE24-D6F6-4B31-9AD4-94D587D6A65F}">
      <dgm:prSet/>
      <dgm:spPr/>
      <dgm:t>
        <a:bodyPr/>
        <a:lstStyle/>
        <a:p>
          <a:endParaRPr lang="en-US"/>
        </a:p>
      </dgm:t>
    </dgm:pt>
    <dgm:pt modelId="{E2419F4C-63C0-49D2-BE95-BEEAE365FEC4}">
      <dgm:prSet phldrT="[Text]"/>
      <dgm:spPr>
        <a:solidFill>
          <a:schemeClr val="tx1">
            <a:alpha val="90000"/>
          </a:schemeClr>
        </a:solidFill>
      </dgm:spPr>
      <dgm:t>
        <a:bodyPr/>
        <a:lstStyle/>
        <a:p>
          <a:r>
            <a:rPr lang="en-US" dirty="0" smtClean="0">
              <a:solidFill>
                <a:srgbClr val="FFC000"/>
              </a:solidFill>
            </a:rPr>
            <a:t>Specific wavelength of light is absorbed</a:t>
          </a:r>
          <a:endParaRPr lang="en-US" dirty="0">
            <a:solidFill>
              <a:srgbClr val="FFC000"/>
            </a:solidFill>
          </a:endParaRPr>
        </a:p>
      </dgm:t>
    </dgm:pt>
    <dgm:pt modelId="{1FAA5F3A-9FCC-467D-AFC9-DD71A7808084}" type="parTrans" cxnId="{C6E111B9-0C4E-43E5-A376-CA5006700249}">
      <dgm:prSet/>
      <dgm:spPr/>
      <dgm:t>
        <a:bodyPr/>
        <a:lstStyle/>
        <a:p>
          <a:endParaRPr lang="en-US"/>
        </a:p>
      </dgm:t>
    </dgm:pt>
    <dgm:pt modelId="{189329E3-A390-4A29-9703-3F3BCF653505}" type="sibTrans" cxnId="{C6E111B9-0C4E-43E5-A376-CA5006700249}">
      <dgm:prSet/>
      <dgm:spPr/>
      <dgm:t>
        <a:bodyPr/>
        <a:lstStyle/>
        <a:p>
          <a:endParaRPr lang="en-US"/>
        </a:p>
      </dgm:t>
    </dgm:pt>
    <dgm:pt modelId="{4BFD891A-DFF8-4DAB-8344-45FE64B3F91F}">
      <dgm:prSet phldrT="[Text]" phldr="1"/>
      <dgm:spPr>
        <a:blipFill rotWithShape="0">
          <a:blip xmlns:r="http://schemas.openxmlformats.org/officeDocument/2006/relationships" r:embed="rId3"/>
          <a:stretch>
            <a:fillRect/>
          </a:stretch>
        </a:blipFill>
      </dgm:spPr>
      <dgm:t>
        <a:bodyPr/>
        <a:lstStyle/>
        <a:p>
          <a:endParaRPr lang="en-US" dirty="0"/>
        </a:p>
      </dgm:t>
    </dgm:pt>
    <dgm:pt modelId="{259BED20-7DEB-4769-993E-627354A66D68}" type="parTrans" cxnId="{9C4635AC-9CB3-437E-9085-CEC2C7519117}">
      <dgm:prSet/>
      <dgm:spPr/>
      <dgm:t>
        <a:bodyPr/>
        <a:lstStyle/>
        <a:p>
          <a:endParaRPr lang="en-US"/>
        </a:p>
      </dgm:t>
    </dgm:pt>
    <dgm:pt modelId="{191440D6-C875-4457-A32A-DD3BB8FFBE02}" type="sibTrans" cxnId="{9C4635AC-9CB3-437E-9085-CEC2C7519117}">
      <dgm:prSet/>
      <dgm:spPr/>
      <dgm:t>
        <a:bodyPr/>
        <a:lstStyle/>
        <a:p>
          <a:endParaRPr lang="en-US"/>
        </a:p>
      </dgm:t>
    </dgm:pt>
    <dgm:pt modelId="{7D92BD59-2E48-4EA7-AA46-4FC0D470CE21}">
      <dgm:prSet phldrT="[Text]"/>
      <dgm:spPr>
        <a:solidFill>
          <a:schemeClr val="tx1"/>
        </a:solidFill>
      </dgm:spPr>
      <dgm:t>
        <a:bodyPr/>
        <a:lstStyle/>
        <a:p>
          <a:r>
            <a:rPr lang="en-US" dirty="0" err="1" smtClean="0">
              <a:solidFill>
                <a:srgbClr val="FFC000"/>
              </a:solidFill>
            </a:rPr>
            <a:t>Colour</a:t>
          </a:r>
          <a:r>
            <a:rPr lang="en-US" dirty="0" smtClean="0">
              <a:solidFill>
                <a:srgbClr val="FFC000"/>
              </a:solidFill>
            </a:rPr>
            <a:t> intensity</a:t>
          </a:r>
          <a:endParaRPr lang="en-US" dirty="0">
            <a:solidFill>
              <a:srgbClr val="FFC000"/>
            </a:solidFill>
          </a:endParaRPr>
        </a:p>
      </dgm:t>
    </dgm:pt>
    <dgm:pt modelId="{A2CACC7C-5412-4D1C-B461-C835EE39726C}" type="parTrans" cxnId="{658A6E79-997E-4840-9D63-EA23F06A859C}">
      <dgm:prSet/>
      <dgm:spPr/>
      <dgm:t>
        <a:bodyPr/>
        <a:lstStyle/>
        <a:p>
          <a:endParaRPr lang="en-US"/>
        </a:p>
      </dgm:t>
    </dgm:pt>
    <dgm:pt modelId="{0041CE60-D526-4CDA-AFF7-111FCDACA485}" type="sibTrans" cxnId="{658A6E79-997E-4840-9D63-EA23F06A859C}">
      <dgm:prSet/>
      <dgm:spPr/>
      <dgm:t>
        <a:bodyPr/>
        <a:lstStyle/>
        <a:p>
          <a:endParaRPr lang="en-US"/>
        </a:p>
      </dgm:t>
    </dgm:pt>
    <dgm:pt modelId="{7705F7DC-87ED-4D1E-AD54-F97EB1955089}" type="pres">
      <dgm:prSet presAssocID="{42449C52-AB4A-43D1-A497-70653E6DD901}" presName="theList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FBAD3AD0-F01A-41DD-A83C-BF8A3686C7AC}" type="pres">
      <dgm:prSet presAssocID="{FAD3BD17-ACD1-4777-A39B-8395DA90A87D}" presName="compNode" presStyleCnt="0"/>
      <dgm:spPr/>
    </dgm:pt>
    <dgm:pt modelId="{72522BFC-1C5C-43A0-A508-9951B577D96B}" type="pres">
      <dgm:prSet presAssocID="{FAD3BD17-ACD1-4777-A39B-8395DA90A87D}" presName="noGeometry" presStyleCnt="0"/>
      <dgm:spPr/>
    </dgm:pt>
    <dgm:pt modelId="{75F1B905-BC48-405C-BBE0-5211213DF254}" type="pres">
      <dgm:prSet presAssocID="{FAD3BD17-ACD1-4777-A39B-8395DA90A87D}" presName="childTextVisible" presStyleLbl="bg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24FBE31-9264-4840-84C6-046500F45486}" type="pres">
      <dgm:prSet presAssocID="{FAD3BD17-ACD1-4777-A39B-8395DA90A87D}" presName="childTextHidden" presStyleLbl="bgAccFollowNode1" presStyleIdx="0" presStyleCnt="3"/>
      <dgm:spPr/>
      <dgm:t>
        <a:bodyPr/>
        <a:lstStyle/>
        <a:p>
          <a:endParaRPr lang="en-US"/>
        </a:p>
      </dgm:t>
    </dgm:pt>
    <dgm:pt modelId="{D4DB7D8D-72E4-4F4D-A168-E2F2A4B136C8}" type="pres">
      <dgm:prSet presAssocID="{FAD3BD17-ACD1-4777-A39B-8395DA90A87D}" presName="parentText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F90864E-C85F-4AF4-92DA-F7A2CC816CE8}" type="pres">
      <dgm:prSet presAssocID="{FAD3BD17-ACD1-4777-A39B-8395DA90A87D}" presName="aSpace" presStyleCnt="0"/>
      <dgm:spPr/>
    </dgm:pt>
    <dgm:pt modelId="{1EEEC81D-4CAC-4359-9A46-06205B3B33D5}" type="pres">
      <dgm:prSet presAssocID="{4F3C9390-DA6B-4336-AE71-F79383B57681}" presName="compNode" presStyleCnt="0"/>
      <dgm:spPr/>
    </dgm:pt>
    <dgm:pt modelId="{0406F5BD-B92F-49AC-93F0-9975B1F89232}" type="pres">
      <dgm:prSet presAssocID="{4F3C9390-DA6B-4336-AE71-F79383B57681}" presName="noGeometry" presStyleCnt="0"/>
      <dgm:spPr/>
    </dgm:pt>
    <dgm:pt modelId="{6629B79D-FE50-49FE-B883-E57599D55AC5}" type="pres">
      <dgm:prSet presAssocID="{4F3C9390-DA6B-4336-AE71-F79383B57681}" presName="childTextVisible" presStyleLbl="bg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C4EA6D7-4C9E-4BC4-8090-1AD2EE439AFC}" type="pres">
      <dgm:prSet presAssocID="{4F3C9390-DA6B-4336-AE71-F79383B57681}" presName="childTextHidden" presStyleLbl="bgAccFollowNode1" presStyleIdx="1" presStyleCnt="3"/>
      <dgm:spPr/>
      <dgm:t>
        <a:bodyPr/>
        <a:lstStyle/>
        <a:p>
          <a:endParaRPr lang="en-US"/>
        </a:p>
      </dgm:t>
    </dgm:pt>
    <dgm:pt modelId="{46A29786-3341-4A39-A978-23FE018C2438}" type="pres">
      <dgm:prSet presAssocID="{4F3C9390-DA6B-4336-AE71-F79383B57681}" presName="parentText" presStyleLbl="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1BCEC26-D8F7-455E-8F35-5C0605E6CC9C}" type="pres">
      <dgm:prSet presAssocID="{4F3C9390-DA6B-4336-AE71-F79383B57681}" presName="aSpace" presStyleCnt="0"/>
      <dgm:spPr/>
    </dgm:pt>
    <dgm:pt modelId="{DEA0FA8C-BACA-4E95-A804-93DAE464E386}" type="pres">
      <dgm:prSet presAssocID="{4BFD891A-DFF8-4DAB-8344-45FE64B3F91F}" presName="compNode" presStyleCnt="0"/>
      <dgm:spPr/>
    </dgm:pt>
    <dgm:pt modelId="{1C0C81AE-A626-4F5A-81BC-8E0C264C8788}" type="pres">
      <dgm:prSet presAssocID="{4BFD891A-DFF8-4DAB-8344-45FE64B3F91F}" presName="noGeometry" presStyleCnt="0"/>
      <dgm:spPr/>
    </dgm:pt>
    <dgm:pt modelId="{A322EDFA-AF40-46EF-87A2-45AC6CD5B2E7}" type="pres">
      <dgm:prSet presAssocID="{4BFD891A-DFF8-4DAB-8344-45FE64B3F91F}" presName="childTextVisible" presStyleLbl="bg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BE80FBB-9460-4645-922B-C081EB1E9F20}" type="pres">
      <dgm:prSet presAssocID="{4BFD891A-DFF8-4DAB-8344-45FE64B3F91F}" presName="childTextHidden" presStyleLbl="bgAccFollowNode1" presStyleIdx="2" presStyleCnt="3"/>
      <dgm:spPr/>
      <dgm:t>
        <a:bodyPr/>
        <a:lstStyle/>
        <a:p>
          <a:endParaRPr lang="en-US"/>
        </a:p>
      </dgm:t>
    </dgm:pt>
    <dgm:pt modelId="{8D4E72F4-57DB-4038-8714-5687A60E7960}" type="pres">
      <dgm:prSet presAssocID="{4BFD891A-DFF8-4DAB-8344-45FE64B3F91F}" presName="parentText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C9C3DCDA-24D9-4292-9605-A8EBBC553D8C}" type="presOf" srcId="{E2419F4C-63C0-49D2-BE95-BEEAE365FEC4}" destId="{2C4EA6D7-4C9E-4BC4-8090-1AD2EE439AFC}" srcOrd="1" destOrd="0" presId="urn:microsoft.com/office/officeart/2005/8/layout/hProcess6"/>
    <dgm:cxn modelId="{B09F76EF-313D-4ABF-ABBB-86BE4356ABE3}" type="presOf" srcId="{42449C52-AB4A-43D1-A497-70653E6DD901}" destId="{7705F7DC-87ED-4D1E-AD54-F97EB1955089}" srcOrd="0" destOrd="0" presId="urn:microsoft.com/office/officeart/2005/8/layout/hProcess6"/>
    <dgm:cxn modelId="{AF36CE24-D6F6-4B31-9AD4-94D587D6A65F}" srcId="{42449C52-AB4A-43D1-A497-70653E6DD901}" destId="{4F3C9390-DA6B-4336-AE71-F79383B57681}" srcOrd="1" destOrd="0" parTransId="{5310F2AC-50B6-4E5B-A8A3-7EF03DDDE08E}" sibTransId="{BF1C4975-48D6-4B54-85D2-68559591B98C}"/>
    <dgm:cxn modelId="{F0952B43-8F51-4515-87E1-5B2FF1BE25E4}" type="presOf" srcId="{FAD3BD17-ACD1-4777-A39B-8395DA90A87D}" destId="{D4DB7D8D-72E4-4F4D-A168-E2F2A4B136C8}" srcOrd="0" destOrd="0" presId="urn:microsoft.com/office/officeart/2005/8/layout/hProcess6"/>
    <dgm:cxn modelId="{D88B0708-7CCB-4776-9E4F-4C68CC6C4390}" type="presOf" srcId="{E2419F4C-63C0-49D2-BE95-BEEAE365FEC4}" destId="{6629B79D-FE50-49FE-B883-E57599D55AC5}" srcOrd="0" destOrd="0" presId="urn:microsoft.com/office/officeart/2005/8/layout/hProcess6"/>
    <dgm:cxn modelId="{665D6130-0FCC-442A-80D0-61B55DE4248A}" type="presOf" srcId="{8125DE02-A5A0-4AC5-ACE6-F0042FDC88EA}" destId="{324FBE31-9264-4840-84C6-046500F45486}" srcOrd="1" destOrd="0" presId="urn:microsoft.com/office/officeart/2005/8/layout/hProcess6"/>
    <dgm:cxn modelId="{5FF62966-291F-44C4-AD96-BDE9EE0D46A1}" type="presOf" srcId="{8125DE02-A5A0-4AC5-ACE6-F0042FDC88EA}" destId="{75F1B905-BC48-405C-BBE0-5211213DF254}" srcOrd="0" destOrd="0" presId="urn:microsoft.com/office/officeart/2005/8/layout/hProcess6"/>
    <dgm:cxn modelId="{2E4C05F8-84E7-4844-A5E8-E02F32C3D57F}" type="presOf" srcId="{7D92BD59-2E48-4EA7-AA46-4FC0D470CE21}" destId="{A322EDFA-AF40-46EF-87A2-45AC6CD5B2E7}" srcOrd="0" destOrd="0" presId="urn:microsoft.com/office/officeart/2005/8/layout/hProcess6"/>
    <dgm:cxn modelId="{5FCFE454-EA65-4A04-A963-2AFE21F92C63}" type="presOf" srcId="{7D92BD59-2E48-4EA7-AA46-4FC0D470CE21}" destId="{FBE80FBB-9460-4645-922B-C081EB1E9F20}" srcOrd="1" destOrd="0" presId="urn:microsoft.com/office/officeart/2005/8/layout/hProcess6"/>
    <dgm:cxn modelId="{F370B9E4-8733-47CE-B5EC-A2757258BDB4}" type="presOf" srcId="{4F3C9390-DA6B-4336-AE71-F79383B57681}" destId="{46A29786-3341-4A39-A978-23FE018C2438}" srcOrd="0" destOrd="0" presId="urn:microsoft.com/office/officeart/2005/8/layout/hProcess6"/>
    <dgm:cxn modelId="{C6E111B9-0C4E-43E5-A376-CA5006700249}" srcId="{4F3C9390-DA6B-4336-AE71-F79383B57681}" destId="{E2419F4C-63C0-49D2-BE95-BEEAE365FEC4}" srcOrd="0" destOrd="0" parTransId="{1FAA5F3A-9FCC-467D-AFC9-DD71A7808084}" sibTransId="{189329E3-A390-4A29-9703-3F3BCF653505}"/>
    <dgm:cxn modelId="{FF8796DC-0C30-4ADE-8543-B591647B9972}" type="presOf" srcId="{4BFD891A-DFF8-4DAB-8344-45FE64B3F91F}" destId="{8D4E72F4-57DB-4038-8714-5687A60E7960}" srcOrd="0" destOrd="0" presId="urn:microsoft.com/office/officeart/2005/8/layout/hProcess6"/>
    <dgm:cxn modelId="{003D8300-213C-463F-BF0F-ECD4A0B63398}" srcId="{FAD3BD17-ACD1-4777-A39B-8395DA90A87D}" destId="{8125DE02-A5A0-4AC5-ACE6-F0042FDC88EA}" srcOrd="0" destOrd="0" parTransId="{9AE2F5A3-3530-4779-9CAE-4967B82CCA97}" sibTransId="{A9E6ABEE-67AB-4AE1-9D4E-0503B266BC2A}"/>
    <dgm:cxn modelId="{9C4635AC-9CB3-437E-9085-CEC2C7519117}" srcId="{42449C52-AB4A-43D1-A497-70653E6DD901}" destId="{4BFD891A-DFF8-4DAB-8344-45FE64B3F91F}" srcOrd="2" destOrd="0" parTransId="{259BED20-7DEB-4769-993E-627354A66D68}" sibTransId="{191440D6-C875-4457-A32A-DD3BB8FFBE02}"/>
    <dgm:cxn modelId="{658A6E79-997E-4840-9D63-EA23F06A859C}" srcId="{4BFD891A-DFF8-4DAB-8344-45FE64B3F91F}" destId="{7D92BD59-2E48-4EA7-AA46-4FC0D470CE21}" srcOrd="0" destOrd="0" parTransId="{A2CACC7C-5412-4D1C-B461-C835EE39726C}" sibTransId="{0041CE60-D526-4CDA-AFF7-111FCDACA485}"/>
    <dgm:cxn modelId="{25CC8538-EFF5-48E4-95DB-6AD3D0D63E63}" srcId="{42449C52-AB4A-43D1-A497-70653E6DD901}" destId="{FAD3BD17-ACD1-4777-A39B-8395DA90A87D}" srcOrd="0" destOrd="0" parTransId="{96592820-8B0B-4921-ABE9-7F259F15C724}" sibTransId="{2CC5A64A-3A6C-46BB-86EA-E1CE132E7F35}"/>
    <dgm:cxn modelId="{D6A73DE9-1697-4484-AB82-B2FA09C49D2A}" type="presParOf" srcId="{7705F7DC-87ED-4D1E-AD54-F97EB1955089}" destId="{FBAD3AD0-F01A-41DD-A83C-BF8A3686C7AC}" srcOrd="0" destOrd="0" presId="urn:microsoft.com/office/officeart/2005/8/layout/hProcess6"/>
    <dgm:cxn modelId="{D45ADC4A-CEBB-47C2-8732-DBE0933ED07C}" type="presParOf" srcId="{FBAD3AD0-F01A-41DD-A83C-BF8A3686C7AC}" destId="{72522BFC-1C5C-43A0-A508-9951B577D96B}" srcOrd="0" destOrd="0" presId="urn:microsoft.com/office/officeart/2005/8/layout/hProcess6"/>
    <dgm:cxn modelId="{FFB99BED-65DF-441A-95F1-EB4C16E536FD}" type="presParOf" srcId="{FBAD3AD0-F01A-41DD-A83C-BF8A3686C7AC}" destId="{75F1B905-BC48-405C-BBE0-5211213DF254}" srcOrd="1" destOrd="0" presId="urn:microsoft.com/office/officeart/2005/8/layout/hProcess6"/>
    <dgm:cxn modelId="{0E5779AE-6D87-4FF5-8DC3-AB86399B4D3F}" type="presParOf" srcId="{FBAD3AD0-F01A-41DD-A83C-BF8A3686C7AC}" destId="{324FBE31-9264-4840-84C6-046500F45486}" srcOrd="2" destOrd="0" presId="urn:microsoft.com/office/officeart/2005/8/layout/hProcess6"/>
    <dgm:cxn modelId="{1378102C-E283-4432-828E-4221C68E020E}" type="presParOf" srcId="{FBAD3AD0-F01A-41DD-A83C-BF8A3686C7AC}" destId="{D4DB7D8D-72E4-4F4D-A168-E2F2A4B136C8}" srcOrd="3" destOrd="0" presId="urn:microsoft.com/office/officeart/2005/8/layout/hProcess6"/>
    <dgm:cxn modelId="{10EFC87A-BAB6-43B2-B3B5-AB26796E07E7}" type="presParOf" srcId="{7705F7DC-87ED-4D1E-AD54-F97EB1955089}" destId="{8F90864E-C85F-4AF4-92DA-F7A2CC816CE8}" srcOrd="1" destOrd="0" presId="urn:microsoft.com/office/officeart/2005/8/layout/hProcess6"/>
    <dgm:cxn modelId="{AAA9777D-2B41-4B8B-9D71-123AB8354158}" type="presParOf" srcId="{7705F7DC-87ED-4D1E-AD54-F97EB1955089}" destId="{1EEEC81D-4CAC-4359-9A46-06205B3B33D5}" srcOrd="2" destOrd="0" presId="urn:microsoft.com/office/officeart/2005/8/layout/hProcess6"/>
    <dgm:cxn modelId="{DDD4D58E-B06C-4E68-9AFF-B40E644B6287}" type="presParOf" srcId="{1EEEC81D-4CAC-4359-9A46-06205B3B33D5}" destId="{0406F5BD-B92F-49AC-93F0-9975B1F89232}" srcOrd="0" destOrd="0" presId="urn:microsoft.com/office/officeart/2005/8/layout/hProcess6"/>
    <dgm:cxn modelId="{61133921-8793-4AC2-9A13-0989E748564A}" type="presParOf" srcId="{1EEEC81D-4CAC-4359-9A46-06205B3B33D5}" destId="{6629B79D-FE50-49FE-B883-E57599D55AC5}" srcOrd="1" destOrd="0" presId="urn:microsoft.com/office/officeart/2005/8/layout/hProcess6"/>
    <dgm:cxn modelId="{80034AA1-60BB-49A9-9EC0-068A055101D6}" type="presParOf" srcId="{1EEEC81D-4CAC-4359-9A46-06205B3B33D5}" destId="{2C4EA6D7-4C9E-4BC4-8090-1AD2EE439AFC}" srcOrd="2" destOrd="0" presId="urn:microsoft.com/office/officeart/2005/8/layout/hProcess6"/>
    <dgm:cxn modelId="{C2E69448-D597-4314-BE82-8566D4C44C2A}" type="presParOf" srcId="{1EEEC81D-4CAC-4359-9A46-06205B3B33D5}" destId="{46A29786-3341-4A39-A978-23FE018C2438}" srcOrd="3" destOrd="0" presId="urn:microsoft.com/office/officeart/2005/8/layout/hProcess6"/>
    <dgm:cxn modelId="{2794C079-902B-4910-A8C5-34A1C28573E7}" type="presParOf" srcId="{7705F7DC-87ED-4D1E-AD54-F97EB1955089}" destId="{81BCEC26-D8F7-455E-8F35-5C0605E6CC9C}" srcOrd="3" destOrd="0" presId="urn:microsoft.com/office/officeart/2005/8/layout/hProcess6"/>
    <dgm:cxn modelId="{9B55B957-B99E-4801-A5B5-A4C424ACFDCF}" type="presParOf" srcId="{7705F7DC-87ED-4D1E-AD54-F97EB1955089}" destId="{DEA0FA8C-BACA-4E95-A804-93DAE464E386}" srcOrd="4" destOrd="0" presId="urn:microsoft.com/office/officeart/2005/8/layout/hProcess6"/>
    <dgm:cxn modelId="{FF1D2C47-AB28-4C4C-9127-9BFCCA8F3AE6}" type="presParOf" srcId="{DEA0FA8C-BACA-4E95-A804-93DAE464E386}" destId="{1C0C81AE-A626-4F5A-81BC-8E0C264C8788}" srcOrd="0" destOrd="0" presId="urn:microsoft.com/office/officeart/2005/8/layout/hProcess6"/>
    <dgm:cxn modelId="{442EA417-EACC-46A7-B05D-F03FF04691A9}" type="presParOf" srcId="{DEA0FA8C-BACA-4E95-A804-93DAE464E386}" destId="{A322EDFA-AF40-46EF-87A2-45AC6CD5B2E7}" srcOrd="1" destOrd="0" presId="urn:microsoft.com/office/officeart/2005/8/layout/hProcess6"/>
    <dgm:cxn modelId="{A3A3474B-30CF-4F42-9C37-964A14543D58}" type="presParOf" srcId="{DEA0FA8C-BACA-4E95-A804-93DAE464E386}" destId="{FBE80FBB-9460-4645-922B-C081EB1E9F20}" srcOrd="2" destOrd="0" presId="urn:microsoft.com/office/officeart/2005/8/layout/hProcess6"/>
    <dgm:cxn modelId="{C1511454-E496-4AEF-822B-0B74492F46F4}" type="presParOf" srcId="{DEA0FA8C-BACA-4E95-A804-93DAE464E386}" destId="{8D4E72F4-57DB-4038-8714-5687A60E7960}" srcOrd="3" destOrd="0" presId="urn:microsoft.com/office/officeart/2005/8/layout/hProcess6"/>
  </dgm:cxnLst>
  <dgm:bg>
    <a:solidFill>
      <a:srgbClr val="FFC000"/>
    </a:solidFill>
  </dgm:bg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6">
  <dgm:title val=""/>
  <dgm:desc val=""/>
  <dgm:catLst>
    <dgm:cat type="process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L"/>
          <dgm:param type="nodeHorzAlign" val="l"/>
        </dgm:alg>
      </dgm:if>
      <dgm:else name="Name2">
        <dgm:alg type="lin">
          <dgm:param type="linDir" val="from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w" refFor="ch" refForName="compNode" fact="0.7"/>
      <dgm:constr type="ctrY" for="ch" forName="compNode" refType="h" fact="0.5"/>
      <dgm:constr type="w" for="ch" forName="aSpace" refType="w" fact="0.05"/>
      <dgm:constr type="primFontSz" for="des" forName="childTextHidden" op="equ" val="65"/>
      <dgm:constr type="primFontSz" for="des" forName="parentText" op="equ"/>
    </dgm:constrLst>
    <dgm:ruleLst/>
    <dgm:forEach name="aNodeForEach" axis="ch" ptType="node">
      <dgm:layoutNode name="compNode">
        <dgm:alg type="composite">
          <dgm:param type="ar" val="1.43"/>
        </dgm:alg>
        <dgm:shape xmlns:r="http://schemas.openxmlformats.org/officeDocument/2006/relationships" r:blip="">
          <dgm:adjLst/>
        </dgm:shape>
        <dgm:presOf/>
        <dgm:choose name="Name3">
          <dgm:if name="Name4" func="var" arg="dir" op="equ" val="norm">
            <dgm:constrLst>
              <dgm:constr type="w" for="ch" forName="childTextVisible" refType="w" fact="0.8"/>
              <dgm:constr type="h" for="ch" forName="childTextVisible" refType="h"/>
              <dgm:constr type="r" for="ch" forName="childTextVisible" refType="w"/>
              <dgm:constr type="w" for="ch" forName="childTextHidden" refType="w" fact="0.6"/>
              <dgm:constr type="h" for="ch" forName="childTextHidden" refType="h"/>
              <dgm:constr type="r" for="ch" forName="childTextHidden" refType="w"/>
              <dgm:constr type="l" for="ch" forName="parentText"/>
              <dgm:constr type="w" for="ch" forName="parentText" refType="w" fact="0.4"/>
              <dgm:constr type="h" for="ch" forName="parentText" refType="w" refFor="ch" refForName="parentText" op="equ"/>
              <dgm:constr type="ctrY" for="ch" forName="parentText" refType="h" fact="0.5"/>
            </dgm:constrLst>
          </dgm:if>
          <dgm:else name="Name5">
            <dgm:constrLst>
              <dgm:constr type="w" for="ch" forName="childTextVisible" refType="w" fact="0.8"/>
              <dgm:constr type="h" for="ch" forName="childTextVisible" refType="h"/>
              <dgm:constr type="l" for="ch" forName="childTextVisible"/>
              <dgm:constr type="w" for="ch" forName="childTextHidden" refType="w" fact="0.6"/>
              <dgm:constr type="h" for="ch" forName="childTextHidden" refType="h"/>
              <dgm:constr type="l" for="ch" forName="childTextHidden"/>
              <dgm:constr type="r" for="ch" forName="parentText" refType="w"/>
              <dgm:constr type="w" for="ch" forName="parentText" refType="w" fact="0.4"/>
              <dgm:constr type="h" for="ch" forName="parentText" refType="w" refFor="ch" refForName="parentText" op="equ"/>
              <dgm:constr type="ctrY" for="ch" forName="parentText" refType="h" fact="0.5"/>
            </dgm:constrLst>
          </dgm:else>
        </dgm:choose>
        <dgm:ruleLst/>
        <dgm:layoutNode name="noGeometry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childTextVisible" styleLbl="bgAccFollowNode1">
          <dgm:varLst>
            <dgm:bulletEnabled val="1"/>
          </dgm:varLst>
          <dgm:alg type="sp"/>
          <dgm:choose name="Name6">
            <dgm:if name="Name7" func="var" arg="dir" op="equ" val="norm">
              <dgm:shape xmlns:r="http://schemas.openxmlformats.org/officeDocument/2006/relationships" type="rightArrow" r:blip="">
                <dgm:adjLst>
                  <dgm:adj idx="1" val="0.7"/>
                  <dgm:adj idx="2" val="0.5"/>
                </dgm:adjLst>
              </dgm:shape>
            </dgm:if>
            <dgm:else name="Name8">
              <dgm:shape xmlns:r="http://schemas.openxmlformats.org/officeDocument/2006/relationships" type="leftArrow" r:blip="">
                <dgm:adjLst>
                  <dgm:adj idx="1" val="0.7"/>
                  <dgm:adj idx="2" val="0.5"/>
                </dgm:adjLst>
              </dgm:shape>
            </dgm:else>
          </dgm:choose>
          <dgm:presOf axis="des" ptType="node"/>
          <dgm:constrLst/>
          <dgm:ruleLst/>
        </dgm:layoutNode>
        <dgm:layoutNode name="childTextHidden" styleLbl="bgAccFollowNode1">
          <dgm:choose name="Name9">
            <dgm:if name="Name10" axis="des followSib" ptType="node node" st="1 1" cnt="1 0" func="cnt" op="gte" val="1">
              <dgm:alg type="tx">
                <dgm:param type="stBulletLvl" val="1"/>
                <dgm:param type="txAnchorVertCh" val="mid"/>
              </dgm:alg>
            </dgm:if>
            <dgm:else name="Name11">
              <dgm:alg type="tx">
                <dgm:param type="stBulletLvl" val="2"/>
                <dgm:param type="txAnchorVertCh" val="mid"/>
              </dgm:alg>
            </dgm:else>
          </dgm:choose>
          <dgm:choose name="Name12">
            <dgm:if name="Name13" func="var" arg="dir" op="equ" val="norm">
              <dgm:shape xmlns:r="http://schemas.openxmlformats.org/officeDocument/2006/relationships" type="rightArrow" r:blip="" hideGeom="1">
                <dgm:adjLst>
                  <dgm:adj idx="1" val="0.7"/>
                  <dgm:adj idx="2" val="0.5"/>
                </dgm:adjLst>
              </dgm:shape>
            </dgm:if>
            <dgm:else name="Name14">
              <dgm:shape xmlns:r="http://schemas.openxmlformats.org/officeDocument/2006/relationships" type="leftArrow" r:blip="" hideGeom="1">
                <dgm:adjLst>
                  <dgm:adj idx="1" val="0.7"/>
                  <dgm:adj idx="2" val="0.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rMarg" refType="primFontSz" fact="0.1"/>
            <dgm:constr type="lMarg" refType="primFontSz" fact="0.2"/>
          </dgm:constrLst>
          <dgm:ruleLst>
            <dgm:rule type="primFontSz" val="5" fact="NaN" max="NaN"/>
          </dgm:ruleLst>
        </dgm:layoutNode>
        <dgm:layoutNode name="parentText" styleLbl="node1">
          <dgm:varLst>
            <dgm:chMax val="1"/>
            <dgm:bulletEnabled val="1"/>
          </dgm:varLst>
          <dgm:alg type="tx"/>
          <dgm:shape xmlns:r="http://schemas.openxmlformats.org/officeDocument/2006/relationships" type="ellipse" r:blip="">
            <dgm:adjLst/>
          </dgm:shape>
          <dgm:presOf axis="self"/>
          <dgm:constrLst>
            <dgm:constr type="primFontSz" val="65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choose name="Name15">
        <dgm:if name="Name16" axis="self" ptType="node" func="revPos" op="gte" val="2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7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52E43CA-0346-4470-A503-919681FB9615}" type="datetimeFigureOut">
              <a:rPr lang="en-US" smtClean="0"/>
              <a:pPr/>
              <a:t>1/30/2020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EB1A12-4F04-4301-A8BF-D48EEE28D8D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14A14-15E0-40FD-9636-4DD8FEFE30BA}" type="datetimeFigureOut">
              <a:rPr lang="en-US" smtClean="0"/>
              <a:pPr/>
              <a:t>1/30/2020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A6E901-BD5E-4E2D-9F26-333E7A18BFD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14A14-15E0-40FD-9636-4DD8FEFE30BA}" type="datetimeFigureOut">
              <a:rPr lang="en-US" smtClean="0"/>
              <a:pPr/>
              <a:t>1/30/2020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A6E901-BD5E-4E2D-9F26-333E7A18BFD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14A14-15E0-40FD-9636-4DD8FEFE30BA}" type="datetimeFigureOut">
              <a:rPr lang="en-US" smtClean="0"/>
              <a:pPr/>
              <a:t>1/30/2020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A6E901-BD5E-4E2D-9F26-333E7A18BFD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14A14-15E0-40FD-9636-4DD8FEFE30BA}" type="datetimeFigureOut">
              <a:rPr lang="en-US" smtClean="0"/>
              <a:pPr/>
              <a:t>1/30/2020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A6E901-BD5E-4E2D-9F26-333E7A18BFD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14A14-15E0-40FD-9636-4DD8FEFE30BA}" type="datetimeFigureOut">
              <a:rPr lang="en-US" smtClean="0"/>
              <a:pPr/>
              <a:t>1/30/2020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A6E901-BD5E-4E2D-9F26-333E7A18BFD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14A14-15E0-40FD-9636-4DD8FEFE30BA}" type="datetimeFigureOut">
              <a:rPr lang="en-US" smtClean="0"/>
              <a:pPr/>
              <a:t>1/30/2020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A6E901-BD5E-4E2D-9F26-333E7A18BFD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14A14-15E0-40FD-9636-4DD8FEFE30BA}" type="datetimeFigureOut">
              <a:rPr lang="en-US" smtClean="0"/>
              <a:pPr/>
              <a:t>1/30/2020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A6E901-BD5E-4E2D-9F26-333E7A18BFD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14A14-15E0-40FD-9636-4DD8FEFE30BA}" type="datetimeFigureOut">
              <a:rPr lang="en-US" smtClean="0"/>
              <a:pPr/>
              <a:t>1/30/2020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A6E901-BD5E-4E2D-9F26-333E7A18BFD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14A14-15E0-40FD-9636-4DD8FEFE30BA}" type="datetimeFigureOut">
              <a:rPr lang="en-US" smtClean="0"/>
              <a:pPr/>
              <a:t>1/30/2020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A6E901-BD5E-4E2D-9F26-333E7A18BFD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14A14-15E0-40FD-9636-4DD8FEFE30BA}" type="datetimeFigureOut">
              <a:rPr lang="en-US" smtClean="0"/>
              <a:pPr/>
              <a:t>1/30/2020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A6E901-BD5E-4E2D-9F26-333E7A18BFD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C0714A14-15E0-40FD-9636-4DD8FEFE30BA}" type="datetimeFigureOut">
              <a:rPr lang="en-US" smtClean="0"/>
              <a:pPr/>
              <a:t>1/30/2020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D0A6E901-BD5E-4E2D-9F26-333E7A18BFD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C0714A14-15E0-40FD-9636-4DD8FEFE30BA}" type="datetimeFigureOut">
              <a:rPr lang="en-US" smtClean="0"/>
              <a:pPr/>
              <a:t>1/30/2020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D0A6E901-BD5E-4E2D-9F26-333E7A18BFD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/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rgbClr val="FFC000"/>
                </a:solidFill>
                <a:latin typeface="Aharoni" pitchFamily="2" charset="-79"/>
                <a:cs typeface="Aharoni" pitchFamily="2" charset="-79"/>
              </a:rPr>
              <a:t/>
            </a:r>
            <a:br>
              <a:rPr lang="en-US" dirty="0" smtClean="0">
                <a:solidFill>
                  <a:srgbClr val="FFC000"/>
                </a:solidFill>
                <a:latin typeface="Aharoni" pitchFamily="2" charset="-79"/>
                <a:cs typeface="Aharoni" pitchFamily="2" charset="-79"/>
              </a:rPr>
            </a:br>
            <a:r>
              <a:rPr lang="en-US" dirty="0" smtClean="0">
                <a:solidFill>
                  <a:srgbClr val="FFC000"/>
                </a:solidFill>
                <a:latin typeface="Aharoni" pitchFamily="2" charset="-79"/>
                <a:cs typeface="Aharoni" pitchFamily="2" charset="-79"/>
              </a:rPr>
              <a:t>					</a:t>
            </a:r>
            <a:r>
              <a:rPr lang="en-US" sz="2000" dirty="0" err="1" smtClean="0">
                <a:solidFill>
                  <a:srgbClr val="FFC000"/>
                </a:solidFill>
                <a:latin typeface="Aharoni" pitchFamily="2" charset="-79"/>
                <a:cs typeface="Aharoni" pitchFamily="2" charset="-79"/>
              </a:rPr>
              <a:t>Dr.Priya.K.Dhas</a:t>
            </a:r>
            <a:endParaRPr lang="en-US" sz="2000" dirty="0">
              <a:solidFill>
                <a:srgbClr val="FFC000"/>
              </a:solidFill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sz="4000" dirty="0" smtClean="0">
                <a:solidFill>
                  <a:srgbClr val="FFC000"/>
                </a:solidFill>
                <a:latin typeface="Arial Black" pitchFamily="34" charset="0"/>
              </a:rPr>
              <a:t>INSTRUMENTS</a:t>
            </a:r>
          </a:p>
          <a:p>
            <a:r>
              <a:rPr lang="en-US" sz="4000" dirty="0" smtClean="0">
                <a:solidFill>
                  <a:srgbClr val="FFC000"/>
                </a:solidFill>
                <a:latin typeface="Arial Black" pitchFamily="34" charset="0"/>
              </a:rPr>
              <a:t>				Colorimeter</a:t>
            </a:r>
          </a:p>
          <a:p>
            <a:r>
              <a:rPr lang="en-US" sz="4000" dirty="0" smtClean="0">
                <a:solidFill>
                  <a:srgbClr val="FFC000"/>
                </a:solidFill>
                <a:latin typeface="Arial Black" pitchFamily="34" charset="0"/>
              </a:rPr>
              <a:t>				Spectrophotometer</a:t>
            </a:r>
            <a:endParaRPr lang="en-US" sz="4000" dirty="0">
              <a:solidFill>
                <a:srgbClr val="FFC000"/>
              </a:solidFill>
              <a:latin typeface="Arial Black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 descr="C:\Users\PRIYA\Desktop\colorimeter\wvl1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871220" y="1774825"/>
            <a:ext cx="7401560" cy="4625975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050" name="Picture 2" descr="C:\Users\PRIYA\Desktop\colorimeter-21-638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381000" y="1806575"/>
            <a:ext cx="8305800" cy="4562475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Beer Lamberts Law - Basis of colorimetric techniques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40000" lnSpcReduction="20000"/>
          </a:bodyPr>
          <a:lstStyle/>
          <a:p>
            <a:r>
              <a:rPr lang="en-US" sz="59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Beer’s law</a:t>
            </a:r>
            <a:r>
              <a:rPr lang="en-US" sz="59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900" dirty="0" smtClean="0">
                <a:latin typeface="Times New Roman" pitchFamily="18" charset="0"/>
                <a:cs typeface="Times New Roman" pitchFamily="18" charset="0"/>
              </a:rPr>
              <a:t>– the </a:t>
            </a:r>
            <a:r>
              <a:rPr lang="en-US" sz="59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amount of light absorbed</a:t>
            </a:r>
            <a:r>
              <a:rPr lang="en-US" sz="5900" dirty="0" smtClean="0">
                <a:latin typeface="Times New Roman" pitchFamily="18" charset="0"/>
                <a:cs typeface="Times New Roman" pitchFamily="18" charset="0"/>
              </a:rPr>
              <a:t> by a </a:t>
            </a:r>
            <a:r>
              <a:rPr lang="en-US" sz="5900" dirty="0" err="1" smtClean="0">
                <a:latin typeface="Times New Roman" pitchFamily="18" charset="0"/>
                <a:cs typeface="Times New Roman" pitchFamily="18" charset="0"/>
              </a:rPr>
              <a:t>coloured</a:t>
            </a:r>
            <a:r>
              <a:rPr lang="en-US" sz="5900" dirty="0" smtClean="0">
                <a:latin typeface="Times New Roman" pitchFamily="18" charset="0"/>
                <a:cs typeface="Times New Roman" pitchFamily="18" charset="0"/>
              </a:rPr>
              <a:t> solution is directly proportional to the </a:t>
            </a:r>
            <a:r>
              <a:rPr lang="en-US" sz="59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concentration of the substance </a:t>
            </a:r>
            <a:r>
              <a:rPr lang="en-US" sz="5900" dirty="0" smtClean="0">
                <a:latin typeface="Times New Roman" pitchFamily="18" charset="0"/>
                <a:cs typeface="Times New Roman" pitchFamily="18" charset="0"/>
              </a:rPr>
              <a:t>in the solution(light absorbing material)</a:t>
            </a:r>
          </a:p>
          <a:p>
            <a:pPr lvl="2">
              <a:buNone/>
            </a:pPr>
            <a:r>
              <a:rPr lang="en-US" sz="5900" b="1" dirty="0" smtClean="0">
                <a:latin typeface="Times New Roman" pitchFamily="18" charset="0"/>
                <a:cs typeface="Times New Roman" pitchFamily="18" charset="0"/>
              </a:rPr>
              <a:t> A α C </a:t>
            </a:r>
          </a:p>
          <a:p>
            <a:endParaRPr lang="en-US" sz="59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59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Lambert’s law</a:t>
            </a:r>
            <a:r>
              <a:rPr lang="en-US" sz="5900" dirty="0" smtClean="0">
                <a:latin typeface="Times New Roman" pitchFamily="18" charset="0"/>
                <a:cs typeface="Times New Roman" pitchFamily="18" charset="0"/>
              </a:rPr>
              <a:t>- the </a:t>
            </a:r>
            <a:r>
              <a:rPr lang="en-US" sz="59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amount of light absorbed</a:t>
            </a:r>
            <a:r>
              <a:rPr lang="en-US" sz="5900" dirty="0" smtClean="0">
                <a:latin typeface="Times New Roman" pitchFamily="18" charset="0"/>
                <a:cs typeface="Times New Roman" pitchFamily="18" charset="0"/>
              </a:rPr>
              <a:t> by a </a:t>
            </a:r>
            <a:r>
              <a:rPr lang="en-US" sz="5900" dirty="0" err="1" smtClean="0">
                <a:latin typeface="Times New Roman" pitchFamily="18" charset="0"/>
                <a:cs typeface="Times New Roman" pitchFamily="18" charset="0"/>
              </a:rPr>
              <a:t>coloured</a:t>
            </a:r>
            <a:r>
              <a:rPr lang="en-US" sz="5900" dirty="0" smtClean="0">
                <a:latin typeface="Times New Roman" pitchFamily="18" charset="0"/>
                <a:cs typeface="Times New Roman" pitchFamily="18" charset="0"/>
              </a:rPr>
              <a:t> solution is directly proportional to the </a:t>
            </a:r>
            <a:r>
              <a:rPr lang="en-US" sz="59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depth//length through which the light passes.</a:t>
            </a:r>
          </a:p>
          <a:p>
            <a:pPr lvl="1">
              <a:buNone/>
            </a:pPr>
            <a:r>
              <a:rPr lang="en-US" sz="5900" dirty="0" smtClean="0"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en-US" sz="5900" b="1" dirty="0" smtClean="0">
                <a:latin typeface="Times New Roman" pitchFamily="18" charset="0"/>
                <a:cs typeface="Times New Roman" pitchFamily="18" charset="0"/>
              </a:rPr>
              <a:t> A α L</a:t>
            </a:r>
            <a:r>
              <a:rPr lang="en-US" sz="59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lvl="1"/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lvl="1"/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lvl="1"/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lvl="1"/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lvl="1"/>
            <a:r>
              <a:rPr lang="en-US" sz="5000" dirty="0" smtClean="0">
                <a:latin typeface="Times New Roman" pitchFamily="18" charset="0"/>
                <a:cs typeface="Times New Roman" pitchFamily="18" charset="0"/>
              </a:rPr>
              <a:t> Where A is light absorbed and C is concentration of the solution. </a:t>
            </a:r>
          </a:p>
          <a:p>
            <a:pPr lvl="1"/>
            <a:r>
              <a:rPr lang="en-US" sz="5000" dirty="0" smtClean="0">
                <a:latin typeface="Times New Roman" pitchFamily="18" charset="0"/>
                <a:cs typeface="Times New Roman" pitchFamily="18" charset="0"/>
              </a:rPr>
              <a:t>Where L = length of light path Lamberts law</a:t>
            </a:r>
          </a:p>
          <a:p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By combining above equations, we get</a:t>
            </a:r>
          </a:p>
          <a:p>
            <a:endParaRPr lang="en-US" dirty="0" smtClean="0"/>
          </a:p>
          <a:p>
            <a:pPr>
              <a:buNone/>
            </a:pPr>
            <a:r>
              <a:rPr lang="en-US" dirty="0" smtClean="0"/>
              <a:t>                      A α </a:t>
            </a:r>
            <a:r>
              <a:rPr lang="en-US" dirty="0" err="1" smtClean="0"/>
              <a:t>Cx</a:t>
            </a:r>
            <a:r>
              <a:rPr lang="en-US" dirty="0" smtClean="0"/>
              <a:t> L </a:t>
            </a:r>
          </a:p>
          <a:p>
            <a:pPr>
              <a:buNone/>
            </a:pPr>
            <a:r>
              <a:rPr lang="en-US" dirty="0" smtClean="0"/>
              <a:t>                     A= </a:t>
            </a:r>
            <a:r>
              <a:rPr lang="en-US" dirty="0" err="1" smtClean="0"/>
              <a:t>Kx</a:t>
            </a:r>
            <a:r>
              <a:rPr lang="en-US" dirty="0" smtClean="0"/>
              <a:t> </a:t>
            </a:r>
            <a:r>
              <a:rPr lang="en-US" dirty="0" err="1" smtClean="0"/>
              <a:t>Cx</a:t>
            </a:r>
            <a:r>
              <a:rPr lang="en-US" dirty="0" smtClean="0"/>
              <a:t> L  </a:t>
            </a:r>
          </a:p>
          <a:p>
            <a:endParaRPr lang="en-US" dirty="0" smtClean="0"/>
          </a:p>
          <a:p>
            <a:pPr>
              <a:buNone/>
            </a:pPr>
            <a:r>
              <a:rPr lang="en-US" dirty="0" smtClean="0"/>
              <a:t>Where K= constant for colored solution</a:t>
            </a:r>
          </a:p>
          <a:p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To find concentration of test / unknown substance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A1</a:t>
            </a:r>
            <a:r>
              <a:rPr lang="en-US" dirty="0" smtClean="0"/>
              <a:t> –absorbance of </a:t>
            </a:r>
            <a:r>
              <a:rPr lang="en-US" dirty="0" smtClean="0">
                <a:solidFill>
                  <a:srgbClr val="FF0000"/>
                </a:solidFill>
              </a:rPr>
              <a:t>test</a:t>
            </a:r>
            <a:r>
              <a:rPr lang="en-US" dirty="0" smtClean="0"/>
              <a:t> solution</a:t>
            </a:r>
          </a:p>
          <a:p>
            <a:r>
              <a:rPr lang="en-US" dirty="0" smtClean="0">
                <a:solidFill>
                  <a:srgbClr val="0070C0"/>
                </a:solidFill>
              </a:rPr>
              <a:t>C1</a:t>
            </a:r>
            <a:r>
              <a:rPr lang="en-US" dirty="0" smtClean="0"/>
              <a:t> – concentration of </a:t>
            </a:r>
            <a:r>
              <a:rPr lang="en-US" dirty="0" smtClean="0">
                <a:solidFill>
                  <a:srgbClr val="0070C0"/>
                </a:solidFill>
              </a:rPr>
              <a:t>test</a:t>
            </a:r>
            <a:r>
              <a:rPr lang="en-US" dirty="0" smtClean="0"/>
              <a:t> solution</a:t>
            </a:r>
          </a:p>
          <a:p>
            <a:endParaRPr lang="en-US" dirty="0" smtClean="0"/>
          </a:p>
          <a:p>
            <a:r>
              <a:rPr lang="en-US" dirty="0" smtClean="0">
                <a:solidFill>
                  <a:srgbClr val="FF0000"/>
                </a:solidFill>
              </a:rPr>
              <a:t>A2</a:t>
            </a:r>
            <a:r>
              <a:rPr lang="en-US" dirty="0" smtClean="0"/>
              <a:t> –absorbance of </a:t>
            </a:r>
            <a:r>
              <a:rPr lang="en-US" dirty="0" smtClean="0">
                <a:solidFill>
                  <a:srgbClr val="FF0000"/>
                </a:solidFill>
              </a:rPr>
              <a:t>standard</a:t>
            </a:r>
            <a:r>
              <a:rPr lang="en-US" dirty="0" smtClean="0"/>
              <a:t> solution</a:t>
            </a:r>
          </a:p>
          <a:p>
            <a:r>
              <a:rPr lang="en-US" dirty="0" smtClean="0">
                <a:solidFill>
                  <a:srgbClr val="0070C0"/>
                </a:solidFill>
              </a:rPr>
              <a:t>C2</a:t>
            </a:r>
            <a:r>
              <a:rPr lang="en-US" dirty="0" smtClean="0"/>
              <a:t> – concentration of </a:t>
            </a:r>
            <a:r>
              <a:rPr lang="en-US" dirty="0" smtClean="0">
                <a:solidFill>
                  <a:srgbClr val="0070C0"/>
                </a:solidFill>
              </a:rPr>
              <a:t>standard</a:t>
            </a:r>
            <a:r>
              <a:rPr lang="en-US" dirty="0" smtClean="0"/>
              <a:t> solution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u="sng" dirty="0" smtClean="0"/>
              <a:t>    A1 </a:t>
            </a:r>
            <a:r>
              <a:rPr lang="en-US" dirty="0" smtClean="0"/>
              <a:t>   = </a:t>
            </a:r>
            <a:r>
              <a:rPr lang="en-US" u="sng" dirty="0" err="1" smtClean="0"/>
              <a:t>Kx</a:t>
            </a:r>
            <a:r>
              <a:rPr lang="en-US" u="sng" dirty="0" smtClean="0"/>
              <a:t> C1x L </a:t>
            </a:r>
          </a:p>
          <a:p>
            <a:pPr>
              <a:buNone/>
            </a:pPr>
            <a:r>
              <a:rPr lang="en-US" dirty="0" smtClean="0"/>
              <a:t>    A2    = </a:t>
            </a:r>
            <a:r>
              <a:rPr lang="en-US" dirty="0" err="1" smtClean="0"/>
              <a:t>Kx</a:t>
            </a:r>
            <a:r>
              <a:rPr lang="en-US" dirty="0" smtClean="0"/>
              <a:t> C2x L</a:t>
            </a:r>
          </a:p>
          <a:p>
            <a:pPr>
              <a:buNone/>
            </a:pPr>
            <a:endParaRPr lang="en-US" dirty="0" smtClean="0"/>
          </a:p>
          <a:p>
            <a:r>
              <a:rPr lang="en-US" u="sng" dirty="0" smtClean="0"/>
              <a:t>A1 </a:t>
            </a:r>
            <a:r>
              <a:rPr lang="en-US" dirty="0" smtClean="0"/>
              <a:t>   = </a:t>
            </a:r>
            <a:r>
              <a:rPr lang="en-US" u="sng" dirty="0" smtClean="0"/>
              <a:t> C1 </a:t>
            </a:r>
          </a:p>
          <a:p>
            <a:pPr>
              <a:buNone/>
            </a:pPr>
            <a:r>
              <a:rPr lang="en-US" dirty="0" smtClean="0"/>
              <a:t>    A2    =  C2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C1  =  </a:t>
            </a:r>
            <a:r>
              <a:rPr lang="en-US" u="sng" dirty="0" smtClean="0"/>
              <a:t>A1</a:t>
            </a:r>
            <a:r>
              <a:rPr lang="en-US" dirty="0" smtClean="0"/>
              <a:t>     xC2</a:t>
            </a:r>
          </a:p>
          <a:p>
            <a:pPr>
              <a:buNone/>
            </a:pPr>
            <a:r>
              <a:rPr lang="en-US" dirty="0" smtClean="0"/>
              <a:t>            A2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3429000" y="2971800"/>
            <a:ext cx="5562600" cy="1446550"/>
          </a:xfrm>
          <a:prstGeom prst="rect">
            <a:avLst/>
          </a:prstGeom>
          <a:solidFill>
            <a:schemeClr val="accent4"/>
          </a:solidFill>
        </p:spPr>
        <p:txBody>
          <a:bodyPr wrap="square" rtlCol="0">
            <a:spAutoFit/>
          </a:bodyPr>
          <a:lstStyle/>
          <a:p>
            <a:r>
              <a:rPr lang="en-US" sz="2200" dirty="0" smtClean="0">
                <a:solidFill>
                  <a:srgbClr val="FFFF00"/>
                </a:solidFill>
              </a:rPr>
              <a:t>Concentration of test solution </a:t>
            </a:r>
          </a:p>
          <a:p>
            <a:endParaRPr lang="en-US" sz="2200" dirty="0" smtClean="0">
              <a:solidFill>
                <a:srgbClr val="FFFF00"/>
              </a:solidFill>
            </a:endParaRPr>
          </a:p>
          <a:p>
            <a:r>
              <a:rPr lang="en-US" sz="2200" dirty="0" smtClean="0">
                <a:solidFill>
                  <a:srgbClr val="FFFF00"/>
                </a:solidFill>
              </a:rPr>
              <a:t>=     </a:t>
            </a:r>
            <a:r>
              <a:rPr lang="en-US" sz="2200" u="sng" dirty="0" smtClean="0">
                <a:solidFill>
                  <a:srgbClr val="FFFF00"/>
                </a:solidFill>
              </a:rPr>
              <a:t>Absorbance of test</a:t>
            </a:r>
            <a:r>
              <a:rPr lang="en-US" sz="2200" dirty="0" smtClean="0">
                <a:solidFill>
                  <a:srgbClr val="FFFF00"/>
                </a:solidFill>
              </a:rPr>
              <a:t>     x concentration of std</a:t>
            </a:r>
          </a:p>
          <a:p>
            <a:r>
              <a:rPr lang="en-US" sz="2200" dirty="0" smtClean="0">
                <a:solidFill>
                  <a:srgbClr val="FFFF00"/>
                </a:solidFill>
              </a:rPr>
              <a:t>    Absorbance of standard</a:t>
            </a:r>
            <a:endParaRPr lang="en-US" sz="2200" dirty="0">
              <a:solidFill>
                <a:srgbClr val="FFFF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200400" y="4800600"/>
            <a:ext cx="5943600" cy="1446550"/>
          </a:xfrm>
          <a:prstGeom prst="rect">
            <a:avLst/>
          </a:prstGeom>
          <a:solidFill>
            <a:srgbClr val="0070C0"/>
          </a:solidFill>
        </p:spPr>
        <p:txBody>
          <a:bodyPr wrap="square" rtlCol="0">
            <a:spAutoFit/>
          </a:bodyPr>
          <a:lstStyle/>
          <a:p>
            <a:r>
              <a:rPr lang="en-US" sz="2200" b="1" dirty="0" smtClean="0">
                <a:solidFill>
                  <a:schemeClr val="bg1"/>
                </a:solidFill>
              </a:rPr>
              <a:t>Optical density (OD) =  log    </a:t>
            </a:r>
            <a:r>
              <a:rPr lang="en-US" sz="2200" b="1" u="sng" dirty="0" smtClean="0">
                <a:solidFill>
                  <a:schemeClr val="bg1"/>
                </a:solidFill>
              </a:rPr>
              <a:t>incident light</a:t>
            </a:r>
          </a:p>
          <a:p>
            <a:r>
              <a:rPr lang="en-US" sz="2200" b="1" dirty="0" smtClean="0">
                <a:solidFill>
                  <a:schemeClr val="bg1"/>
                </a:solidFill>
              </a:rPr>
              <a:t>                                                         transmitted light</a:t>
            </a:r>
          </a:p>
          <a:p>
            <a:endParaRPr lang="en-US" sz="2200" b="1" dirty="0" smtClean="0">
              <a:solidFill>
                <a:schemeClr val="bg1"/>
              </a:solidFill>
            </a:endParaRPr>
          </a:p>
          <a:p>
            <a:r>
              <a:rPr lang="en-US" sz="2200" b="1" dirty="0" smtClean="0">
                <a:solidFill>
                  <a:schemeClr val="bg1"/>
                </a:solidFill>
              </a:rPr>
              <a:t>O.D   =  2- log % T</a:t>
            </a:r>
            <a:endParaRPr lang="en-US" sz="22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7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5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8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33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Preparation of solution </a:t>
            </a:r>
            <a:br>
              <a:rPr lang="en-US" dirty="0" smtClean="0"/>
            </a:br>
            <a:r>
              <a:rPr lang="en-US" dirty="0" smtClean="0"/>
              <a:t>for measurement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Three solutions</a:t>
            </a:r>
          </a:p>
          <a:p>
            <a:endParaRPr lang="en-US" dirty="0" smtClean="0"/>
          </a:p>
          <a:p>
            <a:r>
              <a:rPr lang="en-US" dirty="0" smtClean="0"/>
              <a:t>Blank        (B) – all reagents but none of the  </a:t>
            </a:r>
          </a:p>
          <a:p>
            <a:pPr>
              <a:buNone/>
            </a:pPr>
            <a:r>
              <a:rPr lang="en-US" dirty="0" smtClean="0"/>
              <a:t>                                   substance</a:t>
            </a:r>
          </a:p>
          <a:p>
            <a:r>
              <a:rPr lang="en-US" dirty="0" smtClean="0"/>
              <a:t>Standard (S) – known quantity of substance</a:t>
            </a:r>
          </a:p>
          <a:p>
            <a:r>
              <a:rPr lang="en-US" dirty="0" smtClean="0"/>
              <a:t>Test           (T)  - concentration to be </a:t>
            </a:r>
            <a:r>
              <a:rPr lang="en-US" dirty="0" err="1" smtClean="0"/>
              <a:t>analysed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Note : </a:t>
            </a:r>
          </a:p>
          <a:p>
            <a:pPr lvl="1"/>
            <a:r>
              <a:rPr lang="en-US" dirty="0" smtClean="0"/>
              <a:t>avoid cloudiness, turbidity, bubbles</a:t>
            </a:r>
          </a:p>
          <a:p>
            <a:pPr lvl="1"/>
            <a:r>
              <a:rPr lang="en-US" dirty="0" smtClean="0"/>
              <a:t>Solution –optically clear(photoelectric cell more sensitive for small changes in transmission)</a:t>
            </a:r>
          </a:p>
          <a:p>
            <a:endParaRPr lang="en-US" dirty="0"/>
          </a:p>
        </p:txBody>
      </p:sp>
      <p:pic>
        <p:nvPicPr>
          <p:cNvPr id="1026" name="Picture 2" descr="C:\Users\PRIYA\Desktop\images (1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67300" y="19050"/>
            <a:ext cx="4076700" cy="1352550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Spectrophotometer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Differs from colorimeter </a:t>
            </a:r>
          </a:p>
          <a:p>
            <a:pPr lvl="1"/>
            <a:r>
              <a:rPr lang="en-US" dirty="0" smtClean="0"/>
              <a:t>by covering the ultraviolet region (200-400nm) of the electromagnetic spectrum. 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covers both </a:t>
            </a:r>
            <a:r>
              <a:rPr lang="en-US" dirty="0" err="1" smtClean="0"/>
              <a:t>uv</a:t>
            </a:r>
            <a:r>
              <a:rPr lang="en-US" dirty="0" smtClean="0"/>
              <a:t> and visible range (234nm- 610nm)</a:t>
            </a:r>
          </a:p>
          <a:p>
            <a:endParaRPr lang="en-US" dirty="0" smtClean="0"/>
          </a:p>
          <a:p>
            <a:pPr lvl="1"/>
            <a:r>
              <a:rPr lang="en-US" dirty="0" smtClean="0"/>
              <a:t>Sensitivity high</a:t>
            </a:r>
          </a:p>
          <a:p>
            <a:pPr lvl="1">
              <a:buNone/>
            </a:pPr>
            <a:endParaRPr lang="en-US" dirty="0" smtClean="0"/>
          </a:p>
          <a:p>
            <a:pPr lvl="1"/>
            <a:r>
              <a:rPr lang="en-US" dirty="0" smtClean="0"/>
              <a:t>Light – prism or diffraction grating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Quartz cells</a:t>
            </a:r>
          </a:p>
          <a:p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Spectrophotometer</a:t>
            </a:r>
            <a:endParaRPr lang="en-US"/>
          </a:p>
        </p:txBody>
      </p:sp>
      <p:pic>
        <p:nvPicPr>
          <p:cNvPr id="2050" name="Picture 2" descr="C:\Users\PRIYA\Desktop\colorimeter\images (1)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981200" y="2057400"/>
            <a:ext cx="4052887" cy="2811462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 smtClean="0"/>
          </a:p>
          <a:p>
            <a:pPr>
              <a:buNone/>
            </a:pPr>
            <a:r>
              <a:rPr lang="en-US" dirty="0" smtClean="0"/>
              <a:t>                        </a:t>
            </a:r>
            <a:r>
              <a:rPr lang="en-US" sz="6000" b="1" dirty="0" smtClean="0"/>
              <a:t>Thank you</a:t>
            </a:r>
            <a:endParaRPr lang="en-US" sz="6000" b="1" dirty="0"/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Objectives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Colorimetry</a:t>
            </a:r>
            <a:endParaRPr lang="en-US" dirty="0" smtClean="0"/>
          </a:p>
          <a:p>
            <a:r>
              <a:rPr lang="en-US" dirty="0" smtClean="0"/>
              <a:t>Principle</a:t>
            </a:r>
          </a:p>
          <a:p>
            <a:r>
              <a:rPr lang="en-US" dirty="0" smtClean="0"/>
              <a:t>Application</a:t>
            </a:r>
          </a:p>
          <a:p>
            <a:r>
              <a:rPr lang="en-US" dirty="0" smtClean="0"/>
              <a:t>Components and its uses</a:t>
            </a:r>
          </a:p>
          <a:p>
            <a:r>
              <a:rPr lang="en-US" dirty="0" smtClean="0"/>
              <a:t>Laws</a:t>
            </a:r>
          </a:p>
          <a:p>
            <a:r>
              <a:rPr lang="en-US" dirty="0" smtClean="0"/>
              <a:t>Steps to prepare a solution for measurement</a:t>
            </a:r>
          </a:p>
          <a:p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Colorimetry</a:t>
            </a:r>
            <a:r>
              <a:rPr lang="en-US" dirty="0" smtClean="0"/>
              <a:t>- Introduction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4572000" y="1828800"/>
            <a:ext cx="434340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/>
              <a:t>Techniques frequently used in biochemical investigations. </a:t>
            </a:r>
          </a:p>
          <a:p>
            <a:endParaRPr lang="en-US" sz="32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381000" y="4787205"/>
            <a:ext cx="43434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/>
              <a:t>Quantitative estimation of </a:t>
            </a:r>
            <a:r>
              <a:rPr lang="en-US" sz="2800" b="1" dirty="0" err="1" smtClean="0"/>
              <a:t>coloured</a:t>
            </a:r>
            <a:r>
              <a:rPr lang="en-US" sz="2800" b="1" dirty="0" smtClean="0"/>
              <a:t> substances. </a:t>
            </a:r>
          </a:p>
          <a:p>
            <a:endParaRPr lang="en-US" sz="2800" b="1" dirty="0"/>
          </a:p>
        </p:txBody>
      </p:sp>
      <p:pic>
        <p:nvPicPr>
          <p:cNvPr id="2050" name="Picture 2" descr="C:\Users\PRIYA\Desktop\download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34000" y="3581400"/>
            <a:ext cx="3429000" cy="2819400"/>
          </a:xfrm>
          <a:prstGeom prst="rect">
            <a:avLst/>
          </a:prstGeom>
          <a:noFill/>
        </p:spPr>
      </p:pic>
      <p:pic>
        <p:nvPicPr>
          <p:cNvPr id="8" name="Picture 2" descr="C:\Users\PRIYA\Desktop\download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85800" y="1905001"/>
            <a:ext cx="3352800" cy="2438400"/>
          </a:xfrm>
          <a:prstGeom prst="rect">
            <a:avLst/>
          </a:prstGeom>
          <a:solidFill>
            <a:srgbClr val="92D050"/>
          </a:solidFill>
        </p:spPr>
      </p:pic>
      <p:sp>
        <p:nvSpPr>
          <p:cNvPr id="9" name="Content Placeholder 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The </a:t>
            </a:r>
            <a:r>
              <a:rPr lang="en-US" dirty="0" smtClean="0">
                <a:solidFill>
                  <a:srgbClr val="FF0000"/>
                </a:solidFill>
              </a:rPr>
              <a:t>difference in color results</a:t>
            </a:r>
            <a:r>
              <a:rPr lang="en-US" dirty="0" smtClean="0"/>
              <a:t> in the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    </a:t>
            </a:r>
            <a:r>
              <a:rPr lang="en-US" dirty="0" smtClean="0">
                <a:solidFill>
                  <a:srgbClr val="00B050"/>
                </a:solidFill>
              </a:rPr>
              <a:t>difference in the absorption of light</a:t>
            </a:r>
            <a:r>
              <a:rPr lang="en-US" dirty="0" smtClean="0"/>
              <a:t>, which is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    made use of here in this technique called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    </a:t>
            </a:r>
            <a:r>
              <a:rPr lang="en-US" b="1" dirty="0" smtClean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accent3">
                    <a:lumMod val="75000"/>
                  </a:schemeClr>
                </a:solidFill>
              </a:rPr>
              <a:t>colorimetry</a:t>
            </a:r>
            <a:r>
              <a:rPr lang="en-US" b="1" dirty="0" smtClean="0">
                <a:solidFill>
                  <a:schemeClr val="accent3">
                    <a:lumMod val="75000"/>
                  </a:schemeClr>
                </a:solidFill>
              </a:rPr>
              <a:t>.</a:t>
            </a:r>
          </a:p>
          <a:p>
            <a:endParaRPr lang="en-US" b="1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286000" y="1443841"/>
            <a:ext cx="4572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pPr fontAlgn="base"/>
            <a:endParaRPr lang="en-US" dirty="0" smtClean="0"/>
          </a:p>
          <a:p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pic>
        <p:nvPicPr>
          <p:cNvPr id="5" name="Picture 3" descr="C:\Users\PRIYA\Desktop\download (3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638800" y="152400"/>
            <a:ext cx="3200400" cy="2590800"/>
          </a:xfrm>
          <a:prstGeom prst="rect">
            <a:avLst/>
          </a:prstGeom>
          <a:noFill/>
        </p:spPr>
      </p:pic>
      <p:pic>
        <p:nvPicPr>
          <p:cNvPr id="1026" name="Picture 2" descr="C:\Users\PRIYA\Desktop\images (2)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2000" y="0"/>
            <a:ext cx="2695575" cy="1695450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Application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Estimation of biochemical compounds</a:t>
            </a:r>
          </a:p>
          <a:p>
            <a:endParaRPr lang="en-US" dirty="0" smtClean="0"/>
          </a:p>
          <a:p>
            <a:r>
              <a:rPr lang="en-US" dirty="0" smtClean="0"/>
              <a:t>In biological </a:t>
            </a:r>
            <a:r>
              <a:rPr lang="en-US" dirty="0" err="1" smtClean="0"/>
              <a:t>fliuds</a:t>
            </a:r>
            <a:r>
              <a:rPr lang="en-US" dirty="0" smtClean="0"/>
              <a:t> – plasma, serum CSF, blood , urine</a:t>
            </a:r>
          </a:p>
          <a:p>
            <a:endParaRPr lang="en-US" dirty="0" smtClean="0"/>
          </a:p>
          <a:p>
            <a:r>
              <a:rPr lang="en-US" dirty="0" smtClean="0"/>
              <a:t>Glucose, urea, </a:t>
            </a:r>
            <a:r>
              <a:rPr lang="en-US" smtClean="0"/>
              <a:t>creatinine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Principle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Light  passes through </a:t>
            </a:r>
            <a:r>
              <a:rPr lang="en-US" dirty="0" err="1" smtClean="0"/>
              <a:t>coloured</a:t>
            </a:r>
            <a:r>
              <a:rPr lang="en-US" dirty="0" smtClean="0"/>
              <a:t> solution </a:t>
            </a:r>
          </a:p>
          <a:p>
            <a:r>
              <a:rPr lang="en-US" dirty="0" smtClean="0"/>
              <a:t>Specific wavelength of light is absorbed</a:t>
            </a:r>
          </a:p>
          <a:p>
            <a:r>
              <a:rPr lang="en-US" dirty="0" smtClean="0"/>
              <a:t>Based on </a:t>
            </a:r>
            <a:r>
              <a:rPr lang="en-US" dirty="0" err="1" smtClean="0"/>
              <a:t>colour</a:t>
            </a:r>
            <a:r>
              <a:rPr lang="en-US" dirty="0" smtClean="0"/>
              <a:t> intensity</a:t>
            </a:r>
          </a:p>
          <a:p>
            <a:endParaRPr lang="en-US" dirty="0" smtClean="0"/>
          </a:p>
        </p:txBody>
      </p:sp>
      <p:pic>
        <p:nvPicPr>
          <p:cNvPr id="4" name="Picture 2" descr="C:\Users\PRIYA\Desktop\colorimeter\images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2000" y="3505200"/>
            <a:ext cx="7086600" cy="3124200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Principle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774825"/>
          <a:ext cx="8229600" cy="29495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457200" y="4876800"/>
            <a:ext cx="8229600" cy="1754326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en-US" sz="3600" b="1" dirty="0" err="1" smtClean="0">
                <a:solidFill>
                  <a:srgbClr val="FFC000"/>
                </a:solidFill>
              </a:rPr>
              <a:t>Colour</a:t>
            </a:r>
            <a:r>
              <a:rPr lang="en-US" sz="3600" b="1" dirty="0" smtClean="0">
                <a:solidFill>
                  <a:srgbClr val="FFC000"/>
                </a:solidFill>
              </a:rPr>
              <a:t> intensity directly proportional to the concentration of the substance</a:t>
            </a:r>
          </a:p>
          <a:p>
            <a:endParaRPr lang="en-US" sz="3600" b="1" dirty="0">
              <a:solidFill>
                <a:srgbClr val="FFC00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Components of colorimeter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75191"/>
            <a:ext cx="4648200" cy="2187209"/>
          </a:xfrm>
        </p:spPr>
        <p:txBody>
          <a:bodyPr/>
          <a:lstStyle/>
          <a:p>
            <a:r>
              <a:rPr lang="en-US" dirty="0" smtClean="0"/>
              <a:t>A lamp(light source)</a:t>
            </a:r>
          </a:p>
          <a:p>
            <a:r>
              <a:rPr lang="en-US" dirty="0" smtClean="0"/>
              <a:t>Adjustable slit</a:t>
            </a:r>
          </a:p>
          <a:p>
            <a:r>
              <a:rPr lang="en-US" dirty="0" smtClean="0"/>
              <a:t>Condensing </a:t>
            </a:r>
            <a:r>
              <a:rPr lang="en-US" dirty="0" err="1" smtClean="0"/>
              <a:t>lense</a:t>
            </a:r>
            <a:endParaRPr lang="en-US" dirty="0" smtClean="0"/>
          </a:p>
          <a:p>
            <a:r>
              <a:rPr lang="en-US" dirty="0" smtClean="0"/>
              <a:t>Filter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0" y="1905001"/>
            <a:ext cx="4648200" cy="1676400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/>
          <a:p>
            <a:pPr marL="438912" marR="0" lvl="0" indent="-32004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"/>
              <a:tabLst/>
              <a:defRPr/>
            </a:pP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Cuvette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(sample holder)</a:t>
            </a:r>
          </a:p>
          <a:p>
            <a:pPr marL="438912" marR="0" lvl="0" indent="-32004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"/>
              <a:tabLst/>
              <a:defRPr/>
            </a:pP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Photodetector</a:t>
            </a: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438912" marR="0" lvl="0" indent="-32004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"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Galvanometer 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1027" name="Picture 3" descr="C:\Users\PRIYA\Desktop\colorimeter\col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371600" y="4191000"/>
            <a:ext cx="6248400" cy="1666875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050" name="Picture 2" descr="C:\Users\PRIYA\Desktop\colorimeter\images.pn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28600" y="152400"/>
            <a:ext cx="8686800" cy="6477000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378</TotalTime>
  <Words>419</Words>
  <Application>Microsoft Office PowerPoint</Application>
  <PresentationFormat>On-screen Show (4:3)</PresentationFormat>
  <Paragraphs>114</Paragraphs>
  <Slides>19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Module</vt:lpstr>
      <vt:lpstr>      Dr.Priya.K.Dhas</vt:lpstr>
      <vt:lpstr>Objectives</vt:lpstr>
      <vt:lpstr>Colorimetry- Introduction</vt:lpstr>
      <vt:lpstr>Slide 4</vt:lpstr>
      <vt:lpstr>Application </vt:lpstr>
      <vt:lpstr>Principle</vt:lpstr>
      <vt:lpstr>Principle</vt:lpstr>
      <vt:lpstr>Components of colorimeter</vt:lpstr>
      <vt:lpstr>Slide 9</vt:lpstr>
      <vt:lpstr>Slide 10</vt:lpstr>
      <vt:lpstr>Slide 11</vt:lpstr>
      <vt:lpstr>Beer Lamberts Law - Basis of colorimetric techniques </vt:lpstr>
      <vt:lpstr>Slide 13</vt:lpstr>
      <vt:lpstr>To find concentration of test / unknown substance </vt:lpstr>
      <vt:lpstr>Slide 15</vt:lpstr>
      <vt:lpstr>Preparation of solution  for measurement</vt:lpstr>
      <vt:lpstr>Spectrophotometer</vt:lpstr>
      <vt:lpstr>Spectrophotometer</vt:lpstr>
      <vt:lpstr>Slide 19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Aminoaciduria</dc:title>
  <dc:creator>PRIYA</dc:creator>
  <cp:lastModifiedBy>PRIYA</cp:lastModifiedBy>
  <cp:revision>120</cp:revision>
  <dcterms:created xsi:type="dcterms:W3CDTF">2019-01-18T03:36:15Z</dcterms:created>
  <dcterms:modified xsi:type="dcterms:W3CDTF">2020-01-30T15:24:48Z</dcterms:modified>
</cp:coreProperties>
</file>