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71856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68808" y="371856"/>
            <a:ext cx="11454384" cy="611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3897" y="870661"/>
            <a:ext cx="520420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844" y="2083434"/>
            <a:ext cx="9900310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D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4252" y="1214627"/>
            <a:ext cx="9683496" cy="4415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6067" y="1266444"/>
            <a:ext cx="9579864" cy="431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7800" y="1411224"/>
            <a:ext cx="9296400" cy="4036060"/>
          </a:xfrm>
          <a:custGeom>
            <a:avLst/>
            <a:gdLst/>
            <a:ahLst/>
            <a:cxnLst/>
            <a:rect l="l" t="t" r="r" b="b"/>
            <a:pathLst>
              <a:path w="9296400" h="4036060">
                <a:moveTo>
                  <a:pt x="0" y="4035552"/>
                </a:moveTo>
                <a:lnTo>
                  <a:pt x="9296400" y="4035552"/>
                </a:lnTo>
                <a:lnTo>
                  <a:pt x="9296400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35879" y="1267967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40" h="731519">
                <a:moveTo>
                  <a:pt x="0" y="731520"/>
                </a:moveTo>
                <a:lnTo>
                  <a:pt x="1920239" y="731520"/>
                </a:lnTo>
                <a:lnTo>
                  <a:pt x="1920239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92A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50179" y="1267967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41819" y="1267967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50179" y="1912620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40">
                <a:moveTo>
                  <a:pt x="0" y="0"/>
                </a:moveTo>
                <a:lnTo>
                  <a:pt x="1691640" y="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15617" y="2687269"/>
            <a:ext cx="91757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85" dirty="0">
                <a:solidFill>
                  <a:srgbClr val="7AA79D"/>
                </a:solidFill>
              </a:rPr>
              <a:t>SPEECH</a:t>
            </a:r>
            <a:r>
              <a:rPr sz="7200" spc="-275" dirty="0">
                <a:solidFill>
                  <a:srgbClr val="7AA79D"/>
                </a:solidFill>
              </a:rPr>
              <a:t> </a:t>
            </a:r>
            <a:r>
              <a:rPr sz="7200" spc="-90" dirty="0">
                <a:solidFill>
                  <a:srgbClr val="7AA79D"/>
                </a:solidFill>
              </a:rPr>
              <a:t>DISORDERS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403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BC581B"/>
                </a:solidFill>
              </a:rPr>
              <a:t>D</a:t>
            </a:r>
            <a:r>
              <a:rPr spc="90" dirty="0">
                <a:solidFill>
                  <a:srgbClr val="BC581B"/>
                </a:solidFill>
              </a:rPr>
              <a:t>Y</a:t>
            </a:r>
            <a:r>
              <a:rPr spc="-5" dirty="0">
                <a:solidFill>
                  <a:srgbClr val="BC581B"/>
                </a:solidFill>
              </a:rPr>
              <a:t>SA</a:t>
            </a:r>
            <a:r>
              <a:rPr spc="-100" dirty="0">
                <a:solidFill>
                  <a:srgbClr val="BC581B"/>
                </a:solidFill>
              </a:rPr>
              <a:t>R</a:t>
            </a:r>
            <a:r>
              <a:rPr dirty="0">
                <a:solidFill>
                  <a:srgbClr val="BC581B"/>
                </a:solidFill>
              </a:rPr>
              <a:t>THR</a:t>
            </a:r>
            <a:r>
              <a:rPr spc="-15" dirty="0">
                <a:solidFill>
                  <a:srgbClr val="BC581B"/>
                </a:solidFill>
              </a:rPr>
              <a:t>I</a:t>
            </a:r>
            <a:r>
              <a:rPr dirty="0">
                <a:solidFill>
                  <a:srgbClr val="BC581B"/>
                </a:solidFill>
              </a:rPr>
              <a:t>A</a:t>
            </a:r>
            <a:endParaRPr dirty="0">
              <a:solidFill>
                <a:srgbClr val="BC581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086482"/>
            <a:ext cx="4596130" cy="367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4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It is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weakness or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paralysis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speech  muscles caused by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damage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to the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nerves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or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brain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251460" indent="-239395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251460" algn="l"/>
                <a:tab pos="252095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Dysarthria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 often caused</a:t>
            </a:r>
            <a:r>
              <a:rPr sz="1800" b="1" spc="10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by: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11480" indent="-399415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Strokes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11480" indent="-399415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1800" b="1" spc="-10" dirty="0">
                <a:latin typeface="Garamond" panose="02020404030301010803"/>
                <a:cs typeface="Garamond" panose="02020404030301010803"/>
              </a:rPr>
              <a:t>Parkinson's</a:t>
            </a:r>
            <a:r>
              <a:rPr sz="1800" b="1" spc="4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disease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indent="-342900">
              <a:lnSpc>
                <a:spcPct val="100000"/>
              </a:lnSpc>
              <a:spcBef>
                <a:spcPts val="1760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Head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or neck</a:t>
            </a:r>
            <a:r>
              <a:rPr sz="1800" b="1" spc="4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injuries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indent="-342900">
              <a:lnSpc>
                <a:spcPct val="100000"/>
              </a:lnSpc>
              <a:spcBef>
                <a:spcPts val="1770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Surgical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accident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1364" y="2103120"/>
            <a:ext cx="4754880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59865"/>
            <a:ext cx="4122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DYSPROSODY</a:t>
            </a:r>
            <a:endParaRPr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598423" y="2080386"/>
            <a:ext cx="569277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It is characterized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by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alterations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</a:t>
            </a:r>
            <a:r>
              <a:rPr sz="1800" b="1" spc="-15" dirty="0">
                <a:latin typeface="Garamond" panose="02020404030301010803"/>
                <a:cs typeface="Garamond" panose="02020404030301010803"/>
              </a:rPr>
              <a:t>intensity,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 timing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utterance segments, and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rhythm,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cadence,  and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intonation of</a:t>
            </a:r>
            <a:r>
              <a:rPr sz="1800" b="1" spc="33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words.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5580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cause of dysprosody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 usually associated with  neurological pathologies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such as brain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vascular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accidents,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cranioencephalic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traumatisms,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brain 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tumors.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19"/>
            <a:ext cx="4754879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3471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MUTENESS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3598545"/>
            <a:ext cx="4511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2500" b="1" spc="-5" dirty="0">
                <a:latin typeface="Garamond" panose="02020404030301010803"/>
                <a:cs typeface="Garamond" panose="02020404030301010803"/>
              </a:rPr>
              <a:t>It </a:t>
            </a:r>
            <a:r>
              <a:rPr sz="2500" b="1" dirty="0">
                <a:latin typeface="Garamond" panose="02020404030301010803"/>
                <a:cs typeface="Garamond" panose="02020404030301010803"/>
              </a:rPr>
              <a:t>is </a:t>
            </a:r>
            <a:r>
              <a:rPr sz="2500" b="1" spc="-5" dirty="0">
                <a:latin typeface="Garamond" panose="02020404030301010803"/>
                <a:cs typeface="Garamond" panose="02020404030301010803"/>
              </a:rPr>
              <a:t>complete </a:t>
            </a:r>
            <a:r>
              <a:rPr sz="2500" b="1" spc="-10" dirty="0">
                <a:latin typeface="Garamond" panose="02020404030301010803"/>
                <a:cs typeface="Garamond" panose="02020404030301010803"/>
              </a:rPr>
              <a:t>inability </a:t>
            </a:r>
            <a:r>
              <a:rPr sz="2500" b="1" spc="-5" dirty="0">
                <a:latin typeface="Garamond" panose="02020404030301010803"/>
                <a:cs typeface="Garamond" panose="02020404030301010803"/>
              </a:rPr>
              <a:t>to</a:t>
            </a:r>
            <a:r>
              <a:rPr sz="2500" b="1" spc="-20" dirty="0">
                <a:latin typeface="Garamond" panose="02020404030301010803"/>
                <a:cs typeface="Garamond" panose="02020404030301010803"/>
              </a:rPr>
              <a:t> </a:t>
            </a:r>
            <a:r>
              <a:rPr sz="2500" b="1" dirty="0">
                <a:latin typeface="Garamond" panose="02020404030301010803"/>
                <a:cs typeface="Garamond" panose="02020404030301010803"/>
              </a:rPr>
              <a:t>speak.</a:t>
            </a:r>
            <a:endParaRPr sz="25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20"/>
            <a:ext cx="4754880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798" y="870661"/>
            <a:ext cx="9728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AF50"/>
                </a:solidFill>
              </a:rPr>
              <a:t>CAUSES </a:t>
            </a:r>
            <a:r>
              <a:rPr dirty="0">
                <a:solidFill>
                  <a:srgbClr val="00AF50"/>
                </a:solidFill>
              </a:rPr>
              <a:t>OF </a:t>
            </a:r>
            <a:r>
              <a:rPr spc="-10" dirty="0">
                <a:solidFill>
                  <a:srgbClr val="00AF50"/>
                </a:solidFill>
              </a:rPr>
              <a:t>SPEECH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DISORDERS</a:t>
            </a:r>
            <a:endParaRPr spc="-5" dirty="0">
              <a:solidFill>
                <a:srgbClr val="00AF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525395"/>
            <a:ext cx="2976880" cy="311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There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are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following</a:t>
            </a:r>
            <a:r>
              <a:rPr sz="1800" b="1" spc="2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causes: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Genetic</a:t>
            </a:r>
            <a:r>
              <a:rPr sz="1800" b="1" spc="2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Influences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 panose="02020404030301010803"/>
              <a:buAutoNum type="arabicPeriod"/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52525"/>
              </a:buClr>
              <a:buFont typeface="Garamond" panose="02020404030301010803"/>
              <a:buAutoNum type="arabicPeriod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Physical</a:t>
            </a:r>
            <a:r>
              <a:rPr sz="1800" b="1" spc="30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5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Deformities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 panose="02020404030301010803"/>
              <a:buAutoNum type="arabicPeriod"/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52525"/>
              </a:buClr>
              <a:buFont typeface="Garamond" panose="02020404030301010803"/>
              <a:buAutoNum type="arabicPeriod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Neurological</a:t>
            </a:r>
            <a:r>
              <a:rPr sz="1800" b="1" spc="1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Malfunctions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924811"/>
            <a:ext cx="2514600" cy="23256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78723" y="1924811"/>
            <a:ext cx="3564635" cy="232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0" y="4250435"/>
            <a:ext cx="2276855" cy="2116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159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885AB"/>
                </a:solidFill>
              </a:rPr>
              <a:t>GENETIC</a:t>
            </a:r>
            <a:r>
              <a:rPr spc="-40" dirty="0">
                <a:solidFill>
                  <a:srgbClr val="5885AB"/>
                </a:solidFill>
              </a:rPr>
              <a:t> </a:t>
            </a:r>
            <a:r>
              <a:rPr spc="-5" dirty="0">
                <a:solidFill>
                  <a:srgbClr val="5885AB"/>
                </a:solidFill>
              </a:rPr>
              <a:t>INFLUENCES</a:t>
            </a:r>
            <a:endParaRPr spc="-5" dirty="0">
              <a:solidFill>
                <a:srgbClr val="5885A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196210"/>
            <a:ext cx="459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  <a:tab pos="1032510" algn="l"/>
                <a:tab pos="3685540" algn="l"/>
                <a:tab pos="3922395" algn="l"/>
              </a:tabLst>
            </a:pPr>
            <a:r>
              <a:rPr sz="1800" b="1" spc="-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Dra</a:t>
            </a:r>
            <a:r>
              <a:rPr sz="1800" b="1" spc="10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y</a:t>
            </a:r>
            <a:r>
              <a:rPr sz="1800" b="1" spc="-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n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a	and </a:t>
            </a:r>
            <a:r>
              <a:rPr sz="1800" b="1" spc="9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60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K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ang </a:t>
            </a:r>
            <a:r>
              <a:rPr sz="1800" b="1" spc="9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(</a:t>
            </a:r>
            <a:r>
              <a:rPr sz="1800" b="1" spc="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20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1</a:t>
            </a:r>
            <a:r>
              <a:rPr sz="1800" b="1" spc="-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1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) </a:t>
            </a:r>
            <a:r>
              <a:rPr sz="1800" b="1" spc="90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oc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ated	a	centr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l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8674" y="2964307"/>
            <a:ext cx="3418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1859280" algn="l"/>
                <a:tab pos="239776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responsible	for	the	disruption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8674" y="2470531"/>
            <a:ext cx="4414520" cy="11779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60"/>
              </a:spcBef>
              <a:tabLst>
                <a:tab pos="603250" algn="l"/>
                <a:tab pos="1022350" algn="l"/>
                <a:tab pos="1525270" algn="l"/>
                <a:tab pos="2239010" algn="l"/>
                <a:tab pos="2813050" algn="l"/>
                <a:tab pos="3766820" algn="l"/>
                <a:tab pos="415417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spc="15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ea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	t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</a:t>
            </a:r>
            <a:r>
              <a:rPr sz="1800" b="1" spc="-25" dirty="0">
                <a:latin typeface="Garamond" panose="02020404030301010803"/>
                <a:cs typeface="Garamond" panose="02020404030301010803"/>
              </a:rPr>
              <a:t>N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	that	a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p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pea</a:t>
            </a:r>
            <a:r>
              <a:rPr sz="1800" b="1" spc="35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	to	be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176395" marR="5080" indent="-538480" algn="r">
              <a:lnSpc>
                <a:spcPct val="140000"/>
              </a:lnSpc>
              <a:tabLst>
                <a:tab pos="4093845" algn="l"/>
              </a:tabLst>
            </a:pPr>
            <a:r>
              <a:rPr sz="1800" b="1" spc="10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	t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 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of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8674" y="3238372"/>
            <a:ext cx="3913504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1246505" algn="l"/>
                <a:tab pos="2371725" algn="l"/>
                <a:tab pos="2757170" algn="l"/>
              </a:tabLst>
            </a:pPr>
            <a:r>
              <a:rPr sz="1800" b="1" spc="10" dirty="0">
                <a:latin typeface="Garamond" panose="02020404030301010803"/>
                <a:cs typeface="Garamond" panose="02020404030301010803"/>
              </a:rPr>
              <a:t>l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y</a:t>
            </a:r>
            <a:r>
              <a:rPr sz="1800" b="1" spc="-15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omal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pat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spc="-55" dirty="0">
                <a:latin typeface="Garamond" panose="02020404030301010803"/>
                <a:cs typeface="Garamond" panose="02020404030301010803"/>
              </a:rPr>
              <a:t>w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spc="-150" dirty="0">
                <a:latin typeface="Garamond" panose="02020404030301010803"/>
                <a:cs typeface="Garamond" panose="02020404030301010803"/>
              </a:rPr>
              <a:t>y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,	a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pas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spc="35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ge</a:t>
            </a:r>
            <a:r>
              <a:rPr sz="1800" b="1" spc="-50" dirty="0">
                <a:latin typeface="Garamond" panose="02020404030301010803"/>
                <a:cs typeface="Garamond" panose="02020404030301010803"/>
              </a:rPr>
              <a:t>w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ay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enzymes.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121276"/>
            <a:ext cx="45974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4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They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found a region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chromosome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12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that 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shows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mutation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2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GNPTA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-3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NAGPA </a:t>
            </a:r>
            <a:r>
              <a:rPr sz="1800" b="1" spc="-3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genes in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many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of their stuttering  participants.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0320" y="2348483"/>
            <a:ext cx="5081016" cy="26807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159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885AB"/>
                </a:solidFill>
              </a:rPr>
              <a:t>GENETIC</a:t>
            </a:r>
            <a:r>
              <a:rPr spc="-40" dirty="0">
                <a:solidFill>
                  <a:srgbClr val="5885AB"/>
                </a:solidFill>
              </a:rPr>
              <a:t> </a:t>
            </a:r>
            <a:r>
              <a:rPr spc="-5" dirty="0">
                <a:solidFill>
                  <a:srgbClr val="5885AB"/>
                </a:solidFill>
              </a:rPr>
              <a:t>INFLUENCES</a:t>
            </a:r>
            <a:endParaRPr spc="-5" dirty="0">
              <a:solidFill>
                <a:srgbClr val="5885A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6985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10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Shriber, </a:t>
            </a:r>
            <a:r>
              <a:rPr sz="1800" b="1" spc="-2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Tomblin, McSweeny, 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5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Karlsson  </a:t>
            </a:r>
            <a:r>
              <a:rPr sz="1800" b="1" dirty="0">
                <a:solidFill>
                  <a:srgbClr val="5885AB"/>
                </a:solidFill>
                <a:latin typeface="Garamond" panose="02020404030301010803"/>
                <a:cs typeface="Garamond" panose="02020404030301010803"/>
              </a:rPr>
              <a:t>(2005)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studied phenotype markers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 genetically transmitted speech</a:t>
            </a:r>
            <a:r>
              <a:rPr sz="1800" b="1" spc="11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delays.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Char char="◦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82880" marR="6985" indent="-182880" algn="r">
              <a:lnSpc>
                <a:spcPct val="100000"/>
              </a:lnSpc>
              <a:buClr>
                <a:srgbClr val="252525"/>
              </a:buClr>
              <a:buFont typeface="Garamond" panose="02020404030301010803"/>
              <a:buChar char="◦"/>
              <a:tabLst>
                <a:tab pos="182880" algn="l"/>
                <a:tab pos="711200" algn="l"/>
                <a:tab pos="1325245" algn="l"/>
                <a:tab pos="2276475" algn="l"/>
                <a:tab pos="3291840" algn="l"/>
              </a:tabLst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T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	mo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	t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y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p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cally	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n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ite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imp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d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im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nts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are </a:t>
            </a:r>
            <a:r>
              <a:rPr sz="1800" b="1" spc="15" dirty="0">
                <a:latin typeface="Garamond" panose="02020404030301010803"/>
                <a:cs typeface="Garamond" panose="02020404030301010803"/>
              </a:rPr>
              <a:t>errors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late-8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consonants.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The</a:t>
            </a:r>
            <a:r>
              <a:rPr sz="1800" b="1" spc="42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late-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R="6350" algn="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8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consonants  include  “sh”,  /s/,  “th”, </a:t>
            </a:r>
            <a:r>
              <a:rPr sz="1800" b="1" spc="20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/r/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sounds.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0840" y="2103119"/>
            <a:ext cx="4404359" cy="37398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635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BC581B"/>
                </a:solidFill>
              </a:rPr>
              <a:t>PHYSICAL</a:t>
            </a:r>
            <a:r>
              <a:rPr spc="-6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DEFORMITIES</a:t>
            </a:r>
            <a:endParaRPr spc="-10" dirty="0">
              <a:solidFill>
                <a:srgbClr val="BC581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7400" cy="343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635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cleft palate,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velopharyngeal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dysfunction,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resonance disorders all </a:t>
            </a:r>
            <a:r>
              <a:rPr sz="1800" b="1" spc="-20" dirty="0">
                <a:latin typeface="Garamond" panose="02020404030301010803"/>
                <a:cs typeface="Garamond" panose="02020404030301010803"/>
              </a:rPr>
              <a:t>have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one thing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common;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airflow</a:t>
            </a:r>
            <a:r>
              <a:rPr sz="1800" b="1" spc="1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disruption.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895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individual will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experience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side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effects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“including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weak or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omitted consonants, 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short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utterance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length, nasal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grimace, and 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compensatory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articulation productions” </a:t>
            </a:r>
            <a:r>
              <a:rPr sz="1800" b="1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(Kummer, 2011, </a:t>
            </a:r>
            <a:r>
              <a:rPr sz="1800" b="1" spc="-20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p.</a:t>
            </a:r>
            <a:r>
              <a:rPr sz="1800" b="1" spc="40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198)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264664"/>
            <a:ext cx="4754879" cy="33467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635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BC581B"/>
                </a:solidFill>
              </a:rPr>
              <a:t>PHYSICAL</a:t>
            </a:r>
            <a:r>
              <a:rPr spc="-6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DEFORMITIES</a:t>
            </a:r>
            <a:endParaRPr spc="-10" dirty="0">
              <a:solidFill>
                <a:srgbClr val="BC581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715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Sataloff (2011)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researched 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major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defects  that cause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palpable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effects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speech which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 extremely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short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lingual</a:t>
            </a:r>
            <a:r>
              <a:rPr sz="1800" b="1" spc="6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frenulum.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5" dirty="0">
                <a:latin typeface="Garamond" panose="02020404030301010803"/>
                <a:cs typeface="Garamond" panose="02020404030301010803"/>
              </a:rPr>
              <a:t>When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frenulum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is too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short,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individual is unable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to accurately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manipulate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their tongue and articulate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sounds </a:t>
            </a:r>
            <a:r>
              <a:rPr sz="1800" b="1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(Sataloff,  </a:t>
            </a:r>
            <a:r>
              <a:rPr sz="1800" b="1" spc="-5" dirty="0">
                <a:solidFill>
                  <a:srgbClr val="BC581B"/>
                </a:solidFill>
                <a:latin typeface="Garamond" panose="02020404030301010803"/>
                <a:cs typeface="Garamond" panose="02020404030301010803"/>
              </a:rPr>
              <a:t>2011)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6247" y="2103119"/>
            <a:ext cx="4754879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17574"/>
            <a:ext cx="89687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>
                <a:solidFill>
                  <a:srgbClr val="00AFEF"/>
                </a:solidFill>
              </a:rPr>
              <a:t>NEUROLOGICAL</a:t>
            </a:r>
            <a:r>
              <a:rPr sz="4300" spc="15" dirty="0">
                <a:solidFill>
                  <a:srgbClr val="00AFEF"/>
                </a:solidFill>
              </a:rPr>
              <a:t> </a:t>
            </a:r>
            <a:r>
              <a:rPr sz="4300" spc="-5" dirty="0">
                <a:solidFill>
                  <a:srgbClr val="00AFEF"/>
                </a:solidFill>
              </a:rPr>
              <a:t>MALFUNCTION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45844" y="2118486"/>
            <a:ext cx="459930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715" indent="-182880" algn="just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Cluttered speech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triggered by a complex  interaction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between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person’s physical  makeup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environment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around them </a:t>
            </a:r>
            <a:r>
              <a:rPr sz="1800" b="1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(Ibiloglu,</a:t>
            </a:r>
            <a:r>
              <a:rPr sz="1800" b="1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2011)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6350" indent="-182880" algn="just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Leung </a:t>
            </a:r>
            <a:r>
              <a:rPr sz="1800" b="1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Robson </a:t>
            </a:r>
            <a:r>
              <a:rPr sz="1800" b="1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(1990)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describe that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situations with high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levels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stress can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trigger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intermittent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episodes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stuttering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in 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many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people.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1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Johnson </a:t>
            </a:r>
            <a:r>
              <a:rPr sz="1800" b="1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(1936)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,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who studied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stuttering  remedies, explained that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stutters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wish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to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not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experience 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stuttering, </a:t>
            </a:r>
            <a:r>
              <a:rPr sz="1800" b="1" spc="-15" dirty="0">
                <a:latin typeface="Garamond" panose="02020404030301010803"/>
                <a:cs typeface="Garamond" panose="02020404030301010803"/>
              </a:rPr>
              <a:t>yet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this extreme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desire is what inhibits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their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clear</a:t>
            </a:r>
            <a:r>
              <a:rPr sz="1800" b="1" spc="13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speech.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0547" y="2161031"/>
            <a:ext cx="4032503" cy="37475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IMPECT ON</a:t>
            </a:r>
            <a:r>
              <a:rPr spc="-95" dirty="0"/>
              <a:t> </a:t>
            </a:r>
            <a:r>
              <a:rPr spc="-5" dirty="0"/>
              <a:t>LIFE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7400" cy="283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Speech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is the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key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to communication.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When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its not good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following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things a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individual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suffer: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Social</a:t>
            </a:r>
            <a:r>
              <a:rPr sz="18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Acceptance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AutoNum type="arabicPeriod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Lack of</a:t>
            </a:r>
            <a:r>
              <a:rPr sz="1800" b="1" spc="300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Confidence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AutoNum type="arabicPeriod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Over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All Life</a:t>
            </a:r>
            <a:r>
              <a:rPr sz="1800" b="1" spc="40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Satisfaction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1821179"/>
            <a:ext cx="3334512" cy="25008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39767" y="4322064"/>
            <a:ext cx="3163824" cy="211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42731" y="4322064"/>
            <a:ext cx="3165348" cy="211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446" y="870661"/>
            <a:ext cx="3531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16868"/>
                </a:solidFill>
              </a:rPr>
              <a:t>CONTENTS</a:t>
            </a:r>
            <a:endParaRPr spc="-5" dirty="0">
              <a:solidFill>
                <a:srgbClr val="716868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977731"/>
            <a:ext cx="9418320" cy="39503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511175" indent="-499110">
              <a:lnSpc>
                <a:spcPct val="100000"/>
              </a:lnSpc>
              <a:spcBef>
                <a:spcPts val="995"/>
              </a:spcBef>
              <a:buClr>
                <a:srgbClr val="252525"/>
              </a:buClr>
              <a:buSzPct val="98000"/>
              <a:buFont typeface="Wingdings" panose="05000000000000000000"/>
              <a:buChar char=""/>
              <a:tabLst>
                <a:tab pos="511175" algn="l"/>
              </a:tabLst>
            </a:pPr>
            <a:r>
              <a:rPr sz="4400" b="1" spc="-10" dirty="0">
                <a:solidFill>
                  <a:srgbClr val="92D050"/>
                </a:solidFill>
                <a:latin typeface="Garamond" panose="02020404030301010803"/>
                <a:cs typeface="Garamond" panose="02020404030301010803"/>
              </a:rPr>
              <a:t>INTRODUCTION</a:t>
            </a:r>
            <a:endParaRPr sz="4400">
              <a:latin typeface="Garamond" panose="02020404030301010803"/>
              <a:cs typeface="Garamond" panose="02020404030301010803"/>
            </a:endParaRPr>
          </a:p>
          <a:p>
            <a:pPr marL="511810" indent="-4997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8000"/>
              <a:buFont typeface="Wingdings" panose="05000000000000000000"/>
              <a:buChar char=""/>
              <a:tabLst>
                <a:tab pos="512445" algn="l"/>
              </a:tabLst>
            </a:pPr>
            <a:r>
              <a:rPr sz="44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TYPES OF SPEECH</a:t>
            </a:r>
            <a:r>
              <a:rPr sz="4400" b="1" spc="-150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44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DISORDERS</a:t>
            </a:r>
            <a:endParaRPr sz="4400">
              <a:latin typeface="Garamond" panose="02020404030301010803"/>
              <a:cs typeface="Garamond" panose="02020404030301010803"/>
            </a:endParaRPr>
          </a:p>
          <a:p>
            <a:pPr marL="511175" indent="-49911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8000"/>
              <a:buFont typeface="Wingdings" panose="05000000000000000000"/>
              <a:buChar char=""/>
              <a:tabLst>
                <a:tab pos="511175" algn="l"/>
              </a:tabLst>
            </a:pPr>
            <a:r>
              <a:rPr sz="4400" b="1" spc="-15" dirty="0">
                <a:solidFill>
                  <a:srgbClr val="00AF50"/>
                </a:solidFill>
                <a:latin typeface="Garamond" panose="02020404030301010803"/>
                <a:cs typeface="Garamond" panose="02020404030301010803"/>
              </a:rPr>
              <a:t>CAUSES </a:t>
            </a:r>
            <a:r>
              <a:rPr sz="4400" b="1" spc="-10" dirty="0">
                <a:solidFill>
                  <a:srgbClr val="00AF50"/>
                </a:solidFill>
                <a:latin typeface="Garamond" panose="02020404030301010803"/>
                <a:cs typeface="Garamond" panose="02020404030301010803"/>
              </a:rPr>
              <a:t>OF </a:t>
            </a:r>
            <a:r>
              <a:rPr sz="4400" b="1" spc="-5" dirty="0">
                <a:solidFill>
                  <a:srgbClr val="00AF50"/>
                </a:solidFill>
                <a:latin typeface="Garamond" panose="02020404030301010803"/>
                <a:cs typeface="Garamond" panose="02020404030301010803"/>
              </a:rPr>
              <a:t>SPEECH</a:t>
            </a:r>
            <a:r>
              <a:rPr sz="4400" b="1" spc="-60" dirty="0">
                <a:solidFill>
                  <a:srgbClr val="00AF5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4400" b="1" spc="-5" dirty="0">
                <a:solidFill>
                  <a:srgbClr val="00AF50"/>
                </a:solidFill>
                <a:latin typeface="Garamond" panose="02020404030301010803"/>
                <a:cs typeface="Garamond" panose="02020404030301010803"/>
              </a:rPr>
              <a:t>DISORDERS</a:t>
            </a:r>
            <a:endParaRPr sz="4400">
              <a:latin typeface="Garamond" panose="02020404030301010803"/>
              <a:cs typeface="Garamond" panose="02020404030301010803"/>
            </a:endParaRPr>
          </a:p>
          <a:p>
            <a:pPr marL="511810" indent="-4997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8000"/>
              <a:buFont typeface="Wingdings" panose="05000000000000000000"/>
              <a:buChar char=""/>
              <a:tabLst>
                <a:tab pos="512445" algn="l"/>
              </a:tabLst>
            </a:pPr>
            <a:r>
              <a:rPr sz="4400" b="1" dirty="0">
                <a:solidFill>
                  <a:srgbClr val="735F58"/>
                </a:solidFill>
                <a:latin typeface="Garamond" panose="02020404030301010803"/>
                <a:cs typeface="Garamond" panose="02020404030301010803"/>
              </a:rPr>
              <a:t>IMPECT </a:t>
            </a:r>
            <a:r>
              <a:rPr sz="4400" b="1" spc="5" dirty="0">
                <a:solidFill>
                  <a:srgbClr val="735F58"/>
                </a:solidFill>
                <a:latin typeface="Garamond" panose="02020404030301010803"/>
                <a:cs typeface="Garamond" panose="02020404030301010803"/>
              </a:rPr>
              <a:t>ON</a:t>
            </a:r>
            <a:r>
              <a:rPr sz="4400" b="1" spc="-35" dirty="0">
                <a:solidFill>
                  <a:srgbClr val="735F58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4400" b="1" spc="-5" dirty="0">
                <a:solidFill>
                  <a:srgbClr val="735F58"/>
                </a:solidFill>
                <a:latin typeface="Garamond" panose="02020404030301010803"/>
                <a:cs typeface="Garamond" panose="02020404030301010803"/>
              </a:rPr>
              <a:t>LIFE</a:t>
            </a:r>
            <a:endParaRPr sz="4400">
              <a:latin typeface="Garamond" panose="02020404030301010803"/>
              <a:cs typeface="Garamond" panose="02020404030301010803"/>
            </a:endParaRPr>
          </a:p>
          <a:p>
            <a:pPr marL="511175" indent="-49911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SzPct val="98000"/>
              <a:buFont typeface="Wingdings" panose="05000000000000000000"/>
              <a:buChar char=""/>
              <a:tabLst>
                <a:tab pos="511175" algn="l"/>
              </a:tabLst>
            </a:pPr>
            <a:r>
              <a:rPr sz="4400" b="1" spc="-5" dirty="0">
                <a:solidFill>
                  <a:srgbClr val="555A3B"/>
                </a:solidFill>
                <a:latin typeface="Garamond" panose="02020404030301010803"/>
                <a:cs typeface="Garamond" panose="02020404030301010803"/>
              </a:rPr>
              <a:t>CONCLUSION</a:t>
            </a:r>
            <a:endParaRPr sz="4400">
              <a:latin typeface="Garamond" panose="02020404030301010803"/>
              <a:cs typeface="Garamond" panose="020204040303010108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5109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2D050"/>
                </a:solidFill>
              </a:rPr>
              <a:t>INTRODUCTION</a:t>
            </a:r>
            <a:endParaRPr spc="-10" dirty="0">
              <a:solidFill>
                <a:srgbClr val="92D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128520"/>
            <a:ext cx="990219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speech disorder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refers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to a problem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with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actual production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</a:t>
            </a:r>
            <a:r>
              <a:rPr sz="1800" b="1" spc="4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sounds.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Char char="◦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Speech </a:t>
            </a:r>
            <a:r>
              <a:rPr sz="1800" b="1" spc="-20" dirty="0">
                <a:latin typeface="Garamond" panose="02020404030301010803"/>
                <a:cs typeface="Garamond" panose="02020404030301010803"/>
              </a:rPr>
              <a:t>gives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us a means by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which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connect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build intimate relationships with</a:t>
            </a:r>
            <a:r>
              <a:rPr sz="1800" b="1" spc="34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others.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Char char="◦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  <a:tab pos="1030605" algn="l"/>
                <a:tab pos="2455545" algn="l"/>
                <a:tab pos="2941955" algn="l"/>
                <a:tab pos="3491865" algn="l"/>
                <a:tab pos="4145915" algn="l"/>
                <a:tab pos="5069840" algn="l"/>
                <a:tab pos="5436870" algn="l"/>
                <a:tab pos="6291580" algn="l"/>
                <a:tab pos="7496175" algn="l"/>
                <a:tab pos="8434705" algn="l"/>
                <a:tab pos="9689465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peech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mp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di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men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t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	can	ta</a:t>
            </a:r>
            <a:r>
              <a:rPr sz="1800" b="1" spc="-20" dirty="0">
                <a:latin typeface="Garamond" panose="02020404030301010803"/>
                <a:cs typeface="Garamond" panose="02020404030301010803"/>
              </a:rPr>
              <a:t>k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pla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c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u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	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	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g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n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t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</a:t>
            </a:r>
            <a:r>
              <a:rPr sz="1800" b="1" spc="75" dirty="0">
                <a:latin typeface="Garamond" panose="02020404030301010803"/>
                <a:cs typeface="Garamond" panose="02020404030301010803"/>
              </a:rPr>
              <a:t>f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u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nc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spc="-15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,	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p</a:t>
            </a:r>
            <a:r>
              <a:rPr sz="1800" b="1" spc="-25" dirty="0">
                <a:latin typeface="Garamond" panose="02020404030301010803"/>
                <a:cs typeface="Garamond" panose="02020404030301010803"/>
              </a:rPr>
              <a:t>h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ys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cal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ef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spc="70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m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it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ie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or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algn="just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neurological</a:t>
            </a:r>
            <a:r>
              <a:rPr sz="1800" b="1" spc="3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malfunctions.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715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Structural defects that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disrupt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child’s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ability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to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speak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clearly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occur in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approximately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1 out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every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700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births </a:t>
            </a:r>
            <a:r>
              <a:rPr sz="18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(Sataloff,</a:t>
            </a:r>
            <a:r>
              <a:rPr sz="1800" b="1" spc="2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2011)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5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It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has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been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found that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pathologists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view emotional hardships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as a much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less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threatening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issue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than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physical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bullying and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often lack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emphasis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on emotional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support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speech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therapy </a:t>
            </a:r>
            <a:r>
              <a:rPr sz="18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(Blood,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Blood,  </a:t>
            </a:r>
            <a:r>
              <a:rPr sz="1800" b="1" spc="-10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Tramontana, </a:t>
            </a:r>
            <a:r>
              <a:rPr sz="1800" b="1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Sylvia, &amp;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Boyle</a:t>
            </a:r>
            <a:r>
              <a:rPr sz="1800" b="1" spc="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 panose="02020404030301010803"/>
                <a:cs typeface="Garamond" panose="02020404030301010803"/>
              </a:rPr>
              <a:t>2011)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870661"/>
            <a:ext cx="9351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 </a:t>
            </a:r>
            <a:r>
              <a:rPr spc="-5" dirty="0"/>
              <a:t>SPEECH</a:t>
            </a:r>
            <a:r>
              <a:rPr spc="-75" dirty="0"/>
              <a:t> </a:t>
            </a:r>
            <a:r>
              <a:rPr spc="-5" dirty="0"/>
              <a:t>DISORDERS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563114" y="2217546"/>
            <a:ext cx="3390265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Dysfluent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7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Articulation</a:t>
            </a:r>
            <a:r>
              <a:rPr sz="1800" b="1" spc="3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Disorders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Fluency</a:t>
            </a:r>
            <a:r>
              <a:rPr sz="1800" b="1" spc="2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disorders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Resonance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or </a:t>
            </a:r>
            <a:r>
              <a:rPr sz="1800" b="1" spc="-35" dirty="0">
                <a:latin typeface="Garamond" panose="02020404030301010803"/>
                <a:cs typeface="Garamond" panose="02020404030301010803"/>
              </a:rPr>
              <a:t>Voice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Disorders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Apraxia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8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Dysarthria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Dysprosody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10" dirty="0">
                <a:latin typeface="Garamond" panose="02020404030301010803"/>
                <a:cs typeface="Garamond" panose="02020404030301010803"/>
              </a:rPr>
              <a:t>Muteness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3794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AFEF"/>
                </a:solidFill>
              </a:rPr>
              <a:t>DYSFLUENT</a:t>
            </a:r>
            <a:endParaRPr spc="-15" dirty="0">
              <a:solidFill>
                <a:srgbClr val="00AFE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92" y="1991360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10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Howell </a:t>
            </a: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(2011)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defines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dysfluent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events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as 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occurrences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that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interrupt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otherwise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normal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fluid</a:t>
            </a:r>
            <a:r>
              <a:rPr sz="1800" b="1" spc="2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speech.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254000" algn="l"/>
              </a:tabLst>
            </a:pPr>
            <a:r>
              <a:rPr dirty="0"/>
              <a:t>	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Interjections,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repetitions,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part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repetitions, prolongations,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broken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words,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incomplete phrases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(abandonments),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revisions </a:t>
            </a:r>
            <a:r>
              <a:rPr sz="1800" b="1" spc="-10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(Howell</a:t>
            </a:r>
            <a:r>
              <a:rPr sz="1800" b="1" spc="3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 panose="02020404030301010803"/>
                <a:cs typeface="Garamond" panose="02020404030301010803"/>
              </a:rPr>
              <a:t>2011)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5411" y="1767839"/>
            <a:ext cx="4396740" cy="3200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8558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FC0"/>
                </a:solidFill>
              </a:rPr>
              <a:t>ARTICULATION</a:t>
            </a:r>
            <a:r>
              <a:rPr spc="-5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DISORDERS</a:t>
            </a:r>
            <a:endParaRPr spc="-5" dirty="0">
              <a:solidFill>
                <a:srgbClr val="006F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319654"/>
            <a:ext cx="4597400" cy="260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253365" algn="l"/>
                <a:tab pos="254000" algn="l"/>
                <a:tab pos="982980" algn="l"/>
                <a:tab pos="1896110" algn="l"/>
                <a:tab pos="2249805" algn="l"/>
                <a:tab pos="2489200" algn="l"/>
                <a:tab pos="341249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Occur	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because	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	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physical	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abnormality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52525"/>
              </a:buClr>
              <a:buFont typeface="Garamond" panose="02020404030301010803"/>
              <a:buChar char="◦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94945">
              <a:lnSpc>
                <a:spcPct val="100000"/>
              </a:lnSpc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that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prevents clear</a:t>
            </a:r>
            <a:r>
              <a:rPr sz="1800" b="1" spc="4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speech.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20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Cleft palate,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underdevelopment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lingual  frenulum,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verbal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dyspraxia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are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all </a:t>
            </a:r>
            <a:r>
              <a:rPr sz="1800" b="1" spc="15" dirty="0">
                <a:latin typeface="Garamond" panose="02020404030301010803"/>
                <a:cs typeface="Garamond" panose="02020404030301010803"/>
              </a:rPr>
              <a:t>forms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articulation</a:t>
            </a:r>
            <a:r>
              <a:rPr sz="1800" b="1" spc="-13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disorders.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264664"/>
            <a:ext cx="5091683" cy="32430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6745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C581B"/>
                </a:solidFill>
              </a:rPr>
              <a:t>FLUENCY</a:t>
            </a:r>
            <a:r>
              <a:rPr spc="-4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DISORDERS</a:t>
            </a:r>
            <a:endParaRPr spc="-10" dirty="0">
              <a:solidFill>
                <a:srgbClr val="BC581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217546"/>
            <a:ext cx="459676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This includes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problems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such</a:t>
            </a:r>
            <a:r>
              <a:rPr sz="1800" b="1" spc="10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as: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marR="5080" indent="-342900">
              <a:lnSpc>
                <a:spcPct val="150000"/>
              </a:lnSpc>
              <a:spcBef>
                <a:spcPts val="900"/>
              </a:spcBef>
              <a:tabLst>
                <a:tab pos="412750" algn="l"/>
              </a:tabLst>
            </a:pPr>
            <a:r>
              <a:rPr sz="1800" b="1" spc="-5" dirty="0">
                <a:solidFill>
                  <a:srgbClr val="252525"/>
                </a:solidFill>
                <a:latin typeface="Garamond" panose="02020404030301010803"/>
                <a:cs typeface="Garamond" panose="02020404030301010803"/>
              </a:rPr>
              <a:t>1.	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Stuttering, in which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flow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speech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is 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interrupted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by abnormal</a:t>
            </a:r>
            <a:r>
              <a:rPr sz="1800" b="1" spc="5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stoppages.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0585" y="3543680"/>
            <a:ext cx="283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50000"/>
              </a:lnSpc>
              <a:spcBef>
                <a:spcPts val="100"/>
              </a:spcBef>
              <a:tabLst>
                <a:tab pos="1210310" algn="l"/>
                <a:tab pos="1296035" algn="l"/>
                <a:tab pos="2004695" algn="l"/>
                <a:tab pos="2621915" algn="l"/>
              </a:tabLst>
            </a:pPr>
            <a:r>
              <a:rPr sz="1800" b="1" spc="-10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ep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ti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t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io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n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		(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"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-</a:t>
            </a:r>
            <a:r>
              <a:rPr sz="1800" b="1" spc="-35" dirty="0">
                <a:latin typeface="Garamond" panose="02020404030301010803"/>
                <a:cs typeface="Garamond" panose="02020404030301010803"/>
              </a:rPr>
              <a:t>b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o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y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"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),	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or 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ou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n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	and	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s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yll</a:t>
            </a:r>
            <a:r>
              <a:rPr sz="1800" b="1" spc="-40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bl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e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3543680"/>
            <a:ext cx="161925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tabLst>
                <a:tab pos="412750" algn="l"/>
              </a:tabLst>
            </a:pPr>
            <a:r>
              <a:rPr sz="1800" b="1" spc="-5" dirty="0">
                <a:solidFill>
                  <a:srgbClr val="252525"/>
                </a:solidFill>
                <a:latin typeface="Garamond" panose="02020404030301010803"/>
                <a:cs typeface="Garamond" panose="02020404030301010803"/>
              </a:rPr>
              <a:t>2</a:t>
            </a:r>
            <a:r>
              <a:rPr sz="1800" b="1" dirty="0">
                <a:solidFill>
                  <a:srgbClr val="252525"/>
                </a:solidFill>
                <a:latin typeface="Garamond" panose="02020404030301010803"/>
                <a:cs typeface="Garamond" panose="02020404030301010803"/>
              </a:rPr>
              <a:t>.		</a:t>
            </a:r>
            <a:r>
              <a:rPr sz="1800" b="1" spc="-50" dirty="0">
                <a:latin typeface="Garamond" panose="02020404030301010803"/>
                <a:cs typeface="Garamond" panose="02020404030301010803"/>
              </a:rPr>
              <a:t>P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</a:t>
            </a:r>
            <a:r>
              <a:rPr sz="1800" b="1" spc="60" dirty="0">
                <a:latin typeface="Garamond" panose="02020404030301010803"/>
                <a:cs typeface="Garamond" panose="02020404030301010803"/>
              </a:rPr>
              <a:t>r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tia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l-</a:t>
            </a:r>
            <a:r>
              <a:rPr sz="1800" b="1" spc="-40" dirty="0">
                <a:latin typeface="Garamond" panose="02020404030301010803"/>
                <a:cs typeface="Garamond" panose="02020404030301010803"/>
              </a:rPr>
              <a:t>w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ord  prolonging 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(sssssnake).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1679" y="2103120"/>
            <a:ext cx="5809487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17574"/>
            <a:ext cx="89306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>
                <a:solidFill>
                  <a:srgbClr val="C00000"/>
                </a:solidFill>
              </a:rPr>
              <a:t>RESONANCE/VOICE</a:t>
            </a:r>
            <a:r>
              <a:rPr sz="4300" spc="-30" dirty="0">
                <a:solidFill>
                  <a:srgbClr val="C00000"/>
                </a:solidFill>
              </a:rPr>
              <a:t> </a:t>
            </a:r>
            <a:r>
              <a:rPr sz="4300" spc="-5" dirty="0">
                <a:solidFill>
                  <a:srgbClr val="C00000"/>
                </a:solidFill>
              </a:rPr>
              <a:t>DISORDERS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45844" y="2196210"/>
            <a:ext cx="4596765" cy="344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 algn="just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This cause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problems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with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</a:t>
            </a:r>
            <a:r>
              <a:rPr sz="1800" b="1" spc="100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indent="-342900" algn="just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Pitch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indent="-342900" algn="just">
              <a:lnSpc>
                <a:spcPct val="100000"/>
              </a:lnSpc>
              <a:spcBef>
                <a:spcPts val="1760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25" dirty="0">
                <a:latin typeface="Garamond" panose="02020404030301010803"/>
                <a:cs typeface="Garamond" panose="02020404030301010803"/>
              </a:rPr>
              <a:t>Volume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354965" marR="5715" indent="-342900" algn="just">
              <a:lnSpc>
                <a:spcPct val="140000"/>
              </a:lnSpc>
              <a:spcBef>
                <a:spcPts val="905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Quality 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voice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that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distract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listeners  from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what's being</a:t>
            </a:r>
            <a:r>
              <a:rPr sz="1800" b="1" spc="5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said.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40000"/>
              </a:lnSpc>
              <a:spcBef>
                <a:spcPts val="895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254000" algn="l"/>
              </a:tabLst>
            </a:pPr>
            <a:r>
              <a:rPr dirty="0"/>
              <a:t>	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These types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disorders may also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cause  pain or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discomfort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for a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child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when  </a:t>
            </a:r>
            <a:r>
              <a:rPr sz="1800" b="1" spc="-20" dirty="0">
                <a:latin typeface="Garamond" panose="02020404030301010803"/>
                <a:cs typeface="Garamond" panose="02020404030301010803"/>
              </a:rPr>
              <a:t>speaking.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20"/>
            <a:ext cx="5344668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26866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2AFC7"/>
                </a:solidFill>
              </a:rPr>
              <a:t>APRAXIA</a:t>
            </a:r>
            <a:endParaRPr spc="-5" dirty="0">
              <a:solidFill>
                <a:srgbClr val="92AFC7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84604"/>
            <a:ext cx="4596765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dirty="0">
                <a:latin typeface="Garamond" panose="02020404030301010803"/>
                <a:cs typeface="Garamond" panose="02020404030301010803"/>
              </a:rPr>
              <a:t>Production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becomes more difficult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with </a:t>
            </a:r>
            <a:r>
              <a:rPr sz="1800" b="1" spc="15" dirty="0">
                <a:latin typeface="Garamond" panose="02020404030301010803"/>
                <a:cs typeface="Garamond" panose="02020404030301010803"/>
              </a:rPr>
              <a:t>effort,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but common phrases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may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sometimes be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spoken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spontaneously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without  </a:t>
            </a:r>
            <a:r>
              <a:rPr sz="1800" b="1" spc="10" dirty="0">
                <a:latin typeface="Garamond" panose="02020404030301010803"/>
                <a:cs typeface="Garamond" panose="02020404030301010803"/>
              </a:rPr>
              <a:t>effort.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 panose="02020404030301010803"/>
              <a:buChar char="◦"/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94945" indent="-182880" algn="just">
              <a:lnSpc>
                <a:spcPct val="100000"/>
              </a:lnSpc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This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may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result</a:t>
            </a:r>
            <a:r>
              <a:rPr sz="1800" b="1" spc="4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from: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51460" indent="-239395" algn="just">
              <a:lnSpc>
                <a:spcPct val="100000"/>
              </a:lnSpc>
              <a:buClr>
                <a:srgbClr val="252525"/>
              </a:buClr>
              <a:buFont typeface="Wingdings" panose="05000000000000000000"/>
              <a:buChar char=""/>
              <a:tabLst>
                <a:tab pos="252095" algn="l"/>
              </a:tabLst>
            </a:pPr>
            <a:r>
              <a:rPr sz="1800" b="1" spc="-5" dirty="0">
                <a:latin typeface="Garamond" panose="02020404030301010803"/>
                <a:cs typeface="Garamond" panose="02020404030301010803"/>
              </a:rPr>
              <a:t>stroke or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progressive</a:t>
            </a:r>
            <a:r>
              <a:rPr sz="1800" b="1" spc="95" dirty="0">
                <a:latin typeface="Garamond" panose="02020404030301010803"/>
                <a:cs typeface="Garamond" panose="02020404030301010803"/>
              </a:rPr>
              <a:t>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illness</a:t>
            </a:r>
            <a:endParaRPr sz="1800">
              <a:latin typeface="Garamond" panose="02020404030301010803"/>
              <a:cs typeface="Garamond" panose="02020404030301010803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 panose="02020404030301010803"/>
              <a:buChar char="◦"/>
              <a:tabLst>
                <a:tab pos="195580" algn="l"/>
              </a:tabLst>
            </a:pPr>
            <a:r>
              <a:rPr sz="1800" b="1" spc="-15" dirty="0">
                <a:latin typeface="Garamond" panose="02020404030301010803"/>
                <a:cs typeface="Garamond" panose="02020404030301010803"/>
              </a:rPr>
              <a:t>Involves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inconsistent production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of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speech 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sounds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and </a:t>
            </a:r>
            <a:r>
              <a:rPr sz="1800" b="1" spc="5" dirty="0">
                <a:latin typeface="Garamond" panose="02020404030301010803"/>
                <a:cs typeface="Garamond" panose="02020404030301010803"/>
              </a:rPr>
              <a:t>rearranging of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sounds in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a </a:t>
            </a:r>
            <a:r>
              <a:rPr sz="1800" b="1" spc="-10" dirty="0">
                <a:latin typeface="Garamond" panose="02020404030301010803"/>
                <a:cs typeface="Garamond" panose="02020404030301010803"/>
              </a:rPr>
              <a:t>word  </a:t>
            </a:r>
            <a:r>
              <a:rPr sz="1800" b="1" dirty="0">
                <a:latin typeface="Garamond" panose="02020404030301010803"/>
                <a:cs typeface="Garamond" panose="02020404030301010803"/>
              </a:rPr>
              <a:t>("potato" may become "topato" and </a:t>
            </a:r>
            <a:r>
              <a:rPr sz="1800" b="1" spc="-5" dirty="0">
                <a:latin typeface="Garamond" panose="02020404030301010803"/>
                <a:cs typeface="Garamond" panose="02020404030301010803"/>
              </a:rPr>
              <a:t>next  "totapo").</a:t>
            </a:r>
            <a:endParaRPr sz="1800">
              <a:latin typeface="Garamond" panose="02020404030301010803"/>
              <a:cs typeface="Garamond" panose="020204040303010108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19"/>
            <a:ext cx="4934711" cy="3749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4664</Words>
  <Application>WPS Presentation</Application>
  <PresentationFormat>Custom</PresentationFormat>
  <Paragraphs>149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Garamond</vt:lpstr>
      <vt:lpstr>Wingdings</vt:lpstr>
      <vt:lpstr>Times New Roman</vt:lpstr>
      <vt:lpstr>Calibri</vt:lpstr>
      <vt:lpstr>Microsoft YaHei</vt:lpstr>
      <vt:lpstr>Arial Unicode MS</vt:lpstr>
      <vt:lpstr>Office Theme</vt:lpstr>
      <vt:lpstr>SPEECH DISORDERS</vt:lpstr>
      <vt:lpstr>CONTENTS</vt:lpstr>
      <vt:lpstr>INTRODUCTION</vt:lpstr>
      <vt:lpstr>TYPES OF SPEECH DISORDERS</vt:lpstr>
      <vt:lpstr>DYSFLUENT</vt:lpstr>
      <vt:lpstr>ARTICULATION DISORDERS</vt:lpstr>
      <vt:lpstr>FLUENCY DISORDERS</vt:lpstr>
      <vt:lpstr>RESONANCE/VOICE DISORDERS</vt:lpstr>
      <vt:lpstr>APRAXIA</vt:lpstr>
      <vt:lpstr>DYSARTHRIA</vt:lpstr>
      <vt:lpstr>DYSPROSODY</vt:lpstr>
      <vt:lpstr>MUTENESS</vt:lpstr>
      <vt:lpstr>CAUSES OF SPEECH DISORDERS</vt:lpstr>
      <vt:lpstr>GENETIC INFLUENCES</vt:lpstr>
      <vt:lpstr>GENETIC INFLUENCES</vt:lpstr>
      <vt:lpstr>PHYSICAL DEFORMITIES</vt:lpstr>
      <vt:lpstr>PHYSICAL DEFORMITIES</vt:lpstr>
      <vt:lpstr>NEUROLOGICAL MALFUNCTION</vt:lpstr>
      <vt:lpstr>IMPECT ON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DISORDERS</dc:title>
  <dc:creator/>
  <cp:lastModifiedBy>Naveen.G</cp:lastModifiedBy>
  <cp:revision>4</cp:revision>
  <dcterms:created xsi:type="dcterms:W3CDTF">2020-01-05T09:16:00Z</dcterms:created>
  <dcterms:modified xsi:type="dcterms:W3CDTF">2020-02-29T09:23:44Z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  <property fmtid="{D5CDD505-2E9C-101B-9397-08002B2CF9AE}" pid="5" name="KSOProductBuildVer">
    <vt:lpwstr>1033-11.2.0.8970</vt:lpwstr>
  </property>
</Properties>
</file>