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5" Type="http://schemas.openxmlformats.org/officeDocument/2006/relationships/tableStyles" Target="tableStyles.xml"/><Relationship Id="rId44" Type="http://schemas.openxmlformats.org/officeDocument/2006/relationships/viewProps" Target="viewProps.xml"/><Relationship Id="rId43" Type="http://schemas.openxmlformats.org/officeDocument/2006/relationships/presProps" Target="presProps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6428740" y="356870"/>
            <a:ext cx="2548890" cy="22529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7850" y="2785109"/>
            <a:ext cx="798830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6428740" y="356870"/>
            <a:ext cx="2548890" cy="22529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644130" y="142239"/>
            <a:ext cx="1375409" cy="12141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7850" y="2724150"/>
            <a:ext cx="798830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559" y="1200150"/>
            <a:ext cx="8056880" cy="4149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7850" y="2785109"/>
            <a:ext cx="45129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29" dirty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rPr>
              <a:t>Voice</a:t>
            </a:r>
            <a:r>
              <a:rPr sz="3600" spc="520" dirty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rPr>
              <a:t> </a:t>
            </a:r>
            <a:r>
              <a:rPr sz="3600" spc="260" dirty="0">
                <a:solidFill>
                  <a:srgbClr val="DCD8C2"/>
                </a:solidFill>
                <a:latin typeface="Arial Black" panose="020B0A04020102020204"/>
                <a:cs typeface="Arial Black" panose="020B0A04020102020204"/>
              </a:rPr>
              <a:t>Disorders</a:t>
            </a:r>
            <a:endParaRPr sz="3600">
              <a:latin typeface="Arial Black" panose="020B0A04020102020204"/>
              <a:cs typeface="Arial Black" panose="020B0A040201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21920"/>
            <a:ext cx="2252980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De</a:t>
            </a:r>
            <a:r>
              <a:rPr sz="34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f</a:t>
            </a:r>
            <a:r>
              <a:rPr sz="34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ini</a:t>
            </a:r>
            <a:r>
              <a:rPr sz="34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34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ions</a:t>
            </a:r>
            <a:endParaRPr sz="3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918209"/>
            <a:ext cx="7766050" cy="4037329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marR="104775" indent="-342900">
              <a:lnSpc>
                <a:spcPct val="80000"/>
              </a:lnSpc>
              <a:spcBef>
                <a:spcPts val="88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Dysphonia - 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impairment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difficulty in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speaking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11480" indent="-342900">
              <a:lnSpc>
                <a:spcPct val="8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Dysarthria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Articulation difficulties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 impairment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speech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07670" indent="-342900">
              <a:lnSpc>
                <a:spcPct val="8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Dysarthrophonia - Dysphonia + Dysarthria  CNS causes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like motor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neuron disorders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80000"/>
              </a:lnSpc>
              <a:spcBef>
                <a:spcPts val="805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Dysphasia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Impairment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comprehension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 spoken 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written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language.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Hoarseness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harsh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breathy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voice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9361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Voice disorders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diagnostic</a:t>
            </a:r>
            <a:r>
              <a:rPr sz="3000" b="1" spc="-7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problems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7571105" cy="32550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Aetiology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(Multifactorial)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Pts develop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compensatory mechanisms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in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order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communicate effectively, this could  mask the primary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disorder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96774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Pts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may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have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more than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one condition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contributing 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voice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disorders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506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Voice disorders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10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causes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344930"/>
            <a:ext cx="4614545" cy="2382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Inflammatory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Structural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/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neoplastic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Neuromuscular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 tension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imbalance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3379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H</a:t>
            </a:r>
            <a:r>
              <a:rPr sz="30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st</a:t>
            </a:r>
            <a:r>
              <a:rPr sz="3000" b="1" spc="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r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y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720090"/>
            <a:ext cx="6314440" cy="414655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Nature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chronicity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Exacerbating 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releiving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factors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Life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style / dietary / hydration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issues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Medical conditions 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trt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effects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Pts voice use / voice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requirements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Impact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quality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life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Pts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expectations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440" y="124459"/>
            <a:ext cx="20974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3000" b="1" spc="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m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la</a:t>
            </a:r>
            <a:r>
              <a:rPr sz="30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03020"/>
            <a:ext cx="7330440" cy="44323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1008380" indent="-341630">
              <a:lnSpc>
                <a:spcPts val="3830"/>
              </a:lnSpc>
              <a:spcBef>
                <a:spcPts val="235"/>
              </a:spcBef>
              <a:buFont typeface="Arial" panose="020B0604020202020204"/>
              <a:buChar char="•"/>
              <a:tabLst>
                <a:tab pos="353695" algn="l"/>
                <a:tab pos="354330" algn="l"/>
                <a:tab pos="290068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quality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changes - (hoarseness,  roughness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	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breathiness)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 appropriate pitch - age and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sex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Poor 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control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(break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pitch)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marR="5080" indent="-341630">
              <a:lnSpc>
                <a:spcPts val="3830"/>
              </a:lnSpc>
              <a:spcBef>
                <a:spcPts val="935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Inability 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raise 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 heard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noisy  environment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Difficulty in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singing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Voice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tiring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46900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Complaints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9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contd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44930"/>
            <a:ext cx="7915909" cy="28702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Throat related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symptoms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Reduced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ability to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communicate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marR="508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Difficulties in using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at different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times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day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Emotional effects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voice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changes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2885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xa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m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inat</a:t>
            </a:r>
            <a:r>
              <a:rPr sz="30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on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985520"/>
            <a:ext cx="5881370" cy="434594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Oral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cavity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Oropharynx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Nasal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cavity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Lower cranial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nerves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Cervical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adenopathy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Signs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increased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</a:t>
            </a:r>
            <a:r>
              <a:rPr sz="32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tension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Laryngeal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position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Breathing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pattern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0640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Amplitude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of</a:t>
            </a:r>
            <a:r>
              <a:rPr sz="3000" b="1" spc="-10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vibration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14729"/>
            <a:ext cx="8046084" cy="3742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53060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It is 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extent 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 movement in the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horizontal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plane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Usually it is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half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width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visible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part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fold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Amplitude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decreases when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pitch</a:t>
            </a:r>
            <a:r>
              <a:rPr sz="32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increases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2479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Amplitude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increases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with increasing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loudness  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5848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Amplitude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vibration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114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Rating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659" y="1418590"/>
            <a:ext cx="6871970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0 -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observable horizontal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excursions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1 -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Diminished amplitude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excursion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2 -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amplitude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excursion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3 -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Greater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amplitude of</a:t>
            </a:r>
            <a:r>
              <a:rPr sz="3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excursion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45235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Decreased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vocal fold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vibration</a:t>
            </a:r>
            <a:r>
              <a:rPr sz="3000" b="1" spc="-9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amplitude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5270" y="1129030"/>
            <a:ext cx="7781290" cy="33566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stiffness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Reduced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subglottic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Sulcus vocalis increases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stiffness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1113155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Tight 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closure - Hyperfunctional  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81609"/>
            <a:ext cx="195389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Introduction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2609" y="1634489"/>
            <a:ext cx="6537325" cy="20840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voice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is difficult to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interpret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Voice disorders should be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classifiable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4130" indent="-342900">
              <a:lnSpc>
                <a:spcPts val="3460"/>
              </a:lnSpc>
              <a:spcBef>
                <a:spcPts val="84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Voice disorders should be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objectively  quantifiable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7654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Increased amplitude of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vocal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fold</a:t>
            </a:r>
            <a:r>
              <a:rPr sz="3000" b="1" spc="-8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vibration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374140"/>
            <a:ext cx="8050530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3020" indent="-342900" algn="just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Reinke's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odemea - There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 consious increase 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subglottic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these patients to move  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increasingly bulky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cord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Decreased laryngeal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muscular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tone - vocal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fold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paralysis (appears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like flag fluttering in the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wind)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869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Mucosal</a:t>
            </a:r>
            <a:r>
              <a:rPr sz="3000" b="1" spc="-9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wave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87120"/>
            <a:ext cx="7926070" cy="421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6220" indent="-342900" algn="just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is a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normal wavy motion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vocal fold mucosa  travelling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both in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vertical and horizontal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planes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9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Normally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travels across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in 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vertical plane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the 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folds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then rolls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laterally across atleast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50%  of 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width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the visible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part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vocal</a:t>
            </a:r>
            <a:r>
              <a:rPr sz="28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fold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894715" indent="-342900">
              <a:lnSpc>
                <a:spcPct val="100000"/>
              </a:lnSpc>
              <a:spcBef>
                <a:spcPts val="7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It is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affected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by 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mucosa and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underlying 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muscle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layers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Normally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decreases with rising pitch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increases with increasing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loudness of</a:t>
            </a:r>
            <a:r>
              <a:rPr sz="28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3192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Mucosal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wave -</a:t>
            </a:r>
            <a:r>
              <a:rPr sz="3000" b="1" spc="-10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grading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5896610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0 -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observable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travelling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wave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1 -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Restricted mucosal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wave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2 -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mucosal</a:t>
            </a: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wave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3 -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Greater mucosal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wave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2706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Decreased mucosal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wave -</a:t>
            </a:r>
            <a:r>
              <a:rPr sz="3000" b="1" spc="-9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causes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301750"/>
            <a:ext cx="7843520" cy="4128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Increased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stiffness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mucosal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changes -  Polyp, sulcus vocalis and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dysplasia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191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Increased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tension leading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tight  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closure (Hyperfunctional dysphonia;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it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leaves a long closed phase)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64820" indent="-342900" algn="just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Decreased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tone causes weak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glottic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closure pattern (Hypofunctional dysphonia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with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long open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short closed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phase)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2164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Mucosal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wave</a:t>
            </a:r>
            <a:r>
              <a:rPr sz="3000" b="1" spc="-9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absence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5950" y="1344930"/>
            <a:ext cx="6146800" cy="2382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Stroboscopic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fixation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(synonym)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Malignant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neoplasm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scarring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Recurrent laryngeal nerve</a:t>
            </a:r>
            <a:r>
              <a:rPr sz="3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paralysis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4919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Increased mucosal</a:t>
            </a:r>
            <a:r>
              <a:rPr sz="3000" b="1" spc="-9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wave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202690"/>
            <a:ext cx="7196455" cy="120142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Reinke's oedema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elevated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subglottic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8649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Symmetry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7639050" cy="169037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Both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 cords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are normally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symmetrical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3830"/>
              </a:lnSpc>
              <a:spcBef>
                <a:spcPts val="935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They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mirror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each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other in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/ phase and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amplitude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3223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Symmetry</a:t>
            </a:r>
            <a:r>
              <a:rPr sz="3000" b="1" spc="-6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(Contd)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820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 panose="020B0604020202020204"/>
                <a:cs typeface="Arial" panose="020B0604020202020204"/>
              </a:rPr>
              <a:t>•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" y="23647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 panose="020B0604020202020204"/>
                <a:cs typeface="Arial" panose="020B0604020202020204"/>
              </a:rPr>
              <a:t>•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440" y="315849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 panose="020B0604020202020204"/>
                <a:cs typeface="Arial" panose="020B0604020202020204"/>
              </a:rPr>
              <a:t>•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440" y="3953509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 panose="020B0604020202020204"/>
                <a:cs typeface="Arial" panose="020B0604020202020204"/>
              </a:rPr>
              <a:t>•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5339" y="1097279"/>
            <a:ext cx="3470910" cy="34442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281940">
              <a:lnSpc>
                <a:spcPct val="80000"/>
              </a:lnSpc>
              <a:spcBef>
                <a:spcPts val="580"/>
              </a:spcBef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A -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displays normal amplitude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timing.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Upper curve  represents right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cord and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lower  curve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represents left cord 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movements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 marR="85090">
              <a:lnSpc>
                <a:spcPts val="1920"/>
              </a:lnSpc>
              <a:spcBef>
                <a:spcPts val="485"/>
              </a:spcBef>
              <a:tabLst>
                <a:tab pos="1779905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B</a:t>
            </a:r>
            <a:r>
              <a:rPr sz="2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Asymmetry.	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The range of 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excursion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left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cord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is less than  that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right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fold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 marR="217170">
              <a:lnSpc>
                <a:spcPts val="1920"/>
              </a:lnSpc>
              <a:spcBef>
                <a:spcPts val="500"/>
              </a:spcBef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C -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Extreme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asymmetry.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Left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fold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opens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while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the right  vocal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closes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1920"/>
              </a:lnSpc>
              <a:spcBef>
                <a:spcPts val="490"/>
              </a:spcBef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D -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Asymmetry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both in phase and  </a:t>
            </a:r>
            <a:r>
              <a:rPr sz="2000" spc="-5" dirty="0">
                <a:latin typeface="Times New Roman" panose="02020603050405020304"/>
                <a:cs typeface="Times New Roman" panose="02020603050405020304"/>
              </a:rPr>
              <a:t>amplitude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85740" y="1123950"/>
            <a:ext cx="2705100" cy="38481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197103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r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dic</a:t>
            </a:r>
            <a:r>
              <a:rPr sz="3000" b="1" spc="-1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ty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145540"/>
            <a:ext cx="7994015" cy="38785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regularity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successive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glottic</a:t>
            </a:r>
            <a:r>
              <a:rPr sz="2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cycles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694055" indent="-342900" algn="just">
              <a:lnSpc>
                <a:spcPct val="80000"/>
              </a:lnSpc>
              <a:spcBef>
                <a:spcPts val="705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Aperiodicity between successive cycles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could be 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either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amplitude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or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or in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both.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71120" indent="-342900" algn="just">
              <a:lnSpc>
                <a:spcPct val="80000"/>
              </a:lnSpc>
              <a:spcBef>
                <a:spcPts val="710"/>
              </a:spcBef>
              <a:buFont typeface="Arial" panose="020B0604020202020204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access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this the strobe light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setting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should be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set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to 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auto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so that the light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flashes are executed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same 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frequency as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that 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vocal fold</a:t>
            </a:r>
            <a:r>
              <a:rPr sz="28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vibrations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Font typeface="Arial" panose="020B0604020202020204"/>
              <a:buChar char="•"/>
              <a:tabLst>
                <a:tab pos="354965" algn="l"/>
                <a:tab pos="355600" algn="l"/>
                <a:tab pos="4899025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Normally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laryngeal</a:t>
            </a:r>
            <a:r>
              <a:rPr sz="28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image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will	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static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2690"/>
              </a:lnSpc>
              <a:spcBef>
                <a:spcPts val="665"/>
              </a:spcBef>
              <a:buFont typeface="Arial" panose="020B0604020202020204"/>
              <a:buChar char="•"/>
              <a:tabLst>
                <a:tab pos="354965" algn="l"/>
                <a:tab pos="355600" algn="l"/>
                <a:tab pos="2366010" algn="l"/>
              </a:tabLst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aperiodicity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flashes will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coincide with 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glottal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cycle.	This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causes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hazy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shivering 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laryngeal 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image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6614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Periodicity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10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(Contd)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108709"/>
            <a:ext cx="3841750" cy="43256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465455" indent="-342900">
              <a:lnSpc>
                <a:spcPts val="3460"/>
              </a:lnSpc>
              <a:spcBef>
                <a:spcPts val="53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</a:t>
            </a:r>
            <a:r>
              <a:rPr sz="32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glottic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wave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form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94335" indent="-342900">
              <a:lnSpc>
                <a:spcPts val="345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B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Aperiodicity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between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successive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cycles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94335" indent="-342900">
              <a:lnSpc>
                <a:spcPts val="346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C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Aperiodicity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 amplitude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345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 - Aperiodicity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amplitude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91759" y="1281430"/>
            <a:ext cx="3234690" cy="394842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2901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Normal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voice -</a:t>
            </a:r>
            <a:r>
              <a:rPr sz="3000" b="1" spc="-5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Pre-requisites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985520"/>
            <a:ext cx="7531734" cy="424434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range 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mobility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mobility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mucosa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 deep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layers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Optimal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co-aptation 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edges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Optimal motor force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glottic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41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Optimal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pulmonary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support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3450"/>
              </a:lnSpc>
              <a:spcBef>
                <a:spcPts val="85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Optimal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closure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 relation to 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onset of phonatory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expiration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Optimal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tuning 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tension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493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Aperiodicity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7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causes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7992109" cy="23799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Inadequate expiratory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air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during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Disrupted laryngeal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tension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Imbalance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neuromuscular control of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larynx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Disrupted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mechanical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properties of vocal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2957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Glottic closure</a:t>
            </a:r>
            <a:r>
              <a:rPr sz="3000" b="1" spc="-8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patterns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158240"/>
            <a:ext cx="7660640" cy="3641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10820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timing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opening phase,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  and closed phase are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more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or less equal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normally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Opening phase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dominates with increasing  pitch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/ decreasing loudness during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99187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Closed phase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predominates with rising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loudness 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71069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Pathological changes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glottic</a:t>
            </a:r>
            <a:r>
              <a:rPr sz="3000" b="1" spc="-8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closure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517650"/>
            <a:ext cx="7642225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3190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Predominance of opening phase - decreased  laryngeal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muscle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tension (hypofunctional  dysphonia)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Predominance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 - Due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 increased glottal resistance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hyperfunctional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963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Glottic closure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shape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0" y="1060450"/>
            <a:ext cx="3872865" cy="422529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marR="351790" indent="-342900">
              <a:lnSpc>
                <a:spcPct val="80000"/>
              </a:lnSpc>
              <a:spcBef>
                <a:spcPts val="870"/>
              </a:spcBef>
              <a:buFont typeface="Arial" panose="020B0604020202020204"/>
              <a:buChar char="•"/>
              <a:tabLst>
                <a:tab pos="354965" algn="l"/>
                <a:tab pos="355600" algn="l"/>
                <a:tab pos="183642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32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Complete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closure.	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Small  triangular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posterior  chink +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females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8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Hour glass</a:t>
            </a:r>
            <a:r>
              <a:rPr sz="32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phonatory  gap - vocal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nodules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163195" indent="-342900">
              <a:lnSpc>
                <a:spcPct val="80000"/>
              </a:lnSpc>
              <a:spcBef>
                <a:spcPts val="805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Slit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shape</a:t>
            </a:r>
            <a:r>
              <a:rPr sz="3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phonatory  gap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in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hyperfunctional  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09259" y="1339850"/>
            <a:ext cx="2275840" cy="168528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510529" y="3348990"/>
            <a:ext cx="2258060" cy="1733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522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Glottic closure shape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(contd)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591309"/>
            <a:ext cx="7715884" cy="217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91135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Oval shape phonatory gap - Hypofunctional  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Irregular phonatory gap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Growth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No closure -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Bilateral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paralysis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41090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Non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vibrating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portions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418590"/>
            <a:ext cx="3430904" cy="179070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Laryngeal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scarring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Dysplastic</a:t>
            </a: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patches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indent="-34163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Mucosal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fixation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5572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Stroboscopy </a:t>
            </a:r>
            <a:r>
              <a:rPr sz="3000" b="1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-</a:t>
            </a:r>
            <a:r>
              <a:rPr sz="3000" b="1" spc="-9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uses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18590"/>
            <a:ext cx="8001634" cy="22783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Detection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early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glottic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cancers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Determine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changes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normally  visible 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naked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eye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Pre and post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treatment comparison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850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Vocal</a:t>
            </a:r>
            <a:r>
              <a:rPr sz="3000" b="1" spc="-8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hygiene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489709"/>
            <a:ext cx="5136515" cy="29705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Smoking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cessation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Avoidence of dust and</a:t>
            </a:r>
            <a:r>
              <a:rPr sz="3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fumes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Reflux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prophylaxis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Avoid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eating late in 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night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Avoidance of voice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strain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6349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Specific voice disorders</a:t>
            </a:r>
            <a:r>
              <a:rPr sz="3000" b="1" spc="-6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(common)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129030"/>
            <a:ext cx="3858895" cy="41490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Tension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Laryngitis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LPR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nodules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cysts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paralysis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Arytenoid</a:t>
            </a: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granuloma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57327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Voice disorders (Less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frequent)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200150"/>
            <a:ext cx="5092700" cy="41490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Sulci /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mucosal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bridges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Spasmodic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dysphonia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Papillomatosis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laryngeal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trauma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Hyperkeratosis /</a:t>
            </a:r>
            <a:r>
              <a:rPr sz="32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Malignancy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Endocrine causes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Amyloid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383095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Phonatory</a:t>
            </a:r>
            <a:r>
              <a:rPr sz="3000" b="1" spc="-8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expiration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779" y="16573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 panose="020B0604020202020204"/>
                <a:cs typeface="Arial" panose="020B0604020202020204"/>
              </a:rPr>
              <a:t>•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8779" y="29019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 panose="020B0604020202020204"/>
                <a:cs typeface="Arial" panose="020B0604020202020204"/>
              </a:rPr>
              <a:t>•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8779" y="41478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 panose="020B0604020202020204"/>
                <a:cs typeface="Arial" panose="020B0604020202020204"/>
              </a:rPr>
              <a:t>•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8779" y="1013459"/>
            <a:ext cx="3859529" cy="412622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occurs when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person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attempting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speak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319405">
              <a:lnSpc>
                <a:spcPct val="80000"/>
              </a:lnSpc>
              <a:spcBef>
                <a:spcPts val="600"/>
              </a:spcBef>
              <a:tabLst>
                <a:tab pos="2303145" algn="l"/>
              </a:tabLst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Vocal</a:t>
            </a:r>
            <a:r>
              <a:rPr sz="24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folds</a:t>
            </a:r>
            <a:r>
              <a:rPr sz="24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on	both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sides  approximate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along their  entire antero-posterior 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dimension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43180">
              <a:lnSpc>
                <a:spcPct val="80000"/>
              </a:lnSpc>
              <a:spcBef>
                <a:spcPts val="595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can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be tested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by asking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 patient 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say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(eeee) 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while performing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laryngoscopic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examination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78740">
              <a:lnSpc>
                <a:spcPct val="80000"/>
              </a:lnSpc>
              <a:spcBef>
                <a:spcPts val="600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non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phonatory</a:t>
            </a:r>
            <a:r>
              <a:rPr sz="24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expiration  vocal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folds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are gently  abducted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43220" y="862330"/>
            <a:ext cx="2390139" cy="202946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861559" y="3285490"/>
            <a:ext cx="3562349" cy="2393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4290059" y="5937250"/>
            <a:ext cx="2567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 panose="020B0604020202020204"/>
                <a:cs typeface="Arial" panose="020B0604020202020204"/>
              </a:rPr>
              <a:t>Non </a:t>
            </a:r>
            <a:r>
              <a:rPr sz="1800" spc="-10" dirty="0">
                <a:latin typeface="Arial" panose="020B0604020202020204"/>
                <a:cs typeface="Arial" panose="020B0604020202020204"/>
              </a:rPr>
              <a:t>phonatory</a:t>
            </a:r>
            <a:r>
              <a:rPr sz="1800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1800" spc="-10" dirty="0">
                <a:latin typeface="Arial" panose="020B0604020202020204"/>
                <a:cs typeface="Arial" panose="020B0604020202020204"/>
              </a:rPr>
              <a:t>expiration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2724150"/>
            <a:ext cx="41287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4900" algn="l"/>
                <a:tab pos="3928745" algn="l"/>
              </a:tabLst>
            </a:pPr>
            <a:r>
              <a:rPr spc="365" dirty="0"/>
              <a:t>Than</a:t>
            </a:r>
            <a:r>
              <a:rPr dirty="0"/>
              <a:t>k	</a:t>
            </a:r>
            <a:r>
              <a:rPr spc="360" dirty="0"/>
              <a:t>Y</a:t>
            </a:r>
            <a:r>
              <a:rPr spc="380" dirty="0"/>
              <a:t>o</a:t>
            </a:r>
            <a:r>
              <a:rPr dirty="0"/>
              <a:t>u	!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285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Glottal</a:t>
            </a:r>
            <a:r>
              <a:rPr sz="3000" b="1" spc="-8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cycle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779" y="1776729"/>
            <a:ext cx="2800985" cy="1793239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Opening</a:t>
            </a:r>
            <a:r>
              <a:rPr sz="32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Closing</a:t>
            </a:r>
            <a:r>
              <a:rPr sz="3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Closed</a:t>
            </a:r>
            <a:r>
              <a:rPr sz="3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phase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10809" y="2542539"/>
            <a:ext cx="2857499" cy="100965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7768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Opening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phase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734820"/>
            <a:ext cx="7889875" cy="207645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330" marR="154940" indent="-341630">
              <a:lnSpc>
                <a:spcPts val="3830"/>
              </a:lnSpc>
              <a:spcBef>
                <a:spcPts val="235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gets blown upwards by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increasing  subglottic pressure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marR="5080" indent="-34163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Undulating wave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moves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medial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margin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from the lower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part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upper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part.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6289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Closing</a:t>
            </a:r>
            <a:r>
              <a:rPr sz="3000" b="1" spc="-7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phase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230629"/>
            <a:ext cx="7991475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4965" algn="l"/>
                <a:tab pos="355600" algn="l"/>
                <a:tab pos="1901825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After the width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glottis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reaches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maximum,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subglottic air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 reduces and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elastic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recoil 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draw them towards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midline.	Closure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occurs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from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below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upwards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1407160" indent="-342900">
              <a:lnSpc>
                <a:spcPct val="100000"/>
              </a:lnSpc>
              <a:spcBef>
                <a:spcPts val="800"/>
              </a:spcBef>
              <a:buFont typeface="Arial" panose="020B0604020202020204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lower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lip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close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first 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followed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by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upper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51129"/>
            <a:ext cx="25012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Closed</a:t>
            </a:r>
            <a:r>
              <a:rPr sz="3000" b="1" spc="-7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phase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0050" y="1374140"/>
            <a:ext cx="7619365" cy="2076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indent="-341630">
              <a:lnSpc>
                <a:spcPct val="100000"/>
              </a:lnSpc>
              <a:spcBef>
                <a:spcPts val="10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spc="-5" dirty="0">
                <a:latin typeface="Times New Roman" panose="02020603050405020304"/>
                <a:cs typeface="Times New Roman" panose="02020603050405020304"/>
              </a:rPr>
              <a:t>Glottis closes completely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when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upper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lip 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both vocal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folds come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together.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4330" marR="365125" indent="-341630">
              <a:lnSpc>
                <a:spcPct val="100000"/>
              </a:lnSpc>
              <a:spcBef>
                <a:spcPts val="790"/>
              </a:spcBef>
              <a:buFont typeface="Arial" panose="020B0604020202020204"/>
              <a:buChar char="•"/>
              <a:tabLst>
                <a:tab pos="353695" algn="l"/>
                <a:tab pos="35433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 phase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lasts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till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subglottic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  overcomes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glottic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closure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5459" y="121920"/>
            <a:ext cx="6728459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Characteristics </a:t>
            </a:r>
            <a:r>
              <a:rPr sz="34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3400" b="1" spc="-10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voice</a:t>
            </a:r>
            <a:r>
              <a:rPr sz="3400" b="1" spc="-4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400" b="1" spc="-5" dirty="0">
                <a:solidFill>
                  <a:srgbClr val="F7F7F7"/>
                </a:solidFill>
                <a:latin typeface="Arial" panose="020B0604020202020204"/>
                <a:cs typeface="Arial" panose="020B0604020202020204"/>
              </a:rPr>
              <a:t>disorder</a:t>
            </a:r>
            <a:endParaRPr sz="3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90690" y="4288790"/>
            <a:ext cx="1399540" cy="1422400"/>
          </a:xfrm>
          <a:custGeom>
            <a:avLst/>
            <a:gdLst/>
            <a:ahLst/>
            <a:cxnLst/>
            <a:rect l="l" t="t" r="r" b="b"/>
            <a:pathLst>
              <a:path w="1399540" h="1422400">
                <a:moveTo>
                  <a:pt x="699769" y="0"/>
                </a:moveTo>
                <a:lnTo>
                  <a:pt x="650738" y="1591"/>
                </a:lnTo>
                <a:lnTo>
                  <a:pt x="602763" y="6305"/>
                </a:lnTo>
                <a:lnTo>
                  <a:pt x="555937" y="14046"/>
                </a:lnTo>
                <a:lnTo>
                  <a:pt x="510351" y="24723"/>
                </a:lnTo>
                <a:lnTo>
                  <a:pt x="466097" y="38242"/>
                </a:lnTo>
                <a:lnTo>
                  <a:pt x="423267" y="54510"/>
                </a:lnTo>
                <a:lnTo>
                  <a:pt x="381951" y="73434"/>
                </a:lnTo>
                <a:lnTo>
                  <a:pt x="342241" y="94920"/>
                </a:lnTo>
                <a:lnTo>
                  <a:pt x="304229" y="118876"/>
                </a:lnTo>
                <a:lnTo>
                  <a:pt x="268006" y="145208"/>
                </a:lnTo>
                <a:lnTo>
                  <a:pt x="233664" y="173823"/>
                </a:lnTo>
                <a:lnTo>
                  <a:pt x="201294" y="204628"/>
                </a:lnTo>
                <a:lnTo>
                  <a:pt x="170989" y="237530"/>
                </a:lnTo>
                <a:lnTo>
                  <a:pt x="142838" y="272436"/>
                </a:lnTo>
                <a:lnTo>
                  <a:pt x="116934" y="309252"/>
                </a:lnTo>
                <a:lnTo>
                  <a:pt x="93368" y="347885"/>
                </a:lnTo>
                <a:lnTo>
                  <a:pt x="72232" y="388243"/>
                </a:lnTo>
                <a:lnTo>
                  <a:pt x="53617" y="430232"/>
                </a:lnTo>
                <a:lnTo>
                  <a:pt x="37615" y="473758"/>
                </a:lnTo>
                <a:lnTo>
                  <a:pt x="24318" y="518730"/>
                </a:lnTo>
                <a:lnTo>
                  <a:pt x="13816" y="565053"/>
                </a:lnTo>
                <a:lnTo>
                  <a:pt x="6201" y="612634"/>
                </a:lnTo>
                <a:lnTo>
                  <a:pt x="1565" y="661381"/>
                </a:lnTo>
                <a:lnTo>
                  <a:pt x="0" y="711200"/>
                </a:lnTo>
                <a:lnTo>
                  <a:pt x="1565" y="761164"/>
                </a:lnTo>
                <a:lnTo>
                  <a:pt x="6201" y="810032"/>
                </a:lnTo>
                <a:lnTo>
                  <a:pt x="13816" y="857711"/>
                </a:lnTo>
                <a:lnTo>
                  <a:pt x="24318" y="904110"/>
                </a:lnTo>
                <a:lnTo>
                  <a:pt x="37615" y="949138"/>
                </a:lnTo>
                <a:lnTo>
                  <a:pt x="53617" y="992703"/>
                </a:lnTo>
                <a:lnTo>
                  <a:pt x="72232" y="1034713"/>
                </a:lnTo>
                <a:lnTo>
                  <a:pt x="93368" y="1075078"/>
                </a:lnTo>
                <a:lnTo>
                  <a:pt x="116934" y="1113705"/>
                </a:lnTo>
                <a:lnTo>
                  <a:pt x="142838" y="1150503"/>
                </a:lnTo>
                <a:lnTo>
                  <a:pt x="170989" y="1185381"/>
                </a:lnTo>
                <a:lnTo>
                  <a:pt x="201295" y="1218247"/>
                </a:lnTo>
                <a:lnTo>
                  <a:pt x="233664" y="1249009"/>
                </a:lnTo>
                <a:lnTo>
                  <a:pt x="268006" y="1277577"/>
                </a:lnTo>
                <a:lnTo>
                  <a:pt x="304229" y="1303858"/>
                </a:lnTo>
                <a:lnTo>
                  <a:pt x="342241" y="1327761"/>
                </a:lnTo>
                <a:lnTo>
                  <a:pt x="381951" y="1349195"/>
                </a:lnTo>
                <a:lnTo>
                  <a:pt x="423267" y="1368067"/>
                </a:lnTo>
                <a:lnTo>
                  <a:pt x="466097" y="1384288"/>
                </a:lnTo>
                <a:lnTo>
                  <a:pt x="510351" y="1397764"/>
                </a:lnTo>
                <a:lnTo>
                  <a:pt x="555937" y="1408405"/>
                </a:lnTo>
                <a:lnTo>
                  <a:pt x="602763" y="1416119"/>
                </a:lnTo>
                <a:lnTo>
                  <a:pt x="650738" y="1420814"/>
                </a:lnTo>
                <a:lnTo>
                  <a:pt x="699769" y="1422400"/>
                </a:lnTo>
                <a:lnTo>
                  <a:pt x="748801" y="1420814"/>
                </a:lnTo>
                <a:lnTo>
                  <a:pt x="796776" y="1416119"/>
                </a:lnTo>
                <a:lnTo>
                  <a:pt x="843602" y="1408405"/>
                </a:lnTo>
                <a:lnTo>
                  <a:pt x="889188" y="1397764"/>
                </a:lnTo>
                <a:lnTo>
                  <a:pt x="933442" y="1384288"/>
                </a:lnTo>
                <a:lnTo>
                  <a:pt x="976272" y="1368067"/>
                </a:lnTo>
                <a:lnTo>
                  <a:pt x="1017588" y="1349195"/>
                </a:lnTo>
                <a:lnTo>
                  <a:pt x="1057298" y="1327761"/>
                </a:lnTo>
                <a:lnTo>
                  <a:pt x="1095310" y="1303858"/>
                </a:lnTo>
                <a:lnTo>
                  <a:pt x="1131533" y="1277577"/>
                </a:lnTo>
                <a:lnTo>
                  <a:pt x="1165875" y="1249009"/>
                </a:lnTo>
                <a:lnTo>
                  <a:pt x="1198245" y="1218247"/>
                </a:lnTo>
                <a:lnTo>
                  <a:pt x="1228550" y="1185381"/>
                </a:lnTo>
                <a:lnTo>
                  <a:pt x="1256701" y="1150503"/>
                </a:lnTo>
                <a:lnTo>
                  <a:pt x="1282605" y="1113705"/>
                </a:lnTo>
                <a:lnTo>
                  <a:pt x="1306171" y="1075078"/>
                </a:lnTo>
                <a:lnTo>
                  <a:pt x="1327307" y="1034713"/>
                </a:lnTo>
                <a:lnTo>
                  <a:pt x="1345922" y="992703"/>
                </a:lnTo>
                <a:lnTo>
                  <a:pt x="1361924" y="949138"/>
                </a:lnTo>
                <a:lnTo>
                  <a:pt x="1375221" y="904110"/>
                </a:lnTo>
                <a:lnTo>
                  <a:pt x="1385723" y="857711"/>
                </a:lnTo>
                <a:lnTo>
                  <a:pt x="1393338" y="810032"/>
                </a:lnTo>
                <a:lnTo>
                  <a:pt x="1397974" y="761164"/>
                </a:lnTo>
                <a:lnTo>
                  <a:pt x="1399539" y="711200"/>
                </a:lnTo>
                <a:lnTo>
                  <a:pt x="1397974" y="661381"/>
                </a:lnTo>
                <a:lnTo>
                  <a:pt x="1393338" y="612634"/>
                </a:lnTo>
                <a:lnTo>
                  <a:pt x="1385723" y="565053"/>
                </a:lnTo>
                <a:lnTo>
                  <a:pt x="1375221" y="518730"/>
                </a:lnTo>
                <a:lnTo>
                  <a:pt x="1361924" y="473758"/>
                </a:lnTo>
                <a:lnTo>
                  <a:pt x="1345922" y="430232"/>
                </a:lnTo>
                <a:lnTo>
                  <a:pt x="1327307" y="388243"/>
                </a:lnTo>
                <a:lnTo>
                  <a:pt x="1306171" y="347885"/>
                </a:lnTo>
                <a:lnTo>
                  <a:pt x="1282605" y="309252"/>
                </a:lnTo>
                <a:lnTo>
                  <a:pt x="1256701" y="272436"/>
                </a:lnTo>
                <a:lnTo>
                  <a:pt x="1228550" y="237530"/>
                </a:lnTo>
                <a:lnTo>
                  <a:pt x="1198244" y="204628"/>
                </a:lnTo>
                <a:lnTo>
                  <a:pt x="1165875" y="173823"/>
                </a:lnTo>
                <a:lnTo>
                  <a:pt x="1131533" y="145208"/>
                </a:lnTo>
                <a:lnTo>
                  <a:pt x="1095310" y="118876"/>
                </a:lnTo>
                <a:lnTo>
                  <a:pt x="1057298" y="94920"/>
                </a:lnTo>
                <a:lnTo>
                  <a:pt x="1017588" y="73434"/>
                </a:lnTo>
                <a:lnTo>
                  <a:pt x="976272" y="54510"/>
                </a:lnTo>
                <a:lnTo>
                  <a:pt x="933442" y="38242"/>
                </a:lnTo>
                <a:lnTo>
                  <a:pt x="889188" y="24723"/>
                </a:lnTo>
                <a:lnTo>
                  <a:pt x="843602" y="14046"/>
                </a:lnTo>
                <a:lnTo>
                  <a:pt x="796776" y="6305"/>
                </a:lnTo>
                <a:lnTo>
                  <a:pt x="748801" y="1591"/>
                </a:lnTo>
                <a:lnTo>
                  <a:pt x="699769" y="0"/>
                </a:lnTo>
                <a:close/>
              </a:path>
            </a:pathLst>
          </a:custGeom>
          <a:solidFill>
            <a:srgbClr val="3084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46300" y="2533650"/>
            <a:ext cx="5207000" cy="2576830"/>
          </a:xfrm>
          <a:custGeom>
            <a:avLst/>
            <a:gdLst/>
            <a:ahLst/>
            <a:cxnLst/>
            <a:rect l="l" t="t" r="r" b="b"/>
            <a:pathLst>
              <a:path w="5207000" h="2576829">
                <a:moveTo>
                  <a:pt x="4108450" y="1400810"/>
                </a:moveTo>
                <a:lnTo>
                  <a:pt x="1098550" y="1400810"/>
                </a:lnTo>
                <a:lnTo>
                  <a:pt x="1098550" y="2576830"/>
                </a:lnTo>
                <a:lnTo>
                  <a:pt x="4108450" y="2576830"/>
                </a:lnTo>
                <a:lnTo>
                  <a:pt x="4108450" y="1400810"/>
                </a:lnTo>
                <a:close/>
              </a:path>
              <a:path w="5207000" h="2576829">
                <a:moveTo>
                  <a:pt x="2603500" y="0"/>
                </a:moveTo>
                <a:lnTo>
                  <a:pt x="0" y="1400810"/>
                </a:lnTo>
                <a:lnTo>
                  <a:pt x="5207000" y="1400810"/>
                </a:lnTo>
                <a:lnTo>
                  <a:pt x="2603500" y="0"/>
                </a:lnTo>
                <a:close/>
              </a:path>
            </a:pathLst>
          </a:custGeom>
          <a:solidFill>
            <a:srgbClr val="928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35300" y="428879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8500" y="0"/>
                </a:moveTo>
                <a:lnTo>
                  <a:pt x="649474" y="1591"/>
                </a:lnTo>
                <a:lnTo>
                  <a:pt x="601518" y="6305"/>
                </a:lnTo>
                <a:lnTo>
                  <a:pt x="554722" y="14046"/>
                </a:lnTo>
                <a:lnTo>
                  <a:pt x="509175" y="24723"/>
                </a:lnTo>
                <a:lnTo>
                  <a:pt x="464970" y="38242"/>
                </a:lnTo>
                <a:lnTo>
                  <a:pt x="422195" y="54510"/>
                </a:lnTo>
                <a:lnTo>
                  <a:pt x="380942" y="73434"/>
                </a:lnTo>
                <a:lnTo>
                  <a:pt x="341300" y="94920"/>
                </a:lnTo>
                <a:lnTo>
                  <a:pt x="303361" y="118876"/>
                </a:lnTo>
                <a:lnTo>
                  <a:pt x="267214" y="145208"/>
                </a:lnTo>
                <a:lnTo>
                  <a:pt x="232950" y="173823"/>
                </a:lnTo>
                <a:lnTo>
                  <a:pt x="200659" y="204628"/>
                </a:lnTo>
                <a:lnTo>
                  <a:pt x="170433" y="237530"/>
                </a:lnTo>
                <a:lnTo>
                  <a:pt x="142360" y="272436"/>
                </a:lnTo>
                <a:lnTo>
                  <a:pt x="116532" y="309252"/>
                </a:lnTo>
                <a:lnTo>
                  <a:pt x="93039" y="347885"/>
                </a:lnTo>
                <a:lnTo>
                  <a:pt x="71971" y="388243"/>
                </a:lnTo>
                <a:lnTo>
                  <a:pt x="53419" y="430232"/>
                </a:lnTo>
                <a:lnTo>
                  <a:pt x="37473" y="473758"/>
                </a:lnTo>
                <a:lnTo>
                  <a:pt x="24224" y="518730"/>
                </a:lnTo>
                <a:lnTo>
                  <a:pt x="13761" y="565053"/>
                </a:lnTo>
                <a:lnTo>
                  <a:pt x="6176" y="612634"/>
                </a:lnTo>
                <a:lnTo>
                  <a:pt x="1559" y="661381"/>
                </a:lnTo>
                <a:lnTo>
                  <a:pt x="0" y="711200"/>
                </a:lnTo>
                <a:lnTo>
                  <a:pt x="1559" y="761164"/>
                </a:lnTo>
                <a:lnTo>
                  <a:pt x="6176" y="810032"/>
                </a:lnTo>
                <a:lnTo>
                  <a:pt x="13761" y="857711"/>
                </a:lnTo>
                <a:lnTo>
                  <a:pt x="24224" y="904110"/>
                </a:lnTo>
                <a:lnTo>
                  <a:pt x="37473" y="949138"/>
                </a:lnTo>
                <a:lnTo>
                  <a:pt x="53419" y="992703"/>
                </a:lnTo>
                <a:lnTo>
                  <a:pt x="71971" y="1034713"/>
                </a:lnTo>
                <a:lnTo>
                  <a:pt x="93039" y="1075078"/>
                </a:lnTo>
                <a:lnTo>
                  <a:pt x="116532" y="1113705"/>
                </a:lnTo>
                <a:lnTo>
                  <a:pt x="142360" y="1150503"/>
                </a:lnTo>
                <a:lnTo>
                  <a:pt x="170433" y="1185381"/>
                </a:lnTo>
                <a:lnTo>
                  <a:pt x="200659" y="1218247"/>
                </a:lnTo>
                <a:lnTo>
                  <a:pt x="232950" y="1249009"/>
                </a:lnTo>
                <a:lnTo>
                  <a:pt x="267214" y="1277577"/>
                </a:lnTo>
                <a:lnTo>
                  <a:pt x="303361" y="1303858"/>
                </a:lnTo>
                <a:lnTo>
                  <a:pt x="341300" y="1327761"/>
                </a:lnTo>
                <a:lnTo>
                  <a:pt x="380942" y="1349195"/>
                </a:lnTo>
                <a:lnTo>
                  <a:pt x="422195" y="1368067"/>
                </a:lnTo>
                <a:lnTo>
                  <a:pt x="464970" y="1384288"/>
                </a:lnTo>
                <a:lnTo>
                  <a:pt x="509175" y="1397764"/>
                </a:lnTo>
                <a:lnTo>
                  <a:pt x="554722" y="1408405"/>
                </a:lnTo>
                <a:lnTo>
                  <a:pt x="601518" y="1416119"/>
                </a:lnTo>
                <a:lnTo>
                  <a:pt x="649474" y="1420814"/>
                </a:lnTo>
                <a:lnTo>
                  <a:pt x="698500" y="1422400"/>
                </a:lnTo>
                <a:lnTo>
                  <a:pt x="747531" y="1420814"/>
                </a:lnTo>
                <a:lnTo>
                  <a:pt x="795506" y="1416119"/>
                </a:lnTo>
                <a:lnTo>
                  <a:pt x="842332" y="1408405"/>
                </a:lnTo>
                <a:lnTo>
                  <a:pt x="887918" y="1397764"/>
                </a:lnTo>
                <a:lnTo>
                  <a:pt x="932172" y="1384288"/>
                </a:lnTo>
                <a:lnTo>
                  <a:pt x="975002" y="1368067"/>
                </a:lnTo>
                <a:lnTo>
                  <a:pt x="1016318" y="1349195"/>
                </a:lnTo>
                <a:lnTo>
                  <a:pt x="1056028" y="1327761"/>
                </a:lnTo>
                <a:lnTo>
                  <a:pt x="1094040" y="1303858"/>
                </a:lnTo>
                <a:lnTo>
                  <a:pt x="1130263" y="1277577"/>
                </a:lnTo>
                <a:lnTo>
                  <a:pt x="1164605" y="1249009"/>
                </a:lnTo>
                <a:lnTo>
                  <a:pt x="1196974" y="1218247"/>
                </a:lnTo>
                <a:lnTo>
                  <a:pt x="1227280" y="1185381"/>
                </a:lnTo>
                <a:lnTo>
                  <a:pt x="1255431" y="1150503"/>
                </a:lnTo>
                <a:lnTo>
                  <a:pt x="1281335" y="1113705"/>
                </a:lnTo>
                <a:lnTo>
                  <a:pt x="1304901" y="1075078"/>
                </a:lnTo>
                <a:lnTo>
                  <a:pt x="1326037" y="1034713"/>
                </a:lnTo>
                <a:lnTo>
                  <a:pt x="1344652" y="992703"/>
                </a:lnTo>
                <a:lnTo>
                  <a:pt x="1360654" y="949138"/>
                </a:lnTo>
                <a:lnTo>
                  <a:pt x="1373951" y="904110"/>
                </a:lnTo>
                <a:lnTo>
                  <a:pt x="1384453" y="857711"/>
                </a:lnTo>
                <a:lnTo>
                  <a:pt x="1392068" y="810032"/>
                </a:lnTo>
                <a:lnTo>
                  <a:pt x="1396704" y="761164"/>
                </a:lnTo>
                <a:lnTo>
                  <a:pt x="1398270" y="711200"/>
                </a:lnTo>
                <a:lnTo>
                  <a:pt x="1396704" y="661381"/>
                </a:lnTo>
                <a:lnTo>
                  <a:pt x="1392068" y="612634"/>
                </a:lnTo>
                <a:lnTo>
                  <a:pt x="1384453" y="565053"/>
                </a:lnTo>
                <a:lnTo>
                  <a:pt x="1373951" y="518730"/>
                </a:lnTo>
                <a:lnTo>
                  <a:pt x="1360654" y="473758"/>
                </a:lnTo>
                <a:lnTo>
                  <a:pt x="1344652" y="430232"/>
                </a:lnTo>
                <a:lnTo>
                  <a:pt x="1326037" y="388243"/>
                </a:lnTo>
                <a:lnTo>
                  <a:pt x="1304901" y="347885"/>
                </a:lnTo>
                <a:lnTo>
                  <a:pt x="1281335" y="309252"/>
                </a:lnTo>
                <a:lnTo>
                  <a:pt x="1255431" y="272436"/>
                </a:lnTo>
                <a:lnTo>
                  <a:pt x="1227280" y="237530"/>
                </a:lnTo>
                <a:lnTo>
                  <a:pt x="1196975" y="204628"/>
                </a:lnTo>
                <a:lnTo>
                  <a:pt x="1164605" y="173823"/>
                </a:lnTo>
                <a:lnTo>
                  <a:pt x="1130263" y="145208"/>
                </a:lnTo>
                <a:lnTo>
                  <a:pt x="1094040" y="118876"/>
                </a:lnTo>
                <a:lnTo>
                  <a:pt x="1056028" y="94920"/>
                </a:lnTo>
                <a:lnTo>
                  <a:pt x="1016318" y="73434"/>
                </a:lnTo>
                <a:lnTo>
                  <a:pt x="975002" y="54510"/>
                </a:lnTo>
                <a:lnTo>
                  <a:pt x="932172" y="38242"/>
                </a:lnTo>
                <a:lnTo>
                  <a:pt x="887918" y="24723"/>
                </a:lnTo>
                <a:lnTo>
                  <a:pt x="842332" y="14046"/>
                </a:lnTo>
                <a:lnTo>
                  <a:pt x="795506" y="6305"/>
                </a:lnTo>
                <a:lnTo>
                  <a:pt x="747531" y="1591"/>
                </a:lnTo>
                <a:lnTo>
                  <a:pt x="698500" y="0"/>
                </a:lnTo>
                <a:close/>
              </a:path>
            </a:pathLst>
          </a:custGeom>
          <a:solidFill>
            <a:srgbClr val="7591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790700" y="1789429"/>
            <a:ext cx="5450840" cy="53975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599179" y="1893570"/>
            <a:ext cx="18332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FFFF"/>
                </a:solidFill>
                <a:latin typeface="Verdana" panose="020B0604030504040204"/>
                <a:cs typeface="Verdana" panose="020B0604030504040204"/>
              </a:rPr>
              <a:t>Voice</a:t>
            </a:r>
            <a:r>
              <a:rPr sz="2000" spc="-80" dirty="0">
                <a:solidFill>
                  <a:srgbClr val="FFFFFF"/>
                </a:solidFill>
                <a:latin typeface="Verdana" panose="020B0604030504040204"/>
                <a:cs typeface="Verdana" panose="020B0604030504040204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 panose="020B0604030504040204"/>
                <a:cs typeface="Verdana" panose="020B0604030504040204"/>
              </a:rPr>
              <a:t>disorder</a:t>
            </a:r>
            <a:endParaRPr sz="2000">
              <a:latin typeface="Verdana" panose="020B0604030504040204"/>
              <a:cs typeface="Verdana" panose="020B0604030504040204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14119" y="429260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8500" y="0"/>
                </a:moveTo>
                <a:lnTo>
                  <a:pt x="649474" y="1585"/>
                </a:lnTo>
                <a:lnTo>
                  <a:pt x="601518" y="6280"/>
                </a:lnTo>
                <a:lnTo>
                  <a:pt x="554722" y="13994"/>
                </a:lnTo>
                <a:lnTo>
                  <a:pt x="509175" y="24635"/>
                </a:lnTo>
                <a:lnTo>
                  <a:pt x="464970" y="38111"/>
                </a:lnTo>
                <a:lnTo>
                  <a:pt x="422195" y="54332"/>
                </a:lnTo>
                <a:lnTo>
                  <a:pt x="380942" y="73204"/>
                </a:lnTo>
                <a:lnTo>
                  <a:pt x="341300" y="94638"/>
                </a:lnTo>
                <a:lnTo>
                  <a:pt x="303361" y="118541"/>
                </a:lnTo>
                <a:lnTo>
                  <a:pt x="267214" y="144822"/>
                </a:lnTo>
                <a:lnTo>
                  <a:pt x="232950" y="173390"/>
                </a:lnTo>
                <a:lnTo>
                  <a:pt x="200660" y="204152"/>
                </a:lnTo>
                <a:lnTo>
                  <a:pt x="170433" y="237018"/>
                </a:lnTo>
                <a:lnTo>
                  <a:pt x="142360" y="271896"/>
                </a:lnTo>
                <a:lnTo>
                  <a:pt x="116532" y="308694"/>
                </a:lnTo>
                <a:lnTo>
                  <a:pt x="93039" y="347321"/>
                </a:lnTo>
                <a:lnTo>
                  <a:pt x="71971" y="387686"/>
                </a:lnTo>
                <a:lnTo>
                  <a:pt x="53419" y="429696"/>
                </a:lnTo>
                <a:lnTo>
                  <a:pt x="37473" y="473261"/>
                </a:lnTo>
                <a:lnTo>
                  <a:pt x="24224" y="518289"/>
                </a:lnTo>
                <a:lnTo>
                  <a:pt x="13761" y="564688"/>
                </a:lnTo>
                <a:lnTo>
                  <a:pt x="6176" y="612367"/>
                </a:lnTo>
                <a:lnTo>
                  <a:pt x="1559" y="661235"/>
                </a:lnTo>
                <a:lnTo>
                  <a:pt x="0" y="711200"/>
                </a:lnTo>
                <a:lnTo>
                  <a:pt x="1559" y="761018"/>
                </a:lnTo>
                <a:lnTo>
                  <a:pt x="6176" y="809765"/>
                </a:lnTo>
                <a:lnTo>
                  <a:pt x="13761" y="857346"/>
                </a:lnTo>
                <a:lnTo>
                  <a:pt x="24224" y="903669"/>
                </a:lnTo>
                <a:lnTo>
                  <a:pt x="37473" y="948641"/>
                </a:lnTo>
                <a:lnTo>
                  <a:pt x="53419" y="992167"/>
                </a:lnTo>
                <a:lnTo>
                  <a:pt x="71971" y="1034156"/>
                </a:lnTo>
                <a:lnTo>
                  <a:pt x="93039" y="1074514"/>
                </a:lnTo>
                <a:lnTo>
                  <a:pt x="116532" y="1113147"/>
                </a:lnTo>
                <a:lnTo>
                  <a:pt x="142360" y="1149963"/>
                </a:lnTo>
                <a:lnTo>
                  <a:pt x="170433" y="1184869"/>
                </a:lnTo>
                <a:lnTo>
                  <a:pt x="200660" y="1217771"/>
                </a:lnTo>
                <a:lnTo>
                  <a:pt x="232950" y="1248576"/>
                </a:lnTo>
                <a:lnTo>
                  <a:pt x="267214" y="1277191"/>
                </a:lnTo>
                <a:lnTo>
                  <a:pt x="303361" y="1303523"/>
                </a:lnTo>
                <a:lnTo>
                  <a:pt x="341300" y="1327479"/>
                </a:lnTo>
                <a:lnTo>
                  <a:pt x="380942" y="1348965"/>
                </a:lnTo>
                <a:lnTo>
                  <a:pt x="422195" y="1367889"/>
                </a:lnTo>
                <a:lnTo>
                  <a:pt x="464970" y="1384157"/>
                </a:lnTo>
                <a:lnTo>
                  <a:pt x="509175" y="1397676"/>
                </a:lnTo>
                <a:lnTo>
                  <a:pt x="554722" y="1408353"/>
                </a:lnTo>
                <a:lnTo>
                  <a:pt x="601518" y="1416094"/>
                </a:lnTo>
                <a:lnTo>
                  <a:pt x="649474" y="1420808"/>
                </a:lnTo>
                <a:lnTo>
                  <a:pt x="698500" y="1422400"/>
                </a:lnTo>
                <a:lnTo>
                  <a:pt x="747531" y="1420808"/>
                </a:lnTo>
                <a:lnTo>
                  <a:pt x="795506" y="1416094"/>
                </a:lnTo>
                <a:lnTo>
                  <a:pt x="842332" y="1408353"/>
                </a:lnTo>
                <a:lnTo>
                  <a:pt x="887918" y="1397676"/>
                </a:lnTo>
                <a:lnTo>
                  <a:pt x="932172" y="1384157"/>
                </a:lnTo>
                <a:lnTo>
                  <a:pt x="975002" y="1367889"/>
                </a:lnTo>
                <a:lnTo>
                  <a:pt x="1016318" y="1348965"/>
                </a:lnTo>
                <a:lnTo>
                  <a:pt x="1056028" y="1327479"/>
                </a:lnTo>
                <a:lnTo>
                  <a:pt x="1094040" y="1303523"/>
                </a:lnTo>
                <a:lnTo>
                  <a:pt x="1130263" y="1277191"/>
                </a:lnTo>
                <a:lnTo>
                  <a:pt x="1164605" y="1248576"/>
                </a:lnTo>
                <a:lnTo>
                  <a:pt x="1196975" y="1217771"/>
                </a:lnTo>
                <a:lnTo>
                  <a:pt x="1227280" y="1184869"/>
                </a:lnTo>
                <a:lnTo>
                  <a:pt x="1255431" y="1149963"/>
                </a:lnTo>
                <a:lnTo>
                  <a:pt x="1281335" y="1113147"/>
                </a:lnTo>
                <a:lnTo>
                  <a:pt x="1304901" y="1074514"/>
                </a:lnTo>
                <a:lnTo>
                  <a:pt x="1326037" y="1034156"/>
                </a:lnTo>
                <a:lnTo>
                  <a:pt x="1344652" y="992167"/>
                </a:lnTo>
                <a:lnTo>
                  <a:pt x="1360654" y="948641"/>
                </a:lnTo>
                <a:lnTo>
                  <a:pt x="1373951" y="903669"/>
                </a:lnTo>
                <a:lnTo>
                  <a:pt x="1384453" y="857346"/>
                </a:lnTo>
                <a:lnTo>
                  <a:pt x="1392068" y="809765"/>
                </a:lnTo>
                <a:lnTo>
                  <a:pt x="1396704" y="761018"/>
                </a:lnTo>
                <a:lnTo>
                  <a:pt x="1398270" y="711200"/>
                </a:lnTo>
                <a:lnTo>
                  <a:pt x="1396704" y="661235"/>
                </a:lnTo>
                <a:lnTo>
                  <a:pt x="1392068" y="612367"/>
                </a:lnTo>
                <a:lnTo>
                  <a:pt x="1384453" y="564688"/>
                </a:lnTo>
                <a:lnTo>
                  <a:pt x="1373951" y="518289"/>
                </a:lnTo>
                <a:lnTo>
                  <a:pt x="1360654" y="473261"/>
                </a:lnTo>
                <a:lnTo>
                  <a:pt x="1344652" y="429696"/>
                </a:lnTo>
                <a:lnTo>
                  <a:pt x="1326037" y="387686"/>
                </a:lnTo>
                <a:lnTo>
                  <a:pt x="1304901" y="347321"/>
                </a:lnTo>
                <a:lnTo>
                  <a:pt x="1281335" y="308694"/>
                </a:lnTo>
                <a:lnTo>
                  <a:pt x="1255431" y="271896"/>
                </a:lnTo>
                <a:lnTo>
                  <a:pt x="1227280" y="237018"/>
                </a:lnTo>
                <a:lnTo>
                  <a:pt x="1196975" y="204152"/>
                </a:lnTo>
                <a:lnTo>
                  <a:pt x="1164605" y="173390"/>
                </a:lnTo>
                <a:lnTo>
                  <a:pt x="1130263" y="144822"/>
                </a:lnTo>
                <a:lnTo>
                  <a:pt x="1094040" y="118541"/>
                </a:lnTo>
                <a:lnTo>
                  <a:pt x="1056028" y="94638"/>
                </a:lnTo>
                <a:lnTo>
                  <a:pt x="1016318" y="73204"/>
                </a:lnTo>
                <a:lnTo>
                  <a:pt x="975002" y="54332"/>
                </a:lnTo>
                <a:lnTo>
                  <a:pt x="932172" y="38111"/>
                </a:lnTo>
                <a:lnTo>
                  <a:pt x="887918" y="24635"/>
                </a:lnTo>
                <a:lnTo>
                  <a:pt x="842332" y="13994"/>
                </a:lnTo>
                <a:lnTo>
                  <a:pt x="795506" y="6280"/>
                </a:lnTo>
                <a:lnTo>
                  <a:pt x="747531" y="1585"/>
                </a:lnTo>
                <a:lnTo>
                  <a:pt x="6985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699260" y="4688840"/>
            <a:ext cx="4222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2000" b="1" spc="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84729" y="4993640"/>
            <a:ext cx="16700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0" algn="just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  u  d  i  b  l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2300" y="4823459"/>
            <a:ext cx="11239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8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clear  </a:t>
            </a:r>
            <a:r>
              <a:rPr sz="2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2000" b="1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stable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860290" y="4293870"/>
            <a:ext cx="1399540" cy="1367790"/>
          </a:xfrm>
          <a:custGeom>
            <a:avLst/>
            <a:gdLst/>
            <a:ahLst/>
            <a:cxnLst/>
            <a:rect l="l" t="t" r="r" b="b"/>
            <a:pathLst>
              <a:path w="1399539" h="1367789">
                <a:moveTo>
                  <a:pt x="699770" y="0"/>
                </a:moveTo>
                <a:lnTo>
                  <a:pt x="650738" y="1526"/>
                </a:lnTo>
                <a:lnTo>
                  <a:pt x="602763" y="6046"/>
                </a:lnTo>
                <a:lnTo>
                  <a:pt x="555937" y="13471"/>
                </a:lnTo>
                <a:lnTo>
                  <a:pt x="510351" y="23712"/>
                </a:lnTo>
                <a:lnTo>
                  <a:pt x="466097" y="36681"/>
                </a:lnTo>
                <a:lnTo>
                  <a:pt x="423267" y="52288"/>
                </a:lnTo>
                <a:lnTo>
                  <a:pt x="381951" y="70445"/>
                </a:lnTo>
                <a:lnTo>
                  <a:pt x="342241" y="91063"/>
                </a:lnTo>
                <a:lnTo>
                  <a:pt x="304229" y="114054"/>
                </a:lnTo>
                <a:lnTo>
                  <a:pt x="268006" y="139328"/>
                </a:lnTo>
                <a:lnTo>
                  <a:pt x="233664" y="166798"/>
                </a:lnTo>
                <a:lnTo>
                  <a:pt x="201295" y="196373"/>
                </a:lnTo>
                <a:lnTo>
                  <a:pt x="170989" y="227966"/>
                </a:lnTo>
                <a:lnTo>
                  <a:pt x="142838" y="261488"/>
                </a:lnTo>
                <a:lnTo>
                  <a:pt x="116934" y="296850"/>
                </a:lnTo>
                <a:lnTo>
                  <a:pt x="93368" y="333962"/>
                </a:lnTo>
                <a:lnTo>
                  <a:pt x="72232" y="372738"/>
                </a:lnTo>
                <a:lnTo>
                  <a:pt x="53617" y="413087"/>
                </a:lnTo>
                <a:lnTo>
                  <a:pt x="37615" y="454921"/>
                </a:lnTo>
                <a:lnTo>
                  <a:pt x="24318" y="498151"/>
                </a:lnTo>
                <a:lnTo>
                  <a:pt x="13816" y="542689"/>
                </a:lnTo>
                <a:lnTo>
                  <a:pt x="6201" y="588445"/>
                </a:lnTo>
                <a:lnTo>
                  <a:pt x="1565" y="635332"/>
                </a:lnTo>
                <a:lnTo>
                  <a:pt x="0" y="683259"/>
                </a:lnTo>
                <a:lnTo>
                  <a:pt x="1565" y="731339"/>
                </a:lnTo>
                <a:lnTo>
                  <a:pt x="6201" y="778365"/>
                </a:lnTo>
                <a:lnTo>
                  <a:pt x="13816" y="824249"/>
                </a:lnTo>
                <a:lnTo>
                  <a:pt x="24318" y="868903"/>
                </a:lnTo>
                <a:lnTo>
                  <a:pt x="37615" y="912238"/>
                </a:lnTo>
                <a:lnTo>
                  <a:pt x="53617" y="954166"/>
                </a:lnTo>
                <a:lnTo>
                  <a:pt x="72232" y="994600"/>
                </a:lnTo>
                <a:lnTo>
                  <a:pt x="93368" y="1033450"/>
                </a:lnTo>
                <a:lnTo>
                  <a:pt x="116934" y="1070629"/>
                </a:lnTo>
                <a:lnTo>
                  <a:pt x="142838" y="1106049"/>
                </a:lnTo>
                <a:lnTo>
                  <a:pt x="170989" y="1139621"/>
                </a:lnTo>
                <a:lnTo>
                  <a:pt x="201294" y="1171257"/>
                </a:lnTo>
                <a:lnTo>
                  <a:pt x="233664" y="1200869"/>
                </a:lnTo>
                <a:lnTo>
                  <a:pt x="268006" y="1228369"/>
                </a:lnTo>
                <a:lnTo>
                  <a:pt x="304229" y="1253668"/>
                </a:lnTo>
                <a:lnTo>
                  <a:pt x="342241" y="1276679"/>
                </a:lnTo>
                <a:lnTo>
                  <a:pt x="381951" y="1297313"/>
                </a:lnTo>
                <a:lnTo>
                  <a:pt x="423267" y="1315481"/>
                </a:lnTo>
                <a:lnTo>
                  <a:pt x="466097" y="1331097"/>
                </a:lnTo>
                <a:lnTo>
                  <a:pt x="510351" y="1344071"/>
                </a:lnTo>
                <a:lnTo>
                  <a:pt x="555937" y="1354316"/>
                </a:lnTo>
                <a:lnTo>
                  <a:pt x="602763" y="1361742"/>
                </a:lnTo>
                <a:lnTo>
                  <a:pt x="650738" y="1366263"/>
                </a:lnTo>
                <a:lnTo>
                  <a:pt x="699770" y="1367789"/>
                </a:lnTo>
                <a:lnTo>
                  <a:pt x="748801" y="1366263"/>
                </a:lnTo>
                <a:lnTo>
                  <a:pt x="796776" y="1361742"/>
                </a:lnTo>
                <a:lnTo>
                  <a:pt x="843602" y="1354316"/>
                </a:lnTo>
                <a:lnTo>
                  <a:pt x="889188" y="1344071"/>
                </a:lnTo>
                <a:lnTo>
                  <a:pt x="933442" y="1331097"/>
                </a:lnTo>
                <a:lnTo>
                  <a:pt x="976272" y="1315481"/>
                </a:lnTo>
                <a:lnTo>
                  <a:pt x="1017588" y="1297313"/>
                </a:lnTo>
                <a:lnTo>
                  <a:pt x="1057298" y="1276679"/>
                </a:lnTo>
                <a:lnTo>
                  <a:pt x="1095310" y="1253668"/>
                </a:lnTo>
                <a:lnTo>
                  <a:pt x="1131533" y="1228369"/>
                </a:lnTo>
                <a:lnTo>
                  <a:pt x="1165875" y="1200869"/>
                </a:lnTo>
                <a:lnTo>
                  <a:pt x="1198244" y="1171257"/>
                </a:lnTo>
                <a:lnTo>
                  <a:pt x="1228550" y="1139621"/>
                </a:lnTo>
                <a:lnTo>
                  <a:pt x="1256701" y="1106049"/>
                </a:lnTo>
                <a:lnTo>
                  <a:pt x="1282605" y="1070629"/>
                </a:lnTo>
                <a:lnTo>
                  <a:pt x="1306171" y="1033450"/>
                </a:lnTo>
                <a:lnTo>
                  <a:pt x="1327307" y="994600"/>
                </a:lnTo>
                <a:lnTo>
                  <a:pt x="1345922" y="954166"/>
                </a:lnTo>
                <a:lnTo>
                  <a:pt x="1361924" y="912238"/>
                </a:lnTo>
                <a:lnTo>
                  <a:pt x="1375221" y="868903"/>
                </a:lnTo>
                <a:lnTo>
                  <a:pt x="1385723" y="824249"/>
                </a:lnTo>
                <a:lnTo>
                  <a:pt x="1393338" y="778365"/>
                </a:lnTo>
                <a:lnTo>
                  <a:pt x="1397974" y="731339"/>
                </a:lnTo>
                <a:lnTo>
                  <a:pt x="1399539" y="683259"/>
                </a:lnTo>
                <a:lnTo>
                  <a:pt x="1397974" y="635332"/>
                </a:lnTo>
                <a:lnTo>
                  <a:pt x="1393338" y="588445"/>
                </a:lnTo>
                <a:lnTo>
                  <a:pt x="1385723" y="542689"/>
                </a:lnTo>
                <a:lnTo>
                  <a:pt x="1375221" y="498151"/>
                </a:lnTo>
                <a:lnTo>
                  <a:pt x="1361924" y="454921"/>
                </a:lnTo>
                <a:lnTo>
                  <a:pt x="1345922" y="413087"/>
                </a:lnTo>
                <a:lnTo>
                  <a:pt x="1327307" y="372738"/>
                </a:lnTo>
                <a:lnTo>
                  <a:pt x="1306171" y="333962"/>
                </a:lnTo>
                <a:lnTo>
                  <a:pt x="1282605" y="296850"/>
                </a:lnTo>
                <a:lnTo>
                  <a:pt x="1256701" y="261488"/>
                </a:lnTo>
                <a:lnTo>
                  <a:pt x="1228550" y="227966"/>
                </a:lnTo>
                <a:lnTo>
                  <a:pt x="1198245" y="196373"/>
                </a:lnTo>
                <a:lnTo>
                  <a:pt x="1165875" y="166798"/>
                </a:lnTo>
                <a:lnTo>
                  <a:pt x="1131533" y="139328"/>
                </a:lnTo>
                <a:lnTo>
                  <a:pt x="1095310" y="114054"/>
                </a:lnTo>
                <a:lnTo>
                  <a:pt x="1057298" y="91063"/>
                </a:lnTo>
                <a:lnTo>
                  <a:pt x="1017588" y="70445"/>
                </a:lnTo>
                <a:lnTo>
                  <a:pt x="976272" y="52288"/>
                </a:lnTo>
                <a:lnTo>
                  <a:pt x="933442" y="36681"/>
                </a:lnTo>
                <a:lnTo>
                  <a:pt x="889188" y="23712"/>
                </a:lnTo>
                <a:lnTo>
                  <a:pt x="843602" y="13471"/>
                </a:lnTo>
                <a:lnTo>
                  <a:pt x="796776" y="6046"/>
                </a:lnTo>
                <a:lnTo>
                  <a:pt x="748801" y="1526"/>
                </a:lnTo>
                <a:lnTo>
                  <a:pt x="699770" y="0"/>
                </a:lnTo>
                <a:close/>
              </a:path>
            </a:pathLst>
          </a:custGeom>
          <a:solidFill>
            <a:srgbClr val="528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5123179" y="4399279"/>
            <a:ext cx="367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180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ot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22520" y="4673600"/>
            <a:ext cx="117284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795" marR="5080" indent="-1905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appr  </a:t>
            </a:r>
            <a:r>
              <a:rPr sz="180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opri  </a:t>
            </a:r>
            <a:r>
              <a:rPr sz="1800" spc="-5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ate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1800" spc="-5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age</a:t>
            </a:r>
            <a:r>
              <a:rPr sz="1800" spc="-8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R="54610" algn="r">
              <a:lnSpc>
                <a:spcPct val="100000"/>
              </a:lnSpc>
            </a:pPr>
            <a:r>
              <a:rPr sz="1800" spc="-15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s</a:t>
            </a:r>
            <a:r>
              <a:rPr sz="1800" spc="5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1800" dirty="0">
                <a:solidFill>
                  <a:srgbClr val="7F007F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35140" y="4615179"/>
            <a:ext cx="13036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745" marR="390525" indent="-7620" algn="ctr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Unable</a:t>
            </a:r>
            <a:r>
              <a:rPr sz="1000" b="1" spc="-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to  fullfil  </a:t>
            </a:r>
            <a:r>
              <a:rPr sz="1000" b="1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</a:t>
            </a:r>
            <a:r>
              <a:rPr sz="1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ig</a:t>
            </a:r>
            <a:r>
              <a:rPr sz="1000" b="1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</a:t>
            </a:r>
            <a:r>
              <a:rPr sz="1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1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1000" b="1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</a:t>
            </a:r>
            <a:r>
              <a:rPr sz="1000" b="1" spc="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10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endParaRPr sz="10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paralingusitic</a:t>
            </a:r>
            <a:r>
              <a:rPr sz="1000" b="1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functions</a:t>
            </a:r>
            <a:endParaRPr sz="1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50190" y="2924810"/>
            <a:ext cx="1399540" cy="1422400"/>
          </a:xfrm>
          <a:custGeom>
            <a:avLst/>
            <a:gdLst/>
            <a:ahLst/>
            <a:cxnLst/>
            <a:rect l="l" t="t" r="r" b="b"/>
            <a:pathLst>
              <a:path w="1399539" h="1422400">
                <a:moveTo>
                  <a:pt x="699769" y="0"/>
                </a:moveTo>
                <a:lnTo>
                  <a:pt x="650738" y="1591"/>
                </a:lnTo>
                <a:lnTo>
                  <a:pt x="602763" y="6305"/>
                </a:lnTo>
                <a:lnTo>
                  <a:pt x="555937" y="14046"/>
                </a:lnTo>
                <a:lnTo>
                  <a:pt x="510351" y="24723"/>
                </a:lnTo>
                <a:lnTo>
                  <a:pt x="466097" y="38242"/>
                </a:lnTo>
                <a:lnTo>
                  <a:pt x="423267" y="54510"/>
                </a:lnTo>
                <a:lnTo>
                  <a:pt x="381951" y="73434"/>
                </a:lnTo>
                <a:lnTo>
                  <a:pt x="342241" y="94920"/>
                </a:lnTo>
                <a:lnTo>
                  <a:pt x="304229" y="118876"/>
                </a:lnTo>
                <a:lnTo>
                  <a:pt x="268006" y="145208"/>
                </a:lnTo>
                <a:lnTo>
                  <a:pt x="233664" y="173823"/>
                </a:lnTo>
                <a:lnTo>
                  <a:pt x="201294" y="204628"/>
                </a:lnTo>
                <a:lnTo>
                  <a:pt x="170989" y="237530"/>
                </a:lnTo>
                <a:lnTo>
                  <a:pt x="142838" y="272436"/>
                </a:lnTo>
                <a:lnTo>
                  <a:pt x="116934" y="309252"/>
                </a:lnTo>
                <a:lnTo>
                  <a:pt x="93368" y="347885"/>
                </a:lnTo>
                <a:lnTo>
                  <a:pt x="72232" y="388243"/>
                </a:lnTo>
                <a:lnTo>
                  <a:pt x="53617" y="430232"/>
                </a:lnTo>
                <a:lnTo>
                  <a:pt x="37615" y="473758"/>
                </a:lnTo>
                <a:lnTo>
                  <a:pt x="24318" y="518730"/>
                </a:lnTo>
                <a:lnTo>
                  <a:pt x="13816" y="565053"/>
                </a:lnTo>
                <a:lnTo>
                  <a:pt x="6201" y="612634"/>
                </a:lnTo>
                <a:lnTo>
                  <a:pt x="1565" y="661381"/>
                </a:lnTo>
                <a:lnTo>
                  <a:pt x="0" y="711200"/>
                </a:lnTo>
                <a:lnTo>
                  <a:pt x="1565" y="761164"/>
                </a:lnTo>
                <a:lnTo>
                  <a:pt x="6201" y="810032"/>
                </a:lnTo>
                <a:lnTo>
                  <a:pt x="13816" y="857711"/>
                </a:lnTo>
                <a:lnTo>
                  <a:pt x="24318" y="904110"/>
                </a:lnTo>
                <a:lnTo>
                  <a:pt x="37615" y="949138"/>
                </a:lnTo>
                <a:lnTo>
                  <a:pt x="53617" y="992703"/>
                </a:lnTo>
                <a:lnTo>
                  <a:pt x="72232" y="1034713"/>
                </a:lnTo>
                <a:lnTo>
                  <a:pt x="93368" y="1075078"/>
                </a:lnTo>
                <a:lnTo>
                  <a:pt x="116934" y="1113705"/>
                </a:lnTo>
                <a:lnTo>
                  <a:pt x="142838" y="1150503"/>
                </a:lnTo>
                <a:lnTo>
                  <a:pt x="170989" y="1185381"/>
                </a:lnTo>
                <a:lnTo>
                  <a:pt x="201295" y="1218247"/>
                </a:lnTo>
                <a:lnTo>
                  <a:pt x="233664" y="1249009"/>
                </a:lnTo>
                <a:lnTo>
                  <a:pt x="268006" y="1277577"/>
                </a:lnTo>
                <a:lnTo>
                  <a:pt x="304229" y="1303858"/>
                </a:lnTo>
                <a:lnTo>
                  <a:pt x="342241" y="1327761"/>
                </a:lnTo>
                <a:lnTo>
                  <a:pt x="381951" y="1349195"/>
                </a:lnTo>
                <a:lnTo>
                  <a:pt x="423267" y="1368067"/>
                </a:lnTo>
                <a:lnTo>
                  <a:pt x="466097" y="1384288"/>
                </a:lnTo>
                <a:lnTo>
                  <a:pt x="510351" y="1397764"/>
                </a:lnTo>
                <a:lnTo>
                  <a:pt x="555937" y="1408405"/>
                </a:lnTo>
                <a:lnTo>
                  <a:pt x="602763" y="1416119"/>
                </a:lnTo>
                <a:lnTo>
                  <a:pt x="650738" y="1420814"/>
                </a:lnTo>
                <a:lnTo>
                  <a:pt x="699769" y="1422400"/>
                </a:lnTo>
                <a:lnTo>
                  <a:pt x="748801" y="1420814"/>
                </a:lnTo>
                <a:lnTo>
                  <a:pt x="796776" y="1416119"/>
                </a:lnTo>
                <a:lnTo>
                  <a:pt x="843602" y="1408405"/>
                </a:lnTo>
                <a:lnTo>
                  <a:pt x="889188" y="1397764"/>
                </a:lnTo>
                <a:lnTo>
                  <a:pt x="933442" y="1384288"/>
                </a:lnTo>
                <a:lnTo>
                  <a:pt x="976272" y="1368067"/>
                </a:lnTo>
                <a:lnTo>
                  <a:pt x="1017588" y="1349195"/>
                </a:lnTo>
                <a:lnTo>
                  <a:pt x="1057298" y="1327761"/>
                </a:lnTo>
                <a:lnTo>
                  <a:pt x="1095310" y="1303858"/>
                </a:lnTo>
                <a:lnTo>
                  <a:pt x="1131533" y="1277577"/>
                </a:lnTo>
                <a:lnTo>
                  <a:pt x="1165875" y="1249009"/>
                </a:lnTo>
                <a:lnTo>
                  <a:pt x="1198244" y="1218247"/>
                </a:lnTo>
                <a:lnTo>
                  <a:pt x="1228550" y="1185381"/>
                </a:lnTo>
                <a:lnTo>
                  <a:pt x="1256701" y="1150503"/>
                </a:lnTo>
                <a:lnTo>
                  <a:pt x="1282605" y="1113705"/>
                </a:lnTo>
                <a:lnTo>
                  <a:pt x="1306171" y="1075078"/>
                </a:lnTo>
                <a:lnTo>
                  <a:pt x="1327307" y="1034713"/>
                </a:lnTo>
                <a:lnTo>
                  <a:pt x="1345922" y="992703"/>
                </a:lnTo>
                <a:lnTo>
                  <a:pt x="1361924" y="949138"/>
                </a:lnTo>
                <a:lnTo>
                  <a:pt x="1375221" y="904110"/>
                </a:lnTo>
                <a:lnTo>
                  <a:pt x="1385723" y="857711"/>
                </a:lnTo>
                <a:lnTo>
                  <a:pt x="1393338" y="810032"/>
                </a:lnTo>
                <a:lnTo>
                  <a:pt x="1397974" y="761164"/>
                </a:lnTo>
                <a:lnTo>
                  <a:pt x="1399540" y="711200"/>
                </a:lnTo>
                <a:lnTo>
                  <a:pt x="1397974" y="661381"/>
                </a:lnTo>
                <a:lnTo>
                  <a:pt x="1393338" y="612634"/>
                </a:lnTo>
                <a:lnTo>
                  <a:pt x="1385723" y="565053"/>
                </a:lnTo>
                <a:lnTo>
                  <a:pt x="1375221" y="518730"/>
                </a:lnTo>
                <a:lnTo>
                  <a:pt x="1361924" y="473758"/>
                </a:lnTo>
                <a:lnTo>
                  <a:pt x="1345922" y="430232"/>
                </a:lnTo>
                <a:lnTo>
                  <a:pt x="1327307" y="388243"/>
                </a:lnTo>
                <a:lnTo>
                  <a:pt x="1306171" y="347885"/>
                </a:lnTo>
                <a:lnTo>
                  <a:pt x="1282605" y="309252"/>
                </a:lnTo>
                <a:lnTo>
                  <a:pt x="1256701" y="272436"/>
                </a:lnTo>
                <a:lnTo>
                  <a:pt x="1228550" y="237530"/>
                </a:lnTo>
                <a:lnTo>
                  <a:pt x="1198245" y="204628"/>
                </a:lnTo>
                <a:lnTo>
                  <a:pt x="1165875" y="173823"/>
                </a:lnTo>
                <a:lnTo>
                  <a:pt x="1131533" y="145208"/>
                </a:lnTo>
                <a:lnTo>
                  <a:pt x="1095310" y="118876"/>
                </a:lnTo>
                <a:lnTo>
                  <a:pt x="1057298" y="94920"/>
                </a:lnTo>
                <a:lnTo>
                  <a:pt x="1017588" y="73434"/>
                </a:lnTo>
                <a:lnTo>
                  <a:pt x="976272" y="54510"/>
                </a:lnTo>
                <a:lnTo>
                  <a:pt x="933442" y="38242"/>
                </a:lnTo>
                <a:lnTo>
                  <a:pt x="889188" y="24723"/>
                </a:lnTo>
                <a:lnTo>
                  <a:pt x="843602" y="14046"/>
                </a:lnTo>
                <a:lnTo>
                  <a:pt x="796776" y="6305"/>
                </a:lnTo>
                <a:lnTo>
                  <a:pt x="748801" y="1591"/>
                </a:lnTo>
                <a:lnTo>
                  <a:pt x="6997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403859" y="3390900"/>
            <a:ext cx="1165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623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Easy  fatig</a:t>
            </a:r>
            <a:r>
              <a:rPr sz="1800" spc="-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u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1800" spc="-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b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il</a:t>
            </a:r>
            <a:r>
              <a:rPr sz="18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i</a:t>
            </a:r>
            <a:r>
              <a:rPr sz="1800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1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y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597140" y="2636520"/>
            <a:ext cx="1398270" cy="1422400"/>
          </a:xfrm>
          <a:custGeom>
            <a:avLst/>
            <a:gdLst/>
            <a:ahLst/>
            <a:cxnLst/>
            <a:rect l="l" t="t" r="r" b="b"/>
            <a:pathLst>
              <a:path w="1398270" h="1422400">
                <a:moveTo>
                  <a:pt x="699769" y="0"/>
                </a:moveTo>
                <a:lnTo>
                  <a:pt x="650738" y="1585"/>
                </a:lnTo>
                <a:lnTo>
                  <a:pt x="602763" y="6280"/>
                </a:lnTo>
                <a:lnTo>
                  <a:pt x="555937" y="13994"/>
                </a:lnTo>
                <a:lnTo>
                  <a:pt x="510351" y="24635"/>
                </a:lnTo>
                <a:lnTo>
                  <a:pt x="466097" y="38111"/>
                </a:lnTo>
                <a:lnTo>
                  <a:pt x="423267" y="54332"/>
                </a:lnTo>
                <a:lnTo>
                  <a:pt x="381951" y="73204"/>
                </a:lnTo>
                <a:lnTo>
                  <a:pt x="342241" y="94638"/>
                </a:lnTo>
                <a:lnTo>
                  <a:pt x="304229" y="118541"/>
                </a:lnTo>
                <a:lnTo>
                  <a:pt x="268006" y="144822"/>
                </a:lnTo>
                <a:lnTo>
                  <a:pt x="233664" y="173390"/>
                </a:lnTo>
                <a:lnTo>
                  <a:pt x="201294" y="204152"/>
                </a:lnTo>
                <a:lnTo>
                  <a:pt x="170989" y="237018"/>
                </a:lnTo>
                <a:lnTo>
                  <a:pt x="142838" y="271896"/>
                </a:lnTo>
                <a:lnTo>
                  <a:pt x="116934" y="308694"/>
                </a:lnTo>
                <a:lnTo>
                  <a:pt x="93368" y="347321"/>
                </a:lnTo>
                <a:lnTo>
                  <a:pt x="72232" y="387686"/>
                </a:lnTo>
                <a:lnTo>
                  <a:pt x="53617" y="429696"/>
                </a:lnTo>
                <a:lnTo>
                  <a:pt x="37615" y="473261"/>
                </a:lnTo>
                <a:lnTo>
                  <a:pt x="24318" y="518289"/>
                </a:lnTo>
                <a:lnTo>
                  <a:pt x="13816" y="564688"/>
                </a:lnTo>
                <a:lnTo>
                  <a:pt x="6201" y="612367"/>
                </a:lnTo>
                <a:lnTo>
                  <a:pt x="1565" y="661235"/>
                </a:lnTo>
                <a:lnTo>
                  <a:pt x="0" y="711200"/>
                </a:lnTo>
                <a:lnTo>
                  <a:pt x="1565" y="761018"/>
                </a:lnTo>
                <a:lnTo>
                  <a:pt x="6201" y="809765"/>
                </a:lnTo>
                <a:lnTo>
                  <a:pt x="13816" y="857346"/>
                </a:lnTo>
                <a:lnTo>
                  <a:pt x="24318" y="903669"/>
                </a:lnTo>
                <a:lnTo>
                  <a:pt x="37615" y="948641"/>
                </a:lnTo>
                <a:lnTo>
                  <a:pt x="53617" y="992167"/>
                </a:lnTo>
                <a:lnTo>
                  <a:pt x="72232" y="1034156"/>
                </a:lnTo>
                <a:lnTo>
                  <a:pt x="93368" y="1074514"/>
                </a:lnTo>
                <a:lnTo>
                  <a:pt x="116934" y="1113147"/>
                </a:lnTo>
                <a:lnTo>
                  <a:pt x="142838" y="1149963"/>
                </a:lnTo>
                <a:lnTo>
                  <a:pt x="170989" y="1184869"/>
                </a:lnTo>
                <a:lnTo>
                  <a:pt x="201295" y="1217771"/>
                </a:lnTo>
                <a:lnTo>
                  <a:pt x="233664" y="1248576"/>
                </a:lnTo>
                <a:lnTo>
                  <a:pt x="268006" y="1277191"/>
                </a:lnTo>
                <a:lnTo>
                  <a:pt x="304229" y="1303523"/>
                </a:lnTo>
                <a:lnTo>
                  <a:pt x="342241" y="1327479"/>
                </a:lnTo>
                <a:lnTo>
                  <a:pt x="381951" y="1348965"/>
                </a:lnTo>
                <a:lnTo>
                  <a:pt x="423267" y="1367889"/>
                </a:lnTo>
                <a:lnTo>
                  <a:pt x="466097" y="1384157"/>
                </a:lnTo>
                <a:lnTo>
                  <a:pt x="510351" y="1397676"/>
                </a:lnTo>
                <a:lnTo>
                  <a:pt x="555937" y="1408353"/>
                </a:lnTo>
                <a:lnTo>
                  <a:pt x="602763" y="1416094"/>
                </a:lnTo>
                <a:lnTo>
                  <a:pt x="650738" y="1420808"/>
                </a:lnTo>
                <a:lnTo>
                  <a:pt x="699769" y="1422399"/>
                </a:lnTo>
                <a:lnTo>
                  <a:pt x="748795" y="1420808"/>
                </a:lnTo>
                <a:lnTo>
                  <a:pt x="796751" y="1416094"/>
                </a:lnTo>
                <a:lnTo>
                  <a:pt x="843547" y="1408353"/>
                </a:lnTo>
                <a:lnTo>
                  <a:pt x="889094" y="1397676"/>
                </a:lnTo>
                <a:lnTo>
                  <a:pt x="933299" y="1384157"/>
                </a:lnTo>
                <a:lnTo>
                  <a:pt x="976074" y="1367889"/>
                </a:lnTo>
                <a:lnTo>
                  <a:pt x="1017327" y="1348965"/>
                </a:lnTo>
                <a:lnTo>
                  <a:pt x="1056969" y="1327479"/>
                </a:lnTo>
                <a:lnTo>
                  <a:pt x="1094908" y="1303523"/>
                </a:lnTo>
                <a:lnTo>
                  <a:pt x="1131055" y="1277191"/>
                </a:lnTo>
                <a:lnTo>
                  <a:pt x="1165319" y="1248576"/>
                </a:lnTo>
                <a:lnTo>
                  <a:pt x="1197610" y="1217771"/>
                </a:lnTo>
                <a:lnTo>
                  <a:pt x="1227836" y="1184869"/>
                </a:lnTo>
                <a:lnTo>
                  <a:pt x="1255909" y="1149963"/>
                </a:lnTo>
                <a:lnTo>
                  <a:pt x="1281737" y="1113147"/>
                </a:lnTo>
                <a:lnTo>
                  <a:pt x="1305230" y="1074514"/>
                </a:lnTo>
                <a:lnTo>
                  <a:pt x="1326298" y="1034156"/>
                </a:lnTo>
                <a:lnTo>
                  <a:pt x="1344850" y="992167"/>
                </a:lnTo>
                <a:lnTo>
                  <a:pt x="1360796" y="948641"/>
                </a:lnTo>
                <a:lnTo>
                  <a:pt x="1374045" y="903669"/>
                </a:lnTo>
                <a:lnTo>
                  <a:pt x="1384508" y="857346"/>
                </a:lnTo>
                <a:lnTo>
                  <a:pt x="1392093" y="809765"/>
                </a:lnTo>
                <a:lnTo>
                  <a:pt x="1396710" y="761018"/>
                </a:lnTo>
                <a:lnTo>
                  <a:pt x="1398269" y="711200"/>
                </a:lnTo>
                <a:lnTo>
                  <a:pt x="1396710" y="661235"/>
                </a:lnTo>
                <a:lnTo>
                  <a:pt x="1392093" y="612367"/>
                </a:lnTo>
                <a:lnTo>
                  <a:pt x="1384508" y="564688"/>
                </a:lnTo>
                <a:lnTo>
                  <a:pt x="1374045" y="518289"/>
                </a:lnTo>
                <a:lnTo>
                  <a:pt x="1360796" y="473261"/>
                </a:lnTo>
                <a:lnTo>
                  <a:pt x="1344850" y="429696"/>
                </a:lnTo>
                <a:lnTo>
                  <a:pt x="1326298" y="387686"/>
                </a:lnTo>
                <a:lnTo>
                  <a:pt x="1305230" y="347321"/>
                </a:lnTo>
                <a:lnTo>
                  <a:pt x="1281737" y="308694"/>
                </a:lnTo>
                <a:lnTo>
                  <a:pt x="1255909" y="271896"/>
                </a:lnTo>
                <a:lnTo>
                  <a:pt x="1227836" y="237018"/>
                </a:lnTo>
                <a:lnTo>
                  <a:pt x="1197610" y="204152"/>
                </a:lnTo>
                <a:lnTo>
                  <a:pt x="1165319" y="173390"/>
                </a:lnTo>
                <a:lnTo>
                  <a:pt x="1131055" y="144822"/>
                </a:lnTo>
                <a:lnTo>
                  <a:pt x="1094908" y="118541"/>
                </a:lnTo>
                <a:lnTo>
                  <a:pt x="1056969" y="94638"/>
                </a:lnTo>
                <a:lnTo>
                  <a:pt x="1017327" y="73204"/>
                </a:lnTo>
                <a:lnTo>
                  <a:pt x="976074" y="54332"/>
                </a:lnTo>
                <a:lnTo>
                  <a:pt x="933299" y="38111"/>
                </a:lnTo>
                <a:lnTo>
                  <a:pt x="889094" y="24635"/>
                </a:lnTo>
                <a:lnTo>
                  <a:pt x="843547" y="13994"/>
                </a:lnTo>
                <a:lnTo>
                  <a:pt x="796751" y="6280"/>
                </a:lnTo>
                <a:lnTo>
                  <a:pt x="748795" y="1585"/>
                </a:lnTo>
                <a:lnTo>
                  <a:pt x="6997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6835140" y="2886709"/>
            <a:ext cx="11163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D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isco</a:t>
            </a:r>
            <a:r>
              <a:rPr sz="18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m</a:t>
            </a:r>
            <a:r>
              <a:rPr sz="1800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f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ort  </a:t>
            </a:r>
            <a:r>
              <a:rPr sz="18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Pain </a:t>
            </a:r>
            <a:r>
              <a:rPr sz="1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  </a:t>
            </a:r>
            <a:r>
              <a:rPr sz="18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phonation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7910</Words>
  <Application>WPS Presentation</Application>
  <PresentationFormat>On-screen Show (4:3)</PresentationFormat>
  <Paragraphs>301</Paragraphs>
  <Slides>40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40</vt:i4>
      </vt:variant>
    </vt:vector>
  </HeadingPairs>
  <TitlesOfParts>
    <vt:vector size="51" baseType="lpstr">
      <vt:lpstr>Arial</vt:lpstr>
      <vt:lpstr>SimSun</vt:lpstr>
      <vt:lpstr>Wingdings</vt:lpstr>
      <vt:lpstr>Arial Black</vt:lpstr>
      <vt:lpstr>Arial</vt:lpstr>
      <vt:lpstr>Times New Roman</vt:lpstr>
      <vt:lpstr>Verdana</vt:lpstr>
      <vt:lpstr>Calibri</vt:lpstr>
      <vt:lpstr>Microsoft YaHei</vt:lpstr>
      <vt:lpstr>Arial Unicode MS</vt:lpstr>
      <vt:lpstr>Office Theme</vt:lpstr>
      <vt:lpstr>PowerPoint 演示文稿</vt:lpstr>
      <vt:lpstr>Introduction</vt:lpstr>
      <vt:lpstr>Normal voice - Pre-requisites</vt:lpstr>
      <vt:lpstr>Phonatory expiration</vt:lpstr>
      <vt:lpstr>Glottal cycle</vt:lpstr>
      <vt:lpstr>Opening phase</vt:lpstr>
      <vt:lpstr>Closing phase</vt:lpstr>
      <vt:lpstr>Closed phase</vt:lpstr>
      <vt:lpstr>Characteristics of voice disorder</vt:lpstr>
      <vt:lpstr>Definitions</vt:lpstr>
      <vt:lpstr>Voice disorders - diagnostic problems</vt:lpstr>
      <vt:lpstr>Voice disorders - causes</vt:lpstr>
      <vt:lpstr>History</vt:lpstr>
      <vt:lpstr>Complaints</vt:lpstr>
      <vt:lpstr>Complaints - contd</vt:lpstr>
      <vt:lpstr>Examination</vt:lpstr>
      <vt:lpstr>Amplitude of vibration</vt:lpstr>
      <vt:lpstr>Amplitude of vibration - Rating</vt:lpstr>
      <vt:lpstr>Decreased vocal fold vibration amplitude</vt:lpstr>
      <vt:lpstr>Increased amplitude of vocal fold vibration</vt:lpstr>
      <vt:lpstr>Mucosal wave</vt:lpstr>
      <vt:lpstr>Mucosal wave - grading</vt:lpstr>
      <vt:lpstr>Decreased mucosal wave - causes</vt:lpstr>
      <vt:lpstr>Mucosal wave absence</vt:lpstr>
      <vt:lpstr>Increased mucosal wave</vt:lpstr>
      <vt:lpstr>Symmetry</vt:lpstr>
      <vt:lpstr>Symmetry (Contd)</vt:lpstr>
      <vt:lpstr>Periodicity</vt:lpstr>
      <vt:lpstr>Periodicity - (Contd)</vt:lpstr>
      <vt:lpstr>Aperiodicity - causes</vt:lpstr>
      <vt:lpstr>Glottic closure patterns</vt:lpstr>
      <vt:lpstr>Pathological changes of glottic closure</vt:lpstr>
      <vt:lpstr>Glottic closure shape</vt:lpstr>
      <vt:lpstr>Glottic closure shape - (contd)</vt:lpstr>
      <vt:lpstr>Non vibrating portions</vt:lpstr>
      <vt:lpstr>Stroboscopy - uses</vt:lpstr>
      <vt:lpstr>Vocal hygiene</vt:lpstr>
      <vt:lpstr>Specific voice disorders (common)</vt:lpstr>
      <vt:lpstr>Voice disorders (Less frequent)</vt:lpstr>
      <vt:lpstr>Thank	You	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Naveen.G</cp:lastModifiedBy>
  <cp:revision>3</cp:revision>
  <dcterms:created xsi:type="dcterms:W3CDTF">2020-01-05T09:11:00Z</dcterms:created>
  <dcterms:modified xsi:type="dcterms:W3CDTF">2020-02-29T09:23:28Z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2013-12-22T00:00:00Z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  <property fmtid="{D5CDD505-2E9C-101B-9397-08002B2CF9AE}" pid="5" name="KSOProductBuildVer">
    <vt:lpwstr>1033-11.2.0.8970</vt:lpwstr>
  </property>
</Properties>
</file>