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375" y="1492377"/>
            <a:ext cx="689924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375" y="1004391"/>
            <a:ext cx="689924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955" y="1656079"/>
            <a:ext cx="6762089" cy="451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0" y="6858000"/>
                </a:moveTo>
                <a:lnTo>
                  <a:pt x="1600200" y="68580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731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0" y="6858000"/>
                </a:moveTo>
                <a:lnTo>
                  <a:pt x="1600200" y="68580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2909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29400" y="6250330"/>
            <a:ext cx="1600200" cy="607695"/>
          </a:xfrm>
          <a:custGeom>
            <a:avLst/>
            <a:gdLst/>
            <a:ahLst/>
            <a:cxnLst/>
            <a:rect l="l" t="t" r="r" b="b"/>
            <a:pathLst>
              <a:path w="1600200" h="607695">
                <a:moveTo>
                  <a:pt x="0" y="607669"/>
                </a:moveTo>
                <a:lnTo>
                  <a:pt x="1600200" y="607669"/>
                </a:lnTo>
                <a:lnTo>
                  <a:pt x="16002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8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10000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0" y="6858000"/>
                </a:moveTo>
                <a:lnTo>
                  <a:pt x="2819400" y="6858000"/>
                </a:lnTo>
                <a:lnTo>
                  <a:pt x="281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956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242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-6350" y="210058"/>
            <a:ext cx="9156700" cy="66542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4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49089" y="0"/>
            <a:ext cx="3505200" cy="2291715"/>
          </a:xfrm>
          <a:custGeom>
            <a:avLst/>
            <a:gdLst/>
            <a:ahLst/>
            <a:cxnLst/>
            <a:rect l="l" t="t" r="r" b="b"/>
            <a:pathLst>
              <a:path w="3505200" h="2291715">
                <a:moveTo>
                  <a:pt x="0" y="2291334"/>
                </a:moveTo>
                <a:lnTo>
                  <a:pt x="3505199" y="2291334"/>
                </a:lnTo>
                <a:lnTo>
                  <a:pt x="3505199" y="0"/>
                </a:lnTo>
                <a:lnTo>
                  <a:pt x="0" y="0"/>
                </a:lnTo>
                <a:lnTo>
                  <a:pt x="0" y="2291334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50866" y="6129158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81739">
            <a:solidFill>
              <a:srgbClr val="93C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812919" y="3368421"/>
            <a:ext cx="302768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FOREIGN</a:t>
            </a:r>
            <a:r>
              <a:rPr sz="3200" spc="-85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BODY </a:t>
            </a:r>
            <a:r>
              <a:rPr lang="en-IN" sz="3200" spc="-5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- Food and Air Passage</a:t>
            </a:r>
            <a:endParaRPr lang="en-IN" sz="3200" spc="-5" dirty="0">
              <a:solidFill>
                <a:srgbClr val="93C500"/>
              </a:solidFill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12919" y="4450460"/>
            <a:ext cx="21812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715" y="763523"/>
            <a:ext cx="3921252" cy="504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Text Box 22"/>
          <p:cNvSpPr txBox="1"/>
          <p:nvPr/>
        </p:nvSpPr>
        <p:spPr>
          <a:xfrm>
            <a:off x="4730750" y="5192395"/>
            <a:ext cx="2965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IN" altLang="en-US" sz="2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20979" y="5364581"/>
            <a:ext cx="7915909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385"/>
              </a:spcBef>
              <a:tabLst>
                <a:tab pos="7389495" algn="l"/>
              </a:tabLst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2</a:t>
            </a:r>
            <a:r>
              <a:rPr sz="2400" spc="-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yea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-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old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y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nserted</a:t>
            </a:r>
            <a:r>
              <a:rPr sz="2400" spc="-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scre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w</a:t>
            </a:r>
            <a:r>
              <a:rPr sz="2400" spc="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n</a:t>
            </a:r>
            <a:r>
              <a:rPr sz="2400" spc="-4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</a:t>
            </a:r>
            <a:r>
              <a:rPr sz="2400" spc="2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2400" spc="-2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lef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2400" spc="-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nos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2400" spc="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.	</a:t>
            </a:r>
            <a:r>
              <a:rPr sz="24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he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lateral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film of the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skull shows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metallic foreign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75613" y="54864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160389" y="1800225"/>
            <a:ext cx="23177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screw  was</a:t>
            </a:r>
            <a:r>
              <a:rPr sz="2400" spc="-8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removed  from the  patient's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left 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nostril under  general  anaesthesia.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7582" y="908761"/>
            <a:ext cx="5067808" cy="5067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1553336"/>
            <a:ext cx="6690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FOREIGN </a:t>
            </a:r>
            <a:r>
              <a:rPr sz="3600" spc="-5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BODY IN </a:t>
            </a:r>
            <a:r>
              <a:rPr sz="3600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THE</a:t>
            </a:r>
            <a:r>
              <a:rPr sz="3600" spc="-105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LARYNX</a:t>
            </a:r>
            <a:endParaRPr sz="36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045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Laryngeal foreign bodies usually cause  complete or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partial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airway</a:t>
            </a:r>
            <a:r>
              <a:rPr sz="2400" spc="-9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obstruction.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720" y="3428962"/>
            <a:ext cx="3787902" cy="307581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LARYNGEAL FOREIGN</a:t>
            </a:r>
            <a:r>
              <a:rPr spc="-105" dirty="0"/>
              <a:t> </a:t>
            </a:r>
            <a:r>
              <a:rPr spc="-10" dirty="0"/>
              <a:t>BODY  </a:t>
            </a:r>
            <a:r>
              <a:rPr spc="-5" dirty="0"/>
              <a:t>SYMPTOMS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6128385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Croup(laryngotracheobronchitis)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Stridor(abnormal,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high-pitched, musical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breathing</a:t>
            </a:r>
            <a:r>
              <a:rPr sz="2400" spc="-5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sound)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Cough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Hoarseness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7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Dyspnoea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Odynophagia(painful</a:t>
            </a:r>
            <a:r>
              <a:rPr sz="2400" spc="4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swallowing)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Aphonia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276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DIAGNOSIS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789885"/>
            <a:ext cx="5394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Roentgenographic or</a:t>
            </a:r>
            <a:r>
              <a:rPr sz="2400" spc="-3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fluoroscopic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examination.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80" y="3222269"/>
            <a:ext cx="3202051" cy="32020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3660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336486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Heimlich</a:t>
            </a:r>
            <a:r>
              <a:rPr sz="2400" spc="-2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manoeuvre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Tracheotomy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7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Laryngoscopy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7873" y="260604"/>
            <a:ext cx="8548243" cy="6288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47622" y="1268818"/>
            <a:ext cx="6376288" cy="4608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60462" y="960437"/>
            <a:ext cx="6821424" cy="4937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TRACHEOBRONCHIAL</a:t>
            </a:r>
            <a:r>
              <a:rPr spc="-114" dirty="0"/>
              <a:t> </a:t>
            </a:r>
            <a:r>
              <a:rPr dirty="0"/>
              <a:t>TREE  FOREIGN</a:t>
            </a:r>
            <a:r>
              <a:rPr spc="-25" dirty="0"/>
              <a:t> </a:t>
            </a:r>
            <a:r>
              <a:rPr spc="-5" dirty="0"/>
              <a:t>BODY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6327775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main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symptoms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are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SzPct val="75000"/>
              <a:buFont typeface="Wingdings" panose="05000000000000000000"/>
              <a:buChar char=""/>
              <a:tabLst>
                <a:tab pos="286385" algn="l"/>
                <a:tab pos="287655" algn="l"/>
              </a:tabLst>
            </a:pP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episodes of</a:t>
            </a:r>
            <a:r>
              <a:rPr sz="2400" spc="-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coughing,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  <a:buClr>
                <a:srgbClr val="93C500"/>
              </a:buClr>
              <a:buSzPct val="75000"/>
              <a:buFont typeface="Wingdings" panose="05000000000000000000"/>
              <a:buChar char=""/>
              <a:tabLst>
                <a:tab pos="286385" algn="l"/>
                <a:tab pos="287655" algn="l"/>
              </a:tabLst>
            </a:pP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intermittent or continuous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dyspnoea</a:t>
            </a:r>
            <a:r>
              <a:rPr sz="2400" spc="-1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with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cyanosis,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pain,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and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intermittent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hoarseness.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8632" y="4149064"/>
            <a:ext cx="3734054" cy="236969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36436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EPIDIMIOLOGY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22554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Most airway foreign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aspirations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occur </a:t>
            </a:r>
            <a:r>
              <a:rPr sz="2400" spc="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children younger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than 15</a:t>
            </a:r>
            <a:r>
              <a:rPr sz="2400" spc="-10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years.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 marR="454025" indent="-274955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Children aged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1-3 years are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most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susceptible.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184" y="3570732"/>
            <a:ext cx="4466844" cy="27934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881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SITE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48144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This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depends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on the size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and shape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the  foreign</a:t>
            </a:r>
            <a:r>
              <a:rPr sz="2400" spc="-6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body.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 marR="277495" indent="-274955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most common 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site </a:t>
            </a:r>
            <a:r>
              <a:rPr sz="2400" spc="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is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right 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main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bronchus because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its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straighter</a:t>
            </a:r>
            <a:r>
              <a:rPr sz="2400" spc="-10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angle 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origin from the</a:t>
            </a:r>
            <a:r>
              <a:rPr sz="2400" spc="-8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trachea.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83739" y="476707"/>
            <a:ext cx="3555873" cy="6006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941323"/>
            <a:ext cx="881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SITE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1656079"/>
            <a:ext cx="6421755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If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foreign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is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retained for a longer  period the following occur depending on the 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type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foreign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 and</a:t>
            </a:r>
            <a:r>
              <a:rPr sz="2200" spc="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duration: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469900" indent="-457835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accumulation of</a:t>
            </a:r>
            <a:r>
              <a:rPr sz="2200" spc="-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secretions;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469900" indent="-457835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tracheitis or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bronchitis with</a:t>
            </a:r>
            <a:r>
              <a:rPr sz="2200" spc="-8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edema,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469900" indent="-457835">
              <a:lnSpc>
                <a:spcPct val="100000"/>
              </a:lnSpc>
              <a:spcBef>
                <a:spcPts val="525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swelling,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and</a:t>
            </a:r>
            <a:r>
              <a:rPr sz="2200" spc="-3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granulations;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469900" indent="-457835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bleeding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and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bloodstained</a:t>
            </a:r>
            <a:r>
              <a:rPr sz="2200" spc="-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secretions;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469900" indent="-457835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inspiratory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and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expiratory valvular</a:t>
            </a:r>
            <a:r>
              <a:rPr sz="2200" spc="-7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stenoses;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469900" marR="484505" indent="-457835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partial obstruction of the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lower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airway or 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emphysema;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469900" marR="1542415" indent="-457835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atelectasis or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overinflation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</a:t>
            </a:r>
            <a:r>
              <a:rPr sz="2200" spc="-8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 poststenotic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part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</a:t>
            </a:r>
            <a:r>
              <a:rPr sz="2200" spc="-1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lung.</a:t>
            </a:r>
            <a:endParaRPr sz="22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1492377"/>
            <a:ext cx="276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DIAGNOSIS</a:t>
            </a:r>
            <a:endParaRPr sz="40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5394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Roentgenographic or</a:t>
            </a:r>
            <a:r>
              <a:rPr sz="2400" spc="-4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fluoroscopic 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examination.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1492377"/>
            <a:ext cx="2744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3C500"/>
                </a:solidFill>
                <a:latin typeface="Century Gothic" panose="020B0502020202020204"/>
                <a:cs typeface="Century Gothic" panose="020B0502020202020204"/>
              </a:rPr>
              <a:t>TREATMENT</a:t>
            </a:r>
            <a:endParaRPr sz="40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42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Bronchoscopy(under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general</a:t>
            </a:r>
            <a:r>
              <a:rPr sz="2400" spc="6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anesthesia)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2487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ETIOLOGY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930140" y="28955"/>
            <a:ext cx="3000756" cy="22433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90955" y="2317495"/>
            <a:ext cx="6214110" cy="3411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Young children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are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susceptible</a:t>
            </a:r>
            <a:r>
              <a:rPr sz="2200" spc="-5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because: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287020" marR="437515" indent="-274955">
              <a:lnSpc>
                <a:spcPts val="2380"/>
              </a:lnSpc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		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They lack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molars for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proper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grinding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 food.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287020" marR="77470" indent="-274955">
              <a:lnSpc>
                <a:spcPts val="2380"/>
              </a:lnSpc>
              <a:spcBef>
                <a:spcPts val="520"/>
              </a:spcBef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		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They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tend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to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be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running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or playing at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 time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</a:t>
            </a:r>
            <a:r>
              <a:rPr sz="2200" spc="-3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aspiration.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ts val="2510"/>
              </a:lnSpc>
              <a:spcBef>
                <a:spcPts val="230"/>
              </a:spcBef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They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tend to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put objects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 their</a:t>
            </a:r>
            <a:r>
              <a:rPr sz="2200" spc="-5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mouth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287020">
              <a:lnSpc>
                <a:spcPts val="2510"/>
              </a:lnSpc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more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frequently.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287020" marR="5080" indent="-274955">
              <a:lnSpc>
                <a:spcPts val="2380"/>
              </a:lnSpc>
              <a:spcBef>
                <a:spcPts val="560"/>
              </a:spcBef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		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They lack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coordination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swallowing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and 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glottic</a:t>
            </a:r>
            <a:r>
              <a:rPr sz="2200" spc="-5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closure.</a:t>
            </a:r>
            <a:endParaRPr sz="22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4876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PATHOPHYSIOLOGY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6520815" cy="2440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Food items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are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aspirated most</a:t>
            </a:r>
            <a:r>
              <a:rPr sz="2400" spc="-4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commonly;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Peanuts are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most frequently</a:t>
            </a:r>
            <a:r>
              <a:rPr sz="2400" spc="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aspirated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food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287020" marR="267970" indent="-274955" algn="just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After foreign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aspiration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occurs,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 foreign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can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settle </a:t>
            </a: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into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3 anatomic  sites, the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larynx, trachea,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or</a:t>
            </a:r>
            <a:r>
              <a:rPr sz="2400" spc="-5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bronchus.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2155" y="3573055"/>
            <a:ext cx="3172205" cy="21134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38563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20950" algn="l"/>
              </a:tabLst>
            </a:pPr>
            <a:r>
              <a:rPr sz="4000" spc="-10" dirty="0"/>
              <a:t>HIGH</a:t>
            </a:r>
            <a:r>
              <a:rPr sz="4000" spc="25" dirty="0"/>
              <a:t> </a:t>
            </a:r>
            <a:r>
              <a:rPr sz="4000" spc="-5" dirty="0"/>
              <a:t>RISK	</a:t>
            </a:r>
            <a:r>
              <a:rPr sz="4000" spc="-10" dirty="0"/>
              <a:t>ITEMS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190955" y="2236088"/>
            <a:ext cx="185737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Hard</a:t>
            </a:r>
            <a:r>
              <a:rPr sz="2400" spc="-4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Food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Hot</a:t>
            </a:r>
            <a:r>
              <a:rPr sz="2400" spc="2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Dog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-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Peanut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-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Grapes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Beans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800" spc="-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Seeds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757" y="4102785"/>
            <a:ext cx="2664841" cy="2232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72507" y="692658"/>
            <a:ext cx="3396107" cy="295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STAGES/PHASES OF</a:t>
            </a:r>
            <a:r>
              <a:rPr spc="-95" dirty="0"/>
              <a:t> </a:t>
            </a:r>
            <a:r>
              <a:rPr spc="-5" dirty="0"/>
              <a:t>FOREIGN  BODY</a:t>
            </a:r>
            <a:r>
              <a:rPr spc="-30" dirty="0"/>
              <a:t> </a:t>
            </a:r>
            <a:r>
              <a:rPr dirty="0"/>
              <a:t>ASPIRATION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494145" cy="351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Initial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phase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- Choking</a:t>
            </a:r>
            <a:r>
              <a:rPr sz="2200" spc="-26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and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287020" marR="296545">
              <a:lnSpc>
                <a:spcPct val="100000"/>
              </a:lnSpc>
            </a:pP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gasping, coughing, or airway obstruction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at 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time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</a:t>
            </a:r>
            <a:r>
              <a:rPr sz="2200" spc="-5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aspiration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287020" marR="5080" indent="-274955">
              <a:lnSpc>
                <a:spcPct val="100000"/>
              </a:lnSpc>
              <a:spcBef>
                <a:spcPts val="530"/>
              </a:spcBef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Asymptomatic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phase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-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Subsequent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lodging of  the object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with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relaxation of reflexes that  often results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 reduction or cessation of  symptoms,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lasting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hours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to</a:t>
            </a:r>
            <a:r>
              <a:rPr sz="2200" spc="-5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weeks</a:t>
            </a:r>
            <a:endParaRPr sz="2200">
              <a:latin typeface="Century Gothic" panose="020B0502020202020204"/>
              <a:cs typeface="Century Gothic" panose="020B0502020202020204"/>
            </a:endParaRPr>
          </a:p>
          <a:p>
            <a:pPr marL="287020" marR="346075" indent="-274955">
              <a:lnSpc>
                <a:spcPct val="100000"/>
              </a:lnSpc>
              <a:spcBef>
                <a:spcPts val="530"/>
              </a:spcBef>
            </a:pPr>
            <a:r>
              <a:rPr sz="1650" spc="1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Complications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phase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-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Foreign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body 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producing erosion or obstruction leading </a:t>
            </a:r>
            <a:r>
              <a:rPr sz="22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to  </a:t>
            </a:r>
            <a:r>
              <a:rPr sz="22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pneumonia, atelectasis, or</a:t>
            </a:r>
            <a:r>
              <a:rPr sz="2200" spc="-6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abscess</a:t>
            </a:r>
            <a:endParaRPr sz="22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553336"/>
            <a:ext cx="6185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FOREIGN </a:t>
            </a:r>
            <a:r>
              <a:rPr spc="-5" dirty="0"/>
              <a:t>BODY IN </a:t>
            </a:r>
            <a:r>
              <a:rPr dirty="0"/>
              <a:t>THE</a:t>
            </a:r>
            <a:r>
              <a:rPr spc="-105" dirty="0"/>
              <a:t> </a:t>
            </a:r>
            <a:r>
              <a:rPr dirty="0"/>
              <a:t>NOSE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30986" y="2224252"/>
            <a:ext cx="6785609" cy="37509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50" spc="25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1950" spc="-10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Symptoms:</a:t>
            </a:r>
            <a:endParaRPr sz="2600">
              <a:latin typeface="Century Gothic" panose="020B0502020202020204"/>
              <a:cs typeface="Century Gothic" panose="020B0502020202020204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Difficulty breathing </a:t>
            </a:r>
            <a:r>
              <a:rPr sz="26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through the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affected  nostril.</a:t>
            </a:r>
            <a:endParaRPr sz="2600">
              <a:latin typeface="Century Gothic" panose="020B0502020202020204"/>
              <a:cs typeface="Century Gothic" panose="020B0502020202020204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Feeling </a:t>
            </a:r>
            <a:r>
              <a:rPr sz="26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of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something </a:t>
            </a:r>
            <a:r>
              <a:rPr sz="26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 the</a:t>
            </a:r>
            <a:r>
              <a:rPr sz="2600" spc="-5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nose</a:t>
            </a:r>
            <a:endParaRPr sz="2600">
              <a:latin typeface="Century Gothic" panose="020B0502020202020204"/>
              <a:cs typeface="Century Gothic" panose="020B0502020202020204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Foul-smelling</a:t>
            </a:r>
            <a:endParaRPr sz="2600">
              <a:latin typeface="Century Gothic" panose="020B0502020202020204"/>
              <a:cs typeface="Century Gothic" panose="020B0502020202020204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Bloody nasal discharge</a:t>
            </a:r>
            <a:endParaRPr sz="2600">
              <a:latin typeface="Century Gothic" panose="020B0502020202020204"/>
              <a:cs typeface="Century Gothic" panose="020B0502020202020204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Irritability,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particularly in</a:t>
            </a:r>
            <a:r>
              <a:rPr sz="2600" spc="3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infants</a:t>
            </a:r>
            <a:endParaRPr sz="2600">
              <a:latin typeface="Century Gothic" panose="020B0502020202020204"/>
              <a:cs typeface="Century Gothic" panose="020B0502020202020204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Irritation or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pain in </a:t>
            </a:r>
            <a:r>
              <a:rPr sz="26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the</a:t>
            </a:r>
            <a:r>
              <a:rPr sz="2600" spc="-4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nose</a:t>
            </a:r>
            <a:endParaRPr sz="26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276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DIAGNOSIS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63670"/>
            <a:ext cx="268922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1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2100" spc="2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Patient</a:t>
            </a:r>
            <a:r>
              <a:rPr sz="2800" spc="-34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history</a:t>
            </a:r>
            <a:endParaRPr sz="28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1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2100" spc="-265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Rhinoscopy</a:t>
            </a:r>
            <a:endParaRPr sz="28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100" spc="20" dirty="0">
                <a:solidFill>
                  <a:srgbClr val="93C500"/>
                </a:solidFill>
                <a:latin typeface="Wingdings 2" panose="05020102010507070707"/>
                <a:cs typeface="Wingdings 2" panose="05020102010507070707"/>
              </a:rPr>
              <a:t></a:t>
            </a:r>
            <a:r>
              <a:rPr sz="2100" spc="-270" dirty="0">
                <a:solidFill>
                  <a:srgbClr val="93C5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Radiograph</a:t>
            </a:r>
            <a:endParaRPr sz="28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2640" y="2132838"/>
            <a:ext cx="3712464" cy="33362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5570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300" algn="l"/>
              </a:tabLst>
            </a:pPr>
            <a:r>
              <a:rPr sz="4000" spc="-5" dirty="0"/>
              <a:t>METHOD	</a:t>
            </a:r>
            <a:r>
              <a:rPr sz="4000" spc="-10" dirty="0"/>
              <a:t>OF</a:t>
            </a:r>
            <a:r>
              <a:rPr sz="4000" spc="-60" dirty="0"/>
              <a:t> </a:t>
            </a:r>
            <a:r>
              <a:rPr sz="4000" spc="-5" dirty="0"/>
              <a:t>REMOVAL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558609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47980" indent="-33591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48615" algn="l"/>
              </a:tabLst>
            </a:pPr>
            <a:r>
              <a:rPr sz="2400" spc="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Give </a:t>
            </a: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anaesthesia – general or</a:t>
            </a:r>
            <a:r>
              <a:rPr sz="2400" spc="-17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local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348615" indent="-3365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49250" algn="l"/>
              </a:tabLst>
            </a:pPr>
            <a:r>
              <a:rPr sz="2400" spc="-5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Visualization</a:t>
            </a:r>
            <a:endParaRPr sz="2400">
              <a:latin typeface="Century Gothic" panose="020B0502020202020204"/>
              <a:cs typeface="Century Gothic" panose="020B0502020202020204"/>
            </a:endParaRPr>
          </a:p>
          <a:p>
            <a:pPr marL="347980" indent="-33591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48615" algn="l"/>
              </a:tabLst>
            </a:pPr>
            <a:r>
              <a:rPr sz="2400" dirty="0">
                <a:solidFill>
                  <a:srgbClr val="3D3C2C"/>
                </a:solidFill>
                <a:latin typeface="Century Gothic" panose="020B0502020202020204"/>
                <a:cs typeface="Century Gothic" panose="020B0502020202020204"/>
              </a:rPr>
              <a:t>Removal</a:t>
            </a:r>
            <a:endParaRPr sz="24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WPS Presentation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Century Gothic</vt:lpstr>
      <vt:lpstr>Wingdings 2</vt:lpstr>
      <vt:lpstr>Times New Roman</vt:lpstr>
      <vt:lpstr>Arial</vt:lpstr>
      <vt:lpstr>Calibri</vt:lpstr>
      <vt:lpstr>Microsoft YaHei</vt:lpstr>
      <vt:lpstr>Arial Unicode MS</vt:lpstr>
      <vt:lpstr>Wingdings</vt:lpstr>
      <vt:lpstr>Office Theme</vt:lpstr>
      <vt:lpstr>PowerPoint 演示文稿</vt:lpstr>
      <vt:lpstr>EPIDIMIOLOGY</vt:lpstr>
      <vt:lpstr>ETIOLOGY</vt:lpstr>
      <vt:lpstr>PATHOPHYSIOLOGY</vt:lpstr>
      <vt:lpstr>HIGH RISK	ITEMS</vt:lpstr>
      <vt:lpstr>STAGES/PHASES OF FOREIGN  BODY ASPIRATION</vt:lpstr>
      <vt:lpstr>FOREIGN BODY IN THE NOSE</vt:lpstr>
      <vt:lpstr>DIAGNOSIS</vt:lpstr>
      <vt:lpstr>METHOD	OF REMOVAL</vt:lpstr>
      <vt:lpstr>PowerPoint 演示文稿</vt:lpstr>
      <vt:lpstr>PowerPoint 演示文稿</vt:lpstr>
      <vt:lpstr>PowerPoint 演示文稿</vt:lpstr>
      <vt:lpstr>LARYNGEAL FOREIGN BODY  SYMPTOMS</vt:lpstr>
      <vt:lpstr>DIAGNOSIS</vt:lpstr>
      <vt:lpstr>MANAGEMENT</vt:lpstr>
      <vt:lpstr>PowerPoint 演示文稿</vt:lpstr>
      <vt:lpstr>PowerPoint 演示文稿</vt:lpstr>
      <vt:lpstr>PowerPoint 演示文稿</vt:lpstr>
      <vt:lpstr>TRACHEOBRONCHIAL TREE  FOREIGN BODY</vt:lpstr>
      <vt:lpstr>SITE</vt:lpstr>
      <vt:lpstr>PowerPoint 演示文稿</vt:lpstr>
      <vt:lpstr>SITE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Naveen.G</cp:lastModifiedBy>
  <cp:revision>3</cp:revision>
  <dcterms:created xsi:type="dcterms:W3CDTF">2020-01-05T12:09:00Z</dcterms:created>
  <dcterms:modified xsi:type="dcterms:W3CDTF">2020-02-29T09:23:10Z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2020-01-05T00:00:00Z</vt:filetime>
  </property>
  <property fmtid="{D5CDD505-2E9C-101B-9397-08002B2CF9AE}" pid="5" name="KSOProductBuildVer">
    <vt:lpwstr>1033-11.2.0.8970</vt:lpwstr>
  </property>
</Properties>
</file>