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86" r:id="rId22"/>
    <p:sldId id="287" r:id="rId23"/>
    <p:sldId id="288" r:id="rId24"/>
    <p:sldId id="289" r:id="rId25"/>
    <p:sldId id="290" r:id="rId26"/>
    <p:sldId id="291" r:id="rId27"/>
    <p:sldId id="292" r:id="rId2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75126" y="447294"/>
            <a:ext cx="1831975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0491" y="1058392"/>
            <a:ext cx="3820795" cy="4226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tx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354217"/>
          </a:xfrm>
        </p:spPr>
        <p:txBody>
          <a:bodyPr/>
          <a:lstStyle/>
          <a:p>
            <a:r>
              <a:rPr lang="en-US" dirty="0" smtClean="0"/>
              <a:t>Anatomy of trachea and bronchial segments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400050"/>
          </a:xfrm>
        </p:spPr>
        <p:txBody>
          <a:bodyPr/>
          <a:lstStyle/>
          <a:p>
            <a:endParaRPr lang="en-I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90017"/>
            <a:ext cx="178688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80" dirty="0"/>
              <a:t>B</a:t>
            </a:r>
            <a:r>
              <a:rPr spc="-185" dirty="0"/>
              <a:t>ron</a:t>
            </a:r>
            <a:r>
              <a:rPr spc="-175" dirty="0"/>
              <a:t>c</a:t>
            </a:r>
            <a:r>
              <a:rPr spc="-185" dirty="0"/>
              <a:t>h</a:t>
            </a:r>
            <a:r>
              <a:rPr dirty="0"/>
              <a:t>i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5635" y="1511706"/>
            <a:ext cx="3806190" cy="379539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2800" spc="-140" dirty="0">
                <a:latin typeface="Arial" panose="020B0604020202020204"/>
                <a:cs typeface="Arial" panose="020B0604020202020204"/>
              </a:rPr>
              <a:t>The </a:t>
            </a:r>
            <a:r>
              <a:rPr sz="2800" spc="-20" dirty="0">
                <a:latin typeface="Arial" panose="020B0604020202020204"/>
                <a:cs typeface="Arial" panose="020B0604020202020204"/>
              </a:rPr>
              <a:t>right</a:t>
            </a:r>
            <a:r>
              <a:rPr sz="2800" spc="-409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120" dirty="0">
                <a:latin typeface="Arial" panose="020B0604020202020204"/>
                <a:cs typeface="Arial" panose="020B0604020202020204"/>
              </a:rPr>
              <a:t>bronchus: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355600" marR="20701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30" dirty="0">
                <a:latin typeface="Arial" panose="020B0604020202020204"/>
                <a:cs typeface="Arial" panose="020B0604020202020204"/>
              </a:rPr>
              <a:t>Wider, </a:t>
            </a:r>
            <a:r>
              <a:rPr sz="2800" spc="-105" dirty="0">
                <a:latin typeface="Arial" panose="020B0604020202020204"/>
                <a:cs typeface="Arial" panose="020B0604020202020204"/>
              </a:rPr>
              <a:t>shorter, </a:t>
            </a:r>
            <a:r>
              <a:rPr sz="2800" spc="-90" dirty="0">
                <a:latin typeface="Arial" panose="020B0604020202020204"/>
                <a:cs typeface="Arial" panose="020B0604020202020204"/>
              </a:rPr>
              <a:t>and  </a:t>
            </a:r>
            <a:r>
              <a:rPr sz="2800" spc="-65" dirty="0">
                <a:latin typeface="Arial" panose="020B0604020202020204"/>
                <a:cs typeface="Arial" panose="020B0604020202020204"/>
              </a:rPr>
              <a:t>more vertical </a:t>
            </a:r>
            <a:r>
              <a:rPr sz="2800" spc="-20" dirty="0">
                <a:latin typeface="Arial" panose="020B0604020202020204"/>
                <a:cs typeface="Arial" panose="020B0604020202020204"/>
              </a:rPr>
              <a:t>in  </a:t>
            </a:r>
            <a:r>
              <a:rPr sz="2800" spc="-55" dirty="0">
                <a:latin typeface="Arial" panose="020B0604020202020204"/>
                <a:cs typeface="Arial" panose="020B0604020202020204"/>
              </a:rPr>
              <a:t>direction </a:t>
            </a:r>
            <a:r>
              <a:rPr sz="2800" spc="-45" dirty="0">
                <a:latin typeface="Arial" panose="020B0604020202020204"/>
                <a:cs typeface="Arial" panose="020B0604020202020204"/>
              </a:rPr>
              <a:t>than </a:t>
            </a:r>
            <a:r>
              <a:rPr sz="2800" spc="-30" dirty="0">
                <a:latin typeface="Arial" panose="020B0604020202020204"/>
                <a:cs typeface="Arial" panose="020B0604020202020204"/>
              </a:rPr>
              <a:t>the</a:t>
            </a:r>
            <a:r>
              <a:rPr sz="2800" spc="-535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10" dirty="0">
                <a:latin typeface="Arial" panose="020B0604020202020204"/>
                <a:cs typeface="Arial" panose="020B0604020202020204"/>
              </a:rPr>
              <a:t>left.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355600" indent="-342900">
              <a:lnSpc>
                <a:spcPct val="100000"/>
              </a:lnSpc>
              <a:spcBef>
                <a:spcPts val="71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15" dirty="0">
                <a:latin typeface="Arial" panose="020B0604020202020204"/>
                <a:cs typeface="Arial" panose="020B0604020202020204"/>
              </a:rPr>
              <a:t>It </a:t>
            </a:r>
            <a:r>
              <a:rPr sz="2800" spc="-75" dirty="0">
                <a:latin typeface="Arial" panose="020B0604020202020204"/>
                <a:cs typeface="Arial" panose="020B0604020202020204"/>
              </a:rPr>
              <a:t>is </a:t>
            </a:r>
            <a:r>
              <a:rPr sz="2800" spc="-50" dirty="0">
                <a:latin typeface="Arial" panose="020B0604020202020204"/>
                <a:cs typeface="Arial" panose="020B0604020202020204"/>
              </a:rPr>
              <a:t>about </a:t>
            </a:r>
            <a:r>
              <a:rPr sz="2800" spc="-80" dirty="0">
                <a:latin typeface="Arial" panose="020B0604020202020204"/>
                <a:cs typeface="Arial" panose="020B0604020202020204"/>
              </a:rPr>
              <a:t>2.5</a:t>
            </a:r>
            <a:r>
              <a:rPr sz="2800" spc="-590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120" dirty="0">
                <a:latin typeface="Arial" panose="020B0604020202020204"/>
                <a:cs typeface="Arial" panose="020B0604020202020204"/>
              </a:rPr>
              <a:t>cm.Long,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355600" marR="167640" indent="-342900" algn="just">
              <a:lnSpc>
                <a:spcPct val="100000"/>
              </a:lnSpc>
              <a:spcBef>
                <a:spcPts val="695"/>
              </a:spcBef>
              <a:buChar char="•"/>
              <a:tabLst>
                <a:tab pos="355600" algn="l"/>
              </a:tabLst>
            </a:pPr>
            <a:r>
              <a:rPr sz="2800" spc="15" dirty="0">
                <a:latin typeface="Arial" panose="020B0604020202020204"/>
                <a:cs typeface="Arial" panose="020B0604020202020204"/>
              </a:rPr>
              <a:t>It </a:t>
            </a:r>
            <a:r>
              <a:rPr sz="2800" spc="-95" dirty="0">
                <a:latin typeface="Arial" panose="020B0604020202020204"/>
                <a:cs typeface="Arial" panose="020B0604020202020204"/>
              </a:rPr>
              <a:t>enters </a:t>
            </a:r>
            <a:r>
              <a:rPr sz="2800" spc="-35" dirty="0">
                <a:latin typeface="Arial" panose="020B0604020202020204"/>
                <a:cs typeface="Arial" panose="020B0604020202020204"/>
              </a:rPr>
              <a:t>the </a:t>
            </a:r>
            <a:r>
              <a:rPr sz="2800" spc="-30" dirty="0">
                <a:latin typeface="Arial" panose="020B0604020202020204"/>
                <a:cs typeface="Arial" panose="020B0604020202020204"/>
              </a:rPr>
              <a:t>right</a:t>
            </a:r>
            <a:r>
              <a:rPr sz="2800" spc="-300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90" dirty="0">
                <a:latin typeface="Arial" panose="020B0604020202020204"/>
                <a:cs typeface="Arial" panose="020B0604020202020204"/>
              </a:rPr>
              <a:t>lung  </a:t>
            </a:r>
            <a:r>
              <a:rPr sz="2800" spc="-85" dirty="0">
                <a:latin typeface="Arial" panose="020B0604020202020204"/>
                <a:cs typeface="Arial" panose="020B0604020202020204"/>
              </a:rPr>
              <a:t>nearly </a:t>
            </a:r>
            <a:r>
              <a:rPr sz="2800" spc="-80" dirty="0">
                <a:latin typeface="Arial" panose="020B0604020202020204"/>
                <a:cs typeface="Arial" panose="020B0604020202020204"/>
              </a:rPr>
              <a:t>opposite </a:t>
            </a:r>
            <a:r>
              <a:rPr sz="2800" spc="-30" dirty="0">
                <a:latin typeface="Arial" panose="020B0604020202020204"/>
                <a:cs typeface="Arial" panose="020B0604020202020204"/>
              </a:rPr>
              <a:t>the</a:t>
            </a:r>
            <a:r>
              <a:rPr sz="2800" spc="-365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140" dirty="0">
                <a:latin typeface="Arial" panose="020B0604020202020204"/>
                <a:cs typeface="Arial" panose="020B0604020202020204"/>
              </a:rPr>
              <a:t>T5  </a:t>
            </a:r>
            <a:r>
              <a:rPr sz="2800" spc="-75" dirty="0">
                <a:latin typeface="Arial" panose="020B0604020202020204"/>
                <a:cs typeface="Arial" panose="020B0604020202020204"/>
              </a:rPr>
              <a:t>vertebra.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76800" y="1281683"/>
            <a:ext cx="3962400" cy="42672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442417"/>
            <a:ext cx="20008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60" dirty="0">
                <a:latin typeface="Arial" panose="020B0604020202020204"/>
                <a:cs typeface="Arial" panose="020B0604020202020204"/>
              </a:rPr>
              <a:t>Bronchi</a:t>
            </a:r>
            <a:endParaRPr b="1" spc="-16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635" y="1511706"/>
            <a:ext cx="3748404" cy="379539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2800" spc="-140" dirty="0">
                <a:latin typeface="Arial" panose="020B0604020202020204"/>
                <a:cs typeface="Arial" panose="020B0604020202020204"/>
              </a:rPr>
              <a:t>The </a:t>
            </a:r>
            <a:r>
              <a:rPr sz="2800" spc="-65" dirty="0">
                <a:latin typeface="Arial" panose="020B0604020202020204"/>
                <a:cs typeface="Arial" panose="020B0604020202020204"/>
              </a:rPr>
              <a:t>Left</a:t>
            </a:r>
            <a:r>
              <a:rPr sz="2800" spc="-484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140" dirty="0">
                <a:latin typeface="Arial" panose="020B0604020202020204"/>
                <a:cs typeface="Arial" panose="020B0604020202020204"/>
              </a:rPr>
              <a:t>Bronchus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355600" marR="34544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15" dirty="0">
                <a:latin typeface="Arial" panose="020B0604020202020204"/>
                <a:cs typeface="Arial" panose="020B0604020202020204"/>
              </a:rPr>
              <a:t>It</a:t>
            </a:r>
            <a:r>
              <a:rPr sz="2800" spc="55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80" dirty="0">
                <a:latin typeface="Arial" panose="020B0604020202020204"/>
                <a:cs typeface="Arial" panose="020B0604020202020204"/>
              </a:rPr>
              <a:t>is</a:t>
            </a:r>
            <a:r>
              <a:rPr sz="2800" spc="-325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95" dirty="0">
                <a:latin typeface="Arial" panose="020B0604020202020204"/>
                <a:cs typeface="Arial" panose="020B0604020202020204"/>
              </a:rPr>
              <a:t>smaller</a:t>
            </a:r>
            <a:r>
              <a:rPr sz="2800" spc="-220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20" dirty="0">
                <a:latin typeface="Arial" panose="020B0604020202020204"/>
                <a:cs typeface="Arial" panose="020B0604020202020204"/>
              </a:rPr>
              <a:t>in</a:t>
            </a:r>
            <a:r>
              <a:rPr sz="2800" spc="-425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85" dirty="0">
                <a:latin typeface="Arial" panose="020B0604020202020204"/>
                <a:cs typeface="Arial" panose="020B0604020202020204"/>
              </a:rPr>
              <a:t>caliber  </a:t>
            </a:r>
            <a:r>
              <a:rPr sz="2800" spc="-10" dirty="0">
                <a:latin typeface="Arial" panose="020B0604020202020204"/>
                <a:cs typeface="Arial" panose="020B0604020202020204"/>
              </a:rPr>
              <a:t>but </a:t>
            </a:r>
            <a:r>
              <a:rPr sz="2800" spc="-80" dirty="0">
                <a:latin typeface="Arial" panose="020B0604020202020204"/>
                <a:cs typeface="Arial" panose="020B0604020202020204"/>
              </a:rPr>
              <a:t>longer </a:t>
            </a:r>
            <a:r>
              <a:rPr sz="2800" spc="-50" dirty="0">
                <a:latin typeface="Arial" panose="020B0604020202020204"/>
                <a:cs typeface="Arial" panose="020B0604020202020204"/>
              </a:rPr>
              <a:t>than </a:t>
            </a:r>
            <a:r>
              <a:rPr sz="2800" spc="-30" dirty="0">
                <a:latin typeface="Arial" panose="020B0604020202020204"/>
                <a:cs typeface="Arial" panose="020B0604020202020204"/>
              </a:rPr>
              <a:t>the  </a:t>
            </a:r>
            <a:r>
              <a:rPr sz="2800" spc="-20" dirty="0">
                <a:latin typeface="Arial" panose="020B0604020202020204"/>
                <a:cs typeface="Arial" panose="020B0604020202020204"/>
              </a:rPr>
              <a:t>right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434340" indent="-422275">
              <a:lnSpc>
                <a:spcPct val="100000"/>
              </a:lnSpc>
              <a:spcBef>
                <a:spcPts val="710"/>
              </a:spcBef>
              <a:buChar char="•"/>
              <a:tabLst>
                <a:tab pos="434340" algn="l"/>
                <a:tab pos="434975" algn="l"/>
              </a:tabLst>
            </a:pPr>
            <a:r>
              <a:rPr sz="2800" spc="15" dirty="0">
                <a:latin typeface="Arial" panose="020B0604020202020204"/>
                <a:cs typeface="Arial" panose="020B0604020202020204"/>
              </a:rPr>
              <a:t>It </a:t>
            </a:r>
            <a:r>
              <a:rPr sz="2800" spc="-75" dirty="0">
                <a:latin typeface="Arial" panose="020B0604020202020204"/>
                <a:cs typeface="Arial" panose="020B0604020202020204"/>
              </a:rPr>
              <a:t>is </a:t>
            </a:r>
            <a:r>
              <a:rPr sz="2800" spc="-50" dirty="0">
                <a:latin typeface="Arial" panose="020B0604020202020204"/>
                <a:cs typeface="Arial" panose="020B0604020202020204"/>
              </a:rPr>
              <a:t>about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5</a:t>
            </a:r>
            <a:r>
              <a:rPr sz="2800" spc="-585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55" dirty="0">
                <a:latin typeface="Arial" panose="020B0604020202020204"/>
                <a:cs typeface="Arial" panose="020B0604020202020204"/>
              </a:rPr>
              <a:t>cm.long.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355600" marR="5080" indent="-342900">
              <a:lnSpc>
                <a:spcPct val="100000"/>
              </a:lnSpc>
              <a:spcBef>
                <a:spcPts val="6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15" dirty="0">
                <a:latin typeface="Arial" panose="020B0604020202020204"/>
                <a:cs typeface="Arial" panose="020B0604020202020204"/>
              </a:rPr>
              <a:t>It</a:t>
            </a:r>
            <a:r>
              <a:rPr sz="2800" spc="-140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95" dirty="0">
                <a:latin typeface="Arial" panose="020B0604020202020204"/>
                <a:cs typeface="Arial" panose="020B0604020202020204"/>
              </a:rPr>
              <a:t>enters</a:t>
            </a:r>
            <a:r>
              <a:rPr sz="2800" spc="-285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30" dirty="0">
                <a:latin typeface="Arial" panose="020B0604020202020204"/>
                <a:cs typeface="Arial" panose="020B0604020202020204"/>
              </a:rPr>
              <a:t>the</a:t>
            </a:r>
            <a:r>
              <a:rPr sz="2800" spc="-180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10" dirty="0">
                <a:latin typeface="Arial" panose="020B0604020202020204"/>
                <a:cs typeface="Arial" panose="020B0604020202020204"/>
              </a:rPr>
              <a:t>root</a:t>
            </a:r>
            <a:r>
              <a:rPr sz="2800" spc="-145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10" dirty="0">
                <a:latin typeface="Arial" panose="020B0604020202020204"/>
                <a:cs typeface="Arial" panose="020B0604020202020204"/>
              </a:rPr>
              <a:t>of</a:t>
            </a:r>
            <a:r>
              <a:rPr sz="2800" spc="-185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30" dirty="0">
                <a:latin typeface="Arial" panose="020B0604020202020204"/>
                <a:cs typeface="Arial" panose="020B0604020202020204"/>
              </a:rPr>
              <a:t>the  </a:t>
            </a:r>
            <a:r>
              <a:rPr sz="2800" spc="5" dirty="0">
                <a:latin typeface="Arial" panose="020B0604020202020204"/>
                <a:cs typeface="Arial" panose="020B0604020202020204"/>
              </a:rPr>
              <a:t>left </a:t>
            </a:r>
            <a:r>
              <a:rPr sz="2800" spc="-85" dirty="0">
                <a:latin typeface="Arial" panose="020B0604020202020204"/>
                <a:cs typeface="Arial" panose="020B0604020202020204"/>
              </a:rPr>
              <a:t>lung </a:t>
            </a:r>
            <a:r>
              <a:rPr sz="2800" spc="-75" dirty="0">
                <a:latin typeface="Arial" panose="020B0604020202020204"/>
                <a:cs typeface="Arial" panose="020B0604020202020204"/>
              </a:rPr>
              <a:t>opposite </a:t>
            </a:r>
            <a:r>
              <a:rPr sz="2800" spc="-30" dirty="0">
                <a:latin typeface="Arial" panose="020B0604020202020204"/>
                <a:cs typeface="Arial" panose="020B0604020202020204"/>
              </a:rPr>
              <a:t>the  </a:t>
            </a:r>
            <a:r>
              <a:rPr sz="2800" spc="-135" dirty="0">
                <a:latin typeface="Arial" panose="020B0604020202020204"/>
                <a:cs typeface="Arial" panose="020B0604020202020204"/>
              </a:rPr>
              <a:t>T6</a:t>
            </a:r>
            <a:r>
              <a:rPr sz="2800" spc="-395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80" dirty="0">
                <a:latin typeface="Arial" panose="020B0604020202020204"/>
                <a:cs typeface="Arial" panose="020B0604020202020204"/>
              </a:rPr>
              <a:t>vertebra.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94632" y="1524000"/>
            <a:ext cx="4511040" cy="44958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0" y="838200"/>
            <a:ext cx="914400" cy="3124200"/>
          </a:xfrm>
          <a:custGeom>
            <a:avLst/>
            <a:gdLst/>
            <a:ahLst/>
            <a:cxnLst/>
            <a:rect l="l" t="t" r="r" b="b"/>
            <a:pathLst>
              <a:path w="914400" h="3124200">
                <a:moveTo>
                  <a:pt x="0" y="3124200"/>
                </a:moveTo>
                <a:lnTo>
                  <a:pt x="914400" y="3124200"/>
                </a:lnTo>
                <a:lnTo>
                  <a:pt x="914400" y="0"/>
                </a:lnTo>
                <a:lnTo>
                  <a:pt x="0" y="0"/>
                </a:lnTo>
                <a:lnTo>
                  <a:pt x="0" y="312420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10000" y="838200"/>
            <a:ext cx="914400" cy="3124200"/>
          </a:xfrm>
          <a:custGeom>
            <a:avLst/>
            <a:gdLst/>
            <a:ahLst/>
            <a:cxnLst/>
            <a:rect l="l" t="t" r="r" b="b"/>
            <a:pathLst>
              <a:path w="914400" h="3124200">
                <a:moveTo>
                  <a:pt x="0" y="3124200"/>
                </a:moveTo>
                <a:lnTo>
                  <a:pt x="914400" y="3124200"/>
                </a:lnTo>
                <a:lnTo>
                  <a:pt x="914400" y="0"/>
                </a:lnTo>
                <a:lnTo>
                  <a:pt x="0" y="0"/>
                </a:lnTo>
                <a:lnTo>
                  <a:pt x="0" y="31242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334511" y="3753611"/>
            <a:ext cx="923925" cy="1408430"/>
          </a:xfrm>
          <a:custGeom>
            <a:avLst/>
            <a:gdLst/>
            <a:ahLst/>
            <a:cxnLst/>
            <a:rect l="l" t="t" r="r" b="b"/>
            <a:pathLst>
              <a:path w="923925" h="1408429">
                <a:moveTo>
                  <a:pt x="366522" y="0"/>
                </a:moveTo>
                <a:lnTo>
                  <a:pt x="0" y="1243330"/>
                </a:lnTo>
                <a:lnTo>
                  <a:pt x="557022" y="1407921"/>
                </a:lnTo>
                <a:lnTo>
                  <a:pt x="923543" y="164592"/>
                </a:lnTo>
                <a:lnTo>
                  <a:pt x="366522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334511" y="3753611"/>
            <a:ext cx="923925" cy="1408430"/>
          </a:xfrm>
          <a:custGeom>
            <a:avLst/>
            <a:gdLst/>
            <a:ahLst/>
            <a:cxnLst/>
            <a:rect l="l" t="t" r="r" b="b"/>
            <a:pathLst>
              <a:path w="923925" h="1408429">
                <a:moveTo>
                  <a:pt x="366522" y="0"/>
                </a:moveTo>
                <a:lnTo>
                  <a:pt x="923543" y="164592"/>
                </a:lnTo>
                <a:lnTo>
                  <a:pt x="557022" y="1407921"/>
                </a:lnTo>
                <a:lnTo>
                  <a:pt x="0" y="1243330"/>
                </a:lnTo>
                <a:lnTo>
                  <a:pt x="366522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24171" y="3767328"/>
            <a:ext cx="1195070" cy="1926589"/>
          </a:xfrm>
          <a:custGeom>
            <a:avLst/>
            <a:gdLst/>
            <a:ahLst/>
            <a:cxnLst/>
            <a:rect l="l" t="t" r="r" b="b"/>
            <a:pathLst>
              <a:path w="1195070" h="1926589">
                <a:moveTo>
                  <a:pt x="417322" y="0"/>
                </a:moveTo>
                <a:lnTo>
                  <a:pt x="0" y="186690"/>
                </a:lnTo>
                <a:lnTo>
                  <a:pt x="777366" y="1926145"/>
                </a:lnTo>
                <a:lnTo>
                  <a:pt x="1194689" y="1739519"/>
                </a:lnTo>
                <a:lnTo>
                  <a:pt x="417322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24171" y="3767328"/>
            <a:ext cx="1195070" cy="1926589"/>
          </a:xfrm>
          <a:custGeom>
            <a:avLst/>
            <a:gdLst/>
            <a:ahLst/>
            <a:cxnLst/>
            <a:rect l="l" t="t" r="r" b="b"/>
            <a:pathLst>
              <a:path w="1195070" h="1926589">
                <a:moveTo>
                  <a:pt x="0" y="186690"/>
                </a:moveTo>
                <a:lnTo>
                  <a:pt x="417322" y="0"/>
                </a:lnTo>
                <a:lnTo>
                  <a:pt x="1194689" y="1739519"/>
                </a:lnTo>
                <a:lnTo>
                  <a:pt x="777366" y="1926145"/>
                </a:lnTo>
                <a:lnTo>
                  <a:pt x="0" y="18669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10000" y="11430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10000" y="1517903"/>
            <a:ext cx="914400" cy="12700"/>
          </a:xfrm>
          <a:custGeom>
            <a:avLst/>
            <a:gdLst/>
            <a:ahLst/>
            <a:cxnLst/>
            <a:rect l="l" t="t" r="r" b="b"/>
            <a:pathLst>
              <a:path w="914400" h="12700">
                <a:moveTo>
                  <a:pt x="0" y="12192"/>
                </a:moveTo>
                <a:lnTo>
                  <a:pt x="914400" y="12192"/>
                </a:lnTo>
                <a:lnTo>
                  <a:pt x="91440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10000" y="1898903"/>
            <a:ext cx="914400" cy="12700"/>
          </a:xfrm>
          <a:custGeom>
            <a:avLst/>
            <a:gdLst/>
            <a:ahLst/>
            <a:cxnLst/>
            <a:rect l="l" t="t" r="r" b="b"/>
            <a:pathLst>
              <a:path w="914400" h="12700">
                <a:moveTo>
                  <a:pt x="0" y="12192"/>
                </a:moveTo>
                <a:lnTo>
                  <a:pt x="914400" y="12192"/>
                </a:lnTo>
                <a:lnTo>
                  <a:pt x="91440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10000" y="2203703"/>
            <a:ext cx="914400" cy="12700"/>
          </a:xfrm>
          <a:custGeom>
            <a:avLst/>
            <a:gdLst/>
            <a:ahLst/>
            <a:cxnLst/>
            <a:rect l="l" t="t" r="r" b="b"/>
            <a:pathLst>
              <a:path w="914400" h="12700">
                <a:moveTo>
                  <a:pt x="0" y="12192"/>
                </a:moveTo>
                <a:lnTo>
                  <a:pt x="914400" y="12192"/>
                </a:lnTo>
                <a:lnTo>
                  <a:pt x="91440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10000" y="2584703"/>
            <a:ext cx="914400" cy="12700"/>
          </a:xfrm>
          <a:custGeom>
            <a:avLst/>
            <a:gdLst/>
            <a:ahLst/>
            <a:cxnLst/>
            <a:rect l="l" t="t" r="r" b="b"/>
            <a:pathLst>
              <a:path w="914400" h="12700">
                <a:moveTo>
                  <a:pt x="0" y="12192"/>
                </a:moveTo>
                <a:lnTo>
                  <a:pt x="914400" y="12192"/>
                </a:lnTo>
                <a:lnTo>
                  <a:pt x="91440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810000" y="2965703"/>
            <a:ext cx="914400" cy="12700"/>
          </a:xfrm>
          <a:custGeom>
            <a:avLst/>
            <a:gdLst/>
            <a:ahLst/>
            <a:cxnLst/>
            <a:rect l="l" t="t" r="r" b="b"/>
            <a:pathLst>
              <a:path w="914400" h="12700">
                <a:moveTo>
                  <a:pt x="0" y="12192"/>
                </a:moveTo>
                <a:lnTo>
                  <a:pt x="914400" y="12192"/>
                </a:lnTo>
                <a:lnTo>
                  <a:pt x="914400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810000" y="3346704"/>
            <a:ext cx="914400" cy="12700"/>
          </a:xfrm>
          <a:custGeom>
            <a:avLst/>
            <a:gdLst/>
            <a:ahLst/>
            <a:cxnLst/>
            <a:rect l="l" t="t" r="r" b="b"/>
            <a:pathLst>
              <a:path w="914400" h="12700">
                <a:moveTo>
                  <a:pt x="0" y="12191"/>
                </a:moveTo>
                <a:lnTo>
                  <a:pt x="914400" y="12191"/>
                </a:lnTo>
                <a:lnTo>
                  <a:pt x="91440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657600" y="4114800"/>
            <a:ext cx="457200" cy="228600"/>
          </a:xfrm>
          <a:custGeom>
            <a:avLst/>
            <a:gdLst/>
            <a:ahLst/>
            <a:cxnLst/>
            <a:rect l="l" t="t" r="r" b="b"/>
            <a:pathLst>
              <a:path w="457200" h="228600">
                <a:moveTo>
                  <a:pt x="0" y="0"/>
                </a:moveTo>
                <a:lnTo>
                  <a:pt x="457200" y="22860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505200" y="4343400"/>
            <a:ext cx="381000" cy="152400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0" y="0"/>
                </a:moveTo>
                <a:lnTo>
                  <a:pt x="381000" y="15240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429000" y="4495800"/>
            <a:ext cx="381000" cy="152400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0" y="0"/>
                </a:moveTo>
                <a:lnTo>
                  <a:pt x="381000" y="15240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429000" y="4876800"/>
            <a:ext cx="381000" cy="152400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0" y="0"/>
                </a:moveTo>
                <a:lnTo>
                  <a:pt x="381000" y="15240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429000" y="4648200"/>
            <a:ext cx="381000" cy="152400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0" y="0"/>
                </a:moveTo>
                <a:lnTo>
                  <a:pt x="381000" y="15240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724400" y="4343400"/>
            <a:ext cx="304800" cy="76200"/>
          </a:xfrm>
          <a:custGeom>
            <a:avLst/>
            <a:gdLst/>
            <a:ahLst/>
            <a:cxnLst/>
            <a:rect l="l" t="t" r="r" b="b"/>
            <a:pathLst>
              <a:path w="304800" h="76200">
                <a:moveTo>
                  <a:pt x="0" y="76200"/>
                </a:moveTo>
                <a:lnTo>
                  <a:pt x="3048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572000" y="4114800"/>
            <a:ext cx="304800" cy="76200"/>
          </a:xfrm>
          <a:custGeom>
            <a:avLst/>
            <a:gdLst/>
            <a:ahLst/>
            <a:cxnLst/>
            <a:rect l="l" t="t" r="r" b="b"/>
            <a:pathLst>
              <a:path w="304800" h="76200">
                <a:moveTo>
                  <a:pt x="0" y="76200"/>
                </a:moveTo>
                <a:lnTo>
                  <a:pt x="3048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029200" y="5105400"/>
            <a:ext cx="304800" cy="76200"/>
          </a:xfrm>
          <a:custGeom>
            <a:avLst/>
            <a:gdLst/>
            <a:ahLst/>
            <a:cxnLst/>
            <a:rect l="l" t="t" r="r" b="b"/>
            <a:pathLst>
              <a:path w="304800" h="76200">
                <a:moveTo>
                  <a:pt x="0" y="76200"/>
                </a:moveTo>
                <a:lnTo>
                  <a:pt x="3048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876800" y="4876800"/>
            <a:ext cx="304800" cy="76200"/>
          </a:xfrm>
          <a:custGeom>
            <a:avLst/>
            <a:gdLst/>
            <a:ahLst/>
            <a:cxnLst/>
            <a:rect l="l" t="t" r="r" b="b"/>
            <a:pathLst>
              <a:path w="304800" h="76200">
                <a:moveTo>
                  <a:pt x="0" y="76200"/>
                </a:moveTo>
                <a:lnTo>
                  <a:pt x="3048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800600" y="4572000"/>
            <a:ext cx="304800" cy="76200"/>
          </a:xfrm>
          <a:custGeom>
            <a:avLst/>
            <a:gdLst/>
            <a:ahLst/>
            <a:cxnLst/>
            <a:rect l="l" t="t" r="r" b="b"/>
            <a:pathLst>
              <a:path w="304800" h="76200">
                <a:moveTo>
                  <a:pt x="0" y="76200"/>
                </a:moveTo>
                <a:lnTo>
                  <a:pt x="3048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953000" y="2552700"/>
            <a:ext cx="76200" cy="762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029200" y="2590800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40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6709664" y="2372105"/>
            <a:ext cx="852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 panose="030F0702030302020204"/>
                <a:cs typeface="Comic Sans MS" panose="030F0702030302020204"/>
              </a:rPr>
              <a:t>trachea</a:t>
            </a:r>
            <a:endParaRPr sz="1800">
              <a:latin typeface="Comic Sans MS" panose="030F0702030302020204"/>
              <a:cs typeface="Comic Sans MS" panose="030F0702030302020204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334000" y="4533900"/>
            <a:ext cx="76200" cy="762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5397500" y="4277614"/>
            <a:ext cx="207518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15035" algn="l"/>
                <a:tab pos="1095375" algn="l"/>
              </a:tabLst>
            </a:pPr>
            <a:r>
              <a:rPr sz="1800" u="sng" dirty="0">
                <a:uFill>
                  <a:solidFill>
                    <a:srgbClr val="000000"/>
                  </a:solidFill>
                </a:uFill>
                <a:latin typeface="Comic Sans MS" panose="030F0702030302020204"/>
                <a:cs typeface="Comic Sans MS" panose="030F0702030302020204"/>
              </a:rPr>
              <a:t> 	</a:t>
            </a:r>
            <a:r>
              <a:rPr sz="1800" dirty="0">
                <a:latin typeface="Comic Sans MS" panose="030F0702030302020204"/>
                <a:cs typeface="Comic Sans MS" panose="030F0702030302020204"/>
              </a:rPr>
              <a:t>	Left</a:t>
            </a:r>
            <a:endParaRPr sz="1800">
              <a:latin typeface="Comic Sans MS" panose="030F0702030302020204"/>
              <a:cs typeface="Comic Sans MS" panose="030F0702030302020204"/>
            </a:endParaRPr>
          </a:p>
          <a:p>
            <a:pPr marL="1096010" marR="5080">
              <a:lnSpc>
                <a:spcPct val="100000"/>
              </a:lnSpc>
            </a:pPr>
            <a:r>
              <a:rPr sz="1800" dirty="0">
                <a:latin typeface="Comic Sans MS" panose="030F0702030302020204"/>
                <a:cs typeface="Comic Sans MS" panose="030F0702030302020204"/>
              </a:rPr>
              <a:t>primary  bro</a:t>
            </a:r>
            <a:r>
              <a:rPr sz="1800" spc="5" dirty="0">
                <a:latin typeface="Comic Sans MS" panose="030F0702030302020204"/>
                <a:cs typeface="Comic Sans MS" panose="030F0702030302020204"/>
              </a:rPr>
              <a:t>n</a:t>
            </a:r>
            <a:r>
              <a:rPr sz="1800" dirty="0">
                <a:latin typeface="Comic Sans MS" panose="030F0702030302020204"/>
                <a:cs typeface="Comic Sans MS" panose="030F0702030302020204"/>
              </a:rPr>
              <a:t>chus</a:t>
            </a:r>
            <a:endParaRPr sz="1800">
              <a:latin typeface="Comic Sans MS" panose="030F0702030302020204"/>
              <a:cs typeface="Comic Sans MS" panose="030F0702030302020204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124200" y="4457700"/>
            <a:ext cx="63500" cy="76200"/>
          </a:xfrm>
          <a:custGeom>
            <a:avLst/>
            <a:gdLst/>
            <a:ahLst/>
            <a:cxnLst/>
            <a:rect l="l" t="t" r="r" b="b"/>
            <a:pathLst>
              <a:path w="63500" h="76200">
                <a:moveTo>
                  <a:pt x="0" y="0"/>
                </a:moveTo>
                <a:lnTo>
                  <a:pt x="0" y="76200"/>
                </a:lnTo>
                <a:lnTo>
                  <a:pt x="63500" y="44450"/>
                </a:lnTo>
                <a:lnTo>
                  <a:pt x="12700" y="44450"/>
                </a:lnTo>
                <a:lnTo>
                  <a:pt x="12700" y="31750"/>
                </a:lnTo>
                <a:lnTo>
                  <a:pt x="63500" y="317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535635" y="3972814"/>
            <a:ext cx="593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 panose="030F0702030302020204"/>
                <a:cs typeface="Comic Sans MS" panose="030F0702030302020204"/>
              </a:rPr>
              <a:t>Rig</a:t>
            </a:r>
            <a:r>
              <a:rPr sz="1800" spc="-10" dirty="0">
                <a:latin typeface="Comic Sans MS" panose="030F0702030302020204"/>
                <a:cs typeface="Comic Sans MS" panose="030F0702030302020204"/>
              </a:rPr>
              <a:t>h</a:t>
            </a:r>
            <a:r>
              <a:rPr sz="1800" dirty="0">
                <a:latin typeface="Comic Sans MS" panose="030F0702030302020204"/>
                <a:cs typeface="Comic Sans MS" panose="030F0702030302020204"/>
              </a:rPr>
              <a:t>t</a:t>
            </a:r>
            <a:endParaRPr sz="1800">
              <a:latin typeface="Comic Sans MS" panose="030F0702030302020204"/>
              <a:cs typeface="Comic Sans MS" panose="030F0702030302020204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044700" y="4247133"/>
            <a:ext cx="1233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19835" algn="l"/>
              </a:tabLst>
            </a:pPr>
            <a:r>
              <a:rPr sz="1800" u="sng" dirty="0">
                <a:uFill>
                  <a:solidFill>
                    <a:srgbClr val="000000"/>
                  </a:solidFill>
                </a:uFill>
                <a:latin typeface="Comic Sans MS" panose="030F0702030302020204"/>
                <a:cs typeface="Comic Sans MS" panose="030F0702030302020204"/>
              </a:rPr>
              <a:t> 	</a:t>
            </a:r>
            <a:endParaRPr sz="1800">
              <a:latin typeface="Comic Sans MS" panose="030F0702030302020204"/>
              <a:cs typeface="Comic Sans MS" panose="030F0702030302020204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5635" y="4247133"/>
            <a:ext cx="10007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 panose="030F0702030302020204"/>
                <a:cs typeface="Comic Sans MS" panose="030F0702030302020204"/>
              </a:rPr>
              <a:t>Primary  </a:t>
            </a:r>
            <a:r>
              <a:rPr sz="1800" spc="5" dirty="0">
                <a:latin typeface="Comic Sans MS" panose="030F0702030302020204"/>
                <a:cs typeface="Comic Sans MS" panose="030F0702030302020204"/>
              </a:rPr>
              <a:t>B</a:t>
            </a:r>
            <a:r>
              <a:rPr sz="1800" spc="-5" dirty="0">
                <a:latin typeface="Comic Sans MS" panose="030F0702030302020204"/>
                <a:cs typeface="Comic Sans MS" panose="030F0702030302020204"/>
              </a:rPr>
              <a:t>r</a:t>
            </a:r>
            <a:r>
              <a:rPr sz="1800" dirty="0">
                <a:latin typeface="Comic Sans MS" panose="030F0702030302020204"/>
                <a:cs typeface="Comic Sans MS" panose="030F0702030302020204"/>
              </a:rPr>
              <a:t>onchus</a:t>
            </a:r>
            <a:endParaRPr sz="1800">
              <a:latin typeface="Comic Sans MS" panose="030F0702030302020204"/>
              <a:cs typeface="Comic Sans MS" panose="030F0702030302020204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371600" y="3416300"/>
            <a:ext cx="0" cy="850900"/>
          </a:xfrm>
          <a:custGeom>
            <a:avLst/>
            <a:gdLst/>
            <a:ahLst/>
            <a:cxnLst/>
            <a:rect l="l" t="t" r="r" b="b"/>
            <a:pathLst>
              <a:path h="850900">
                <a:moveTo>
                  <a:pt x="0" y="0"/>
                </a:moveTo>
                <a:lnTo>
                  <a:pt x="0" y="8509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333500" y="3352800"/>
            <a:ext cx="7620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535635" y="1990471"/>
            <a:ext cx="14192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mic Sans MS" panose="030F0702030302020204"/>
                <a:cs typeface="Comic Sans MS" panose="030F0702030302020204"/>
              </a:rPr>
              <a:t>Wider,</a:t>
            </a:r>
            <a:r>
              <a:rPr sz="1800" spc="-40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1800" dirty="0">
                <a:latin typeface="Comic Sans MS" panose="030F0702030302020204"/>
                <a:cs typeface="Comic Sans MS" panose="030F0702030302020204"/>
              </a:rPr>
              <a:t>short  er, and </a:t>
            </a:r>
            <a:r>
              <a:rPr sz="1800" spc="-5" dirty="0">
                <a:latin typeface="Comic Sans MS" panose="030F0702030302020204"/>
                <a:cs typeface="Comic Sans MS" panose="030F0702030302020204"/>
              </a:rPr>
              <a:t>more  </a:t>
            </a:r>
            <a:r>
              <a:rPr sz="1800" spc="-10" dirty="0">
                <a:latin typeface="Comic Sans MS" panose="030F0702030302020204"/>
                <a:cs typeface="Comic Sans MS" panose="030F0702030302020204"/>
              </a:rPr>
              <a:t>vertical </a:t>
            </a:r>
            <a:r>
              <a:rPr sz="1800" spc="-5" dirty="0">
                <a:latin typeface="Comic Sans MS" panose="030F0702030302020204"/>
                <a:cs typeface="Comic Sans MS" panose="030F0702030302020204"/>
              </a:rPr>
              <a:t>than  </a:t>
            </a:r>
            <a:r>
              <a:rPr sz="1800" dirty="0">
                <a:latin typeface="Comic Sans MS" panose="030F0702030302020204"/>
                <a:cs typeface="Comic Sans MS" panose="030F0702030302020204"/>
              </a:rPr>
              <a:t>the</a:t>
            </a:r>
            <a:r>
              <a:rPr sz="1800" spc="-60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1800" spc="-5" dirty="0">
                <a:latin typeface="Comic Sans MS" panose="030F0702030302020204"/>
                <a:cs typeface="Comic Sans MS" panose="030F0702030302020204"/>
              </a:rPr>
              <a:t>left</a:t>
            </a:r>
            <a:endParaRPr sz="1800">
              <a:latin typeface="Comic Sans MS" panose="030F0702030302020204"/>
              <a:cs typeface="Comic Sans MS" panose="030F07020303020202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8394" y="125679"/>
            <a:ext cx="178688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80" dirty="0"/>
              <a:t>B</a:t>
            </a:r>
            <a:r>
              <a:rPr spc="-185" dirty="0"/>
              <a:t>ron</a:t>
            </a:r>
            <a:r>
              <a:rPr spc="-175" dirty="0"/>
              <a:t>c</a:t>
            </a:r>
            <a:r>
              <a:rPr spc="-185" dirty="0"/>
              <a:t>h</a:t>
            </a:r>
            <a:r>
              <a:rPr dirty="0"/>
              <a:t>i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56691" y="806323"/>
            <a:ext cx="3364865" cy="481012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55600" marR="475615" indent="-342900">
              <a:lnSpc>
                <a:spcPct val="8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  <a:tab pos="1237615" algn="l"/>
                <a:tab pos="1623695" algn="l"/>
              </a:tabLst>
            </a:pPr>
            <a:r>
              <a:rPr sz="2800" spc="-140" dirty="0">
                <a:latin typeface="Arial" panose="020B0604020202020204"/>
                <a:cs typeface="Arial" panose="020B0604020202020204"/>
              </a:rPr>
              <a:t>The </a:t>
            </a:r>
            <a:r>
              <a:rPr sz="2800" spc="-55" dirty="0">
                <a:latin typeface="Arial" panose="020B0604020202020204"/>
                <a:cs typeface="Arial" panose="020B0604020202020204"/>
              </a:rPr>
              <a:t>primary  </a:t>
            </a:r>
            <a:r>
              <a:rPr sz="2800" spc="-75" dirty="0">
                <a:latin typeface="Arial" panose="020B0604020202020204"/>
                <a:cs typeface="Arial" panose="020B0604020202020204"/>
              </a:rPr>
              <a:t>bronchi	divide</a:t>
            </a:r>
            <a:r>
              <a:rPr sz="2800" spc="-215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5" dirty="0">
                <a:latin typeface="Arial" panose="020B0604020202020204"/>
                <a:cs typeface="Arial" panose="020B0604020202020204"/>
              </a:rPr>
              <a:t>to  </a:t>
            </a:r>
            <a:r>
              <a:rPr sz="2800" spc="-30" dirty="0">
                <a:latin typeface="Arial" panose="020B0604020202020204"/>
                <a:cs typeface="Arial" panose="020B0604020202020204"/>
              </a:rPr>
              <a:t>form	</a:t>
            </a:r>
            <a:r>
              <a:rPr sz="2800" spc="-160" dirty="0">
                <a:latin typeface="Arial" panose="020B0604020202020204"/>
                <a:cs typeface="Arial" panose="020B0604020202020204"/>
              </a:rPr>
              <a:t>Secondary  </a:t>
            </a:r>
            <a:r>
              <a:rPr sz="2800" spc="-105" dirty="0">
                <a:latin typeface="Arial" panose="020B0604020202020204"/>
                <a:cs typeface="Arial" panose="020B0604020202020204"/>
              </a:rPr>
              <a:t>Bronchi	</a:t>
            </a:r>
            <a:r>
              <a:rPr sz="2800" spc="-65" dirty="0">
                <a:latin typeface="Arial" panose="020B0604020202020204"/>
                <a:cs typeface="Arial" panose="020B0604020202020204"/>
              </a:rPr>
              <a:t>(lobar  </a:t>
            </a:r>
            <a:r>
              <a:rPr sz="2800" spc="-75" dirty="0">
                <a:latin typeface="Arial" panose="020B0604020202020204"/>
                <a:cs typeface="Arial" panose="020B0604020202020204"/>
              </a:rPr>
              <a:t>bronchi).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695"/>
              </a:spcBef>
              <a:buChar char="•"/>
              <a:tabLst>
                <a:tab pos="355600" algn="l"/>
              </a:tabLst>
            </a:pPr>
            <a:r>
              <a:rPr sz="2800" spc="-130" dirty="0">
                <a:latin typeface="Arial" panose="020B0604020202020204"/>
                <a:cs typeface="Arial" panose="020B0604020202020204"/>
              </a:rPr>
              <a:t>There </a:t>
            </a:r>
            <a:r>
              <a:rPr sz="2800" spc="-80" dirty="0">
                <a:latin typeface="Arial" panose="020B0604020202020204"/>
                <a:cs typeface="Arial" panose="020B0604020202020204"/>
              </a:rPr>
              <a:t>is </a:t>
            </a:r>
            <a:r>
              <a:rPr sz="2800" spc="-120" dirty="0">
                <a:latin typeface="Arial" panose="020B0604020202020204"/>
                <a:cs typeface="Arial" panose="020B0604020202020204"/>
              </a:rPr>
              <a:t>one  </a:t>
            </a:r>
            <a:r>
              <a:rPr sz="2800" spc="-135" dirty="0">
                <a:latin typeface="Arial" panose="020B0604020202020204"/>
                <a:cs typeface="Arial" panose="020B0604020202020204"/>
              </a:rPr>
              <a:t>secondary bronchus 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for </a:t>
            </a:r>
            <a:r>
              <a:rPr sz="2800" spc="-135" dirty="0">
                <a:latin typeface="Arial" panose="020B0604020202020204"/>
                <a:cs typeface="Arial" panose="020B0604020202020204"/>
              </a:rPr>
              <a:t>each </a:t>
            </a:r>
            <a:r>
              <a:rPr sz="2800" spc="-60" dirty="0">
                <a:latin typeface="Arial" panose="020B0604020202020204"/>
                <a:cs typeface="Arial" panose="020B0604020202020204"/>
              </a:rPr>
              <a:t>lobe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of</a:t>
            </a:r>
            <a:r>
              <a:rPr sz="2800" spc="-140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25" dirty="0">
                <a:latin typeface="Arial" panose="020B0604020202020204"/>
                <a:cs typeface="Arial" panose="020B0604020202020204"/>
              </a:rPr>
              <a:t>the  </a:t>
            </a:r>
            <a:r>
              <a:rPr sz="2800" spc="-114" dirty="0">
                <a:latin typeface="Arial" panose="020B0604020202020204"/>
                <a:cs typeface="Arial" panose="020B0604020202020204"/>
              </a:rPr>
              <a:t>lungs.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355600" marR="501015" indent="-342900" algn="just">
              <a:lnSpc>
                <a:spcPts val="2700"/>
              </a:lnSpc>
              <a:spcBef>
                <a:spcPts val="580"/>
              </a:spcBef>
              <a:buChar char="•"/>
              <a:tabLst>
                <a:tab pos="355600" algn="l"/>
              </a:tabLst>
            </a:pPr>
            <a:r>
              <a:rPr sz="2800" spc="-130" dirty="0">
                <a:latin typeface="Arial" panose="020B0604020202020204"/>
                <a:cs typeface="Arial" panose="020B0604020202020204"/>
              </a:rPr>
              <a:t>There</a:t>
            </a:r>
            <a:r>
              <a:rPr sz="2800" spc="-335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90" dirty="0">
                <a:latin typeface="Arial" panose="020B0604020202020204"/>
                <a:cs typeface="Arial" panose="020B0604020202020204"/>
              </a:rPr>
              <a:t>are</a:t>
            </a:r>
            <a:r>
              <a:rPr sz="2800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2</a:t>
            </a:r>
            <a:r>
              <a:rPr sz="2800" spc="-310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110" dirty="0">
                <a:latin typeface="Arial" panose="020B0604020202020204"/>
                <a:cs typeface="Arial" panose="020B0604020202020204"/>
              </a:rPr>
              <a:t>lobes  </a:t>
            </a:r>
            <a:r>
              <a:rPr sz="2800" spc="-50" dirty="0">
                <a:latin typeface="Arial" panose="020B0604020202020204"/>
                <a:cs typeface="Arial" panose="020B0604020202020204"/>
              </a:rPr>
              <a:t>on </a:t>
            </a:r>
            <a:r>
              <a:rPr sz="2800" spc="-25" dirty="0">
                <a:latin typeface="Arial" panose="020B0604020202020204"/>
                <a:cs typeface="Arial" panose="020B0604020202020204"/>
              </a:rPr>
              <a:t>the </a:t>
            </a:r>
            <a:r>
              <a:rPr sz="2800" spc="5" dirty="0">
                <a:latin typeface="Arial" panose="020B0604020202020204"/>
                <a:cs typeface="Arial" panose="020B0604020202020204"/>
              </a:rPr>
              <a:t>left</a:t>
            </a:r>
            <a:r>
              <a:rPr sz="2800" spc="-560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80" dirty="0">
                <a:latin typeface="Arial" panose="020B0604020202020204"/>
                <a:cs typeface="Arial" panose="020B0604020202020204"/>
              </a:rPr>
              <a:t>lung.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355600" marR="415925" indent="-342900" algn="just">
              <a:lnSpc>
                <a:spcPts val="2700"/>
              </a:lnSpc>
              <a:spcBef>
                <a:spcPts val="715"/>
              </a:spcBef>
              <a:buChar char="•"/>
              <a:tabLst>
                <a:tab pos="355600" algn="l"/>
              </a:tabLst>
            </a:pPr>
            <a:r>
              <a:rPr sz="2800" spc="-130" dirty="0">
                <a:latin typeface="Arial" panose="020B0604020202020204"/>
                <a:cs typeface="Arial" panose="020B0604020202020204"/>
              </a:rPr>
              <a:t>There </a:t>
            </a:r>
            <a:r>
              <a:rPr sz="2800" spc="-90" dirty="0">
                <a:latin typeface="Arial" panose="020B0604020202020204"/>
                <a:cs typeface="Arial" panose="020B0604020202020204"/>
              </a:rPr>
              <a:t>are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3 </a:t>
            </a:r>
            <a:r>
              <a:rPr sz="2800" spc="-110" dirty="0">
                <a:latin typeface="Arial" panose="020B0604020202020204"/>
                <a:cs typeface="Arial" panose="020B0604020202020204"/>
              </a:rPr>
              <a:t>lobes  </a:t>
            </a:r>
            <a:r>
              <a:rPr sz="2800" spc="-50" dirty="0">
                <a:latin typeface="Arial" panose="020B0604020202020204"/>
                <a:cs typeface="Arial" panose="020B0604020202020204"/>
              </a:rPr>
              <a:t>on </a:t>
            </a:r>
            <a:r>
              <a:rPr sz="2800" spc="-30" dirty="0">
                <a:latin typeface="Arial" panose="020B0604020202020204"/>
                <a:cs typeface="Arial" panose="020B0604020202020204"/>
              </a:rPr>
              <a:t>the </a:t>
            </a:r>
            <a:r>
              <a:rPr sz="2800" spc="-20" dirty="0">
                <a:latin typeface="Arial" panose="020B0604020202020204"/>
                <a:cs typeface="Arial" panose="020B0604020202020204"/>
              </a:rPr>
              <a:t>right</a:t>
            </a:r>
            <a:r>
              <a:rPr sz="2800" spc="-605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75" dirty="0">
                <a:latin typeface="Arial" panose="020B0604020202020204"/>
                <a:cs typeface="Arial" panose="020B0604020202020204"/>
              </a:rPr>
              <a:t>lung.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43400" y="1143000"/>
            <a:ext cx="4572000" cy="4953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137617"/>
            <a:ext cx="17849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60" dirty="0"/>
              <a:t>Bronchi</a:t>
            </a:r>
            <a:endParaRPr spc="-160" dirty="0"/>
          </a:p>
        </p:txBody>
      </p:sp>
      <p:sp>
        <p:nvSpPr>
          <p:cNvPr id="3" name="object 3"/>
          <p:cNvSpPr txBox="1"/>
          <p:nvPr/>
        </p:nvSpPr>
        <p:spPr>
          <a:xfrm>
            <a:off x="-507" y="1178179"/>
            <a:ext cx="3822065" cy="530796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55600" marR="445770" indent="-342900">
              <a:lnSpc>
                <a:spcPct val="8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  <a:tab pos="1876425" algn="l"/>
                <a:tab pos="1987550" algn="l"/>
              </a:tabLst>
            </a:pPr>
            <a:r>
              <a:rPr sz="2800" spc="-135" dirty="0">
                <a:latin typeface="Arial" panose="020B0604020202020204"/>
                <a:cs typeface="Arial" panose="020B0604020202020204"/>
              </a:rPr>
              <a:t>The </a:t>
            </a:r>
            <a:r>
              <a:rPr sz="2800" spc="5" dirty="0">
                <a:latin typeface="Arial" panose="020B0604020202020204"/>
                <a:cs typeface="Arial" panose="020B0604020202020204"/>
              </a:rPr>
              <a:t>left </a:t>
            </a:r>
            <a:r>
              <a:rPr sz="2800" spc="-65" dirty="0">
                <a:latin typeface="Arial" panose="020B0604020202020204"/>
                <a:cs typeface="Arial" panose="020B0604020202020204"/>
              </a:rPr>
              <a:t>main  </a:t>
            </a:r>
            <a:r>
              <a:rPr sz="2800" spc="-95" dirty="0">
                <a:latin typeface="Arial" panose="020B0604020202020204"/>
                <a:cs typeface="Arial" panose="020B0604020202020204"/>
              </a:rPr>
              <a:t>bronchus	</a:t>
            </a:r>
            <a:r>
              <a:rPr sz="2800" spc="-80" dirty="0">
                <a:latin typeface="Arial" panose="020B0604020202020204"/>
                <a:cs typeface="Arial" panose="020B0604020202020204"/>
              </a:rPr>
              <a:t>enters</a:t>
            </a:r>
            <a:r>
              <a:rPr sz="2800" spc="-280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20" dirty="0">
                <a:latin typeface="Arial" panose="020B0604020202020204"/>
                <a:cs typeface="Arial" panose="020B0604020202020204"/>
              </a:rPr>
              <a:t>the  </a:t>
            </a:r>
            <a:r>
              <a:rPr sz="2800" spc="-40" dirty="0">
                <a:latin typeface="Arial" panose="020B0604020202020204"/>
                <a:cs typeface="Arial" panose="020B0604020202020204"/>
              </a:rPr>
              <a:t>hilum</a:t>
            </a:r>
            <a:r>
              <a:rPr sz="2800" spc="-65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80" dirty="0">
                <a:latin typeface="Arial" panose="020B0604020202020204"/>
                <a:cs typeface="Arial" panose="020B0604020202020204"/>
              </a:rPr>
              <a:t>and		</a:t>
            </a:r>
            <a:r>
              <a:rPr sz="2800" spc="-85" dirty="0">
                <a:latin typeface="Arial" panose="020B0604020202020204"/>
                <a:cs typeface="Arial" panose="020B0604020202020204"/>
              </a:rPr>
              <a:t>divides  </a:t>
            </a:r>
            <a:r>
              <a:rPr sz="2800" spc="-10" dirty="0">
                <a:latin typeface="Arial" panose="020B0604020202020204"/>
                <a:cs typeface="Arial" panose="020B0604020202020204"/>
              </a:rPr>
              <a:t>into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a </a:t>
            </a:r>
            <a:r>
              <a:rPr sz="2800" b="1" spc="-130" dirty="0">
                <a:latin typeface="Trebuchet MS" panose="020B0603020202020204"/>
                <a:cs typeface="Trebuchet MS" panose="020B0603020202020204"/>
              </a:rPr>
              <a:t>superior </a:t>
            </a:r>
            <a:r>
              <a:rPr sz="2800" spc="-120" dirty="0">
                <a:latin typeface="Arial" panose="020B0604020202020204"/>
                <a:cs typeface="Arial" panose="020B0604020202020204"/>
              </a:rPr>
              <a:t>and  </a:t>
            </a:r>
            <a:r>
              <a:rPr sz="2800" b="1" spc="-140" dirty="0">
                <a:latin typeface="Trebuchet MS" panose="020B0603020202020204"/>
                <a:cs typeface="Trebuchet MS" panose="020B0603020202020204"/>
              </a:rPr>
              <a:t>inferior </a:t>
            </a:r>
            <a:r>
              <a:rPr sz="2800" b="1" spc="-105" dirty="0">
                <a:latin typeface="Trebuchet MS" panose="020B0603020202020204"/>
                <a:cs typeface="Trebuchet MS" panose="020B0603020202020204"/>
              </a:rPr>
              <a:t>lobar  </a:t>
            </a:r>
            <a:r>
              <a:rPr sz="2800" b="1" spc="-135" dirty="0">
                <a:latin typeface="Trebuchet MS" panose="020B0603020202020204"/>
                <a:cs typeface="Trebuchet MS" panose="020B0603020202020204"/>
              </a:rPr>
              <a:t>bronchus</a:t>
            </a:r>
            <a:r>
              <a:rPr sz="2800" spc="-135" dirty="0">
                <a:latin typeface="Arial" panose="020B0604020202020204"/>
                <a:cs typeface="Arial" panose="020B0604020202020204"/>
              </a:rPr>
              <a:t>.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355600" marR="5080" indent="-342900">
              <a:lnSpc>
                <a:spcPct val="8000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  <a:tab pos="1876425" algn="l"/>
                <a:tab pos="1938655" algn="l"/>
                <a:tab pos="2301875" algn="l"/>
                <a:tab pos="2388235" algn="l"/>
              </a:tabLst>
            </a:pPr>
            <a:r>
              <a:rPr sz="2800" spc="-135" dirty="0">
                <a:latin typeface="Arial" panose="020B0604020202020204"/>
                <a:cs typeface="Arial" panose="020B0604020202020204"/>
              </a:rPr>
              <a:t>The </a:t>
            </a:r>
            <a:r>
              <a:rPr sz="2800" spc="-20" dirty="0">
                <a:latin typeface="Arial" panose="020B0604020202020204"/>
                <a:cs typeface="Arial" panose="020B0604020202020204"/>
              </a:rPr>
              <a:t>right </a:t>
            </a:r>
            <a:r>
              <a:rPr sz="2800" spc="-65" dirty="0">
                <a:latin typeface="Arial" panose="020B0604020202020204"/>
                <a:cs typeface="Arial" panose="020B0604020202020204"/>
              </a:rPr>
              <a:t>main  </a:t>
            </a:r>
            <a:r>
              <a:rPr sz="2800" spc="-95" dirty="0">
                <a:latin typeface="Arial" panose="020B0604020202020204"/>
                <a:cs typeface="Arial" panose="020B0604020202020204"/>
              </a:rPr>
              <a:t>bronchus	</a:t>
            </a:r>
            <a:r>
              <a:rPr sz="2800" spc="-130" dirty="0">
                <a:latin typeface="Arial" panose="020B0604020202020204"/>
                <a:cs typeface="Arial" panose="020B0604020202020204"/>
              </a:rPr>
              <a:t>gives </a:t>
            </a:r>
            <a:r>
              <a:rPr sz="2800" spc="-10" dirty="0">
                <a:latin typeface="Arial" panose="020B0604020202020204"/>
                <a:cs typeface="Arial" panose="020B0604020202020204"/>
              </a:rPr>
              <a:t>off </a:t>
            </a:r>
            <a:r>
              <a:rPr sz="2800" spc="-20" dirty="0">
                <a:latin typeface="Arial" panose="020B0604020202020204"/>
                <a:cs typeface="Arial" panose="020B0604020202020204"/>
              </a:rPr>
              <a:t>the  </a:t>
            </a:r>
            <a:r>
              <a:rPr sz="2800" spc="-95" dirty="0">
                <a:latin typeface="Arial" panose="020B0604020202020204"/>
                <a:cs typeface="Arial" panose="020B0604020202020204"/>
              </a:rPr>
              <a:t>bronchus</a:t>
            </a:r>
            <a:r>
              <a:rPr sz="2800" spc="-215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10" dirty="0">
                <a:latin typeface="Arial" panose="020B0604020202020204"/>
                <a:cs typeface="Arial" panose="020B0604020202020204"/>
              </a:rPr>
              <a:t>to	</a:t>
            </a:r>
            <a:r>
              <a:rPr sz="2800" spc="-20" dirty="0">
                <a:latin typeface="Arial" panose="020B0604020202020204"/>
                <a:cs typeface="Arial" panose="020B0604020202020204"/>
              </a:rPr>
              <a:t>the </a:t>
            </a:r>
            <a:r>
              <a:rPr sz="2800" b="1" spc="-130" dirty="0">
                <a:latin typeface="Trebuchet MS" panose="020B0603020202020204"/>
                <a:cs typeface="Trebuchet MS" panose="020B0603020202020204"/>
              </a:rPr>
              <a:t>upper  </a:t>
            </a:r>
            <a:r>
              <a:rPr sz="2800" spc="-55" dirty="0">
                <a:latin typeface="Arial" panose="020B0604020202020204"/>
                <a:cs typeface="Arial" panose="020B0604020202020204"/>
              </a:rPr>
              <a:t>lobe</a:t>
            </a:r>
            <a:r>
              <a:rPr sz="2800" spc="-140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10" dirty="0">
                <a:latin typeface="Arial" panose="020B0604020202020204"/>
                <a:cs typeface="Arial" panose="020B0604020202020204"/>
              </a:rPr>
              <a:t>prior</a:t>
            </a:r>
            <a:r>
              <a:rPr sz="2800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10" dirty="0">
                <a:latin typeface="Arial" panose="020B0604020202020204"/>
                <a:cs typeface="Arial" panose="020B0604020202020204"/>
              </a:rPr>
              <a:t>to		</a:t>
            </a:r>
            <a:r>
              <a:rPr sz="2800" spc="-55" dirty="0">
                <a:latin typeface="Arial" panose="020B0604020202020204"/>
                <a:cs typeface="Arial" panose="020B0604020202020204"/>
              </a:rPr>
              <a:t>entering  </a:t>
            </a:r>
            <a:r>
              <a:rPr sz="2800" spc="-20" dirty="0">
                <a:latin typeface="Arial" panose="020B0604020202020204"/>
                <a:cs typeface="Arial" panose="020B0604020202020204"/>
              </a:rPr>
              <a:t>the</a:t>
            </a:r>
            <a:r>
              <a:rPr sz="2800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40" dirty="0">
                <a:latin typeface="Arial" panose="020B0604020202020204"/>
                <a:cs typeface="Arial" panose="020B0604020202020204"/>
              </a:rPr>
              <a:t>hilum		</a:t>
            </a:r>
            <a:r>
              <a:rPr sz="2800" b="1" spc="-130" dirty="0">
                <a:latin typeface="Trebuchet MS" panose="020B0603020202020204"/>
                <a:cs typeface="Trebuchet MS" panose="020B0603020202020204"/>
              </a:rPr>
              <a:t>(superior  </a:t>
            </a:r>
            <a:r>
              <a:rPr sz="2800" b="1" spc="-105" dirty="0">
                <a:latin typeface="Trebuchet MS" panose="020B0603020202020204"/>
                <a:cs typeface="Trebuchet MS" panose="020B0603020202020204"/>
              </a:rPr>
              <a:t>lobar </a:t>
            </a:r>
            <a:r>
              <a:rPr sz="2800" b="1" spc="-135" dirty="0">
                <a:latin typeface="Trebuchet MS" panose="020B0603020202020204"/>
                <a:cs typeface="Trebuchet MS" panose="020B0603020202020204"/>
              </a:rPr>
              <a:t>bronchus) </a:t>
            </a:r>
            <a:r>
              <a:rPr sz="2800" spc="-125" dirty="0">
                <a:latin typeface="Arial" panose="020B0604020202020204"/>
                <a:cs typeface="Arial" panose="020B0604020202020204"/>
              </a:rPr>
              <a:t>and  </a:t>
            </a:r>
            <a:r>
              <a:rPr sz="2800" spc="-100" dirty="0">
                <a:latin typeface="Arial" panose="020B0604020202020204"/>
                <a:cs typeface="Arial" panose="020B0604020202020204"/>
              </a:rPr>
              <a:t>once </a:t>
            </a:r>
            <a:r>
              <a:rPr sz="2800" spc="-10" dirty="0">
                <a:latin typeface="Arial" panose="020B0604020202020204"/>
                <a:cs typeface="Arial" panose="020B0604020202020204"/>
              </a:rPr>
              <a:t>into </a:t>
            </a:r>
            <a:r>
              <a:rPr sz="2800" spc="-20" dirty="0">
                <a:latin typeface="Arial" panose="020B0604020202020204"/>
                <a:cs typeface="Arial" panose="020B0604020202020204"/>
              </a:rPr>
              <a:t>the </a:t>
            </a:r>
            <a:r>
              <a:rPr sz="2800" spc="-40" dirty="0">
                <a:latin typeface="Arial" panose="020B0604020202020204"/>
                <a:cs typeface="Arial" panose="020B0604020202020204"/>
              </a:rPr>
              <a:t>hilum  </a:t>
            </a:r>
            <a:r>
              <a:rPr sz="2800" spc="-85" dirty="0">
                <a:latin typeface="Arial" panose="020B0604020202020204"/>
                <a:cs typeface="Arial" panose="020B0604020202020204"/>
              </a:rPr>
              <a:t>divides </a:t>
            </a:r>
            <a:r>
              <a:rPr sz="2800" spc="-10" dirty="0">
                <a:latin typeface="Arial" panose="020B0604020202020204"/>
                <a:cs typeface="Arial" panose="020B0604020202020204"/>
              </a:rPr>
              <a:t>into </a:t>
            </a:r>
            <a:r>
              <a:rPr sz="2800" b="1" spc="-125" dirty="0">
                <a:latin typeface="Trebuchet MS" panose="020B0603020202020204"/>
                <a:cs typeface="Trebuchet MS" panose="020B0603020202020204"/>
              </a:rPr>
              <a:t>middle</a:t>
            </a:r>
            <a:r>
              <a:rPr sz="2800" b="1" spc="-45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800" spc="-80" dirty="0">
                <a:latin typeface="Arial" panose="020B0604020202020204"/>
                <a:cs typeface="Arial" panose="020B0604020202020204"/>
              </a:rPr>
              <a:t>and  </a:t>
            </a:r>
            <a:r>
              <a:rPr sz="2800" b="1" spc="-140" dirty="0">
                <a:latin typeface="Trebuchet MS" panose="020B0603020202020204"/>
                <a:cs typeface="Trebuchet MS" panose="020B0603020202020204"/>
              </a:rPr>
              <a:t>inferior </a:t>
            </a:r>
            <a:r>
              <a:rPr sz="2800" b="1" spc="-105" dirty="0">
                <a:latin typeface="Trebuchet MS" panose="020B0603020202020204"/>
                <a:cs typeface="Trebuchet MS" panose="020B0603020202020204"/>
              </a:rPr>
              <a:t>lobar</a:t>
            </a:r>
            <a:r>
              <a:rPr sz="2800" b="1" spc="-61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800" b="1" spc="-130" dirty="0">
                <a:latin typeface="Trebuchet MS" panose="020B0603020202020204"/>
                <a:cs typeface="Trebuchet MS" panose="020B0603020202020204"/>
              </a:rPr>
              <a:t>bronchi</a:t>
            </a:r>
            <a:r>
              <a:rPr sz="2800" spc="-130" dirty="0">
                <a:latin typeface="Arial" panose="020B0604020202020204"/>
                <a:cs typeface="Arial" panose="020B0604020202020204"/>
              </a:rPr>
              <a:t>.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57244" y="533400"/>
            <a:ext cx="5134356" cy="599998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1509" y="447294"/>
            <a:ext cx="17849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60" dirty="0"/>
              <a:t>Bronchi</a:t>
            </a:r>
            <a:endParaRPr spc="-160" dirty="0"/>
          </a:p>
        </p:txBody>
      </p:sp>
      <p:sp>
        <p:nvSpPr>
          <p:cNvPr id="3" name="object 3"/>
          <p:cNvSpPr txBox="1"/>
          <p:nvPr/>
        </p:nvSpPr>
        <p:spPr>
          <a:xfrm>
            <a:off x="535635" y="1531442"/>
            <a:ext cx="3771265" cy="438023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355600" marR="363855" indent="-342900">
              <a:lnSpc>
                <a:spcPct val="80000"/>
              </a:lnSpc>
              <a:spcBef>
                <a:spcPts val="730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190" dirty="0">
                <a:latin typeface="Arial" panose="020B0604020202020204"/>
                <a:cs typeface="Arial" panose="020B0604020202020204"/>
              </a:rPr>
              <a:t>Each </a:t>
            </a:r>
            <a:r>
              <a:rPr sz="2600" spc="-50" dirty="0">
                <a:latin typeface="Arial" panose="020B0604020202020204"/>
                <a:cs typeface="Arial" panose="020B0604020202020204"/>
              </a:rPr>
              <a:t>lobar </a:t>
            </a:r>
            <a:r>
              <a:rPr sz="2600" spc="-105" dirty="0">
                <a:latin typeface="Arial" panose="020B0604020202020204"/>
                <a:cs typeface="Arial" panose="020B0604020202020204"/>
              </a:rPr>
              <a:t>bronchus  </a:t>
            </a:r>
            <a:r>
              <a:rPr sz="2600" spc="-90" dirty="0">
                <a:latin typeface="Arial" panose="020B0604020202020204"/>
                <a:cs typeface="Arial" panose="020B0604020202020204"/>
              </a:rPr>
              <a:t>divides </a:t>
            </a:r>
            <a:r>
              <a:rPr sz="2600" dirty="0">
                <a:latin typeface="Arial" panose="020B0604020202020204"/>
                <a:cs typeface="Arial" panose="020B0604020202020204"/>
              </a:rPr>
              <a:t>within </a:t>
            </a:r>
            <a:r>
              <a:rPr sz="2600" spc="-25" dirty="0">
                <a:latin typeface="Arial" panose="020B0604020202020204"/>
                <a:cs typeface="Arial" panose="020B0604020202020204"/>
              </a:rPr>
              <a:t>the</a:t>
            </a:r>
            <a:r>
              <a:rPr sz="2600" spc="-585" dirty="0">
                <a:latin typeface="Arial" panose="020B0604020202020204"/>
                <a:cs typeface="Arial" panose="020B0604020202020204"/>
              </a:rPr>
              <a:t> </a:t>
            </a:r>
            <a:r>
              <a:rPr sz="2600" spc="-55" dirty="0">
                <a:latin typeface="Arial" panose="020B0604020202020204"/>
                <a:cs typeface="Arial" panose="020B0604020202020204"/>
              </a:rPr>
              <a:t>lobe  </a:t>
            </a:r>
            <a:r>
              <a:rPr sz="2600" spc="-90" dirty="0">
                <a:latin typeface="Arial" panose="020B0604020202020204"/>
                <a:cs typeface="Arial" panose="020B0604020202020204"/>
              </a:rPr>
              <a:t>into(Tertiary </a:t>
            </a:r>
            <a:r>
              <a:rPr sz="2600" spc="-95" dirty="0">
                <a:latin typeface="Arial" panose="020B0604020202020204"/>
                <a:cs typeface="Arial" panose="020B0604020202020204"/>
              </a:rPr>
              <a:t>Bronchi)  </a:t>
            </a:r>
            <a:r>
              <a:rPr sz="2600" b="1" spc="-120" dirty="0">
                <a:latin typeface="Trebuchet MS" panose="020B0603020202020204"/>
                <a:cs typeface="Trebuchet MS" panose="020B0603020202020204"/>
              </a:rPr>
              <a:t>segmental</a:t>
            </a:r>
            <a:r>
              <a:rPr sz="2600" b="1" spc="-39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600" b="1" spc="-130" dirty="0">
                <a:latin typeface="Trebuchet MS" panose="020B0603020202020204"/>
                <a:cs typeface="Trebuchet MS" panose="020B0603020202020204"/>
              </a:rPr>
              <a:t>bronchi</a:t>
            </a:r>
            <a:r>
              <a:rPr sz="2600" spc="-130" dirty="0">
                <a:latin typeface="Arial" panose="020B0604020202020204"/>
                <a:cs typeface="Arial" panose="020B0604020202020204"/>
              </a:rPr>
              <a:t>.</a:t>
            </a:r>
            <a:endParaRPr sz="2600">
              <a:latin typeface="Arial" panose="020B0604020202020204"/>
              <a:cs typeface="Arial" panose="020B0604020202020204"/>
            </a:endParaRPr>
          </a:p>
          <a:p>
            <a:pPr marL="355600" marR="5080" indent="-342900">
              <a:lnSpc>
                <a:spcPct val="80000"/>
              </a:lnSpc>
              <a:spcBef>
                <a:spcPts val="615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190" dirty="0">
                <a:latin typeface="Arial" panose="020B0604020202020204"/>
                <a:cs typeface="Arial" panose="020B0604020202020204"/>
              </a:rPr>
              <a:t>Each</a:t>
            </a:r>
            <a:r>
              <a:rPr sz="2600" spc="-520" dirty="0">
                <a:latin typeface="Arial" panose="020B0604020202020204"/>
                <a:cs typeface="Arial" panose="020B0604020202020204"/>
              </a:rPr>
              <a:t> </a:t>
            </a:r>
            <a:r>
              <a:rPr sz="2600" spc="-110" dirty="0">
                <a:latin typeface="Arial" panose="020B0604020202020204"/>
                <a:cs typeface="Arial" panose="020B0604020202020204"/>
              </a:rPr>
              <a:t>segmental</a:t>
            </a:r>
            <a:r>
              <a:rPr sz="2600" spc="-315" dirty="0">
                <a:latin typeface="Arial" panose="020B0604020202020204"/>
                <a:cs typeface="Arial" panose="020B0604020202020204"/>
              </a:rPr>
              <a:t> </a:t>
            </a:r>
            <a:r>
              <a:rPr sz="2600" spc="-105" dirty="0">
                <a:latin typeface="Arial" panose="020B0604020202020204"/>
                <a:cs typeface="Arial" panose="020B0604020202020204"/>
              </a:rPr>
              <a:t>bronchus  </a:t>
            </a:r>
            <a:r>
              <a:rPr sz="2600" spc="-80" dirty="0">
                <a:latin typeface="Arial" panose="020B0604020202020204"/>
                <a:cs typeface="Arial" panose="020B0604020202020204"/>
              </a:rPr>
              <a:t>enters </a:t>
            </a:r>
            <a:r>
              <a:rPr sz="2600" dirty="0">
                <a:latin typeface="Arial" panose="020B0604020202020204"/>
                <a:cs typeface="Arial" panose="020B0604020202020204"/>
              </a:rPr>
              <a:t>a  </a:t>
            </a:r>
            <a:r>
              <a:rPr sz="2600" b="1" spc="-135" dirty="0">
                <a:latin typeface="Trebuchet MS" panose="020B0603020202020204"/>
                <a:cs typeface="Trebuchet MS" panose="020B0603020202020204"/>
              </a:rPr>
              <a:t>bronchopulmonary  </a:t>
            </a:r>
            <a:r>
              <a:rPr sz="2600" b="1" spc="-110" dirty="0">
                <a:latin typeface="Trebuchet MS" panose="020B0603020202020204"/>
                <a:cs typeface="Trebuchet MS" panose="020B0603020202020204"/>
              </a:rPr>
              <a:t>segment</a:t>
            </a:r>
            <a:r>
              <a:rPr sz="2600" spc="-110" dirty="0">
                <a:latin typeface="Arial" panose="020B0604020202020204"/>
                <a:cs typeface="Arial" panose="020B0604020202020204"/>
              </a:rPr>
              <a:t>.</a:t>
            </a:r>
            <a:endParaRPr sz="2600">
              <a:latin typeface="Arial" panose="020B0604020202020204"/>
              <a:cs typeface="Arial" panose="020B0604020202020204"/>
            </a:endParaRPr>
          </a:p>
          <a:p>
            <a:pPr marL="355600" marR="140335" indent="-342900">
              <a:lnSpc>
                <a:spcPct val="80000"/>
              </a:lnSpc>
              <a:spcBef>
                <a:spcPts val="615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185" dirty="0">
                <a:latin typeface="Arial" panose="020B0604020202020204"/>
                <a:cs typeface="Arial" panose="020B0604020202020204"/>
              </a:rPr>
              <a:t>Each</a:t>
            </a:r>
            <a:r>
              <a:rPr sz="2600" spc="-575" dirty="0">
                <a:latin typeface="Arial" panose="020B0604020202020204"/>
                <a:cs typeface="Arial" panose="020B0604020202020204"/>
              </a:rPr>
              <a:t> </a:t>
            </a:r>
            <a:r>
              <a:rPr sz="2600" spc="-80" dirty="0">
                <a:latin typeface="Arial" panose="020B0604020202020204"/>
                <a:cs typeface="Arial" panose="020B0604020202020204"/>
              </a:rPr>
              <a:t>bronchopulmonary  </a:t>
            </a:r>
            <a:r>
              <a:rPr sz="2600" spc="-105" dirty="0">
                <a:latin typeface="Arial" panose="020B0604020202020204"/>
                <a:cs typeface="Arial" panose="020B0604020202020204"/>
              </a:rPr>
              <a:t>segment </a:t>
            </a:r>
            <a:r>
              <a:rPr sz="2600" spc="-70" dirty="0">
                <a:latin typeface="Arial" panose="020B0604020202020204"/>
                <a:cs typeface="Arial" panose="020B0604020202020204"/>
              </a:rPr>
              <a:t>is </a:t>
            </a:r>
            <a:r>
              <a:rPr sz="2600" spc="-75" dirty="0">
                <a:latin typeface="Arial" panose="020B0604020202020204"/>
                <a:cs typeface="Arial" panose="020B0604020202020204"/>
              </a:rPr>
              <a:t>pyramidal </a:t>
            </a:r>
            <a:r>
              <a:rPr sz="2600" spc="-20" dirty="0">
                <a:latin typeface="Arial" panose="020B0604020202020204"/>
                <a:cs typeface="Arial" panose="020B0604020202020204"/>
              </a:rPr>
              <a:t>in  </a:t>
            </a:r>
            <a:r>
              <a:rPr sz="2600" spc="-135" dirty="0">
                <a:latin typeface="Arial" panose="020B0604020202020204"/>
                <a:cs typeface="Arial" panose="020B0604020202020204"/>
              </a:rPr>
              <a:t>shape </a:t>
            </a:r>
            <a:r>
              <a:rPr sz="2600" spc="5" dirty="0">
                <a:latin typeface="Arial" panose="020B0604020202020204"/>
                <a:cs typeface="Arial" panose="020B0604020202020204"/>
              </a:rPr>
              <a:t>with </a:t>
            </a:r>
            <a:r>
              <a:rPr sz="2600" spc="-30" dirty="0">
                <a:latin typeface="Arial" panose="020B0604020202020204"/>
                <a:cs typeface="Arial" panose="020B0604020202020204"/>
              </a:rPr>
              <a:t>its </a:t>
            </a:r>
            <a:r>
              <a:rPr sz="2600" spc="-114" dirty="0">
                <a:latin typeface="Arial" panose="020B0604020202020204"/>
                <a:cs typeface="Arial" panose="020B0604020202020204"/>
              </a:rPr>
              <a:t>apex  </a:t>
            </a:r>
            <a:r>
              <a:rPr sz="2600" spc="-55" dirty="0">
                <a:latin typeface="Arial" panose="020B0604020202020204"/>
                <a:cs typeface="Arial" panose="020B0604020202020204"/>
              </a:rPr>
              <a:t>directed </a:t>
            </a:r>
            <a:r>
              <a:rPr sz="2600" spc="-75" dirty="0">
                <a:latin typeface="Arial" panose="020B0604020202020204"/>
                <a:cs typeface="Arial" panose="020B0604020202020204"/>
              </a:rPr>
              <a:t>towards </a:t>
            </a:r>
            <a:r>
              <a:rPr sz="2600" spc="-20" dirty="0">
                <a:latin typeface="Arial" panose="020B0604020202020204"/>
                <a:cs typeface="Arial" panose="020B0604020202020204"/>
              </a:rPr>
              <a:t>the  </a:t>
            </a:r>
            <a:r>
              <a:rPr sz="2600" spc="-40" dirty="0">
                <a:latin typeface="Arial" panose="020B0604020202020204"/>
                <a:cs typeface="Arial" panose="020B0604020202020204"/>
              </a:rPr>
              <a:t>hilum.</a:t>
            </a:r>
            <a:endParaRPr sz="2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1677923"/>
            <a:ext cx="4038600" cy="437083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" y="76047"/>
            <a:ext cx="9136380" cy="676823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534" y="18737"/>
            <a:ext cx="8946931" cy="672683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5063" y="447294"/>
            <a:ext cx="48488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80" dirty="0"/>
              <a:t>Trachea </a:t>
            </a:r>
            <a:r>
              <a:rPr spc="-80" dirty="0"/>
              <a:t>blood</a:t>
            </a:r>
            <a:r>
              <a:rPr spc="-680" dirty="0"/>
              <a:t> </a:t>
            </a:r>
            <a:r>
              <a:rPr spc="-155" dirty="0"/>
              <a:t>supply</a:t>
            </a:r>
            <a:endParaRPr spc="-155" dirty="0"/>
          </a:p>
        </p:txBody>
      </p:sp>
      <p:sp>
        <p:nvSpPr>
          <p:cNvPr id="3" name="object 3"/>
          <p:cNvSpPr txBox="1"/>
          <p:nvPr/>
        </p:nvSpPr>
        <p:spPr>
          <a:xfrm>
            <a:off x="535635" y="1601216"/>
            <a:ext cx="3799204" cy="2157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30" dirty="0">
                <a:latin typeface="Arial" panose="020B0604020202020204"/>
                <a:cs typeface="Arial" panose="020B0604020202020204"/>
              </a:rPr>
              <a:t>the </a:t>
            </a:r>
            <a:r>
              <a:rPr sz="2800" spc="-95" dirty="0">
                <a:latin typeface="Arial" panose="020B0604020202020204"/>
                <a:cs typeface="Arial" panose="020B0604020202020204"/>
              </a:rPr>
              <a:t>trachea </a:t>
            </a:r>
            <a:r>
              <a:rPr sz="2800" spc="-130" dirty="0">
                <a:latin typeface="Arial" panose="020B0604020202020204"/>
                <a:cs typeface="Arial" panose="020B0604020202020204"/>
              </a:rPr>
              <a:t>receives </a:t>
            </a:r>
            <a:r>
              <a:rPr sz="2800" spc="-35" dirty="0">
                <a:latin typeface="Arial" panose="020B0604020202020204"/>
                <a:cs typeface="Arial" panose="020B0604020202020204"/>
              </a:rPr>
              <a:t>its  </a:t>
            </a:r>
            <a:r>
              <a:rPr sz="2800" spc="-60" dirty="0">
                <a:latin typeface="Arial" panose="020B0604020202020204"/>
                <a:cs typeface="Arial" panose="020B0604020202020204"/>
              </a:rPr>
              <a:t>blood </a:t>
            </a:r>
            <a:r>
              <a:rPr sz="2800" spc="-100" dirty="0">
                <a:latin typeface="Arial" panose="020B0604020202020204"/>
                <a:cs typeface="Arial" panose="020B0604020202020204"/>
              </a:rPr>
              <a:t>supply </a:t>
            </a:r>
            <a:r>
              <a:rPr sz="2800" spc="-30" dirty="0">
                <a:latin typeface="Arial" panose="020B0604020202020204"/>
                <a:cs typeface="Arial" panose="020B0604020202020204"/>
              </a:rPr>
              <a:t>from  </a:t>
            </a:r>
            <a:r>
              <a:rPr sz="2800" spc="-140" dirty="0">
                <a:latin typeface="Arial" panose="020B0604020202020204"/>
                <a:cs typeface="Arial" panose="020B0604020202020204"/>
              </a:rPr>
              <a:t>branches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of </a:t>
            </a:r>
            <a:r>
              <a:rPr sz="2800" spc="-30" dirty="0">
                <a:latin typeface="Arial" panose="020B0604020202020204"/>
                <a:cs typeface="Arial" panose="020B0604020202020204"/>
              </a:rPr>
              <a:t>the</a:t>
            </a:r>
            <a:r>
              <a:rPr sz="2800" spc="-52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160" dirty="0">
                <a:latin typeface="Trebuchet MS" panose="020B0603020202020204"/>
                <a:cs typeface="Trebuchet MS" panose="020B0603020202020204"/>
              </a:rPr>
              <a:t>inferior  </a:t>
            </a:r>
            <a:r>
              <a:rPr sz="2800" b="1" spc="-140" dirty="0">
                <a:latin typeface="Trebuchet MS" panose="020B0603020202020204"/>
                <a:cs typeface="Trebuchet MS" panose="020B0603020202020204"/>
              </a:rPr>
              <a:t>thyroid </a:t>
            </a:r>
            <a:r>
              <a:rPr sz="2800" spc="-90" dirty="0">
                <a:latin typeface="Arial" panose="020B0604020202020204"/>
                <a:cs typeface="Arial" panose="020B0604020202020204"/>
              </a:rPr>
              <a:t>and </a:t>
            </a:r>
            <a:r>
              <a:rPr sz="2800" b="1" spc="-145" dirty="0">
                <a:latin typeface="Trebuchet MS" panose="020B0603020202020204"/>
                <a:cs typeface="Trebuchet MS" panose="020B0603020202020204"/>
              </a:rPr>
              <a:t>bronchial  </a:t>
            </a:r>
            <a:r>
              <a:rPr sz="2800" b="1" spc="-165" dirty="0">
                <a:latin typeface="Trebuchet MS" panose="020B0603020202020204"/>
                <a:cs typeface="Trebuchet MS" panose="020B0603020202020204"/>
              </a:rPr>
              <a:t>arteries.</a:t>
            </a:r>
            <a:endParaRPr sz="28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50423" y="1648224"/>
            <a:ext cx="2912211" cy="447225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446901" y="3723513"/>
            <a:ext cx="105918" cy="938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40352" y="2737104"/>
            <a:ext cx="2190115" cy="1062355"/>
          </a:xfrm>
          <a:custGeom>
            <a:avLst/>
            <a:gdLst/>
            <a:ahLst/>
            <a:cxnLst/>
            <a:rect l="l" t="t" r="r" b="b"/>
            <a:pathLst>
              <a:path w="2190115" h="1062354">
                <a:moveTo>
                  <a:pt x="5587" y="0"/>
                </a:moveTo>
                <a:lnTo>
                  <a:pt x="0" y="11430"/>
                </a:lnTo>
                <a:lnTo>
                  <a:pt x="2177161" y="1062228"/>
                </a:lnTo>
                <a:lnTo>
                  <a:pt x="2189733" y="1061339"/>
                </a:lnTo>
                <a:lnTo>
                  <a:pt x="2182622" y="1050798"/>
                </a:lnTo>
                <a:lnTo>
                  <a:pt x="5587" y="0"/>
                </a:lnTo>
                <a:close/>
              </a:path>
            </a:pathLst>
          </a:custGeom>
          <a:solidFill>
            <a:srgbClr val="487C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522973" y="3787902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0"/>
                </a:moveTo>
                <a:lnTo>
                  <a:pt x="7111" y="10541"/>
                </a:lnTo>
                <a:lnTo>
                  <a:pt x="18033" y="9652"/>
                </a:lnTo>
                <a:lnTo>
                  <a:pt x="20066" y="9652"/>
                </a:lnTo>
                <a:lnTo>
                  <a:pt x="0" y="0"/>
                </a:lnTo>
                <a:close/>
              </a:path>
            </a:pathLst>
          </a:custGeom>
          <a:solidFill>
            <a:srgbClr val="487CB9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421" y="137617"/>
            <a:ext cx="19253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280" dirty="0">
                <a:latin typeface="Arial" panose="020B0604020202020204"/>
                <a:cs typeface="Arial" panose="020B0604020202020204"/>
              </a:rPr>
              <a:t>Trachea</a:t>
            </a:r>
            <a:endParaRPr b="1" spc="-28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1892" y="1150111"/>
            <a:ext cx="3886200" cy="5146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930910" indent="-342900">
              <a:lnSpc>
                <a:spcPct val="100000"/>
              </a:lnSpc>
              <a:spcBef>
                <a:spcPts val="95"/>
              </a:spcBef>
              <a:tabLst>
                <a:tab pos="2393315" algn="l"/>
              </a:tabLst>
            </a:pPr>
            <a:r>
              <a:rPr sz="2800" spc="-125" dirty="0">
                <a:latin typeface="Arial" panose="020B0604020202020204"/>
                <a:cs typeface="Arial" panose="020B0604020202020204"/>
              </a:rPr>
              <a:t>The </a:t>
            </a:r>
            <a:r>
              <a:rPr sz="2800" spc="-85" dirty="0">
                <a:latin typeface="Arial" panose="020B0604020202020204"/>
                <a:cs typeface="Arial" panose="020B0604020202020204"/>
              </a:rPr>
              <a:t>trachea </a:t>
            </a:r>
            <a:r>
              <a:rPr sz="2800" spc="-65" dirty="0">
                <a:latin typeface="Arial" panose="020B0604020202020204"/>
                <a:cs typeface="Arial" panose="020B0604020202020204"/>
              </a:rPr>
              <a:t>is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a  </a:t>
            </a:r>
            <a:r>
              <a:rPr sz="2800" spc="-85" dirty="0">
                <a:latin typeface="Arial" panose="020B0604020202020204"/>
                <a:cs typeface="Arial" panose="020B0604020202020204"/>
              </a:rPr>
              <a:t>car</a:t>
            </a:r>
            <a:r>
              <a:rPr sz="2800" spc="-90" dirty="0">
                <a:latin typeface="Arial" panose="020B0604020202020204"/>
                <a:cs typeface="Arial" panose="020B0604020202020204"/>
              </a:rPr>
              <a:t>til</a:t>
            </a:r>
            <a:r>
              <a:rPr sz="2800" spc="-85" dirty="0">
                <a:latin typeface="Arial" panose="020B0604020202020204"/>
                <a:cs typeface="Arial" panose="020B0604020202020204"/>
              </a:rPr>
              <a:t>ag</a:t>
            </a:r>
            <a:r>
              <a:rPr sz="2800" spc="-90" dirty="0">
                <a:latin typeface="Arial" panose="020B0604020202020204"/>
                <a:cs typeface="Arial" panose="020B0604020202020204"/>
              </a:rPr>
              <a:t>i</a:t>
            </a:r>
            <a:r>
              <a:rPr sz="2800" spc="-85" dirty="0">
                <a:latin typeface="Arial" panose="020B0604020202020204"/>
                <a:cs typeface="Arial" panose="020B0604020202020204"/>
              </a:rPr>
              <a:t>nou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s</a:t>
            </a:r>
            <a:r>
              <a:rPr sz="2800" dirty="0">
                <a:latin typeface="Arial" panose="020B0604020202020204"/>
                <a:cs typeface="Arial" panose="020B0604020202020204"/>
              </a:rPr>
              <a:t>	</a:t>
            </a:r>
            <a:r>
              <a:rPr sz="2800" spc="-110" dirty="0">
                <a:latin typeface="Arial" panose="020B0604020202020204"/>
                <a:cs typeface="Arial" panose="020B0604020202020204"/>
              </a:rPr>
              <a:t>and  </a:t>
            </a:r>
            <a:r>
              <a:rPr sz="2800" spc="-100" dirty="0">
                <a:latin typeface="Arial" panose="020B0604020202020204"/>
                <a:cs typeface="Arial" panose="020B0604020202020204"/>
              </a:rPr>
              <a:t>membranous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355600" marR="5080">
              <a:lnSpc>
                <a:spcPct val="100000"/>
              </a:lnSpc>
              <a:tabLst>
                <a:tab pos="1030605" algn="l"/>
                <a:tab pos="2172335" algn="l"/>
                <a:tab pos="2284730" algn="l"/>
                <a:tab pos="2867025" algn="l"/>
              </a:tabLst>
            </a:pPr>
            <a:r>
              <a:rPr sz="2800" spc="-40" dirty="0">
                <a:latin typeface="Arial" panose="020B0604020202020204"/>
                <a:cs typeface="Arial" panose="020B0604020202020204"/>
              </a:rPr>
              <a:t>tube, </a:t>
            </a:r>
            <a:r>
              <a:rPr sz="2800" spc="-80" dirty="0">
                <a:latin typeface="Arial" panose="020B0604020202020204"/>
                <a:cs typeface="Arial" panose="020B0604020202020204"/>
              </a:rPr>
              <a:t>extending </a:t>
            </a:r>
            <a:r>
              <a:rPr sz="2800" spc="-20" dirty="0">
                <a:latin typeface="Arial" panose="020B0604020202020204"/>
                <a:cs typeface="Arial" panose="020B0604020202020204"/>
              </a:rPr>
              <a:t>from  the	</a:t>
            </a:r>
            <a:r>
              <a:rPr sz="2800" spc="-65" dirty="0">
                <a:latin typeface="Arial" panose="020B0604020202020204"/>
                <a:cs typeface="Arial" panose="020B0604020202020204"/>
              </a:rPr>
              <a:t>cricoid </a:t>
            </a:r>
            <a:r>
              <a:rPr sz="2800" spc="-75" dirty="0">
                <a:latin typeface="Arial" panose="020B0604020202020204"/>
                <a:cs typeface="Arial" panose="020B0604020202020204"/>
              </a:rPr>
              <a:t>cartilage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of  </a:t>
            </a:r>
            <a:r>
              <a:rPr sz="2800" spc="-20" dirty="0">
                <a:latin typeface="Arial" panose="020B0604020202020204"/>
                <a:cs typeface="Arial" panose="020B0604020202020204"/>
              </a:rPr>
              <a:t>the	</a:t>
            </a:r>
            <a:r>
              <a:rPr sz="2800" spc="-75" dirty="0">
                <a:latin typeface="Arial" panose="020B0604020202020204"/>
                <a:cs typeface="Arial" panose="020B0604020202020204"/>
              </a:rPr>
              <a:t>larynx, </a:t>
            </a:r>
            <a:r>
              <a:rPr sz="2800" spc="-40" dirty="0">
                <a:latin typeface="Arial" panose="020B0604020202020204"/>
                <a:cs typeface="Arial" panose="020B0604020202020204"/>
              </a:rPr>
              <a:t>on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a </a:t>
            </a:r>
            <a:r>
              <a:rPr sz="2800" spc="-70" dirty="0">
                <a:latin typeface="Arial" panose="020B0604020202020204"/>
                <a:cs typeface="Arial" panose="020B0604020202020204"/>
              </a:rPr>
              <a:t>level  </a:t>
            </a:r>
            <a:r>
              <a:rPr sz="2800" dirty="0">
                <a:latin typeface="Arial" panose="020B0604020202020204"/>
                <a:cs typeface="Arial" panose="020B0604020202020204"/>
              </a:rPr>
              <a:t>with </a:t>
            </a:r>
            <a:r>
              <a:rPr sz="2800" spc="-160" dirty="0">
                <a:latin typeface="Arial" panose="020B0604020202020204"/>
                <a:cs typeface="Arial" panose="020B0604020202020204"/>
              </a:rPr>
              <a:t>C6 </a:t>
            </a:r>
            <a:r>
              <a:rPr sz="2800" spc="-65" dirty="0">
                <a:latin typeface="Arial" panose="020B0604020202020204"/>
                <a:cs typeface="Arial" panose="020B0604020202020204"/>
              </a:rPr>
              <a:t>vertebra, </a:t>
            </a:r>
            <a:r>
              <a:rPr sz="2800" spc="10" dirty="0">
                <a:latin typeface="Arial" panose="020B0604020202020204"/>
                <a:cs typeface="Arial" panose="020B0604020202020204"/>
              </a:rPr>
              <a:t>to</a:t>
            </a:r>
            <a:r>
              <a:rPr sz="2800" spc="-190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30" dirty="0">
                <a:latin typeface="Arial" panose="020B0604020202020204"/>
                <a:cs typeface="Arial" panose="020B0604020202020204"/>
              </a:rPr>
              <a:t>the  </a:t>
            </a:r>
            <a:r>
              <a:rPr sz="2800" spc="-70" dirty="0">
                <a:latin typeface="Arial" panose="020B0604020202020204"/>
                <a:cs typeface="Arial" panose="020B0604020202020204"/>
              </a:rPr>
              <a:t>level</a:t>
            </a:r>
            <a:r>
              <a:rPr sz="2800" spc="-190" dirty="0">
                <a:latin typeface="Arial" panose="020B0604020202020204"/>
                <a:cs typeface="Arial" panose="020B0604020202020204"/>
              </a:rPr>
              <a:t> </a:t>
            </a:r>
            <a:r>
              <a:rPr sz="2800" dirty="0">
                <a:latin typeface="Arial" panose="020B0604020202020204"/>
                <a:cs typeface="Arial" panose="020B0604020202020204"/>
              </a:rPr>
              <a:t>of</a:t>
            </a:r>
            <a:r>
              <a:rPr sz="2800" spc="-130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20" dirty="0">
                <a:latin typeface="Arial" panose="020B0604020202020204"/>
                <a:cs typeface="Arial" panose="020B0604020202020204"/>
              </a:rPr>
              <a:t>the	</a:t>
            </a:r>
            <a:r>
              <a:rPr sz="2800" b="1" spc="-100" dirty="0">
                <a:latin typeface="Trebuchet MS" panose="020B0603020202020204"/>
                <a:cs typeface="Trebuchet MS" panose="020B0603020202020204"/>
              </a:rPr>
              <a:t>angle </a:t>
            </a:r>
            <a:r>
              <a:rPr sz="2800" b="1" spc="-50" dirty="0">
                <a:latin typeface="Trebuchet MS" panose="020B0603020202020204"/>
                <a:cs typeface="Trebuchet MS" panose="020B0603020202020204"/>
              </a:rPr>
              <a:t>of  </a:t>
            </a:r>
            <a:r>
              <a:rPr sz="2800" b="1" spc="-120" dirty="0">
                <a:latin typeface="Trebuchet MS" panose="020B0603020202020204"/>
                <a:cs typeface="Trebuchet MS" panose="020B0603020202020204"/>
              </a:rPr>
              <a:t>Louis</a:t>
            </a:r>
            <a:r>
              <a:rPr sz="2800" b="1" spc="-2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800" spc="-75" dirty="0">
                <a:latin typeface="Arial" panose="020B0604020202020204"/>
                <a:cs typeface="Arial" panose="020B0604020202020204"/>
              </a:rPr>
              <a:t>(T4/5)		</a:t>
            </a:r>
            <a:r>
              <a:rPr sz="2800" spc="-65" dirty="0">
                <a:latin typeface="Arial" panose="020B0604020202020204"/>
                <a:cs typeface="Arial" panose="020B0604020202020204"/>
              </a:rPr>
              <a:t>vertebra,  where</a:t>
            </a:r>
            <a:r>
              <a:rPr sz="2800" spc="-120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35" dirty="0">
                <a:latin typeface="Arial" panose="020B0604020202020204"/>
                <a:cs typeface="Arial" panose="020B0604020202020204"/>
              </a:rPr>
              <a:t>it</a:t>
            </a:r>
            <a:r>
              <a:rPr sz="2800" spc="170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85" dirty="0">
                <a:latin typeface="Arial" panose="020B0604020202020204"/>
                <a:cs typeface="Arial" panose="020B0604020202020204"/>
              </a:rPr>
              <a:t>divides	</a:t>
            </a:r>
            <a:r>
              <a:rPr sz="2800" spc="-10" dirty="0">
                <a:latin typeface="Arial" panose="020B0604020202020204"/>
                <a:cs typeface="Arial" panose="020B0604020202020204"/>
              </a:rPr>
              <a:t>into  </a:t>
            </a:r>
            <a:r>
              <a:rPr sz="2800" spc="-20" dirty="0">
                <a:latin typeface="Arial" panose="020B0604020202020204"/>
                <a:cs typeface="Arial" panose="020B0604020202020204"/>
              </a:rPr>
              <a:t>the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two </a:t>
            </a:r>
            <a:r>
              <a:rPr sz="2800" spc="-65" dirty="0">
                <a:latin typeface="Arial" panose="020B0604020202020204"/>
                <a:cs typeface="Arial" panose="020B0604020202020204"/>
              </a:rPr>
              <a:t>bronchi, one 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for </a:t>
            </a:r>
            <a:r>
              <a:rPr sz="2800" spc="-110" dirty="0">
                <a:latin typeface="Arial" panose="020B0604020202020204"/>
                <a:cs typeface="Arial" panose="020B0604020202020204"/>
              </a:rPr>
              <a:t>each</a:t>
            </a:r>
            <a:r>
              <a:rPr sz="2800" spc="-455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70" dirty="0">
                <a:latin typeface="Arial" panose="020B0604020202020204"/>
                <a:cs typeface="Arial" panose="020B0604020202020204"/>
              </a:rPr>
              <a:t>lung.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67200" y="1422024"/>
            <a:ext cx="4724400" cy="418525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502" y="13207"/>
            <a:ext cx="32969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0" dirty="0"/>
              <a:t>Bronchial</a:t>
            </a:r>
            <a:r>
              <a:rPr spc="-600" dirty="0"/>
              <a:t> </a:t>
            </a:r>
            <a:r>
              <a:rPr spc="-254" dirty="0"/>
              <a:t>Tree</a:t>
            </a:r>
            <a:endParaRPr spc="-254" dirty="0"/>
          </a:p>
        </p:txBody>
      </p:sp>
      <p:sp>
        <p:nvSpPr>
          <p:cNvPr id="3" name="object 3"/>
          <p:cNvSpPr txBox="1"/>
          <p:nvPr/>
        </p:nvSpPr>
        <p:spPr>
          <a:xfrm>
            <a:off x="-507" y="940053"/>
            <a:ext cx="3397250" cy="526605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355600" marR="306070" indent="-342900">
              <a:lnSpc>
                <a:spcPts val="2320"/>
              </a:lnSpc>
              <a:spcBef>
                <a:spcPts val="640"/>
              </a:spcBef>
              <a:buChar char="•"/>
              <a:tabLst>
                <a:tab pos="354965" algn="l"/>
                <a:tab pos="355600" algn="l"/>
                <a:tab pos="1199515" algn="l"/>
              </a:tabLst>
            </a:pPr>
            <a:r>
              <a:rPr sz="2400" spc="-114" dirty="0">
                <a:latin typeface="Arial" panose="020B0604020202020204"/>
                <a:cs typeface="Arial" panose="020B0604020202020204"/>
              </a:rPr>
              <a:t>The</a:t>
            </a:r>
            <a:r>
              <a:rPr sz="2400" spc="-335" dirty="0">
                <a:latin typeface="Arial" panose="020B0604020202020204"/>
                <a:cs typeface="Arial" panose="020B0604020202020204"/>
              </a:rPr>
              <a:t> </a:t>
            </a:r>
            <a:r>
              <a:rPr sz="2400" b="1" spc="-140" dirty="0">
                <a:latin typeface="Trebuchet MS" panose="020B0603020202020204"/>
                <a:cs typeface="Trebuchet MS" panose="020B0603020202020204"/>
              </a:rPr>
              <a:t>trachea</a:t>
            </a:r>
            <a:r>
              <a:rPr sz="2400" b="1" spc="-33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spc="-60" dirty="0">
                <a:latin typeface="Arial" panose="020B0604020202020204"/>
                <a:cs typeface="Arial" panose="020B0604020202020204"/>
              </a:rPr>
              <a:t>is</a:t>
            </a:r>
            <a:r>
              <a:rPr sz="2400" spc="-235" dirty="0">
                <a:latin typeface="Arial" panose="020B0604020202020204"/>
                <a:cs typeface="Arial" panose="020B0604020202020204"/>
              </a:rPr>
              <a:t> </a:t>
            </a:r>
            <a:r>
              <a:rPr sz="2400" spc="-60" dirty="0">
                <a:latin typeface="Arial" panose="020B0604020202020204"/>
                <a:cs typeface="Arial" panose="020B0604020202020204"/>
              </a:rPr>
              <a:t>divided  </a:t>
            </a:r>
            <a:r>
              <a:rPr sz="2400" spc="-10" dirty="0">
                <a:latin typeface="Arial" panose="020B0604020202020204"/>
                <a:cs typeface="Arial" panose="020B0604020202020204"/>
              </a:rPr>
              <a:t>into</a:t>
            </a:r>
            <a:r>
              <a:rPr sz="2400" spc="-200" dirty="0">
                <a:latin typeface="Arial" panose="020B0604020202020204"/>
                <a:cs typeface="Arial" panose="020B0604020202020204"/>
              </a:rPr>
              <a:t> </a:t>
            </a:r>
            <a:r>
              <a:rPr sz="2400" spc="-5" dirty="0">
                <a:latin typeface="Arial" panose="020B0604020202020204"/>
                <a:cs typeface="Arial" panose="020B0604020202020204"/>
              </a:rPr>
              <a:t>2	</a:t>
            </a:r>
            <a:r>
              <a:rPr sz="2400" spc="-65" dirty="0">
                <a:latin typeface="Arial" panose="020B0604020202020204"/>
                <a:cs typeface="Arial" panose="020B0604020202020204"/>
              </a:rPr>
              <a:t>bronchi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 marL="355600" marR="120650" indent="-342900">
              <a:lnSpc>
                <a:spcPct val="80000"/>
              </a:lnSpc>
              <a:spcBef>
                <a:spcPts val="505"/>
              </a:spcBef>
              <a:buChar char="•"/>
              <a:tabLst>
                <a:tab pos="354965" algn="l"/>
                <a:tab pos="355600" algn="l"/>
                <a:tab pos="1372235" algn="l"/>
                <a:tab pos="1741805" algn="l"/>
              </a:tabLst>
            </a:pPr>
            <a:r>
              <a:rPr sz="2400" spc="-114" dirty="0">
                <a:latin typeface="Arial" panose="020B0604020202020204"/>
                <a:cs typeface="Arial" panose="020B0604020202020204"/>
              </a:rPr>
              <a:t>The </a:t>
            </a:r>
            <a:r>
              <a:rPr sz="2400" spc="-60" dirty="0">
                <a:latin typeface="Arial" panose="020B0604020202020204"/>
                <a:cs typeface="Arial" panose="020B0604020202020204"/>
              </a:rPr>
              <a:t>main </a:t>
            </a:r>
            <a:r>
              <a:rPr sz="2400" spc="-90" dirty="0">
                <a:latin typeface="Arial" panose="020B0604020202020204"/>
                <a:cs typeface="Arial" panose="020B0604020202020204"/>
              </a:rPr>
              <a:t>bronchus  divides	</a:t>
            </a:r>
            <a:r>
              <a:rPr sz="2400" spc="-5" dirty="0">
                <a:latin typeface="Arial" panose="020B0604020202020204"/>
                <a:cs typeface="Arial" panose="020B0604020202020204"/>
              </a:rPr>
              <a:t>within </a:t>
            </a:r>
            <a:r>
              <a:rPr sz="2400" spc="-30" dirty="0">
                <a:latin typeface="Arial" panose="020B0604020202020204"/>
                <a:cs typeface="Arial" panose="020B0604020202020204"/>
              </a:rPr>
              <a:t>the</a:t>
            </a:r>
            <a:r>
              <a:rPr sz="2400" spc="-130" dirty="0">
                <a:latin typeface="Arial" panose="020B0604020202020204"/>
                <a:cs typeface="Arial" panose="020B0604020202020204"/>
              </a:rPr>
              <a:t> </a:t>
            </a:r>
            <a:r>
              <a:rPr sz="2400" spc="-70" dirty="0">
                <a:latin typeface="Arial" panose="020B0604020202020204"/>
                <a:cs typeface="Arial" panose="020B0604020202020204"/>
              </a:rPr>
              <a:t>lung  </a:t>
            </a:r>
            <a:r>
              <a:rPr sz="2400" spc="-15" dirty="0">
                <a:latin typeface="Arial" panose="020B0604020202020204"/>
                <a:cs typeface="Arial" panose="020B0604020202020204"/>
              </a:rPr>
              <a:t>into</a:t>
            </a:r>
            <a:r>
              <a:rPr sz="2400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2400" b="1" spc="-90" dirty="0">
                <a:latin typeface="Trebuchet MS" panose="020B0603020202020204"/>
                <a:cs typeface="Trebuchet MS" panose="020B0603020202020204"/>
              </a:rPr>
              <a:t>lobar	</a:t>
            </a:r>
            <a:r>
              <a:rPr sz="2400" b="1" spc="-140" dirty="0">
                <a:latin typeface="Trebuchet MS" panose="020B0603020202020204"/>
                <a:cs typeface="Trebuchet MS" panose="020B0603020202020204"/>
              </a:rPr>
              <a:t>bronchi.</a:t>
            </a:r>
            <a:endParaRPr sz="2400">
              <a:latin typeface="Trebuchet MS" panose="020B0603020202020204"/>
              <a:cs typeface="Trebuchet MS" panose="020B0603020202020204"/>
            </a:endParaRPr>
          </a:p>
          <a:p>
            <a:pPr marL="355600" marR="14605" indent="-342900">
              <a:lnSpc>
                <a:spcPct val="80000"/>
              </a:lnSpc>
              <a:spcBef>
                <a:spcPts val="510"/>
              </a:spcBef>
              <a:buChar char="•"/>
              <a:tabLst>
                <a:tab pos="354965" algn="l"/>
                <a:tab pos="355600" algn="l"/>
                <a:tab pos="1000125" algn="l"/>
                <a:tab pos="1248410" algn="l"/>
              </a:tabLst>
            </a:pPr>
            <a:r>
              <a:rPr sz="2400" spc="-114" dirty="0">
                <a:latin typeface="Arial" panose="020B0604020202020204"/>
                <a:cs typeface="Arial" panose="020B0604020202020204"/>
              </a:rPr>
              <a:t>The </a:t>
            </a:r>
            <a:r>
              <a:rPr sz="2400" spc="-50" dirty="0">
                <a:latin typeface="Arial" panose="020B0604020202020204"/>
                <a:cs typeface="Arial" panose="020B0604020202020204"/>
              </a:rPr>
              <a:t>lobar </a:t>
            </a:r>
            <a:r>
              <a:rPr sz="2400" spc="-65" dirty="0">
                <a:latin typeface="Arial" panose="020B0604020202020204"/>
                <a:cs typeface="Arial" panose="020B0604020202020204"/>
              </a:rPr>
              <a:t>bronchi</a:t>
            </a:r>
            <a:r>
              <a:rPr sz="2400" spc="-425" dirty="0">
                <a:latin typeface="Arial" panose="020B0604020202020204"/>
                <a:cs typeface="Arial" panose="020B0604020202020204"/>
              </a:rPr>
              <a:t> </a:t>
            </a:r>
            <a:r>
              <a:rPr sz="2400" spc="-55" dirty="0">
                <a:latin typeface="Arial" panose="020B0604020202020204"/>
                <a:cs typeface="Arial" panose="020B0604020202020204"/>
              </a:rPr>
              <a:t>divide  </a:t>
            </a:r>
            <a:r>
              <a:rPr sz="2400" spc="-25" dirty="0">
                <a:latin typeface="Arial" panose="020B0604020202020204"/>
                <a:cs typeface="Arial" panose="020B0604020202020204"/>
              </a:rPr>
              <a:t>into	</a:t>
            </a:r>
            <a:r>
              <a:rPr sz="2400" b="1" spc="-110" dirty="0">
                <a:latin typeface="Trebuchet MS" panose="020B0603020202020204"/>
                <a:cs typeface="Trebuchet MS" panose="020B0603020202020204"/>
              </a:rPr>
              <a:t>segmental</a:t>
            </a:r>
            <a:r>
              <a:rPr sz="2400" b="1" spc="-30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400" b="1" spc="-120" dirty="0">
                <a:latin typeface="Trebuchet MS" panose="020B0603020202020204"/>
                <a:cs typeface="Trebuchet MS" panose="020B0603020202020204"/>
              </a:rPr>
              <a:t>bronchi  </a:t>
            </a:r>
            <a:r>
              <a:rPr sz="2400" spc="-55" dirty="0">
                <a:latin typeface="Arial" panose="020B0604020202020204"/>
                <a:cs typeface="Arial" panose="020B0604020202020204"/>
              </a:rPr>
              <a:t>which	</a:t>
            </a:r>
            <a:r>
              <a:rPr sz="2400" spc="-85" dirty="0">
                <a:latin typeface="Arial" panose="020B0604020202020204"/>
                <a:cs typeface="Arial" panose="020B0604020202020204"/>
              </a:rPr>
              <a:t>supply  </a:t>
            </a:r>
            <a:r>
              <a:rPr sz="2400" b="1" spc="-120" dirty="0">
                <a:latin typeface="Trebuchet MS" panose="020B0603020202020204"/>
                <a:cs typeface="Trebuchet MS" panose="020B0603020202020204"/>
              </a:rPr>
              <a:t>bronchopulmonary  </a:t>
            </a:r>
            <a:r>
              <a:rPr sz="2400" b="1" spc="-100" dirty="0">
                <a:latin typeface="Trebuchet MS" panose="020B0603020202020204"/>
                <a:cs typeface="Trebuchet MS" panose="020B0603020202020204"/>
              </a:rPr>
              <a:t>segments</a:t>
            </a:r>
            <a:r>
              <a:rPr sz="2400" spc="-100" dirty="0">
                <a:latin typeface="Arial" panose="020B0604020202020204"/>
                <a:cs typeface="Arial" panose="020B0604020202020204"/>
              </a:rPr>
              <a:t>.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 marL="355600" marR="5080" indent="-342900">
              <a:lnSpc>
                <a:spcPct val="80000"/>
              </a:lnSpc>
              <a:spcBef>
                <a:spcPts val="505"/>
              </a:spcBef>
              <a:buChar char="•"/>
              <a:tabLst>
                <a:tab pos="354965" algn="l"/>
                <a:tab pos="355600" algn="l"/>
                <a:tab pos="1393190" algn="l"/>
                <a:tab pos="1807845" algn="l"/>
              </a:tabLst>
            </a:pPr>
            <a:r>
              <a:rPr sz="2400" spc="-170" dirty="0">
                <a:latin typeface="Arial" panose="020B0604020202020204"/>
                <a:cs typeface="Arial" panose="020B0604020202020204"/>
              </a:rPr>
              <a:t>Each</a:t>
            </a:r>
            <a:r>
              <a:rPr sz="2400" spc="-490" dirty="0">
                <a:latin typeface="Arial" panose="020B0604020202020204"/>
                <a:cs typeface="Arial" panose="020B0604020202020204"/>
              </a:rPr>
              <a:t> </a:t>
            </a:r>
            <a:r>
              <a:rPr sz="2400" spc="-70" dirty="0">
                <a:latin typeface="Arial" panose="020B0604020202020204"/>
                <a:cs typeface="Arial" panose="020B0604020202020204"/>
              </a:rPr>
              <a:t>bronchopulmonary  </a:t>
            </a:r>
            <a:r>
              <a:rPr sz="2400" spc="-100" dirty="0">
                <a:latin typeface="Arial" panose="020B0604020202020204"/>
                <a:cs typeface="Arial" panose="020B0604020202020204"/>
              </a:rPr>
              <a:t>segment, </a:t>
            </a:r>
            <a:r>
              <a:rPr sz="2400" spc="-30" dirty="0">
                <a:latin typeface="Arial" panose="020B0604020202020204"/>
                <a:cs typeface="Arial" panose="020B0604020202020204"/>
              </a:rPr>
              <a:t>the </a:t>
            </a:r>
            <a:r>
              <a:rPr sz="2400" spc="-100" dirty="0">
                <a:latin typeface="Arial" panose="020B0604020202020204"/>
                <a:cs typeface="Arial" panose="020B0604020202020204"/>
              </a:rPr>
              <a:t>segmental  </a:t>
            </a:r>
            <a:r>
              <a:rPr sz="2400" spc="-65" dirty="0">
                <a:latin typeface="Arial" panose="020B0604020202020204"/>
                <a:cs typeface="Arial" panose="020B0604020202020204"/>
              </a:rPr>
              <a:t>bronchi </a:t>
            </a:r>
            <a:r>
              <a:rPr sz="2400" spc="-55" dirty="0">
                <a:latin typeface="Arial" panose="020B0604020202020204"/>
                <a:cs typeface="Arial" panose="020B0604020202020204"/>
              </a:rPr>
              <a:t>divide </a:t>
            </a:r>
            <a:r>
              <a:rPr sz="2400" spc="-25" dirty="0">
                <a:latin typeface="Arial" panose="020B0604020202020204"/>
                <a:cs typeface="Arial" panose="020B0604020202020204"/>
              </a:rPr>
              <a:t>into  </a:t>
            </a:r>
            <a:r>
              <a:rPr sz="2400" b="1" spc="-114" dirty="0">
                <a:latin typeface="Trebuchet MS" panose="020B0603020202020204"/>
                <a:cs typeface="Trebuchet MS" panose="020B0603020202020204"/>
              </a:rPr>
              <a:t>bronchioles</a:t>
            </a:r>
            <a:r>
              <a:rPr sz="2400" spc="-114" dirty="0">
                <a:latin typeface="Arial" panose="020B0604020202020204"/>
                <a:cs typeface="Arial" panose="020B0604020202020204"/>
              </a:rPr>
              <a:t>, </a:t>
            </a:r>
            <a:r>
              <a:rPr sz="2400" spc="-55" dirty="0">
                <a:latin typeface="Arial" panose="020B0604020202020204"/>
                <a:cs typeface="Arial" panose="020B0604020202020204"/>
              </a:rPr>
              <a:t>which  </a:t>
            </a:r>
            <a:r>
              <a:rPr sz="2400" spc="-10" dirty="0">
                <a:latin typeface="Arial" panose="020B0604020202020204"/>
                <a:cs typeface="Arial" panose="020B0604020202020204"/>
              </a:rPr>
              <a:t>further	</a:t>
            </a:r>
            <a:r>
              <a:rPr sz="2400" spc="-80" dirty="0">
                <a:latin typeface="Arial" panose="020B0604020202020204"/>
                <a:cs typeface="Arial" panose="020B0604020202020204"/>
              </a:rPr>
              <a:t>subdivide </a:t>
            </a:r>
            <a:r>
              <a:rPr sz="2400" spc="-114" dirty="0">
                <a:latin typeface="Arial" panose="020B0604020202020204"/>
                <a:cs typeface="Arial" panose="020B0604020202020204"/>
              </a:rPr>
              <a:t>and  </a:t>
            </a:r>
            <a:r>
              <a:rPr sz="2400" spc="-90" dirty="0">
                <a:latin typeface="Arial" panose="020B0604020202020204"/>
                <a:cs typeface="Arial" panose="020B0604020202020204"/>
              </a:rPr>
              <a:t>supply</a:t>
            </a:r>
            <a:r>
              <a:rPr sz="2400" spc="-145" dirty="0">
                <a:latin typeface="Arial" panose="020B0604020202020204"/>
                <a:cs typeface="Arial" panose="020B0604020202020204"/>
              </a:rPr>
              <a:t> </a:t>
            </a:r>
            <a:r>
              <a:rPr sz="2400" spc="-30" dirty="0">
                <a:latin typeface="Arial" panose="020B0604020202020204"/>
                <a:cs typeface="Arial" panose="020B0604020202020204"/>
              </a:rPr>
              <a:t>the	</a:t>
            </a:r>
            <a:r>
              <a:rPr sz="2400" spc="-60" dirty="0">
                <a:latin typeface="Arial" panose="020B0604020202020204"/>
                <a:cs typeface="Arial" panose="020B0604020202020204"/>
              </a:rPr>
              <a:t>respiratory  </a:t>
            </a:r>
            <a:r>
              <a:rPr sz="2400" spc="-110" dirty="0">
                <a:latin typeface="Arial" panose="020B0604020202020204"/>
                <a:cs typeface="Arial" panose="020B0604020202020204"/>
              </a:rPr>
              <a:t>surfaces.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29000" y="1600617"/>
            <a:ext cx="5334000" cy="47033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7719" y="447294"/>
            <a:ext cx="65424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Bronchopulmonary</a:t>
            </a:r>
            <a:r>
              <a:rPr spc="-505" dirty="0"/>
              <a:t> </a:t>
            </a:r>
            <a:r>
              <a:rPr spc="-240" dirty="0"/>
              <a:t>Segment</a:t>
            </a:r>
            <a:endParaRPr spc="-240" dirty="0"/>
          </a:p>
        </p:txBody>
      </p:sp>
      <p:sp>
        <p:nvSpPr>
          <p:cNvPr id="3" name="object 3"/>
          <p:cNvSpPr txBox="1"/>
          <p:nvPr/>
        </p:nvSpPr>
        <p:spPr>
          <a:xfrm>
            <a:off x="151892" y="1364360"/>
            <a:ext cx="3538220" cy="4491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78930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10" dirty="0">
                <a:latin typeface="Arial" panose="020B0604020202020204"/>
                <a:cs typeface="Arial" panose="020B0604020202020204"/>
              </a:rPr>
              <a:t>There </a:t>
            </a:r>
            <a:r>
              <a:rPr sz="2400" spc="-75" dirty="0">
                <a:latin typeface="Arial" panose="020B0604020202020204"/>
                <a:cs typeface="Arial" panose="020B0604020202020204"/>
              </a:rPr>
              <a:t>are </a:t>
            </a:r>
            <a:r>
              <a:rPr sz="2400" spc="-30" dirty="0">
                <a:latin typeface="Arial" panose="020B0604020202020204"/>
                <a:cs typeface="Arial" panose="020B0604020202020204"/>
              </a:rPr>
              <a:t>ten  </a:t>
            </a:r>
            <a:r>
              <a:rPr sz="2400" spc="-80" dirty="0">
                <a:latin typeface="Arial" panose="020B0604020202020204"/>
                <a:cs typeface="Arial" panose="020B0604020202020204"/>
              </a:rPr>
              <a:t>b</a:t>
            </a:r>
            <a:r>
              <a:rPr sz="2400" spc="-70" dirty="0">
                <a:latin typeface="Arial" panose="020B0604020202020204"/>
                <a:cs typeface="Arial" panose="020B0604020202020204"/>
              </a:rPr>
              <a:t>r</a:t>
            </a:r>
            <a:r>
              <a:rPr sz="2400" spc="-80" dirty="0">
                <a:latin typeface="Arial" panose="020B0604020202020204"/>
                <a:cs typeface="Arial" panose="020B0604020202020204"/>
              </a:rPr>
              <a:t>on</a:t>
            </a:r>
            <a:r>
              <a:rPr sz="2400" spc="-75" dirty="0">
                <a:latin typeface="Arial" panose="020B0604020202020204"/>
                <a:cs typeface="Arial" panose="020B0604020202020204"/>
              </a:rPr>
              <a:t>c</a:t>
            </a:r>
            <a:r>
              <a:rPr sz="2400" spc="-80" dirty="0">
                <a:latin typeface="Arial" panose="020B0604020202020204"/>
                <a:cs typeface="Arial" panose="020B0604020202020204"/>
              </a:rPr>
              <a:t>hopu</a:t>
            </a:r>
            <a:r>
              <a:rPr sz="2400" spc="-85" dirty="0">
                <a:latin typeface="Arial" panose="020B0604020202020204"/>
                <a:cs typeface="Arial" panose="020B0604020202020204"/>
              </a:rPr>
              <a:t>l</a:t>
            </a:r>
            <a:r>
              <a:rPr sz="2400" spc="-70" dirty="0">
                <a:latin typeface="Arial" panose="020B0604020202020204"/>
                <a:cs typeface="Arial" panose="020B0604020202020204"/>
              </a:rPr>
              <a:t>m</a:t>
            </a:r>
            <a:r>
              <a:rPr sz="2400" spc="-80" dirty="0">
                <a:latin typeface="Arial" panose="020B0604020202020204"/>
                <a:cs typeface="Arial" panose="020B0604020202020204"/>
              </a:rPr>
              <a:t>ona</a:t>
            </a:r>
            <a:r>
              <a:rPr sz="2400" spc="-70" dirty="0">
                <a:latin typeface="Arial" panose="020B0604020202020204"/>
                <a:cs typeface="Arial" panose="020B0604020202020204"/>
              </a:rPr>
              <a:t>r</a:t>
            </a:r>
            <a:r>
              <a:rPr sz="2400" dirty="0">
                <a:latin typeface="Arial" panose="020B0604020202020204"/>
                <a:cs typeface="Arial" panose="020B0604020202020204"/>
              </a:rPr>
              <a:t>y  </a:t>
            </a:r>
            <a:r>
              <a:rPr sz="2400" spc="-120" dirty="0">
                <a:latin typeface="Arial" panose="020B0604020202020204"/>
                <a:cs typeface="Arial" panose="020B0604020202020204"/>
              </a:rPr>
              <a:t>segments </a:t>
            </a:r>
            <a:r>
              <a:rPr sz="2400" spc="-25" dirty="0">
                <a:latin typeface="Arial" panose="020B0604020202020204"/>
                <a:cs typeface="Arial" panose="020B0604020202020204"/>
              </a:rPr>
              <a:t>in </a:t>
            </a:r>
            <a:r>
              <a:rPr sz="2400" spc="-114" dirty="0">
                <a:latin typeface="Arial" panose="020B0604020202020204"/>
                <a:cs typeface="Arial" panose="020B0604020202020204"/>
              </a:rPr>
              <a:t>each  </a:t>
            </a:r>
            <a:r>
              <a:rPr sz="2400" spc="-70" dirty="0">
                <a:latin typeface="Arial" panose="020B0604020202020204"/>
                <a:cs typeface="Arial" panose="020B0604020202020204"/>
              </a:rPr>
              <a:t>lung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 marL="355600" marR="5080" indent="-342900">
              <a:lnSpc>
                <a:spcPct val="10000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80" dirty="0">
                <a:latin typeface="Arial" panose="020B0604020202020204"/>
                <a:cs typeface="Arial" panose="020B0604020202020204"/>
              </a:rPr>
              <a:t>Each </a:t>
            </a:r>
            <a:r>
              <a:rPr sz="2400" spc="-80" dirty="0">
                <a:latin typeface="Arial" panose="020B0604020202020204"/>
                <a:cs typeface="Arial" panose="020B0604020202020204"/>
              </a:rPr>
              <a:t>bronchopulmonary  </a:t>
            </a:r>
            <a:r>
              <a:rPr sz="2400" spc="-110" dirty="0">
                <a:latin typeface="Arial" panose="020B0604020202020204"/>
                <a:cs typeface="Arial" panose="020B0604020202020204"/>
              </a:rPr>
              <a:t>segment</a:t>
            </a:r>
            <a:r>
              <a:rPr sz="2400" spc="-245" dirty="0">
                <a:latin typeface="Arial" panose="020B0604020202020204"/>
                <a:cs typeface="Arial" panose="020B0604020202020204"/>
              </a:rPr>
              <a:t> </a:t>
            </a:r>
            <a:r>
              <a:rPr sz="2400" spc="-65" dirty="0">
                <a:latin typeface="Arial" panose="020B0604020202020204"/>
                <a:cs typeface="Arial" panose="020B0604020202020204"/>
              </a:rPr>
              <a:t>is</a:t>
            </a:r>
            <a:r>
              <a:rPr sz="2400" spc="-265" dirty="0">
                <a:latin typeface="Arial" panose="020B0604020202020204"/>
                <a:cs typeface="Arial" panose="020B0604020202020204"/>
              </a:rPr>
              <a:t> </a:t>
            </a:r>
            <a:r>
              <a:rPr sz="2400" spc="-125" dirty="0">
                <a:latin typeface="Arial" panose="020B0604020202020204"/>
                <a:cs typeface="Arial" panose="020B0604020202020204"/>
              </a:rPr>
              <a:t>shaped</a:t>
            </a:r>
            <a:r>
              <a:rPr sz="2400" spc="-250" dirty="0">
                <a:latin typeface="Arial" panose="020B0604020202020204"/>
                <a:cs typeface="Arial" panose="020B0604020202020204"/>
              </a:rPr>
              <a:t> </a:t>
            </a:r>
            <a:r>
              <a:rPr sz="2400" spc="-60" dirty="0">
                <a:latin typeface="Arial" panose="020B0604020202020204"/>
                <a:cs typeface="Arial" panose="020B0604020202020204"/>
              </a:rPr>
              <a:t>like</a:t>
            </a:r>
            <a:r>
              <a:rPr sz="2400" spc="-155" dirty="0">
                <a:latin typeface="Arial" panose="020B0604020202020204"/>
                <a:cs typeface="Arial" panose="020B0604020202020204"/>
              </a:rPr>
              <a:t> </a:t>
            </a:r>
            <a:r>
              <a:rPr sz="2400" spc="-70" dirty="0">
                <a:latin typeface="Arial" panose="020B0604020202020204"/>
                <a:cs typeface="Arial" panose="020B0604020202020204"/>
              </a:rPr>
              <a:t>an  </a:t>
            </a:r>
            <a:r>
              <a:rPr sz="2400" spc="-60" dirty="0">
                <a:latin typeface="Arial" panose="020B0604020202020204"/>
                <a:cs typeface="Arial" panose="020B0604020202020204"/>
              </a:rPr>
              <a:t>irregular </a:t>
            </a:r>
            <a:r>
              <a:rPr sz="2400" spc="-95" dirty="0">
                <a:latin typeface="Arial" panose="020B0604020202020204"/>
                <a:cs typeface="Arial" panose="020B0604020202020204"/>
              </a:rPr>
              <a:t>cone </a:t>
            </a:r>
            <a:r>
              <a:rPr sz="2400" dirty="0">
                <a:latin typeface="Arial" panose="020B0604020202020204"/>
                <a:cs typeface="Arial" panose="020B0604020202020204"/>
              </a:rPr>
              <a:t>with </a:t>
            </a:r>
            <a:r>
              <a:rPr sz="2400" spc="-20" dirty="0">
                <a:latin typeface="Arial" panose="020B0604020202020204"/>
                <a:cs typeface="Arial" panose="020B0604020202020204"/>
              </a:rPr>
              <a:t>the  </a:t>
            </a:r>
            <a:r>
              <a:rPr sz="2400" spc="-120" dirty="0">
                <a:latin typeface="Arial" panose="020B0604020202020204"/>
                <a:cs typeface="Arial" panose="020B0604020202020204"/>
              </a:rPr>
              <a:t>apex </a:t>
            </a:r>
            <a:r>
              <a:rPr sz="2400" spc="-25" dirty="0">
                <a:latin typeface="Arial" panose="020B0604020202020204"/>
                <a:cs typeface="Arial" panose="020B0604020202020204"/>
              </a:rPr>
              <a:t>at </a:t>
            </a:r>
            <a:r>
              <a:rPr sz="2400" spc="-30" dirty="0">
                <a:latin typeface="Arial" panose="020B0604020202020204"/>
                <a:cs typeface="Arial" panose="020B0604020202020204"/>
              </a:rPr>
              <a:t>the </a:t>
            </a:r>
            <a:r>
              <a:rPr sz="2400" spc="-55" dirty="0">
                <a:latin typeface="Arial" panose="020B0604020202020204"/>
                <a:cs typeface="Arial" panose="020B0604020202020204"/>
              </a:rPr>
              <a:t>origin </a:t>
            </a:r>
            <a:r>
              <a:rPr sz="2400" spc="-10" dirty="0">
                <a:latin typeface="Arial" panose="020B0604020202020204"/>
                <a:cs typeface="Arial" panose="020B0604020202020204"/>
              </a:rPr>
              <a:t>of </a:t>
            </a:r>
            <a:r>
              <a:rPr sz="2400" spc="-30" dirty="0">
                <a:latin typeface="Arial" panose="020B0604020202020204"/>
                <a:cs typeface="Arial" panose="020B0604020202020204"/>
              </a:rPr>
              <a:t>the  </a:t>
            </a:r>
            <a:r>
              <a:rPr sz="2400" spc="-100" dirty="0">
                <a:latin typeface="Arial" panose="020B0604020202020204"/>
                <a:cs typeface="Arial" panose="020B0604020202020204"/>
              </a:rPr>
              <a:t>segmental bronchus </a:t>
            </a:r>
            <a:r>
              <a:rPr sz="2400" spc="-80" dirty="0">
                <a:latin typeface="Arial" panose="020B0604020202020204"/>
                <a:cs typeface="Arial" panose="020B0604020202020204"/>
              </a:rPr>
              <a:t>and  </a:t>
            </a:r>
            <a:r>
              <a:rPr sz="2400" spc="-30" dirty="0">
                <a:latin typeface="Arial" panose="020B0604020202020204"/>
                <a:cs typeface="Arial" panose="020B0604020202020204"/>
              </a:rPr>
              <a:t>the </a:t>
            </a:r>
            <a:r>
              <a:rPr sz="2400" spc="-135" dirty="0">
                <a:latin typeface="Arial" panose="020B0604020202020204"/>
                <a:cs typeface="Arial" panose="020B0604020202020204"/>
              </a:rPr>
              <a:t>base </a:t>
            </a:r>
            <a:r>
              <a:rPr sz="2400" spc="-60" dirty="0">
                <a:latin typeface="Arial" panose="020B0604020202020204"/>
                <a:cs typeface="Arial" panose="020B0604020202020204"/>
              </a:rPr>
              <a:t>projected  peripherally </a:t>
            </a:r>
            <a:r>
              <a:rPr sz="2400" spc="-30" dirty="0">
                <a:latin typeface="Arial" panose="020B0604020202020204"/>
                <a:cs typeface="Arial" panose="020B0604020202020204"/>
              </a:rPr>
              <a:t>onto the  </a:t>
            </a:r>
            <a:r>
              <a:rPr sz="2400" spc="-105" dirty="0">
                <a:latin typeface="Arial" panose="020B0604020202020204"/>
                <a:cs typeface="Arial" panose="020B0604020202020204"/>
              </a:rPr>
              <a:t>surface </a:t>
            </a:r>
            <a:r>
              <a:rPr sz="2400" dirty="0">
                <a:latin typeface="Arial" panose="020B0604020202020204"/>
                <a:cs typeface="Arial" panose="020B0604020202020204"/>
              </a:rPr>
              <a:t>of </a:t>
            </a:r>
            <a:r>
              <a:rPr sz="2400" spc="-20" dirty="0">
                <a:latin typeface="Arial" panose="020B0604020202020204"/>
                <a:cs typeface="Arial" panose="020B0604020202020204"/>
              </a:rPr>
              <a:t>the</a:t>
            </a:r>
            <a:r>
              <a:rPr sz="2400" spc="-505" dirty="0">
                <a:latin typeface="Arial" panose="020B0604020202020204"/>
                <a:cs typeface="Arial" panose="020B0604020202020204"/>
              </a:rPr>
              <a:t> </a:t>
            </a:r>
            <a:r>
              <a:rPr sz="2400" spc="-75" dirty="0">
                <a:latin typeface="Arial" panose="020B0604020202020204"/>
                <a:cs typeface="Arial" panose="020B0604020202020204"/>
              </a:rPr>
              <a:t>lung.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0" y="1842535"/>
            <a:ext cx="5221224" cy="414372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7719" y="447294"/>
            <a:ext cx="65424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/>
              <a:t>Bronchopulmonary</a:t>
            </a:r>
            <a:r>
              <a:rPr spc="-505" dirty="0"/>
              <a:t> </a:t>
            </a:r>
            <a:r>
              <a:rPr spc="-240" dirty="0"/>
              <a:t>Segment</a:t>
            </a:r>
            <a:endParaRPr spc="-240" dirty="0"/>
          </a:p>
        </p:txBody>
      </p:sp>
      <p:sp>
        <p:nvSpPr>
          <p:cNvPr id="3" name="object 3"/>
          <p:cNvSpPr txBox="1"/>
          <p:nvPr/>
        </p:nvSpPr>
        <p:spPr>
          <a:xfrm>
            <a:off x="151892" y="1606422"/>
            <a:ext cx="3708400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75946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100" dirty="0">
                <a:latin typeface="Arial" panose="020B0604020202020204"/>
                <a:cs typeface="Arial" panose="020B0604020202020204"/>
              </a:rPr>
              <a:t>A</a:t>
            </a:r>
            <a:r>
              <a:rPr sz="2400" spc="-95" dirty="0">
                <a:latin typeface="Arial" panose="020B0604020202020204"/>
                <a:cs typeface="Arial" panose="020B0604020202020204"/>
              </a:rPr>
              <a:t>b</a:t>
            </a:r>
            <a:r>
              <a:rPr sz="2400" spc="-80" dirty="0">
                <a:latin typeface="Arial" panose="020B0604020202020204"/>
                <a:cs typeface="Arial" panose="020B0604020202020204"/>
              </a:rPr>
              <a:t>r</a:t>
            </a:r>
            <a:r>
              <a:rPr sz="2400" spc="-95" dirty="0">
                <a:latin typeface="Arial" panose="020B0604020202020204"/>
                <a:cs typeface="Arial" panose="020B0604020202020204"/>
              </a:rPr>
              <a:t>on</a:t>
            </a:r>
            <a:r>
              <a:rPr sz="2400" spc="-85" dirty="0">
                <a:latin typeface="Arial" panose="020B0604020202020204"/>
                <a:cs typeface="Arial" panose="020B0604020202020204"/>
              </a:rPr>
              <a:t>c</a:t>
            </a:r>
            <a:r>
              <a:rPr sz="2400" spc="-95" dirty="0">
                <a:latin typeface="Arial" panose="020B0604020202020204"/>
                <a:cs typeface="Arial" panose="020B0604020202020204"/>
              </a:rPr>
              <a:t>ho</a:t>
            </a:r>
            <a:r>
              <a:rPr sz="2400" spc="-80" dirty="0">
                <a:latin typeface="Arial" panose="020B0604020202020204"/>
                <a:cs typeface="Arial" panose="020B0604020202020204"/>
              </a:rPr>
              <a:t>pu</a:t>
            </a:r>
            <a:r>
              <a:rPr sz="2400" spc="-95" dirty="0">
                <a:latin typeface="Arial" panose="020B0604020202020204"/>
                <a:cs typeface="Arial" panose="020B0604020202020204"/>
              </a:rPr>
              <a:t>l</a:t>
            </a:r>
            <a:r>
              <a:rPr sz="2400" spc="-80" dirty="0">
                <a:latin typeface="Arial" panose="020B0604020202020204"/>
                <a:cs typeface="Arial" panose="020B0604020202020204"/>
              </a:rPr>
              <a:t>mon</a:t>
            </a:r>
            <a:r>
              <a:rPr sz="2400" spc="-95" dirty="0">
                <a:latin typeface="Arial" panose="020B0604020202020204"/>
                <a:cs typeface="Arial" panose="020B0604020202020204"/>
              </a:rPr>
              <a:t>a</a:t>
            </a:r>
            <a:r>
              <a:rPr sz="2400" spc="-80" dirty="0">
                <a:latin typeface="Arial" panose="020B0604020202020204"/>
                <a:cs typeface="Arial" panose="020B0604020202020204"/>
              </a:rPr>
              <a:t>r</a:t>
            </a:r>
            <a:r>
              <a:rPr sz="2400" dirty="0">
                <a:latin typeface="Arial" panose="020B0604020202020204"/>
                <a:cs typeface="Arial" panose="020B0604020202020204"/>
              </a:rPr>
              <a:t>y  </a:t>
            </a:r>
            <a:r>
              <a:rPr sz="2400" spc="-110" dirty="0">
                <a:latin typeface="Arial" panose="020B0604020202020204"/>
                <a:cs typeface="Arial" panose="020B0604020202020204"/>
              </a:rPr>
              <a:t>segment </a:t>
            </a:r>
            <a:r>
              <a:rPr sz="2400" spc="-65" dirty="0">
                <a:latin typeface="Arial" panose="020B0604020202020204"/>
                <a:cs typeface="Arial" panose="020B0604020202020204"/>
              </a:rPr>
              <a:t>is</a:t>
            </a:r>
            <a:r>
              <a:rPr sz="2400" spc="-375" dirty="0">
                <a:latin typeface="Arial" panose="020B0604020202020204"/>
                <a:cs typeface="Arial" panose="020B0604020202020204"/>
              </a:rPr>
              <a:t> </a:t>
            </a:r>
            <a:r>
              <a:rPr sz="2400" spc="-30" dirty="0">
                <a:latin typeface="Arial" panose="020B0604020202020204"/>
                <a:cs typeface="Arial" panose="020B0604020202020204"/>
              </a:rPr>
              <a:t>the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 marL="355600" marR="5080">
              <a:lnSpc>
                <a:spcPct val="100000"/>
              </a:lnSpc>
            </a:pPr>
            <a:r>
              <a:rPr sz="2400" spc="-110" dirty="0">
                <a:latin typeface="Arial" panose="020B0604020202020204"/>
                <a:cs typeface="Arial" panose="020B0604020202020204"/>
              </a:rPr>
              <a:t>sma</a:t>
            </a:r>
            <a:r>
              <a:rPr sz="2400" b="1" spc="-110" dirty="0">
                <a:latin typeface="Arial" panose="020B0604020202020204"/>
                <a:cs typeface="Arial" panose="020B0604020202020204"/>
              </a:rPr>
              <a:t>l </a:t>
            </a:r>
            <a:r>
              <a:rPr sz="2400" spc="-75" dirty="0">
                <a:latin typeface="Arial" panose="020B0604020202020204"/>
                <a:cs typeface="Arial" panose="020B0604020202020204"/>
              </a:rPr>
              <a:t>est, </a:t>
            </a:r>
            <a:r>
              <a:rPr sz="2400" spc="-50" dirty="0">
                <a:latin typeface="Arial" panose="020B0604020202020204"/>
                <a:cs typeface="Arial" panose="020B0604020202020204"/>
              </a:rPr>
              <a:t>functionally  </a:t>
            </a:r>
            <a:r>
              <a:rPr sz="2400" spc="-70" dirty="0">
                <a:latin typeface="Arial" panose="020B0604020202020204"/>
                <a:cs typeface="Arial" panose="020B0604020202020204"/>
              </a:rPr>
              <a:t>independent </a:t>
            </a:r>
            <a:r>
              <a:rPr sz="2400" spc="-75" dirty="0">
                <a:latin typeface="Arial" panose="020B0604020202020204"/>
                <a:cs typeface="Arial" panose="020B0604020202020204"/>
              </a:rPr>
              <a:t>region </a:t>
            </a:r>
            <a:r>
              <a:rPr sz="2400" spc="-10" dirty="0">
                <a:latin typeface="Arial" panose="020B0604020202020204"/>
                <a:cs typeface="Arial" panose="020B0604020202020204"/>
              </a:rPr>
              <a:t>of </a:t>
            </a:r>
            <a:r>
              <a:rPr sz="2400" spc="-5" dirty="0">
                <a:latin typeface="Arial" panose="020B0604020202020204"/>
                <a:cs typeface="Arial" panose="020B0604020202020204"/>
              </a:rPr>
              <a:t>a  </a:t>
            </a:r>
            <a:r>
              <a:rPr sz="2400" spc="-70" dirty="0">
                <a:latin typeface="Arial" panose="020B0604020202020204"/>
                <a:cs typeface="Arial" panose="020B0604020202020204"/>
              </a:rPr>
              <a:t>lung</a:t>
            </a:r>
            <a:r>
              <a:rPr sz="2400" spc="-165" dirty="0">
                <a:latin typeface="Arial" panose="020B0604020202020204"/>
                <a:cs typeface="Arial" panose="020B0604020202020204"/>
              </a:rPr>
              <a:t> </a:t>
            </a:r>
            <a:r>
              <a:rPr sz="2400" spc="-75" dirty="0">
                <a:latin typeface="Arial" panose="020B0604020202020204"/>
                <a:cs typeface="Arial" panose="020B0604020202020204"/>
              </a:rPr>
              <a:t>and</a:t>
            </a:r>
            <a:r>
              <a:rPr sz="2400" spc="-235" dirty="0">
                <a:latin typeface="Arial" panose="020B0604020202020204"/>
                <a:cs typeface="Arial" panose="020B0604020202020204"/>
              </a:rPr>
              <a:t> </a:t>
            </a:r>
            <a:r>
              <a:rPr sz="2400" spc="-30" dirty="0">
                <a:latin typeface="Arial" panose="020B0604020202020204"/>
                <a:cs typeface="Arial" panose="020B0604020202020204"/>
              </a:rPr>
              <a:t>the</a:t>
            </a:r>
            <a:r>
              <a:rPr sz="2400" spc="-70" dirty="0">
                <a:latin typeface="Arial" panose="020B0604020202020204"/>
                <a:cs typeface="Arial" panose="020B0604020202020204"/>
              </a:rPr>
              <a:t> </a:t>
            </a:r>
            <a:r>
              <a:rPr sz="2400" spc="-120" dirty="0">
                <a:latin typeface="Arial" panose="020B0604020202020204"/>
                <a:cs typeface="Arial" panose="020B0604020202020204"/>
              </a:rPr>
              <a:t>sma</a:t>
            </a:r>
            <a:r>
              <a:rPr sz="2400" b="1" spc="-120" dirty="0">
                <a:latin typeface="Arial" panose="020B0604020202020204"/>
                <a:cs typeface="Arial" panose="020B0604020202020204"/>
              </a:rPr>
              <a:t>l</a:t>
            </a:r>
            <a:r>
              <a:rPr sz="2400" b="1" spc="-360" dirty="0">
                <a:latin typeface="Arial" panose="020B0604020202020204"/>
                <a:cs typeface="Arial" panose="020B0604020202020204"/>
              </a:rPr>
              <a:t> </a:t>
            </a:r>
            <a:r>
              <a:rPr sz="2400" spc="-75" dirty="0">
                <a:latin typeface="Arial" panose="020B0604020202020204"/>
                <a:cs typeface="Arial" panose="020B0604020202020204"/>
              </a:rPr>
              <a:t>est</a:t>
            </a:r>
            <a:r>
              <a:rPr sz="2400" spc="-180" dirty="0">
                <a:latin typeface="Arial" panose="020B0604020202020204"/>
                <a:cs typeface="Arial" panose="020B0604020202020204"/>
              </a:rPr>
              <a:t> </a:t>
            </a:r>
            <a:r>
              <a:rPr sz="2400" spc="-105" dirty="0">
                <a:latin typeface="Arial" panose="020B0604020202020204"/>
                <a:cs typeface="Arial" panose="020B0604020202020204"/>
              </a:rPr>
              <a:t>area  </a:t>
            </a:r>
            <a:r>
              <a:rPr sz="2400" dirty="0">
                <a:latin typeface="Arial" panose="020B0604020202020204"/>
                <a:cs typeface="Arial" panose="020B0604020202020204"/>
              </a:rPr>
              <a:t>of </a:t>
            </a:r>
            <a:r>
              <a:rPr sz="2400" spc="-70" dirty="0">
                <a:latin typeface="Arial" panose="020B0604020202020204"/>
                <a:cs typeface="Arial" panose="020B0604020202020204"/>
              </a:rPr>
              <a:t>lung </a:t>
            </a:r>
            <a:r>
              <a:rPr sz="2400" dirty="0">
                <a:latin typeface="Arial" panose="020B0604020202020204"/>
                <a:cs typeface="Arial" panose="020B0604020202020204"/>
              </a:rPr>
              <a:t>that </a:t>
            </a:r>
            <a:r>
              <a:rPr sz="2400" spc="-110" dirty="0">
                <a:latin typeface="Arial" panose="020B0604020202020204"/>
                <a:cs typeface="Arial" panose="020B0604020202020204"/>
              </a:rPr>
              <a:t>can</a:t>
            </a:r>
            <a:r>
              <a:rPr sz="2400" spc="-535" dirty="0">
                <a:latin typeface="Arial" panose="020B0604020202020204"/>
                <a:cs typeface="Arial" panose="020B0604020202020204"/>
              </a:rPr>
              <a:t> </a:t>
            </a:r>
            <a:r>
              <a:rPr sz="2400" spc="-65" dirty="0">
                <a:latin typeface="Arial" panose="020B0604020202020204"/>
                <a:cs typeface="Arial" panose="020B0604020202020204"/>
              </a:rPr>
              <a:t>beisolated  </a:t>
            </a:r>
            <a:r>
              <a:rPr sz="2400" spc="-75" dirty="0">
                <a:latin typeface="Arial" panose="020B0604020202020204"/>
                <a:cs typeface="Arial" panose="020B0604020202020204"/>
              </a:rPr>
              <a:t>and </a:t>
            </a:r>
            <a:r>
              <a:rPr sz="2400" spc="-85" dirty="0">
                <a:latin typeface="Arial" panose="020B0604020202020204"/>
                <a:cs typeface="Arial" panose="020B0604020202020204"/>
              </a:rPr>
              <a:t>removed </a:t>
            </a:r>
            <a:r>
              <a:rPr sz="2400" spc="-5" dirty="0">
                <a:latin typeface="Arial" panose="020B0604020202020204"/>
                <a:cs typeface="Arial" panose="020B0604020202020204"/>
              </a:rPr>
              <a:t>without  </a:t>
            </a:r>
            <a:r>
              <a:rPr sz="2400" spc="-75" dirty="0">
                <a:latin typeface="Arial" panose="020B0604020202020204"/>
                <a:cs typeface="Arial" panose="020B0604020202020204"/>
              </a:rPr>
              <a:t>affecting </a:t>
            </a:r>
            <a:r>
              <a:rPr sz="2400" spc="-90" dirty="0">
                <a:latin typeface="Arial" panose="020B0604020202020204"/>
                <a:cs typeface="Arial" panose="020B0604020202020204"/>
              </a:rPr>
              <a:t>adjacent</a:t>
            </a:r>
            <a:r>
              <a:rPr sz="2400" spc="-340" dirty="0">
                <a:latin typeface="Arial" panose="020B0604020202020204"/>
                <a:cs typeface="Arial" panose="020B0604020202020204"/>
              </a:rPr>
              <a:t> </a:t>
            </a:r>
            <a:r>
              <a:rPr sz="2400" spc="-90" dirty="0">
                <a:latin typeface="Arial" panose="020B0604020202020204"/>
                <a:cs typeface="Arial" panose="020B0604020202020204"/>
              </a:rPr>
              <a:t>regions.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38600" y="1488967"/>
            <a:ext cx="4800600" cy="414372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457200"/>
            <a:ext cx="7924800" cy="60198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0"/>
            <a:ext cx="8839200" cy="685799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6764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Thankyou</a:t>
            </a:r>
            <a:r>
              <a:rPr lang="en-US" sz="4000" dirty="0" smtClean="0"/>
              <a:t> </a:t>
            </a:r>
            <a:r>
              <a:rPr lang="en-US" sz="4000" dirty="0" smtClean="0">
                <a:sym typeface="Wingdings" panose="05000000000000000000" pitchFamily="2" charset="2"/>
              </a:rPr>
              <a:t>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5359" y="107695"/>
            <a:ext cx="183133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80" dirty="0"/>
              <a:t>Trachea</a:t>
            </a:r>
            <a:endParaRPr spc="-280" dirty="0"/>
          </a:p>
        </p:txBody>
      </p:sp>
      <p:sp>
        <p:nvSpPr>
          <p:cNvPr id="3" name="object 3"/>
          <p:cNvSpPr txBox="1"/>
          <p:nvPr/>
        </p:nvSpPr>
        <p:spPr>
          <a:xfrm>
            <a:off x="380491" y="818321"/>
            <a:ext cx="3706495" cy="573024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1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b="1" spc="-150" dirty="0">
                <a:latin typeface="Trebuchet MS" panose="020B0603020202020204"/>
                <a:cs typeface="Trebuchet MS" panose="020B0603020202020204"/>
              </a:rPr>
              <a:t>Structure:</a:t>
            </a:r>
            <a:endParaRPr sz="2400">
              <a:latin typeface="Trebuchet MS" panose="020B0603020202020204"/>
              <a:cs typeface="Trebuchet MS" panose="020B0603020202020204"/>
            </a:endParaRPr>
          </a:p>
          <a:p>
            <a:pPr marL="355600" marR="5080">
              <a:lnSpc>
                <a:spcPct val="100000"/>
              </a:lnSpc>
              <a:spcBef>
                <a:spcPts val="595"/>
              </a:spcBef>
              <a:tabLst>
                <a:tab pos="1574800" algn="l"/>
                <a:tab pos="2400935" algn="l"/>
              </a:tabLst>
            </a:pPr>
            <a:r>
              <a:rPr sz="2800" spc="-125" dirty="0">
                <a:latin typeface="Arial" panose="020B0604020202020204"/>
                <a:cs typeface="Arial" panose="020B0604020202020204"/>
              </a:rPr>
              <a:t>The </a:t>
            </a:r>
            <a:r>
              <a:rPr sz="2800" spc="-85" dirty="0">
                <a:latin typeface="Arial" panose="020B0604020202020204"/>
                <a:cs typeface="Arial" panose="020B0604020202020204"/>
              </a:rPr>
              <a:t>trachea </a:t>
            </a:r>
            <a:r>
              <a:rPr sz="2800" spc="-65" dirty="0">
                <a:latin typeface="Arial" panose="020B0604020202020204"/>
                <a:cs typeface="Arial" panose="020B0604020202020204"/>
              </a:rPr>
              <a:t>is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a </a:t>
            </a:r>
            <a:r>
              <a:rPr sz="2800" spc="-40" dirty="0">
                <a:latin typeface="Arial" panose="020B0604020202020204"/>
                <a:cs typeface="Arial" panose="020B0604020202020204"/>
              </a:rPr>
              <a:t>rigid  </a:t>
            </a:r>
            <a:r>
              <a:rPr sz="2800" spc="-60" dirty="0">
                <a:latin typeface="Arial" panose="020B0604020202020204"/>
                <a:cs typeface="Arial" panose="020B0604020202020204"/>
              </a:rPr>
              <a:t>fibroelastic </a:t>
            </a:r>
            <a:r>
              <a:rPr sz="2800" spc="-55" dirty="0">
                <a:latin typeface="Arial" panose="020B0604020202020204"/>
                <a:cs typeface="Arial" panose="020B0604020202020204"/>
              </a:rPr>
              <a:t>structure.  </a:t>
            </a:r>
            <a:r>
              <a:rPr sz="2800" spc="-80" dirty="0">
                <a:latin typeface="Arial" panose="020B0604020202020204"/>
                <a:cs typeface="Arial" panose="020B0604020202020204"/>
              </a:rPr>
              <a:t>Incomplete rings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of  </a:t>
            </a:r>
            <a:r>
              <a:rPr sz="2800" spc="-85" dirty="0">
                <a:latin typeface="Arial" panose="020B0604020202020204"/>
                <a:cs typeface="Arial" panose="020B0604020202020204"/>
              </a:rPr>
              <a:t>hyaline	</a:t>
            </a:r>
            <a:r>
              <a:rPr sz="2800" spc="-75" dirty="0">
                <a:latin typeface="Arial" panose="020B0604020202020204"/>
                <a:cs typeface="Arial" panose="020B0604020202020204"/>
              </a:rPr>
              <a:t>cartilage  con</a:t>
            </a:r>
            <a:r>
              <a:rPr sz="2800" spc="-70" dirty="0">
                <a:latin typeface="Arial" panose="020B0604020202020204"/>
                <a:cs typeface="Arial" panose="020B0604020202020204"/>
              </a:rPr>
              <a:t>t</a:t>
            </a:r>
            <a:r>
              <a:rPr sz="2800" spc="-75" dirty="0">
                <a:latin typeface="Arial" panose="020B0604020202020204"/>
                <a:cs typeface="Arial" panose="020B0604020202020204"/>
              </a:rPr>
              <a:t>inuousl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y</a:t>
            </a:r>
            <a:r>
              <a:rPr sz="2800" dirty="0">
                <a:latin typeface="Arial" panose="020B0604020202020204"/>
                <a:cs typeface="Arial" panose="020B0604020202020204"/>
              </a:rPr>
              <a:t>	</a:t>
            </a:r>
            <a:r>
              <a:rPr sz="2800" spc="-70" dirty="0">
                <a:latin typeface="Arial" panose="020B0604020202020204"/>
                <a:cs typeface="Arial" panose="020B0604020202020204"/>
              </a:rPr>
              <a:t>m</a:t>
            </a:r>
            <a:r>
              <a:rPr sz="2800" spc="-65" dirty="0">
                <a:latin typeface="Arial" panose="020B0604020202020204"/>
                <a:cs typeface="Arial" panose="020B0604020202020204"/>
              </a:rPr>
              <a:t>ain</a:t>
            </a:r>
            <a:r>
              <a:rPr sz="2800" spc="-60" dirty="0">
                <a:latin typeface="Arial" panose="020B0604020202020204"/>
                <a:cs typeface="Arial" panose="020B0604020202020204"/>
              </a:rPr>
              <a:t>t</a:t>
            </a:r>
            <a:r>
              <a:rPr sz="2800" spc="-65" dirty="0">
                <a:latin typeface="Arial" panose="020B0604020202020204"/>
                <a:cs typeface="Arial" panose="020B0604020202020204"/>
              </a:rPr>
              <a:t>ai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n  </a:t>
            </a:r>
            <a:r>
              <a:rPr sz="2800" spc="-20" dirty="0">
                <a:latin typeface="Arial" panose="020B0604020202020204"/>
                <a:cs typeface="Arial" panose="020B0604020202020204"/>
              </a:rPr>
              <a:t>the </a:t>
            </a:r>
            <a:r>
              <a:rPr sz="2800" spc="-80" dirty="0">
                <a:latin typeface="Arial" panose="020B0604020202020204"/>
                <a:cs typeface="Arial" panose="020B0604020202020204"/>
              </a:rPr>
              <a:t>patency </a:t>
            </a:r>
            <a:r>
              <a:rPr sz="2800" spc="50" dirty="0">
                <a:latin typeface="Arial" panose="020B0604020202020204"/>
                <a:cs typeface="Arial" panose="020B0604020202020204"/>
              </a:rPr>
              <a:t>ofthe  </a:t>
            </a:r>
            <a:r>
              <a:rPr sz="2800" spc="-65" dirty="0">
                <a:latin typeface="Arial" panose="020B0604020202020204"/>
                <a:cs typeface="Arial" panose="020B0604020202020204"/>
              </a:rPr>
              <a:t>lumen.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355600" marR="1068705" indent="-342900">
              <a:lnSpc>
                <a:spcPct val="100000"/>
              </a:lnSpc>
              <a:spcBef>
                <a:spcPts val="605"/>
              </a:spcBef>
              <a:buChar char="•"/>
              <a:tabLst>
                <a:tab pos="354965" algn="l"/>
                <a:tab pos="355600" algn="l"/>
                <a:tab pos="1257935" algn="l"/>
              </a:tabLst>
            </a:pPr>
            <a:r>
              <a:rPr sz="2800" spc="-125" dirty="0">
                <a:latin typeface="Arial" panose="020B0604020202020204"/>
                <a:cs typeface="Arial" panose="020B0604020202020204"/>
              </a:rPr>
              <a:t>The </a:t>
            </a:r>
            <a:r>
              <a:rPr sz="2800" spc="-85" dirty="0">
                <a:latin typeface="Arial" panose="020B0604020202020204"/>
                <a:cs typeface="Arial" panose="020B0604020202020204"/>
              </a:rPr>
              <a:t>trachea </a:t>
            </a:r>
            <a:r>
              <a:rPr sz="2800" spc="-65" dirty="0">
                <a:latin typeface="Arial" panose="020B0604020202020204"/>
                <a:cs typeface="Arial" panose="020B0604020202020204"/>
              </a:rPr>
              <a:t>is  line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d</a:t>
            </a:r>
            <a:r>
              <a:rPr sz="2800" dirty="0">
                <a:latin typeface="Arial" panose="020B0604020202020204"/>
                <a:cs typeface="Arial" panose="020B0604020202020204"/>
              </a:rPr>
              <a:t>	</a:t>
            </a:r>
            <a:r>
              <a:rPr sz="2800" spc="-50" dirty="0">
                <a:latin typeface="Arial" panose="020B0604020202020204"/>
                <a:cs typeface="Arial" panose="020B0604020202020204"/>
              </a:rPr>
              <a:t>internall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y  </a:t>
            </a:r>
            <a:r>
              <a:rPr sz="2800" dirty="0">
                <a:latin typeface="Arial" panose="020B0604020202020204"/>
                <a:cs typeface="Arial" panose="020B0604020202020204"/>
              </a:rPr>
              <a:t>with </a:t>
            </a:r>
            <a:r>
              <a:rPr sz="2800" spc="-55" dirty="0">
                <a:latin typeface="Arial" panose="020B0604020202020204"/>
                <a:cs typeface="Arial" panose="020B0604020202020204"/>
              </a:rPr>
              <a:t>ciliated  </a:t>
            </a:r>
            <a:r>
              <a:rPr sz="2800" spc="-75" dirty="0">
                <a:latin typeface="Arial" panose="020B0604020202020204"/>
                <a:cs typeface="Arial" panose="020B0604020202020204"/>
              </a:rPr>
              <a:t>columnar  </a:t>
            </a:r>
            <a:r>
              <a:rPr sz="2800" spc="-45" dirty="0">
                <a:latin typeface="Arial" panose="020B0604020202020204"/>
                <a:cs typeface="Arial" panose="020B0604020202020204"/>
              </a:rPr>
              <a:t>epithelium.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75759" y="1092708"/>
            <a:ext cx="4866132" cy="500329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80" dirty="0"/>
              <a:t>Trachea</a:t>
            </a:r>
            <a:endParaRPr spc="-280" dirty="0"/>
          </a:p>
        </p:txBody>
      </p:sp>
      <p:sp>
        <p:nvSpPr>
          <p:cNvPr id="3" name="object 3"/>
          <p:cNvSpPr txBox="1"/>
          <p:nvPr/>
        </p:nvSpPr>
        <p:spPr>
          <a:xfrm>
            <a:off x="535635" y="1601216"/>
            <a:ext cx="3712210" cy="4133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313055" indent="-342900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</a:tabLst>
            </a:pPr>
            <a:r>
              <a:rPr sz="2800" spc="15" dirty="0">
                <a:latin typeface="Arial" panose="020B0604020202020204"/>
                <a:cs typeface="Arial" panose="020B0604020202020204"/>
              </a:rPr>
              <a:t>It </a:t>
            </a:r>
            <a:r>
              <a:rPr sz="2800" spc="-150" dirty="0">
                <a:latin typeface="Arial" panose="020B0604020202020204"/>
                <a:cs typeface="Arial" panose="020B0604020202020204"/>
              </a:rPr>
              <a:t>measures </a:t>
            </a:r>
            <a:r>
              <a:rPr sz="2800" spc="-50" dirty="0">
                <a:latin typeface="Arial" panose="020B0604020202020204"/>
                <a:cs typeface="Arial" panose="020B0604020202020204"/>
              </a:rPr>
              <a:t>about</a:t>
            </a:r>
            <a:r>
              <a:rPr sz="2800" spc="-625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180" dirty="0">
                <a:latin typeface="Arial" panose="020B0604020202020204"/>
                <a:cs typeface="Arial" panose="020B0604020202020204"/>
              </a:rPr>
              <a:t>11  </a:t>
            </a:r>
            <a:r>
              <a:rPr sz="2800" spc="-90" dirty="0">
                <a:latin typeface="Arial" panose="020B0604020202020204"/>
                <a:cs typeface="Arial" panose="020B0604020202020204"/>
              </a:rPr>
              <a:t>cm. </a:t>
            </a:r>
            <a:r>
              <a:rPr sz="2800" spc="-45" dirty="0">
                <a:latin typeface="Arial" panose="020B0604020202020204"/>
                <a:cs typeface="Arial" panose="020B0604020202020204"/>
              </a:rPr>
              <a:t>In</a:t>
            </a:r>
            <a:r>
              <a:rPr sz="2800" spc="-434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75" dirty="0">
                <a:latin typeface="Arial" panose="020B0604020202020204"/>
                <a:cs typeface="Arial" panose="020B0604020202020204"/>
              </a:rPr>
              <a:t>length.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695"/>
              </a:spcBef>
              <a:buChar char="•"/>
              <a:tabLst>
                <a:tab pos="355600" algn="l"/>
              </a:tabLst>
            </a:pPr>
            <a:r>
              <a:rPr sz="2800" spc="-55" dirty="0">
                <a:latin typeface="Arial" panose="020B0604020202020204"/>
                <a:cs typeface="Arial" panose="020B0604020202020204"/>
              </a:rPr>
              <a:t>Its </a:t>
            </a:r>
            <a:r>
              <a:rPr sz="2800" spc="-114" dirty="0">
                <a:latin typeface="Arial" panose="020B0604020202020204"/>
                <a:cs typeface="Arial" panose="020B0604020202020204"/>
              </a:rPr>
              <a:t>diameter, </a:t>
            </a:r>
            <a:r>
              <a:rPr sz="2800" spc="-30" dirty="0">
                <a:latin typeface="Arial" panose="020B0604020202020204"/>
                <a:cs typeface="Arial" panose="020B0604020202020204"/>
              </a:rPr>
              <a:t>from </a:t>
            </a:r>
            <a:r>
              <a:rPr sz="2800" spc="-110" dirty="0">
                <a:latin typeface="Arial" panose="020B0604020202020204"/>
                <a:cs typeface="Arial" panose="020B0604020202020204"/>
              </a:rPr>
              <a:t>side  </a:t>
            </a:r>
            <a:r>
              <a:rPr sz="2800" spc="10" dirty="0">
                <a:latin typeface="Arial" panose="020B0604020202020204"/>
                <a:cs typeface="Arial" panose="020B0604020202020204"/>
              </a:rPr>
              <a:t>to</a:t>
            </a:r>
            <a:r>
              <a:rPr sz="2800" spc="25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110" dirty="0">
                <a:latin typeface="Arial" panose="020B0604020202020204"/>
                <a:cs typeface="Arial" panose="020B0604020202020204"/>
              </a:rPr>
              <a:t>side,</a:t>
            </a:r>
            <a:r>
              <a:rPr sz="2800" spc="-270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80" dirty="0">
                <a:latin typeface="Arial" panose="020B0604020202020204"/>
                <a:cs typeface="Arial" panose="020B0604020202020204"/>
              </a:rPr>
              <a:t>is</a:t>
            </a:r>
            <a:r>
              <a:rPr sz="2800" spc="-280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40" dirty="0">
                <a:latin typeface="Arial" panose="020B0604020202020204"/>
                <a:cs typeface="Arial" panose="020B0604020202020204"/>
              </a:rPr>
              <a:t>from</a:t>
            </a:r>
            <a:r>
              <a:rPr sz="2800" spc="-110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2</a:t>
            </a:r>
            <a:r>
              <a:rPr sz="2800" spc="-280" dirty="0">
                <a:latin typeface="Arial" panose="020B0604020202020204"/>
                <a:cs typeface="Arial" panose="020B0604020202020204"/>
              </a:rPr>
              <a:t> </a:t>
            </a:r>
            <a:r>
              <a:rPr sz="2800" dirty="0">
                <a:latin typeface="Arial" panose="020B0604020202020204"/>
                <a:cs typeface="Arial" panose="020B0604020202020204"/>
              </a:rPr>
              <a:t>to</a:t>
            </a:r>
            <a:r>
              <a:rPr sz="2800" spc="-100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90" dirty="0">
                <a:latin typeface="Arial" panose="020B0604020202020204"/>
                <a:cs typeface="Arial" panose="020B0604020202020204"/>
              </a:rPr>
              <a:t>2.5  </a:t>
            </a:r>
            <a:r>
              <a:rPr sz="2800" spc="-95" dirty="0">
                <a:latin typeface="Arial" panose="020B0604020202020204"/>
                <a:cs typeface="Arial" panose="020B0604020202020204"/>
              </a:rPr>
              <a:t>cm.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355600" marR="721360" indent="-342900">
              <a:lnSpc>
                <a:spcPct val="100000"/>
              </a:lnSpc>
              <a:spcBef>
                <a:spcPts val="71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15" dirty="0">
                <a:latin typeface="Arial" panose="020B0604020202020204"/>
                <a:cs typeface="Arial" panose="020B0604020202020204"/>
              </a:rPr>
              <a:t>It </a:t>
            </a:r>
            <a:r>
              <a:rPr sz="2800" spc="-140" dirty="0">
                <a:latin typeface="Arial" panose="020B0604020202020204"/>
                <a:cs typeface="Arial" panose="020B0604020202020204"/>
              </a:rPr>
              <a:t>has </a:t>
            </a:r>
            <a:r>
              <a:rPr sz="2800" spc="-110" dirty="0">
                <a:latin typeface="Arial" panose="020B0604020202020204"/>
                <a:cs typeface="Arial" panose="020B0604020202020204"/>
              </a:rPr>
              <a:t>18-22  </a:t>
            </a:r>
            <a:r>
              <a:rPr sz="2800" spc="-90" dirty="0">
                <a:latin typeface="Arial" panose="020B0604020202020204"/>
                <a:cs typeface="Arial" panose="020B0604020202020204"/>
              </a:rPr>
              <a:t>cartilaginous</a:t>
            </a:r>
            <a:r>
              <a:rPr sz="2800" spc="-360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95" dirty="0">
                <a:latin typeface="Arial" panose="020B0604020202020204"/>
                <a:cs typeface="Arial" panose="020B0604020202020204"/>
              </a:rPr>
              <a:t>rings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355600" marR="6350" indent="-342900">
              <a:lnSpc>
                <a:spcPct val="100000"/>
              </a:lnSpc>
              <a:spcBef>
                <a:spcPts val="6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15" dirty="0">
                <a:latin typeface="Arial" panose="020B0604020202020204"/>
                <a:cs typeface="Arial" panose="020B0604020202020204"/>
              </a:rPr>
              <a:t>It </a:t>
            </a:r>
            <a:r>
              <a:rPr sz="2800" spc="-75" dirty="0">
                <a:latin typeface="Arial" panose="020B0604020202020204"/>
                <a:cs typeface="Arial" panose="020B0604020202020204"/>
              </a:rPr>
              <a:t>is </a:t>
            </a:r>
            <a:r>
              <a:rPr sz="2800" spc="-85" dirty="0">
                <a:latin typeface="Arial" panose="020B0604020202020204"/>
                <a:cs typeface="Arial" panose="020B0604020202020204"/>
              </a:rPr>
              <a:t>greater </a:t>
            </a:r>
            <a:r>
              <a:rPr sz="2800" spc="-20" dirty="0">
                <a:latin typeface="Arial" panose="020B0604020202020204"/>
                <a:cs typeface="Arial" panose="020B0604020202020204"/>
              </a:rPr>
              <a:t>in</a:t>
            </a:r>
            <a:r>
              <a:rPr sz="2800" spc="-380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35" dirty="0">
                <a:latin typeface="Arial" panose="020B0604020202020204"/>
                <a:cs typeface="Arial" panose="020B0604020202020204"/>
              </a:rPr>
              <a:t>themale  </a:t>
            </a:r>
            <a:r>
              <a:rPr sz="2800" spc="-50" dirty="0">
                <a:latin typeface="Arial" panose="020B0604020202020204"/>
                <a:cs typeface="Arial" panose="020B0604020202020204"/>
              </a:rPr>
              <a:t>than </a:t>
            </a:r>
            <a:r>
              <a:rPr sz="2800" spc="-20" dirty="0">
                <a:latin typeface="Arial" panose="020B0604020202020204"/>
                <a:cs typeface="Arial" panose="020B0604020202020204"/>
              </a:rPr>
              <a:t>in </a:t>
            </a:r>
            <a:r>
              <a:rPr sz="2800" spc="-25" dirty="0">
                <a:latin typeface="Arial" panose="020B0604020202020204"/>
                <a:cs typeface="Arial" panose="020B0604020202020204"/>
              </a:rPr>
              <a:t>the</a:t>
            </a:r>
            <a:r>
              <a:rPr sz="2800" spc="-535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85" dirty="0">
                <a:latin typeface="Arial" panose="020B0604020202020204"/>
                <a:cs typeface="Arial" panose="020B0604020202020204"/>
              </a:rPr>
              <a:t>female.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86425" y="1954146"/>
            <a:ext cx="1962150" cy="381838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80" dirty="0"/>
              <a:t>Trachea</a:t>
            </a:r>
            <a:endParaRPr spc="-280" dirty="0"/>
          </a:p>
        </p:txBody>
      </p:sp>
      <p:sp>
        <p:nvSpPr>
          <p:cNvPr id="3" name="object 3"/>
          <p:cNvSpPr txBox="1"/>
          <p:nvPr/>
        </p:nvSpPr>
        <p:spPr>
          <a:xfrm>
            <a:off x="615187" y="1147063"/>
            <a:ext cx="3977640" cy="5022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37515">
              <a:lnSpc>
                <a:spcPct val="100000"/>
              </a:lnSpc>
              <a:spcBef>
                <a:spcPts val="105"/>
              </a:spcBef>
            </a:pPr>
            <a:r>
              <a:rPr sz="2000" b="1" spc="-100" dirty="0">
                <a:latin typeface="Trebuchet MS" panose="020B0603020202020204"/>
                <a:cs typeface="Trebuchet MS" panose="020B0603020202020204"/>
              </a:rPr>
              <a:t>Relations:</a:t>
            </a:r>
            <a:endParaRPr sz="2000">
              <a:latin typeface="Trebuchet MS" panose="020B0603020202020204"/>
              <a:cs typeface="Trebuchet MS" panose="020B0603020202020204"/>
            </a:endParaRPr>
          </a:p>
          <a:p>
            <a:pPr marL="12700" marR="2440940" indent="397510">
              <a:lnSpc>
                <a:spcPts val="2500"/>
              </a:lnSpc>
            </a:pPr>
            <a:r>
              <a:rPr sz="2000" b="1" i="1" spc="-55" dirty="0">
                <a:latin typeface="Trebuchet MS" panose="020B0603020202020204"/>
                <a:cs typeface="Trebuchet MS" panose="020B0603020202020204"/>
              </a:rPr>
              <a:t>A</a:t>
            </a:r>
            <a:r>
              <a:rPr sz="2000" b="1" i="1" spc="-75" dirty="0">
                <a:latin typeface="Trebuchet MS" panose="020B0603020202020204"/>
                <a:cs typeface="Trebuchet MS" panose="020B0603020202020204"/>
              </a:rPr>
              <a:t>n</a:t>
            </a:r>
            <a:r>
              <a:rPr sz="2000" b="1" i="1" spc="-210" dirty="0">
                <a:latin typeface="Trebuchet MS" panose="020B0603020202020204"/>
                <a:cs typeface="Trebuchet MS" panose="020B0603020202020204"/>
              </a:rPr>
              <a:t>t</a:t>
            </a:r>
            <a:r>
              <a:rPr sz="2000" b="1" i="1" spc="-160" dirty="0">
                <a:latin typeface="Trebuchet MS" panose="020B0603020202020204"/>
                <a:cs typeface="Trebuchet MS" panose="020B0603020202020204"/>
              </a:rPr>
              <a:t>e</a:t>
            </a:r>
            <a:r>
              <a:rPr sz="2000" b="1" i="1" spc="-155" dirty="0">
                <a:latin typeface="Trebuchet MS" panose="020B0603020202020204"/>
                <a:cs typeface="Trebuchet MS" panose="020B0603020202020204"/>
              </a:rPr>
              <a:t>ri</a:t>
            </a:r>
            <a:r>
              <a:rPr sz="2000" b="1" i="1" spc="-160" dirty="0">
                <a:latin typeface="Trebuchet MS" panose="020B0603020202020204"/>
                <a:cs typeface="Trebuchet MS" panose="020B0603020202020204"/>
              </a:rPr>
              <a:t>o</a:t>
            </a:r>
            <a:r>
              <a:rPr sz="2000" b="1" i="1" spc="-155" dirty="0">
                <a:latin typeface="Trebuchet MS" panose="020B0603020202020204"/>
                <a:cs typeface="Trebuchet MS" panose="020B0603020202020204"/>
              </a:rPr>
              <a:t>r</a:t>
            </a:r>
            <a:r>
              <a:rPr sz="2000" b="1" i="1" spc="-160" dirty="0">
                <a:latin typeface="Trebuchet MS" panose="020B0603020202020204"/>
                <a:cs typeface="Trebuchet MS" panose="020B0603020202020204"/>
              </a:rPr>
              <a:t>l</a:t>
            </a:r>
            <a:r>
              <a:rPr sz="2000" b="1" i="1" spc="-195" dirty="0">
                <a:latin typeface="Trebuchet MS" panose="020B0603020202020204"/>
                <a:cs typeface="Trebuchet MS" panose="020B0603020202020204"/>
              </a:rPr>
              <a:t>y</a:t>
            </a:r>
            <a:r>
              <a:rPr sz="2000" dirty="0">
                <a:latin typeface="Arial" panose="020B0604020202020204"/>
                <a:cs typeface="Arial" panose="020B0604020202020204"/>
              </a:rPr>
              <a:t>:  </a:t>
            </a:r>
            <a:r>
              <a:rPr sz="2000" b="1" i="1" spc="-50" dirty="0">
                <a:latin typeface="Trebuchet MS" panose="020B0603020202020204"/>
                <a:cs typeface="Trebuchet MS" panose="020B0603020202020204"/>
              </a:rPr>
              <a:t>Neck</a:t>
            </a:r>
            <a:r>
              <a:rPr sz="2000" b="1" spc="-50" dirty="0">
                <a:latin typeface="Arial" panose="020B0604020202020204"/>
                <a:cs typeface="Arial" panose="020B0604020202020204"/>
              </a:rPr>
              <a:t>: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367665" marR="208280" indent="-342900">
              <a:lnSpc>
                <a:spcPts val="1920"/>
              </a:lnSpc>
              <a:spcBef>
                <a:spcPts val="290"/>
              </a:spcBef>
              <a:buChar char="•"/>
              <a:tabLst>
                <a:tab pos="367665" algn="l"/>
                <a:tab pos="368300" algn="l"/>
              </a:tabLst>
            </a:pPr>
            <a:r>
              <a:rPr sz="2000" spc="-90" dirty="0">
                <a:latin typeface="Arial" panose="020B0604020202020204"/>
                <a:cs typeface="Arial" panose="020B0604020202020204"/>
              </a:rPr>
              <a:t>The </a:t>
            </a:r>
            <a:r>
              <a:rPr sz="2000" spc="-65" dirty="0">
                <a:latin typeface="Arial" panose="020B0604020202020204"/>
                <a:cs typeface="Arial" panose="020B0604020202020204"/>
              </a:rPr>
              <a:t>isthmus </a:t>
            </a:r>
            <a:r>
              <a:rPr sz="2000" dirty="0">
                <a:latin typeface="Arial" panose="020B0604020202020204"/>
                <a:cs typeface="Arial" panose="020B0604020202020204"/>
              </a:rPr>
              <a:t>of </a:t>
            </a:r>
            <a:r>
              <a:rPr sz="2000" spc="-20" dirty="0">
                <a:latin typeface="Arial" panose="020B0604020202020204"/>
                <a:cs typeface="Arial" panose="020B0604020202020204"/>
              </a:rPr>
              <a:t>the </a:t>
            </a:r>
            <a:r>
              <a:rPr sz="2000" spc="-35" dirty="0">
                <a:latin typeface="Arial" panose="020B0604020202020204"/>
                <a:cs typeface="Arial" panose="020B0604020202020204"/>
              </a:rPr>
              <a:t>thyroid</a:t>
            </a:r>
            <a:r>
              <a:rPr sz="2000" spc="-405" dirty="0">
                <a:latin typeface="Arial" panose="020B0604020202020204"/>
                <a:cs typeface="Arial" panose="020B0604020202020204"/>
              </a:rPr>
              <a:t> </a:t>
            </a:r>
            <a:r>
              <a:rPr sz="2000" spc="-70" dirty="0">
                <a:latin typeface="Arial" panose="020B0604020202020204"/>
                <a:cs typeface="Arial" panose="020B0604020202020204"/>
              </a:rPr>
              <a:t>gland  </a:t>
            </a:r>
            <a:r>
              <a:rPr sz="2000" spc="-50" dirty="0">
                <a:latin typeface="Arial" panose="020B0604020202020204"/>
                <a:cs typeface="Arial" panose="020B0604020202020204"/>
              </a:rPr>
              <a:t>(2nd,</a:t>
            </a:r>
            <a:r>
              <a:rPr sz="2000" spc="-195" dirty="0">
                <a:latin typeface="Arial" panose="020B0604020202020204"/>
                <a:cs typeface="Arial" panose="020B0604020202020204"/>
              </a:rPr>
              <a:t> </a:t>
            </a:r>
            <a:r>
              <a:rPr sz="2000" spc="-30" dirty="0">
                <a:latin typeface="Arial" panose="020B0604020202020204"/>
                <a:cs typeface="Arial" panose="020B0604020202020204"/>
              </a:rPr>
              <a:t>3rd</a:t>
            </a:r>
            <a:r>
              <a:rPr sz="2000" spc="-125" dirty="0">
                <a:latin typeface="Arial" panose="020B0604020202020204"/>
                <a:cs typeface="Arial" panose="020B0604020202020204"/>
              </a:rPr>
              <a:t> </a:t>
            </a:r>
            <a:r>
              <a:rPr sz="2000" spc="-55" dirty="0">
                <a:latin typeface="Arial" panose="020B0604020202020204"/>
                <a:cs typeface="Arial" panose="020B0604020202020204"/>
              </a:rPr>
              <a:t>and</a:t>
            </a:r>
            <a:r>
              <a:rPr sz="2000" spc="-190" dirty="0">
                <a:latin typeface="Arial" panose="020B0604020202020204"/>
                <a:cs typeface="Arial" panose="020B0604020202020204"/>
              </a:rPr>
              <a:t> </a:t>
            </a:r>
            <a:r>
              <a:rPr sz="2000" spc="-10" dirty="0">
                <a:latin typeface="Arial" panose="020B0604020202020204"/>
                <a:cs typeface="Arial" panose="020B0604020202020204"/>
              </a:rPr>
              <a:t>4th</a:t>
            </a:r>
            <a:r>
              <a:rPr sz="2000" spc="-55" dirty="0">
                <a:latin typeface="Arial" panose="020B0604020202020204"/>
                <a:cs typeface="Arial" panose="020B0604020202020204"/>
              </a:rPr>
              <a:t> tracheal</a:t>
            </a:r>
            <a:r>
              <a:rPr sz="2000" spc="-150" dirty="0">
                <a:latin typeface="Arial" panose="020B0604020202020204"/>
                <a:cs typeface="Arial" panose="020B0604020202020204"/>
              </a:rPr>
              <a:t> </a:t>
            </a:r>
            <a:r>
              <a:rPr sz="2000" spc="-35" dirty="0">
                <a:latin typeface="Arial" panose="020B0604020202020204"/>
                <a:cs typeface="Arial" panose="020B0604020202020204"/>
              </a:rPr>
              <a:t>rings)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367665" indent="-343535">
              <a:lnSpc>
                <a:spcPts val="2260"/>
              </a:lnSpc>
              <a:spcBef>
                <a:spcPts val="15"/>
              </a:spcBef>
              <a:buChar char="•"/>
              <a:tabLst>
                <a:tab pos="367665" algn="l"/>
                <a:tab pos="368300" algn="l"/>
              </a:tabLst>
            </a:pPr>
            <a:r>
              <a:rPr sz="2000" spc="-90" dirty="0">
                <a:latin typeface="Arial" panose="020B0604020202020204"/>
                <a:cs typeface="Arial" panose="020B0604020202020204"/>
              </a:rPr>
              <a:t>The </a:t>
            </a:r>
            <a:r>
              <a:rPr sz="2000" spc="-25" dirty="0">
                <a:latin typeface="Arial" panose="020B0604020202020204"/>
                <a:cs typeface="Arial" panose="020B0604020202020204"/>
              </a:rPr>
              <a:t>inferior </a:t>
            </a:r>
            <a:r>
              <a:rPr sz="2000" spc="-35" dirty="0">
                <a:latin typeface="Arial" panose="020B0604020202020204"/>
                <a:cs typeface="Arial" panose="020B0604020202020204"/>
              </a:rPr>
              <a:t>thyroid</a:t>
            </a:r>
            <a:r>
              <a:rPr sz="2000" spc="-375" dirty="0">
                <a:latin typeface="Arial" panose="020B0604020202020204"/>
                <a:cs typeface="Arial" panose="020B0604020202020204"/>
              </a:rPr>
              <a:t> </a:t>
            </a:r>
            <a:r>
              <a:rPr sz="2000" spc="-80" dirty="0">
                <a:latin typeface="Arial" panose="020B0604020202020204"/>
                <a:cs typeface="Arial" panose="020B0604020202020204"/>
              </a:rPr>
              <a:t>veins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367665" marR="5080" indent="-342900">
              <a:lnSpc>
                <a:spcPct val="71000"/>
              </a:lnSpc>
              <a:spcBef>
                <a:spcPts val="555"/>
              </a:spcBef>
              <a:buChar char="•"/>
              <a:tabLst>
                <a:tab pos="367665" algn="l"/>
                <a:tab pos="368300" algn="l"/>
              </a:tabLst>
            </a:pPr>
            <a:r>
              <a:rPr sz="2000" spc="-90" dirty="0">
                <a:latin typeface="Arial" panose="020B0604020202020204"/>
                <a:cs typeface="Arial" panose="020B0604020202020204"/>
              </a:rPr>
              <a:t>The</a:t>
            </a:r>
            <a:r>
              <a:rPr sz="2000" spc="-305" dirty="0">
                <a:latin typeface="Arial" panose="020B0604020202020204"/>
                <a:cs typeface="Arial" panose="020B0604020202020204"/>
              </a:rPr>
              <a:t> </a:t>
            </a:r>
            <a:r>
              <a:rPr sz="2000" spc="-40" dirty="0">
                <a:latin typeface="Arial" panose="020B0604020202020204"/>
                <a:cs typeface="Arial" panose="020B0604020202020204"/>
              </a:rPr>
              <a:t>sternothyroid</a:t>
            </a:r>
            <a:r>
              <a:rPr sz="2000" spc="-135" dirty="0">
                <a:latin typeface="Arial" panose="020B0604020202020204"/>
                <a:cs typeface="Arial" panose="020B0604020202020204"/>
              </a:rPr>
              <a:t> </a:t>
            </a:r>
            <a:r>
              <a:rPr sz="2000" spc="-55" dirty="0">
                <a:latin typeface="Arial" panose="020B0604020202020204"/>
                <a:cs typeface="Arial" panose="020B0604020202020204"/>
              </a:rPr>
              <a:t>and</a:t>
            </a:r>
            <a:r>
              <a:rPr sz="2000" spc="-200" dirty="0">
                <a:latin typeface="Arial" panose="020B0604020202020204"/>
                <a:cs typeface="Arial" panose="020B0604020202020204"/>
              </a:rPr>
              <a:t> </a:t>
            </a:r>
            <a:r>
              <a:rPr sz="2000" spc="-55" dirty="0">
                <a:latin typeface="Arial" panose="020B0604020202020204"/>
                <a:cs typeface="Arial" panose="020B0604020202020204"/>
              </a:rPr>
              <a:t>sternohyoid  </a:t>
            </a:r>
            <a:r>
              <a:rPr sz="2000" spc="-95" dirty="0">
                <a:latin typeface="Arial" panose="020B0604020202020204"/>
                <a:cs typeface="Arial" panose="020B0604020202020204"/>
              </a:rPr>
              <a:t>muscles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367665" indent="-343535">
              <a:lnSpc>
                <a:spcPts val="2365"/>
              </a:lnSpc>
              <a:buChar char="•"/>
              <a:tabLst>
                <a:tab pos="367665" algn="l"/>
                <a:tab pos="368300" algn="l"/>
              </a:tabLst>
            </a:pPr>
            <a:r>
              <a:rPr sz="2000" spc="-90" dirty="0">
                <a:latin typeface="Arial" panose="020B0604020202020204"/>
                <a:cs typeface="Arial" panose="020B0604020202020204"/>
              </a:rPr>
              <a:t>The </a:t>
            </a:r>
            <a:r>
              <a:rPr sz="2000" spc="-65" dirty="0">
                <a:latin typeface="Arial" panose="020B0604020202020204"/>
                <a:cs typeface="Arial" panose="020B0604020202020204"/>
              </a:rPr>
              <a:t>cervical</a:t>
            </a:r>
            <a:r>
              <a:rPr sz="2000" spc="-350" dirty="0">
                <a:latin typeface="Arial" panose="020B0604020202020204"/>
                <a:cs typeface="Arial" panose="020B0604020202020204"/>
              </a:rPr>
              <a:t> </a:t>
            </a:r>
            <a:r>
              <a:rPr sz="2000" spc="-80" dirty="0">
                <a:latin typeface="Arial" panose="020B0604020202020204"/>
                <a:cs typeface="Arial" panose="020B0604020202020204"/>
              </a:rPr>
              <a:t>fascia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 panose="020B0604020202020204"/>
              <a:buChar char="•"/>
            </a:pPr>
            <a:endParaRPr sz="2050">
              <a:latin typeface="Times New Roman" panose="02020603050405020304"/>
              <a:cs typeface="Times New Roman" panose="02020603050405020304"/>
            </a:endParaRPr>
          </a:p>
          <a:p>
            <a:pPr marL="367665">
              <a:lnSpc>
                <a:spcPct val="100000"/>
              </a:lnSpc>
            </a:pPr>
            <a:r>
              <a:rPr sz="2000" b="1" i="1" spc="-85" dirty="0">
                <a:latin typeface="Trebuchet MS" panose="020B0603020202020204"/>
                <a:cs typeface="Trebuchet MS" panose="020B0603020202020204"/>
              </a:rPr>
              <a:t>Thorax</a:t>
            </a:r>
            <a:r>
              <a:rPr sz="2000" b="1" spc="-85" dirty="0">
                <a:latin typeface="Arial" panose="020B0604020202020204"/>
                <a:cs typeface="Arial" panose="020B0604020202020204"/>
              </a:rPr>
              <a:t>: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367665" indent="-343535">
              <a:lnSpc>
                <a:spcPct val="100000"/>
              </a:lnSpc>
              <a:buChar char="•"/>
              <a:tabLst>
                <a:tab pos="367665" algn="l"/>
                <a:tab pos="368300" algn="l"/>
              </a:tabLst>
            </a:pPr>
            <a:r>
              <a:rPr sz="2000" spc="-90" dirty="0">
                <a:latin typeface="Arial" panose="020B0604020202020204"/>
                <a:cs typeface="Arial" panose="020B0604020202020204"/>
              </a:rPr>
              <a:t>The </a:t>
            </a:r>
            <a:r>
              <a:rPr sz="2000" spc="-55" dirty="0">
                <a:latin typeface="Arial" panose="020B0604020202020204"/>
                <a:cs typeface="Arial" panose="020B0604020202020204"/>
              </a:rPr>
              <a:t>manubrium</a:t>
            </a:r>
            <a:r>
              <a:rPr sz="2000" spc="-295" dirty="0">
                <a:latin typeface="Arial" panose="020B0604020202020204"/>
                <a:cs typeface="Arial" panose="020B0604020202020204"/>
              </a:rPr>
              <a:t> </a:t>
            </a:r>
            <a:r>
              <a:rPr sz="2000" spc="-40" dirty="0">
                <a:latin typeface="Arial" panose="020B0604020202020204"/>
                <a:cs typeface="Arial" panose="020B0604020202020204"/>
              </a:rPr>
              <a:t>sterni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367665" indent="-343535">
              <a:lnSpc>
                <a:spcPct val="100000"/>
              </a:lnSpc>
              <a:buChar char="•"/>
              <a:tabLst>
                <a:tab pos="367665" algn="l"/>
                <a:tab pos="368300" algn="l"/>
              </a:tabLst>
            </a:pPr>
            <a:r>
              <a:rPr sz="2000" spc="-90" dirty="0">
                <a:latin typeface="Arial" panose="020B0604020202020204"/>
                <a:cs typeface="Arial" panose="020B0604020202020204"/>
              </a:rPr>
              <a:t>The</a:t>
            </a:r>
            <a:r>
              <a:rPr sz="2000" spc="-295" dirty="0">
                <a:latin typeface="Arial" panose="020B0604020202020204"/>
                <a:cs typeface="Arial" panose="020B0604020202020204"/>
              </a:rPr>
              <a:t> </a:t>
            </a:r>
            <a:r>
              <a:rPr sz="2000" spc="-75" dirty="0">
                <a:latin typeface="Arial" panose="020B0604020202020204"/>
                <a:cs typeface="Arial" panose="020B0604020202020204"/>
              </a:rPr>
              <a:t>remains</a:t>
            </a:r>
            <a:r>
              <a:rPr sz="2000" spc="-155" dirty="0"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latin typeface="Arial" panose="020B0604020202020204"/>
                <a:cs typeface="Arial" panose="020B0604020202020204"/>
              </a:rPr>
              <a:t>of</a:t>
            </a:r>
            <a:r>
              <a:rPr sz="2000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2000" spc="-20" dirty="0">
                <a:latin typeface="Arial" panose="020B0604020202020204"/>
                <a:cs typeface="Arial" panose="020B0604020202020204"/>
              </a:rPr>
              <a:t>the</a:t>
            </a:r>
            <a:r>
              <a:rPr sz="2000" spc="-215" dirty="0">
                <a:latin typeface="Arial" panose="020B0604020202020204"/>
                <a:cs typeface="Arial" panose="020B0604020202020204"/>
              </a:rPr>
              <a:t> </a:t>
            </a:r>
            <a:r>
              <a:rPr sz="2000" spc="-55" dirty="0">
                <a:latin typeface="Arial" panose="020B0604020202020204"/>
                <a:cs typeface="Arial" panose="020B0604020202020204"/>
              </a:rPr>
              <a:t>thymus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367665" indent="-343535">
              <a:lnSpc>
                <a:spcPct val="100000"/>
              </a:lnSpc>
              <a:buChar char="•"/>
              <a:tabLst>
                <a:tab pos="367665" algn="l"/>
                <a:tab pos="368300" algn="l"/>
              </a:tabLst>
            </a:pPr>
            <a:r>
              <a:rPr sz="2000" spc="-90" dirty="0">
                <a:latin typeface="Arial" panose="020B0604020202020204"/>
                <a:cs typeface="Arial" panose="020B0604020202020204"/>
              </a:rPr>
              <a:t>The </a:t>
            </a:r>
            <a:r>
              <a:rPr sz="2000" spc="-5" dirty="0">
                <a:latin typeface="Arial" panose="020B0604020202020204"/>
                <a:cs typeface="Arial" panose="020B0604020202020204"/>
              </a:rPr>
              <a:t>left </a:t>
            </a:r>
            <a:r>
              <a:rPr sz="2000" spc="-45" dirty="0">
                <a:latin typeface="Arial" panose="020B0604020202020204"/>
                <a:cs typeface="Arial" panose="020B0604020202020204"/>
              </a:rPr>
              <a:t>innominate</a:t>
            </a:r>
            <a:r>
              <a:rPr sz="2000" spc="-409" dirty="0">
                <a:latin typeface="Arial" panose="020B0604020202020204"/>
                <a:cs typeface="Arial" panose="020B0604020202020204"/>
              </a:rPr>
              <a:t> </a:t>
            </a:r>
            <a:r>
              <a:rPr sz="2000" spc="-50" dirty="0">
                <a:latin typeface="Arial" panose="020B0604020202020204"/>
                <a:cs typeface="Arial" panose="020B0604020202020204"/>
              </a:rPr>
              <a:t>vein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367665" indent="-343535">
              <a:lnSpc>
                <a:spcPct val="100000"/>
              </a:lnSpc>
              <a:spcBef>
                <a:spcPts val="5"/>
              </a:spcBef>
              <a:buChar char="•"/>
              <a:tabLst>
                <a:tab pos="367665" algn="l"/>
                <a:tab pos="368300" algn="l"/>
              </a:tabLst>
            </a:pPr>
            <a:r>
              <a:rPr sz="2000" spc="-90" dirty="0">
                <a:latin typeface="Arial" panose="020B0604020202020204"/>
                <a:cs typeface="Arial" panose="020B0604020202020204"/>
              </a:rPr>
              <a:t>The </a:t>
            </a:r>
            <a:r>
              <a:rPr sz="2000" spc="-35" dirty="0">
                <a:latin typeface="Arial" panose="020B0604020202020204"/>
                <a:cs typeface="Arial" panose="020B0604020202020204"/>
              </a:rPr>
              <a:t>aortic</a:t>
            </a:r>
            <a:r>
              <a:rPr sz="2000" spc="-295" dirty="0">
                <a:latin typeface="Arial" panose="020B0604020202020204"/>
                <a:cs typeface="Arial" panose="020B0604020202020204"/>
              </a:rPr>
              <a:t> </a:t>
            </a:r>
            <a:r>
              <a:rPr sz="2000" spc="-70" dirty="0">
                <a:latin typeface="Arial" panose="020B0604020202020204"/>
                <a:cs typeface="Arial" panose="020B0604020202020204"/>
              </a:rPr>
              <a:t>arch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367665" indent="-343535">
              <a:lnSpc>
                <a:spcPct val="100000"/>
              </a:lnSpc>
              <a:buChar char="•"/>
              <a:tabLst>
                <a:tab pos="367665" algn="l"/>
                <a:tab pos="368300" algn="l"/>
              </a:tabLst>
            </a:pPr>
            <a:r>
              <a:rPr sz="2000" spc="-45" dirty="0">
                <a:latin typeface="Arial" panose="020B0604020202020204"/>
                <a:cs typeface="Arial" panose="020B0604020202020204"/>
              </a:rPr>
              <a:t>Left </a:t>
            </a:r>
            <a:r>
              <a:rPr sz="2000" spc="-70" dirty="0">
                <a:latin typeface="Arial" panose="020B0604020202020204"/>
                <a:cs typeface="Arial" panose="020B0604020202020204"/>
              </a:rPr>
              <a:t>common </a:t>
            </a:r>
            <a:r>
              <a:rPr sz="2000" spc="-45" dirty="0">
                <a:latin typeface="Arial" panose="020B0604020202020204"/>
                <a:cs typeface="Arial" panose="020B0604020202020204"/>
              </a:rPr>
              <a:t>carotid</a:t>
            </a:r>
            <a:r>
              <a:rPr sz="2000" spc="-390" dirty="0">
                <a:latin typeface="Arial" panose="020B0604020202020204"/>
                <a:cs typeface="Arial" panose="020B0604020202020204"/>
              </a:rPr>
              <a:t> </a:t>
            </a:r>
            <a:r>
              <a:rPr sz="2000" spc="-55" dirty="0">
                <a:latin typeface="Arial" panose="020B0604020202020204"/>
                <a:cs typeface="Arial" panose="020B0604020202020204"/>
              </a:rPr>
              <a:t>arteries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367665" indent="-343535">
              <a:lnSpc>
                <a:spcPct val="100000"/>
              </a:lnSpc>
              <a:buChar char="•"/>
              <a:tabLst>
                <a:tab pos="367665" algn="l"/>
                <a:tab pos="368300" algn="l"/>
              </a:tabLst>
            </a:pPr>
            <a:r>
              <a:rPr sz="2000" spc="-90" dirty="0">
                <a:latin typeface="Arial" panose="020B0604020202020204"/>
                <a:cs typeface="Arial" panose="020B0604020202020204"/>
              </a:rPr>
              <a:t>The</a:t>
            </a:r>
            <a:r>
              <a:rPr sz="2000" spc="-295" dirty="0">
                <a:latin typeface="Arial" panose="020B0604020202020204"/>
                <a:cs typeface="Arial" panose="020B0604020202020204"/>
              </a:rPr>
              <a:t> </a:t>
            </a:r>
            <a:r>
              <a:rPr sz="2000" spc="-65" dirty="0">
                <a:latin typeface="Arial" panose="020B0604020202020204"/>
                <a:cs typeface="Arial" panose="020B0604020202020204"/>
              </a:rPr>
              <a:t>deep</a:t>
            </a:r>
            <a:r>
              <a:rPr sz="2000" spc="-185" dirty="0">
                <a:latin typeface="Arial" panose="020B0604020202020204"/>
                <a:cs typeface="Arial" panose="020B0604020202020204"/>
              </a:rPr>
              <a:t> </a:t>
            </a:r>
            <a:r>
              <a:rPr sz="2000" spc="-85" dirty="0">
                <a:latin typeface="Arial" panose="020B0604020202020204"/>
                <a:cs typeface="Arial" panose="020B0604020202020204"/>
              </a:rPr>
              <a:t>cardiac</a:t>
            </a:r>
            <a:r>
              <a:rPr sz="2000" spc="-180" dirty="0">
                <a:latin typeface="Arial" panose="020B0604020202020204"/>
                <a:cs typeface="Arial" panose="020B0604020202020204"/>
              </a:rPr>
              <a:t> </a:t>
            </a:r>
            <a:r>
              <a:rPr sz="2000" spc="-85" dirty="0">
                <a:latin typeface="Arial" panose="020B0604020202020204"/>
                <a:cs typeface="Arial" panose="020B0604020202020204"/>
              </a:rPr>
              <a:t>plexus.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05400" y="1371600"/>
            <a:ext cx="3294747" cy="28956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25211" y="4286324"/>
            <a:ext cx="3326130" cy="2419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80" dirty="0"/>
              <a:t>Trachea</a:t>
            </a:r>
            <a:endParaRPr spc="-280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355600" marR="1310005" indent="-342900">
              <a:lnSpc>
                <a:spcPct val="103000"/>
              </a:lnSpc>
              <a:spcBef>
                <a:spcPts val="300"/>
              </a:spcBef>
            </a:pPr>
            <a:r>
              <a:rPr spc="-130" dirty="0"/>
              <a:t>Relations:  </a:t>
            </a:r>
            <a:r>
              <a:rPr spc="-145" dirty="0"/>
              <a:t>Posteriorly </a:t>
            </a:r>
            <a:r>
              <a:rPr b="0" dirty="0">
                <a:latin typeface="Arial" panose="020B0604020202020204"/>
                <a:cs typeface="Arial" panose="020B0604020202020204"/>
              </a:rPr>
              <a:t>:</a:t>
            </a:r>
            <a:r>
              <a:rPr b="0" spc="-540" dirty="0">
                <a:latin typeface="Arial" panose="020B0604020202020204"/>
                <a:cs typeface="Arial" panose="020B0604020202020204"/>
              </a:rPr>
              <a:t> </a:t>
            </a:r>
            <a:r>
              <a:rPr b="0" spc="-20" dirty="0">
                <a:latin typeface="Arial" panose="020B0604020202020204"/>
                <a:cs typeface="Arial" panose="020B0604020202020204"/>
              </a:rPr>
              <a:t>the  </a:t>
            </a:r>
            <a:r>
              <a:rPr b="0" spc="-140" dirty="0">
                <a:latin typeface="Arial" panose="020B0604020202020204"/>
                <a:cs typeface="Arial" panose="020B0604020202020204"/>
              </a:rPr>
              <a:t>esophagus  </a:t>
            </a:r>
            <a:r>
              <a:rPr spc="-160" dirty="0"/>
              <a:t>Laterally</a:t>
            </a:r>
            <a:r>
              <a:rPr b="0" spc="-160" dirty="0">
                <a:latin typeface="Arial" panose="020B0604020202020204"/>
                <a:cs typeface="Arial" panose="020B0604020202020204"/>
              </a:rPr>
              <a:t>:</a:t>
            </a:r>
            <a:endParaRPr b="0" spc="-160" dirty="0">
              <a:latin typeface="Arial" panose="020B0604020202020204"/>
              <a:cs typeface="Arial" panose="020B0604020202020204"/>
            </a:endParaRPr>
          </a:p>
          <a:p>
            <a:pPr marL="355600">
              <a:lnSpc>
                <a:spcPct val="100000"/>
              </a:lnSpc>
              <a:spcBef>
                <a:spcPts val="300"/>
              </a:spcBef>
            </a:pPr>
            <a:r>
              <a:rPr b="0" i="1" spc="-70" dirty="0">
                <a:latin typeface="Trebuchet MS" panose="020B0603020202020204"/>
                <a:cs typeface="Trebuchet MS" panose="020B0603020202020204"/>
              </a:rPr>
              <a:t>Neck</a:t>
            </a:r>
            <a:r>
              <a:rPr b="0" spc="-70" dirty="0">
                <a:latin typeface="Arial" panose="020B0604020202020204"/>
                <a:cs typeface="Arial" panose="020B0604020202020204"/>
              </a:rPr>
              <a:t>:</a:t>
            </a:r>
            <a:endParaRPr b="0" spc="-70" dirty="0">
              <a:latin typeface="Arial" panose="020B0604020202020204"/>
              <a:cs typeface="Arial" panose="020B0604020202020204"/>
            </a:endParaRPr>
          </a:p>
          <a:p>
            <a:pPr marL="355600" indent="-342900">
              <a:lnSpc>
                <a:spcPct val="100000"/>
              </a:lnSpc>
              <a:spcBef>
                <a:spcPts val="310"/>
              </a:spcBef>
              <a:buChar char="•"/>
              <a:tabLst>
                <a:tab pos="354965" algn="l"/>
                <a:tab pos="355600" algn="l"/>
              </a:tabLst>
            </a:pPr>
            <a:r>
              <a:rPr b="0" spc="-130" dirty="0">
                <a:latin typeface="Arial" panose="020B0604020202020204"/>
                <a:cs typeface="Arial" panose="020B0604020202020204"/>
              </a:rPr>
              <a:t>Common </a:t>
            </a:r>
            <a:r>
              <a:rPr b="0" spc="-55" dirty="0">
                <a:latin typeface="Arial" panose="020B0604020202020204"/>
                <a:cs typeface="Arial" panose="020B0604020202020204"/>
              </a:rPr>
              <a:t>carotid</a:t>
            </a:r>
            <a:r>
              <a:rPr b="0" spc="-450" dirty="0">
                <a:latin typeface="Arial" panose="020B0604020202020204"/>
                <a:cs typeface="Arial" panose="020B0604020202020204"/>
              </a:rPr>
              <a:t> </a:t>
            </a:r>
            <a:r>
              <a:rPr b="0" spc="-65" dirty="0">
                <a:latin typeface="Arial" panose="020B0604020202020204"/>
                <a:cs typeface="Arial" panose="020B0604020202020204"/>
              </a:rPr>
              <a:t>arteries</a:t>
            </a:r>
            <a:endParaRPr b="0" spc="-65" dirty="0">
              <a:latin typeface="Arial" panose="020B0604020202020204"/>
              <a:cs typeface="Arial" panose="020B0604020202020204"/>
            </a:endParaRPr>
          </a:p>
          <a:p>
            <a:pPr marL="355600" marR="5080" indent="-342900">
              <a:lnSpc>
                <a:spcPts val="2810"/>
              </a:lnSpc>
              <a:spcBef>
                <a:spcPts val="725"/>
              </a:spcBef>
              <a:buChar char="•"/>
              <a:tabLst>
                <a:tab pos="354965" algn="l"/>
                <a:tab pos="355600" algn="l"/>
              </a:tabLst>
            </a:pPr>
            <a:r>
              <a:rPr b="0" spc="-95" dirty="0">
                <a:latin typeface="Arial" panose="020B0604020202020204"/>
                <a:cs typeface="Arial" panose="020B0604020202020204"/>
              </a:rPr>
              <a:t>Right </a:t>
            </a:r>
            <a:r>
              <a:rPr b="0" spc="-80" dirty="0">
                <a:latin typeface="Arial" panose="020B0604020202020204"/>
                <a:cs typeface="Arial" panose="020B0604020202020204"/>
              </a:rPr>
              <a:t>and </a:t>
            </a:r>
            <a:r>
              <a:rPr b="0" spc="5" dirty="0">
                <a:latin typeface="Arial" panose="020B0604020202020204"/>
                <a:cs typeface="Arial" panose="020B0604020202020204"/>
              </a:rPr>
              <a:t>left </a:t>
            </a:r>
            <a:r>
              <a:rPr b="0" spc="-95" dirty="0">
                <a:latin typeface="Arial" panose="020B0604020202020204"/>
                <a:cs typeface="Arial" panose="020B0604020202020204"/>
              </a:rPr>
              <a:t>lobes</a:t>
            </a:r>
            <a:r>
              <a:rPr b="0" spc="-570" dirty="0">
                <a:latin typeface="Arial" panose="020B0604020202020204"/>
                <a:cs typeface="Arial" panose="020B0604020202020204"/>
              </a:rPr>
              <a:t> </a:t>
            </a:r>
            <a:r>
              <a:rPr b="0" spc="35" dirty="0">
                <a:latin typeface="Arial" panose="020B0604020202020204"/>
                <a:cs typeface="Arial" panose="020B0604020202020204"/>
              </a:rPr>
              <a:t>ofthe  </a:t>
            </a:r>
            <a:r>
              <a:rPr b="0" spc="-35" dirty="0">
                <a:latin typeface="Arial" panose="020B0604020202020204"/>
                <a:cs typeface="Arial" panose="020B0604020202020204"/>
              </a:rPr>
              <a:t>thyroid</a:t>
            </a:r>
            <a:r>
              <a:rPr b="0" spc="-204" dirty="0">
                <a:latin typeface="Arial" panose="020B0604020202020204"/>
                <a:cs typeface="Arial" panose="020B0604020202020204"/>
              </a:rPr>
              <a:t> </a:t>
            </a:r>
            <a:r>
              <a:rPr b="0" spc="-95" dirty="0">
                <a:latin typeface="Arial" panose="020B0604020202020204"/>
                <a:cs typeface="Arial" panose="020B0604020202020204"/>
              </a:rPr>
              <a:t>gland</a:t>
            </a:r>
            <a:endParaRPr b="0" spc="-95" dirty="0">
              <a:latin typeface="Arial" panose="020B0604020202020204"/>
              <a:cs typeface="Arial" panose="020B0604020202020204"/>
            </a:endParaRPr>
          </a:p>
          <a:p>
            <a:pPr marL="355600" indent="-342900">
              <a:lnSpc>
                <a:spcPct val="100000"/>
              </a:lnSpc>
              <a:spcBef>
                <a:spcPts val="260"/>
              </a:spcBef>
              <a:buChar char="•"/>
              <a:tabLst>
                <a:tab pos="354965" algn="l"/>
                <a:tab pos="355600" algn="l"/>
              </a:tabLst>
            </a:pPr>
            <a:r>
              <a:rPr b="0" spc="-35" dirty="0">
                <a:latin typeface="Arial" panose="020B0604020202020204"/>
                <a:cs typeface="Arial" panose="020B0604020202020204"/>
              </a:rPr>
              <a:t>Inferior thyroid</a:t>
            </a:r>
            <a:r>
              <a:rPr b="0" spc="-395" dirty="0">
                <a:latin typeface="Arial" panose="020B0604020202020204"/>
                <a:cs typeface="Arial" panose="020B0604020202020204"/>
              </a:rPr>
              <a:t> </a:t>
            </a:r>
            <a:r>
              <a:rPr b="0" spc="-65" dirty="0">
                <a:latin typeface="Arial" panose="020B0604020202020204"/>
                <a:cs typeface="Arial" panose="020B0604020202020204"/>
              </a:rPr>
              <a:t>arteries</a:t>
            </a:r>
            <a:endParaRPr b="0" spc="-65" dirty="0">
              <a:latin typeface="Arial" panose="020B0604020202020204"/>
              <a:cs typeface="Arial" panose="020B0604020202020204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Char char="•"/>
              <a:tabLst>
                <a:tab pos="354965" algn="l"/>
                <a:tab pos="355600" algn="l"/>
              </a:tabLst>
            </a:pPr>
            <a:r>
              <a:rPr b="0" spc="-114" dirty="0">
                <a:latin typeface="Arial" panose="020B0604020202020204"/>
                <a:cs typeface="Arial" panose="020B0604020202020204"/>
              </a:rPr>
              <a:t>The </a:t>
            </a:r>
            <a:r>
              <a:rPr b="0" spc="-55" dirty="0">
                <a:latin typeface="Arial" panose="020B0604020202020204"/>
                <a:cs typeface="Arial" panose="020B0604020202020204"/>
              </a:rPr>
              <a:t>recurrent</a:t>
            </a:r>
            <a:r>
              <a:rPr b="0" spc="-484" dirty="0">
                <a:latin typeface="Arial" panose="020B0604020202020204"/>
                <a:cs typeface="Arial" panose="020B0604020202020204"/>
              </a:rPr>
              <a:t> </a:t>
            </a:r>
            <a:r>
              <a:rPr b="0" spc="-110" dirty="0">
                <a:latin typeface="Arial" panose="020B0604020202020204"/>
                <a:cs typeface="Arial" panose="020B0604020202020204"/>
              </a:rPr>
              <a:t>nerves</a:t>
            </a:r>
            <a:endParaRPr b="0" spc="-11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65647" y="1608326"/>
            <a:ext cx="2708782" cy="451002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80" dirty="0"/>
              <a:t>Trachea</a:t>
            </a:r>
            <a:endParaRPr spc="-280" dirty="0"/>
          </a:p>
        </p:txBody>
      </p:sp>
      <p:sp>
        <p:nvSpPr>
          <p:cNvPr id="3" name="object 3"/>
          <p:cNvSpPr txBox="1"/>
          <p:nvPr/>
        </p:nvSpPr>
        <p:spPr>
          <a:xfrm>
            <a:off x="262839" y="1287525"/>
            <a:ext cx="3602990" cy="4323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2191385" indent="-342900">
              <a:lnSpc>
                <a:spcPct val="100000"/>
              </a:lnSpc>
              <a:spcBef>
                <a:spcPts val="95"/>
              </a:spcBef>
            </a:pPr>
            <a:r>
              <a:rPr sz="2200" b="1" spc="-114" dirty="0">
                <a:latin typeface="Trebuchet MS" panose="020B0603020202020204"/>
                <a:cs typeface="Trebuchet MS" panose="020B0603020202020204"/>
              </a:rPr>
              <a:t>Relations:  </a:t>
            </a:r>
            <a:r>
              <a:rPr sz="2200" b="1" spc="-200" dirty="0">
                <a:latin typeface="Trebuchet MS" panose="020B0603020202020204"/>
                <a:cs typeface="Trebuchet MS" panose="020B0603020202020204"/>
              </a:rPr>
              <a:t>L</a:t>
            </a:r>
            <a:r>
              <a:rPr sz="2200" b="1" spc="-225" dirty="0">
                <a:latin typeface="Trebuchet MS" panose="020B0603020202020204"/>
                <a:cs typeface="Trebuchet MS" panose="020B0603020202020204"/>
              </a:rPr>
              <a:t>a</a:t>
            </a:r>
            <a:r>
              <a:rPr sz="2200" b="1" spc="-145" dirty="0">
                <a:latin typeface="Trebuchet MS" panose="020B0603020202020204"/>
                <a:cs typeface="Trebuchet MS" panose="020B0603020202020204"/>
              </a:rPr>
              <a:t>t</a:t>
            </a:r>
            <a:r>
              <a:rPr sz="2200" b="1" spc="-200" dirty="0">
                <a:latin typeface="Trebuchet MS" panose="020B0603020202020204"/>
                <a:cs typeface="Trebuchet MS" panose="020B0603020202020204"/>
              </a:rPr>
              <a:t>e</a:t>
            </a:r>
            <a:r>
              <a:rPr sz="2200" b="1" spc="-275" dirty="0">
                <a:latin typeface="Trebuchet MS" panose="020B0603020202020204"/>
                <a:cs typeface="Trebuchet MS" panose="020B0603020202020204"/>
              </a:rPr>
              <a:t>r</a:t>
            </a:r>
            <a:r>
              <a:rPr sz="2200" b="1" spc="-120" dirty="0">
                <a:latin typeface="Trebuchet MS" panose="020B0603020202020204"/>
                <a:cs typeface="Trebuchet MS" panose="020B0603020202020204"/>
              </a:rPr>
              <a:t>a</a:t>
            </a:r>
            <a:r>
              <a:rPr sz="2200" b="1" spc="-114" dirty="0">
                <a:latin typeface="Trebuchet MS" panose="020B0603020202020204"/>
                <a:cs typeface="Trebuchet MS" panose="020B0603020202020204"/>
              </a:rPr>
              <a:t>ll</a:t>
            </a:r>
            <a:r>
              <a:rPr sz="2200" b="1" spc="-110" dirty="0">
                <a:latin typeface="Trebuchet MS" panose="020B0603020202020204"/>
                <a:cs typeface="Trebuchet MS" panose="020B0603020202020204"/>
              </a:rPr>
              <a:t>y</a:t>
            </a:r>
            <a:r>
              <a:rPr sz="2200" spc="-5" dirty="0">
                <a:latin typeface="Arial" panose="020B0604020202020204"/>
                <a:cs typeface="Arial" panose="020B0604020202020204"/>
              </a:rPr>
              <a:t>:</a:t>
            </a:r>
            <a:endParaRPr sz="2200">
              <a:latin typeface="Arial" panose="020B0604020202020204"/>
              <a:cs typeface="Arial" panose="020B0604020202020204"/>
            </a:endParaRPr>
          </a:p>
          <a:p>
            <a:pPr marL="354965" marR="5080">
              <a:lnSpc>
                <a:spcPts val="2400"/>
              </a:lnSpc>
              <a:spcBef>
                <a:spcPts val="40"/>
              </a:spcBef>
            </a:pPr>
            <a:r>
              <a:rPr sz="2200" i="1" spc="-130" dirty="0">
                <a:latin typeface="Trebuchet MS" panose="020B0603020202020204"/>
                <a:cs typeface="Trebuchet MS" panose="020B0603020202020204"/>
              </a:rPr>
              <a:t>Thorax:</a:t>
            </a:r>
            <a:r>
              <a:rPr sz="2200" i="1" spc="-27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35" dirty="0">
                <a:latin typeface="Arial" panose="020B0604020202020204"/>
                <a:cs typeface="Arial" panose="020B0604020202020204"/>
              </a:rPr>
              <a:t>it</a:t>
            </a:r>
            <a:r>
              <a:rPr sz="2200" spc="-340" dirty="0">
                <a:latin typeface="Arial" panose="020B0604020202020204"/>
                <a:cs typeface="Arial" panose="020B0604020202020204"/>
              </a:rPr>
              <a:t> </a:t>
            </a:r>
            <a:r>
              <a:rPr sz="2200" spc="-65" dirty="0">
                <a:latin typeface="Arial" panose="020B0604020202020204"/>
                <a:cs typeface="Arial" panose="020B0604020202020204"/>
              </a:rPr>
              <a:t>lies</a:t>
            </a:r>
            <a:r>
              <a:rPr sz="2200" spc="-190" dirty="0">
                <a:latin typeface="Arial" panose="020B0604020202020204"/>
                <a:cs typeface="Arial" panose="020B0604020202020204"/>
              </a:rPr>
              <a:t> </a:t>
            </a:r>
            <a:r>
              <a:rPr sz="2200" spc="-20" dirty="0">
                <a:latin typeface="Arial" panose="020B0604020202020204"/>
                <a:cs typeface="Arial" panose="020B0604020202020204"/>
              </a:rPr>
              <a:t>in</a:t>
            </a:r>
            <a:r>
              <a:rPr sz="2200" spc="-85" dirty="0">
                <a:latin typeface="Arial" panose="020B0604020202020204"/>
                <a:cs typeface="Arial" panose="020B0604020202020204"/>
              </a:rPr>
              <a:t> </a:t>
            </a:r>
            <a:r>
              <a:rPr sz="2200" spc="-20" dirty="0">
                <a:latin typeface="Arial" panose="020B0604020202020204"/>
                <a:cs typeface="Arial" panose="020B0604020202020204"/>
              </a:rPr>
              <a:t>the</a:t>
            </a:r>
            <a:r>
              <a:rPr sz="2200" spc="-60" dirty="0">
                <a:latin typeface="Arial" panose="020B0604020202020204"/>
                <a:cs typeface="Arial" panose="020B0604020202020204"/>
              </a:rPr>
              <a:t> </a:t>
            </a:r>
            <a:r>
              <a:rPr sz="2200" spc="-55" dirty="0">
                <a:latin typeface="Arial" panose="020B0604020202020204"/>
                <a:cs typeface="Arial" panose="020B0604020202020204"/>
              </a:rPr>
              <a:t>superior  </a:t>
            </a:r>
            <a:r>
              <a:rPr sz="2200" spc="-70" dirty="0">
                <a:latin typeface="Arial" panose="020B0604020202020204"/>
                <a:cs typeface="Arial" panose="020B0604020202020204"/>
              </a:rPr>
              <a:t>mediastinum.</a:t>
            </a:r>
            <a:endParaRPr sz="2200">
              <a:latin typeface="Arial" panose="020B0604020202020204"/>
              <a:cs typeface="Arial" panose="020B0604020202020204"/>
            </a:endParaRPr>
          </a:p>
          <a:p>
            <a:pPr marL="354965">
              <a:lnSpc>
                <a:spcPts val="2600"/>
              </a:lnSpc>
            </a:pPr>
            <a:r>
              <a:rPr sz="2200" b="1" spc="-90" dirty="0">
                <a:latin typeface="Trebuchet MS" panose="020B0603020202020204"/>
                <a:cs typeface="Trebuchet MS" panose="020B0603020202020204"/>
              </a:rPr>
              <a:t>Right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200" spc="-120" dirty="0">
                <a:latin typeface="Arial" panose="020B0604020202020204"/>
                <a:cs typeface="Arial" panose="020B0604020202020204"/>
              </a:rPr>
              <a:t>The</a:t>
            </a:r>
            <a:r>
              <a:rPr sz="2200" spc="-275" dirty="0">
                <a:latin typeface="Arial" panose="020B0604020202020204"/>
                <a:cs typeface="Arial" panose="020B0604020202020204"/>
              </a:rPr>
              <a:t> </a:t>
            </a:r>
            <a:r>
              <a:rPr sz="2200" spc="-75" dirty="0">
                <a:latin typeface="Arial" panose="020B0604020202020204"/>
                <a:cs typeface="Arial" panose="020B0604020202020204"/>
              </a:rPr>
              <a:t>pleura</a:t>
            </a:r>
            <a:endParaRPr sz="2200">
              <a:latin typeface="Arial" panose="020B0604020202020204"/>
              <a:cs typeface="Arial" panose="020B0604020202020204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200" spc="-90" dirty="0">
                <a:latin typeface="Arial" panose="020B0604020202020204"/>
                <a:cs typeface="Arial" panose="020B0604020202020204"/>
              </a:rPr>
              <a:t>Right</a:t>
            </a:r>
            <a:r>
              <a:rPr sz="2200" spc="-254" dirty="0">
                <a:latin typeface="Arial" panose="020B0604020202020204"/>
                <a:cs typeface="Arial" panose="020B0604020202020204"/>
              </a:rPr>
              <a:t> </a:t>
            </a:r>
            <a:r>
              <a:rPr sz="2200" spc="-125" dirty="0">
                <a:latin typeface="Arial" panose="020B0604020202020204"/>
                <a:cs typeface="Arial" panose="020B0604020202020204"/>
              </a:rPr>
              <a:t>vagus,</a:t>
            </a:r>
            <a:endParaRPr sz="2200">
              <a:latin typeface="Arial" panose="020B0604020202020204"/>
              <a:cs typeface="Arial" panose="020B0604020202020204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200" spc="-120" dirty="0">
                <a:latin typeface="Arial" panose="020B0604020202020204"/>
                <a:cs typeface="Arial" panose="020B0604020202020204"/>
              </a:rPr>
              <a:t>The </a:t>
            </a:r>
            <a:r>
              <a:rPr sz="2200" spc="-60" dirty="0">
                <a:latin typeface="Arial" panose="020B0604020202020204"/>
                <a:cs typeface="Arial" panose="020B0604020202020204"/>
              </a:rPr>
              <a:t>innominate</a:t>
            </a:r>
            <a:r>
              <a:rPr sz="2200" spc="-310" dirty="0">
                <a:latin typeface="Arial" panose="020B0604020202020204"/>
                <a:cs typeface="Arial" panose="020B0604020202020204"/>
              </a:rPr>
              <a:t> </a:t>
            </a:r>
            <a:r>
              <a:rPr sz="2200" spc="-35" dirty="0">
                <a:latin typeface="Arial" panose="020B0604020202020204"/>
                <a:cs typeface="Arial" panose="020B0604020202020204"/>
              </a:rPr>
              <a:t>artery</a:t>
            </a:r>
            <a:endParaRPr sz="2200">
              <a:latin typeface="Arial" panose="020B0604020202020204"/>
              <a:cs typeface="Arial" panose="020B0604020202020204"/>
            </a:endParaRPr>
          </a:p>
          <a:p>
            <a:pPr marL="354965">
              <a:lnSpc>
                <a:spcPct val="100000"/>
              </a:lnSpc>
            </a:pPr>
            <a:r>
              <a:rPr sz="2200" b="1" spc="-140" dirty="0">
                <a:latin typeface="Trebuchet MS" panose="020B0603020202020204"/>
                <a:cs typeface="Trebuchet MS" panose="020B0603020202020204"/>
              </a:rPr>
              <a:t>Left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60" dirty="0">
                <a:latin typeface="Arial" panose="020B0604020202020204"/>
                <a:cs typeface="Arial" panose="020B0604020202020204"/>
              </a:rPr>
              <a:t>Left </a:t>
            </a:r>
            <a:r>
              <a:rPr sz="2200" spc="-45" dirty="0">
                <a:latin typeface="Arial" panose="020B0604020202020204"/>
                <a:cs typeface="Arial" panose="020B0604020202020204"/>
              </a:rPr>
              <a:t>recurrent</a:t>
            </a:r>
            <a:r>
              <a:rPr sz="2200" spc="-320" dirty="0">
                <a:latin typeface="Arial" panose="020B0604020202020204"/>
                <a:cs typeface="Arial" panose="020B0604020202020204"/>
              </a:rPr>
              <a:t> </a:t>
            </a:r>
            <a:r>
              <a:rPr sz="2200" spc="-75" dirty="0">
                <a:latin typeface="Arial" panose="020B0604020202020204"/>
                <a:cs typeface="Arial" panose="020B0604020202020204"/>
              </a:rPr>
              <a:t>nerve</a:t>
            </a:r>
            <a:endParaRPr sz="2200">
              <a:latin typeface="Arial" panose="020B0604020202020204"/>
              <a:cs typeface="Arial" panose="020B0604020202020204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200" spc="-120" dirty="0">
                <a:latin typeface="Arial" panose="020B0604020202020204"/>
                <a:cs typeface="Arial" panose="020B0604020202020204"/>
              </a:rPr>
              <a:t>The </a:t>
            </a:r>
            <a:r>
              <a:rPr sz="2200" spc="-35" dirty="0">
                <a:latin typeface="Arial" panose="020B0604020202020204"/>
                <a:cs typeface="Arial" panose="020B0604020202020204"/>
              </a:rPr>
              <a:t>aortic</a:t>
            </a:r>
            <a:r>
              <a:rPr sz="2200" spc="-340" dirty="0">
                <a:latin typeface="Arial" panose="020B0604020202020204"/>
                <a:cs typeface="Arial" panose="020B0604020202020204"/>
              </a:rPr>
              <a:t> </a:t>
            </a:r>
            <a:r>
              <a:rPr sz="2200" spc="-85" dirty="0">
                <a:latin typeface="Arial" panose="020B0604020202020204"/>
                <a:cs typeface="Arial" panose="020B0604020202020204"/>
              </a:rPr>
              <a:t>arch</a:t>
            </a:r>
            <a:endParaRPr sz="2200">
              <a:latin typeface="Arial" panose="020B0604020202020204"/>
              <a:cs typeface="Arial" panose="020B0604020202020204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200" spc="-120" dirty="0">
                <a:latin typeface="Arial" panose="020B0604020202020204"/>
                <a:cs typeface="Arial" panose="020B0604020202020204"/>
              </a:rPr>
              <a:t>The </a:t>
            </a:r>
            <a:r>
              <a:rPr sz="2200" spc="-5" dirty="0">
                <a:latin typeface="Arial" panose="020B0604020202020204"/>
                <a:cs typeface="Arial" panose="020B0604020202020204"/>
              </a:rPr>
              <a:t>left </a:t>
            </a:r>
            <a:r>
              <a:rPr sz="2200" spc="-85" dirty="0">
                <a:latin typeface="Arial" panose="020B0604020202020204"/>
                <a:cs typeface="Arial" panose="020B0604020202020204"/>
              </a:rPr>
              <a:t>common</a:t>
            </a:r>
            <a:r>
              <a:rPr sz="2200" spc="-430" dirty="0">
                <a:latin typeface="Arial" panose="020B0604020202020204"/>
                <a:cs typeface="Arial" panose="020B0604020202020204"/>
              </a:rPr>
              <a:t> </a:t>
            </a:r>
            <a:r>
              <a:rPr sz="2200" spc="-55" dirty="0">
                <a:latin typeface="Arial" panose="020B0604020202020204"/>
                <a:cs typeface="Arial" panose="020B0604020202020204"/>
              </a:rPr>
              <a:t>carotid</a:t>
            </a:r>
            <a:endParaRPr sz="2200">
              <a:latin typeface="Arial" panose="020B0604020202020204"/>
              <a:cs typeface="Arial" panose="020B0604020202020204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200" spc="-125" dirty="0">
                <a:latin typeface="Arial" panose="020B0604020202020204"/>
                <a:cs typeface="Arial" panose="020B0604020202020204"/>
              </a:rPr>
              <a:t>Subclavian</a:t>
            </a:r>
            <a:r>
              <a:rPr sz="2200" spc="-325" dirty="0">
                <a:latin typeface="Arial" panose="020B0604020202020204"/>
                <a:cs typeface="Arial" panose="020B0604020202020204"/>
              </a:rPr>
              <a:t> </a:t>
            </a:r>
            <a:r>
              <a:rPr sz="2200" spc="-55" dirty="0">
                <a:latin typeface="Arial" panose="020B0604020202020204"/>
                <a:cs typeface="Arial" panose="020B0604020202020204"/>
              </a:rPr>
              <a:t>arteries</a:t>
            </a:r>
            <a:endParaRPr sz="2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67071" y="1524000"/>
            <a:ext cx="4148328" cy="460248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39109" y="339476"/>
            <a:ext cx="3765179" cy="578381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378201" y="2925317"/>
            <a:ext cx="1908175" cy="73660"/>
          </a:xfrm>
          <a:custGeom>
            <a:avLst/>
            <a:gdLst/>
            <a:ahLst/>
            <a:cxnLst/>
            <a:rect l="l" t="t" r="r" b="b"/>
            <a:pathLst>
              <a:path w="1908175" h="73660">
                <a:moveTo>
                  <a:pt x="1907794" y="73152"/>
                </a:moveTo>
                <a:lnTo>
                  <a:pt x="0" y="0"/>
                </a:lnTo>
              </a:path>
            </a:pathLst>
          </a:custGeom>
          <a:ln w="38100">
            <a:solidFill>
              <a:srgbClr val="00CC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81711" y="2741803"/>
            <a:ext cx="1677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0" dirty="0">
                <a:latin typeface="Trebuchet MS" panose="020B0603020202020204"/>
                <a:cs typeface="Trebuchet MS" panose="020B0603020202020204"/>
              </a:rPr>
              <a:t>Inferior </a:t>
            </a:r>
            <a:r>
              <a:rPr sz="1800" b="1" spc="-95" dirty="0">
                <a:latin typeface="Trebuchet MS" panose="020B0603020202020204"/>
                <a:cs typeface="Trebuchet MS" panose="020B0603020202020204"/>
              </a:rPr>
              <a:t>thyroid</a:t>
            </a:r>
            <a:r>
              <a:rPr sz="1800" b="1" spc="-49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800" b="1" spc="-135" dirty="0">
                <a:latin typeface="Trebuchet MS" panose="020B0603020202020204"/>
                <a:cs typeface="Trebuchet MS" panose="020B0603020202020204"/>
              </a:rPr>
              <a:t>a.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28138" y="4005834"/>
            <a:ext cx="1729739" cy="0"/>
          </a:xfrm>
          <a:custGeom>
            <a:avLst/>
            <a:gdLst/>
            <a:ahLst/>
            <a:cxnLst/>
            <a:rect l="l" t="t" r="r" b="b"/>
            <a:pathLst>
              <a:path w="1729739">
                <a:moveTo>
                  <a:pt x="1729359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CC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25958" y="3817111"/>
            <a:ext cx="2101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20" dirty="0">
                <a:latin typeface="Trebuchet MS" panose="020B0603020202020204"/>
                <a:cs typeface="Trebuchet MS" panose="020B0603020202020204"/>
              </a:rPr>
              <a:t>Recurrent</a:t>
            </a:r>
            <a:r>
              <a:rPr sz="1800" b="1" spc="-26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800" b="1" spc="-90" dirty="0">
                <a:latin typeface="Trebuchet MS" panose="020B0603020202020204"/>
                <a:cs typeface="Trebuchet MS" panose="020B0603020202020204"/>
              </a:rPr>
              <a:t>laryngeal</a:t>
            </a:r>
            <a:r>
              <a:rPr sz="1800" b="1" spc="-370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800" b="1" spc="-140" dirty="0">
                <a:latin typeface="Trebuchet MS" panose="020B0603020202020204"/>
                <a:cs typeface="Trebuchet MS" panose="020B0603020202020204"/>
              </a:rPr>
              <a:t>n.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24905" y="4077461"/>
            <a:ext cx="1080770" cy="71755"/>
          </a:xfrm>
          <a:custGeom>
            <a:avLst/>
            <a:gdLst/>
            <a:ahLst/>
            <a:cxnLst/>
            <a:rect l="l" t="t" r="r" b="b"/>
            <a:pathLst>
              <a:path w="1080770" h="71754">
                <a:moveTo>
                  <a:pt x="0" y="71246"/>
                </a:moveTo>
                <a:lnTo>
                  <a:pt x="1080516" y="0"/>
                </a:lnTo>
              </a:path>
            </a:pathLst>
          </a:custGeom>
          <a:ln w="38100">
            <a:solidFill>
              <a:srgbClr val="00CC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884289" y="3874134"/>
            <a:ext cx="1283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0" dirty="0">
                <a:latin typeface="Trebuchet MS" panose="020B0603020202020204"/>
                <a:cs typeface="Trebuchet MS" panose="020B0603020202020204"/>
              </a:rPr>
              <a:t>Thoracicduct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20461" y="2925317"/>
            <a:ext cx="1296670" cy="0"/>
          </a:xfrm>
          <a:custGeom>
            <a:avLst/>
            <a:gdLst/>
            <a:ahLst/>
            <a:cxnLst/>
            <a:rect l="l" t="t" r="r" b="b"/>
            <a:pathLst>
              <a:path w="1296670">
                <a:moveTo>
                  <a:pt x="0" y="0"/>
                </a:moveTo>
                <a:lnTo>
                  <a:pt x="1296669" y="0"/>
                </a:lnTo>
              </a:path>
            </a:pathLst>
          </a:custGeom>
          <a:ln w="38100">
            <a:solidFill>
              <a:srgbClr val="00CC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668516" y="2794253"/>
            <a:ext cx="793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95" dirty="0">
                <a:latin typeface="Trebuchet MS" panose="020B0603020202020204"/>
                <a:cs typeface="Trebuchet MS" panose="020B0603020202020204"/>
              </a:rPr>
              <a:t>Vagus</a:t>
            </a:r>
            <a:r>
              <a:rPr sz="1800" b="1" spc="-39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800" b="1" spc="-140" dirty="0">
                <a:latin typeface="Trebuchet MS" panose="020B0603020202020204"/>
                <a:cs typeface="Trebuchet MS" panose="020B0603020202020204"/>
              </a:rPr>
              <a:t>n.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17541" y="1774698"/>
            <a:ext cx="1656714" cy="71755"/>
          </a:xfrm>
          <a:custGeom>
            <a:avLst/>
            <a:gdLst/>
            <a:ahLst/>
            <a:cxnLst/>
            <a:rect l="l" t="t" r="r" b="b"/>
            <a:pathLst>
              <a:path w="1656714" h="71755">
                <a:moveTo>
                  <a:pt x="0" y="71247"/>
                </a:moveTo>
                <a:lnTo>
                  <a:pt x="1656207" y="0"/>
                </a:lnTo>
              </a:path>
            </a:pathLst>
          </a:custGeom>
          <a:ln w="38100">
            <a:solidFill>
              <a:srgbClr val="00CC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410705" y="1588770"/>
            <a:ext cx="1773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5" dirty="0">
                <a:latin typeface="Trebuchet MS" panose="020B0603020202020204"/>
                <a:cs typeface="Trebuchet MS" panose="020B0603020202020204"/>
              </a:rPr>
              <a:t>Sympathetic</a:t>
            </a:r>
            <a:r>
              <a:rPr sz="1800" b="1" spc="-305" dirty="0">
                <a:latin typeface="Trebuchet MS" panose="020B0603020202020204"/>
                <a:cs typeface="Trebuchet MS" panose="020B0603020202020204"/>
              </a:rPr>
              <a:t> </a:t>
            </a:r>
            <a:r>
              <a:rPr sz="1800" b="1" spc="-90" dirty="0">
                <a:latin typeface="Trebuchet MS" panose="020B0603020202020204"/>
                <a:cs typeface="Trebuchet MS" panose="020B0603020202020204"/>
              </a:rPr>
              <a:t>trunk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46275" y="4425696"/>
            <a:ext cx="2644775" cy="914400"/>
          </a:xfrm>
          <a:custGeom>
            <a:avLst/>
            <a:gdLst/>
            <a:ahLst/>
            <a:cxnLst/>
            <a:rect l="l" t="t" r="r" b="b"/>
            <a:pathLst>
              <a:path w="2644775" h="914400">
                <a:moveTo>
                  <a:pt x="2631948" y="0"/>
                </a:moveTo>
                <a:lnTo>
                  <a:pt x="0" y="901953"/>
                </a:lnTo>
                <a:lnTo>
                  <a:pt x="4064" y="913891"/>
                </a:lnTo>
                <a:lnTo>
                  <a:pt x="2636012" y="11937"/>
                </a:lnTo>
                <a:lnTo>
                  <a:pt x="2644266" y="2412"/>
                </a:lnTo>
                <a:lnTo>
                  <a:pt x="2631948" y="0"/>
                </a:lnTo>
                <a:close/>
              </a:path>
            </a:pathLst>
          </a:custGeom>
          <a:solidFill>
            <a:srgbClr val="487C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009009" y="4399788"/>
            <a:ext cx="105282" cy="980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88035" y="5195442"/>
            <a:ext cx="741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90" dirty="0">
                <a:latin typeface="Trebuchet MS" panose="020B0603020202020204"/>
                <a:cs typeface="Trebuchet MS" panose="020B0603020202020204"/>
              </a:rPr>
              <a:t>T</a:t>
            </a:r>
            <a:r>
              <a:rPr sz="1800" b="1" spc="-245" dirty="0">
                <a:latin typeface="Trebuchet MS" panose="020B0603020202020204"/>
                <a:cs typeface="Trebuchet MS" panose="020B0603020202020204"/>
              </a:rPr>
              <a:t>r</a:t>
            </a:r>
            <a:r>
              <a:rPr sz="1800" b="1" spc="-110" dirty="0">
                <a:latin typeface="Trebuchet MS" panose="020B0603020202020204"/>
                <a:cs typeface="Trebuchet MS" panose="020B0603020202020204"/>
              </a:rPr>
              <a:t>ach</a:t>
            </a:r>
            <a:r>
              <a:rPr sz="1800" b="1" spc="-125" dirty="0">
                <a:latin typeface="Trebuchet MS" panose="020B0603020202020204"/>
                <a:cs typeface="Trebuchet MS" panose="020B0603020202020204"/>
              </a:rPr>
              <a:t>e</a:t>
            </a:r>
            <a:r>
              <a:rPr sz="1800" b="1" dirty="0">
                <a:latin typeface="Trebuchet MS" panose="020B0603020202020204"/>
                <a:cs typeface="Trebuchet MS" panose="020B0603020202020204"/>
              </a:rPr>
              <a:t>a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80" dirty="0"/>
              <a:t>Trachea</a:t>
            </a:r>
            <a:endParaRPr spc="-280" dirty="0"/>
          </a:p>
        </p:txBody>
      </p:sp>
      <p:sp>
        <p:nvSpPr>
          <p:cNvPr id="3" name="object 3"/>
          <p:cNvSpPr txBox="1"/>
          <p:nvPr/>
        </p:nvSpPr>
        <p:spPr>
          <a:xfrm>
            <a:off x="535635" y="1601216"/>
            <a:ext cx="3851910" cy="301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40" dirty="0">
                <a:latin typeface="Arial" panose="020B0604020202020204"/>
                <a:cs typeface="Arial" panose="020B0604020202020204"/>
              </a:rPr>
              <a:t>The</a:t>
            </a:r>
            <a:r>
              <a:rPr sz="2800" spc="-405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95" dirty="0">
                <a:latin typeface="Arial" panose="020B0604020202020204"/>
                <a:cs typeface="Arial" panose="020B0604020202020204"/>
              </a:rPr>
              <a:t>trachea</a:t>
            </a:r>
            <a:r>
              <a:rPr sz="2800" spc="-275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95" dirty="0">
                <a:latin typeface="Arial" panose="020B0604020202020204"/>
                <a:cs typeface="Arial" panose="020B0604020202020204"/>
              </a:rPr>
              <a:t>divides</a:t>
            </a:r>
            <a:r>
              <a:rPr sz="2800" spc="-285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10" dirty="0">
                <a:latin typeface="Arial" panose="020B0604020202020204"/>
                <a:cs typeface="Arial" panose="020B0604020202020204"/>
              </a:rPr>
              <a:t>into  </a:t>
            </a:r>
            <a:r>
              <a:rPr sz="2800" dirty="0">
                <a:latin typeface="Arial" panose="020B0604020202020204"/>
                <a:cs typeface="Arial" panose="020B0604020202020204"/>
              </a:rPr>
              <a:t>two </a:t>
            </a:r>
            <a:r>
              <a:rPr sz="2800" spc="-75" dirty="0">
                <a:latin typeface="Arial" panose="020B0604020202020204"/>
                <a:cs typeface="Arial" panose="020B0604020202020204"/>
              </a:rPr>
              <a:t>main bronchi </a:t>
            </a:r>
            <a:r>
              <a:rPr sz="2800" dirty="0">
                <a:latin typeface="Arial" panose="020B0604020202020204"/>
                <a:cs typeface="Arial" panose="020B0604020202020204"/>
              </a:rPr>
              <a:t>: </a:t>
            </a:r>
            <a:r>
              <a:rPr sz="2800" spc="-25" dirty="0">
                <a:latin typeface="Arial" panose="020B0604020202020204"/>
                <a:cs typeface="Arial" panose="020B0604020202020204"/>
              </a:rPr>
              <a:t>the  </a:t>
            </a:r>
            <a:r>
              <a:rPr sz="2800" spc="5" dirty="0">
                <a:latin typeface="Arial" panose="020B0604020202020204"/>
                <a:cs typeface="Arial" panose="020B0604020202020204"/>
              </a:rPr>
              <a:t>left </a:t>
            </a:r>
            <a:r>
              <a:rPr sz="2800" spc="-90" dirty="0">
                <a:latin typeface="Arial" panose="020B0604020202020204"/>
                <a:cs typeface="Arial" panose="020B0604020202020204"/>
              </a:rPr>
              <a:t>and </a:t>
            </a:r>
            <a:r>
              <a:rPr sz="2800" spc="-30" dirty="0">
                <a:latin typeface="Arial" panose="020B0604020202020204"/>
                <a:cs typeface="Arial" panose="020B0604020202020204"/>
              </a:rPr>
              <a:t>the </a:t>
            </a:r>
            <a:r>
              <a:rPr sz="2800" spc="-20" dirty="0">
                <a:latin typeface="Arial" panose="020B0604020202020204"/>
                <a:cs typeface="Arial" panose="020B0604020202020204"/>
              </a:rPr>
              <a:t>right  </a:t>
            </a:r>
            <a:r>
              <a:rPr sz="2800" spc="-75" dirty="0">
                <a:latin typeface="Arial" panose="020B0604020202020204"/>
                <a:cs typeface="Arial" panose="020B0604020202020204"/>
              </a:rPr>
              <a:t>bronchi, </a:t>
            </a:r>
            <a:r>
              <a:rPr sz="2800" spc="-20" dirty="0">
                <a:latin typeface="Arial" panose="020B0604020202020204"/>
                <a:cs typeface="Arial" panose="020B0604020202020204"/>
              </a:rPr>
              <a:t>at </a:t>
            </a:r>
            <a:r>
              <a:rPr sz="2800" spc="-30" dirty="0">
                <a:latin typeface="Arial" panose="020B0604020202020204"/>
                <a:cs typeface="Arial" panose="020B0604020202020204"/>
              </a:rPr>
              <a:t>the </a:t>
            </a:r>
            <a:r>
              <a:rPr sz="2800" spc="-75" dirty="0">
                <a:latin typeface="Arial" panose="020B0604020202020204"/>
                <a:cs typeface="Arial" panose="020B0604020202020204"/>
              </a:rPr>
              <a:t>level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of  </a:t>
            </a:r>
            <a:r>
              <a:rPr sz="2800" spc="-30" dirty="0">
                <a:latin typeface="Arial" panose="020B0604020202020204"/>
                <a:cs typeface="Arial" panose="020B0604020202020204"/>
              </a:rPr>
              <a:t>the </a:t>
            </a:r>
            <a:r>
              <a:rPr sz="2800" spc="-75" dirty="0">
                <a:latin typeface="Arial" panose="020B0604020202020204"/>
                <a:cs typeface="Arial" panose="020B0604020202020204"/>
              </a:rPr>
              <a:t>sternal </a:t>
            </a:r>
            <a:r>
              <a:rPr sz="2800" spc="-114" dirty="0">
                <a:latin typeface="Arial" panose="020B0604020202020204"/>
                <a:cs typeface="Arial" panose="020B0604020202020204"/>
              </a:rPr>
              <a:t>angle </a:t>
            </a:r>
            <a:r>
              <a:rPr sz="2800" spc="-20" dirty="0">
                <a:latin typeface="Arial" panose="020B0604020202020204"/>
                <a:cs typeface="Arial" panose="020B0604020202020204"/>
              </a:rPr>
              <a:t>at </a:t>
            </a:r>
            <a:r>
              <a:rPr sz="2800" spc="-30" dirty="0">
                <a:latin typeface="Arial" panose="020B0604020202020204"/>
                <a:cs typeface="Arial" panose="020B0604020202020204"/>
              </a:rPr>
              <a:t>the  </a:t>
            </a:r>
            <a:r>
              <a:rPr sz="2800" spc="-100" dirty="0">
                <a:latin typeface="Arial" panose="020B0604020202020204"/>
                <a:cs typeface="Arial" panose="020B0604020202020204"/>
              </a:rPr>
              <a:t>anatomical </a:t>
            </a:r>
            <a:r>
              <a:rPr sz="2800" spc="-20" dirty="0">
                <a:latin typeface="Arial" panose="020B0604020202020204"/>
                <a:cs typeface="Arial" panose="020B0604020202020204"/>
              </a:rPr>
              <a:t>point</a:t>
            </a:r>
            <a:r>
              <a:rPr sz="2800" spc="-420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70" dirty="0">
                <a:latin typeface="Arial" panose="020B0604020202020204"/>
                <a:cs typeface="Arial" panose="020B0604020202020204"/>
              </a:rPr>
              <a:t>known  </a:t>
            </a:r>
            <a:r>
              <a:rPr sz="2800" spc="-135" dirty="0">
                <a:latin typeface="Arial" panose="020B0604020202020204"/>
                <a:cs typeface="Arial" panose="020B0604020202020204"/>
              </a:rPr>
              <a:t>as </a:t>
            </a:r>
            <a:r>
              <a:rPr sz="2800" spc="-30" dirty="0">
                <a:latin typeface="Arial" panose="020B0604020202020204"/>
                <a:cs typeface="Arial" panose="020B0604020202020204"/>
              </a:rPr>
              <a:t>the</a:t>
            </a:r>
            <a:r>
              <a:rPr sz="2800" spc="-4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140" dirty="0">
                <a:latin typeface="Trebuchet MS" panose="020B0603020202020204"/>
                <a:cs typeface="Trebuchet MS" panose="020B0603020202020204"/>
              </a:rPr>
              <a:t>carina</a:t>
            </a:r>
            <a:r>
              <a:rPr sz="2800" spc="-140" dirty="0">
                <a:latin typeface="Arial" panose="020B0604020202020204"/>
                <a:cs typeface="Arial" panose="020B0604020202020204"/>
              </a:rPr>
              <a:t>.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00600" y="1676400"/>
            <a:ext cx="4038600" cy="39486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3839</Words>
  <Application>WPS Presentation</Application>
  <PresentationFormat>On-screen Show (4:3)</PresentationFormat>
  <Paragraphs>144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Arial</vt:lpstr>
      <vt:lpstr>SimSun</vt:lpstr>
      <vt:lpstr>Wingdings</vt:lpstr>
      <vt:lpstr>Arial</vt:lpstr>
      <vt:lpstr>Trebuchet MS</vt:lpstr>
      <vt:lpstr>Times New Roman</vt:lpstr>
      <vt:lpstr>Microsoft YaHei</vt:lpstr>
      <vt:lpstr>Arial Unicode MS</vt:lpstr>
      <vt:lpstr>Calibri</vt:lpstr>
      <vt:lpstr>Comic Sans MS</vt:lpstr>
      <vt:lpstr>Office Theme</vt:lpstr>
      <vt:lpstr>Anatomy of trachea and bronchial segments</vt:lpstr>
      <vt:lpstr>Trachea</vt:lpstr>
      <vt:lpstr>Trachea</vt:lpstr>
      <vt:lpstr>Trachea</vt:lpstr>
      <vt:lpstr>Trachea</vt:lpstr>
      <vt:lpstr>Trachea</vt:lpstr>
      <vt:lpstr>Trachea</vt:lpstr>
      <vt:lpstr>PowerPoint 演示文稿</vt:lpstr>
      <vt:lpstr>Trachea</vt:lpstr>
      <vt:lpstr>Bronchi</vt:lpstr>
      <vt:lpstr>Bronchi</vt:lpstr>
      <vt:lpstr>PowerPoint 演示文稿</vt:lpstr>
      <vt:lpstr>Wider, short  er, and more  vertical than  the left</vt:lpstr>
      <vt:lpstr>Bronchi</vt:lpstr>
      <vt:lpstr>Bronchi</vt:lpstr>
      <vt:lpstr>Bronchi</vt:lpstr>
      <vt:lpstr>PowerPoint 演示文稿</vt:lpstr>
      <vt:lpstr>PowerPoint 演示文稿</vt:lpstr>
      <vt:lpstr>Trachea blood supply</vt:lpstr>
      <vt:lpstr>Bronchial Tree</vt:lpstr>
      <vt:lpstr>Bronchopulmonary Segment</vt:lpstr>
      <vt:lpstr>Bronchopulmonary Segment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trachea and bronchial segments</dc:title>
  <dc:creator>ruchi desai</dc:creator>
  <cp:lastModifiedBy>Naveen.G</cp:lastModifiedBy>
  <cp:revision>3</cp:revision>
  <dcterms:created xsi:type="dcterms:W3CDTF">2020-01-06T02:16:00Z</dcterms:created>
  <dcterms:modified xsi:type="dcterms:W3CDTF">2020-02-29T09:22:51Z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2018-02-10T00:00:00Z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2020-01-06T00:00:00Z</vt:filetime>
  </property>
  <property fmtid="{D5CDD505-2E9C-101B-9397-08002B2CF9AE}" pid="5" name="KSOProductBuildVer">
    <vt:lpwstr>1033-11.2.0.8970</vt:lpwstr>
  </property>
</Properties>
</file>