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9" r:id="rId28"/>
    <p:sldId id="295" r:id="rId29"/>
    <p:sldId id="296" r:id="rId30"/>
    <p:sldId id="361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19/09/2019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19/09/2019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51687" y="568451"/>
            <a:ext cx="7648956" cy="554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3236" y="2470284"/>
            <a:ext cx="3514725" cy="403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4757" y="1582877"/>
            <a:ext cx="3335654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19/09/2019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19/09/2019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19/09/2019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468" y="1397253"/>
            <a:ext cx="7955280" cy="190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356105"/>
            <a:ext cx="7696200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19/09/2019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701" y="3032582"/>
            <a:ext cx="5144899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	</a:t>
            </a:r>
            <a:r>
              <a:rPr sz="2700" spc="-95" dirty="0"/>
              <a:t>LARYNGEAL</a:t>
            </a:r>
            <a:r>
              <a:rPr sz="2700" spc="50" dirty="0"/>
              <a:t> </a:t>
            </a:r>
            <a:r>
              <a:rPr sz="2700" spc="-15" dirty="0"/>
              <a:t>TRAUMA</a:t>
            </a:r>
            <a:r>
              <a:rPr lang="en-US" sz="2700" spc="-15" dirty="0"/>
              <a:t/>
            </a:r>
            <a:br>
              <a:rPr lang="en-US" sz="2700" spc="-15" dirty="0"/>
            </a:br>
            <a:r>
              <a:rPr lang="en-US" sz="2700" spc="-15" dirty="0"/>
              <a:t/>
            </a:r>
            <a:br>
              <a:rPr lang="en-US" sz="2700" spc="-15" dirty="0"/>
            </a:br>
            <a:r>
              <a:rPr lang="en-US" sz="2700" spc="-15" dirty="0"/>
              <a:t/>
            </a:r>
            <a:br>
              <a:rPr lang="en-US" sz="2700" spc="-15" dirty="0"/>
            </a:br>
            <a:r>
              <a:rPr lang="en-US" sz="2700" spc="-15" dirty="0"/>
              <a:t/>
            </a:r>
            <a:br>
              <a:rPr lang="en-US" sz="2700" spc="-15" dirty="0"/>
            </a:br>
            <a:r>
              <a:rPr lang="en-US" sz="2700" spc="-15" dirty="0"/>
              <a:t/>
            </a:r>
            <a:br>
              <a:rPr lang="en-US" sz="2700" spc="-15" dirty="0"/>
            </a:br>
            <a:r>
              <a:rPr lang="en-US" sz="2700" spc="-15" dirty="0"/>
              <a:t>			           </a:t>
            </a:r>
            <a:endParaRPr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7936230" cy="172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105" dirty="0"/>
              <a:t>This </a:t>
            </a:r>
            <a:r>
              <a:rPr sz="2700" spc="60" dirty="0"/>
              <a:t>can </a:t>
            </a:r>
            <a:r>
              <a:rPr sz="2700" spc="85" dirty="0"/>
              <a:t>lead </a:t>
            </a:r>
            <a:r>
              <a:rPr sz="2700" spc="204" dirty="0"/>
              <a:t>to </a:t>
            </a:r>
            <a:r>
              <a:rPr sz="2700" spc="185" dirty="0"/>
              <a:t>pre-epiglottic </a:t>
            </a:r>
            <a:r>
              <a:rPr sz="2700" spc="50" dirty="0"/>
              <a:t>space </a:t>
            </a:r>
            <a:r>
              <a:rPr sz="2700" spc="135" dirty="0"/>
              <a:t>bleeding  </a:t>
            </a:r>
            <a:r>
              <a:rPr sz="2700" spc="80" dirty="0"/>
              <a:t>&amp; </a:t>
            </a:r>
            <a:r>
              <a:rPr sz="2700" spc="150" dirty="0"/>
              <a:t>posterior </a:t>
            </a:r>
            <a:r>
              <a:rPr sz="2700" spc="120" dirty="0"/>
              <a:t>displacement </a:t>
            </a:r>
            <a:r>
              <a:rPr sz="2700" spc="195" dirty="0"/>
              <a:t>of</a:t>
            </a:r>
            <a:r>
              <a:rPr sz="2700" spc="15" dirty="0"/>
              <a:t> </a:t>
            </a:r>
            <a:r>
              <a:rPr sz="2700" spc="155" dirty="0"/>
              <a:t>epiglottis</a:t>
            </a:r>
            <a:endParaRPr sz="2700"/>
          </a:p>
          <a:p>
            <a:pPr marL="268605" marR="907415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100" dirty="0"/>
              <a:t>Calcified </a:t>
            </a:r>
            <a:r>
              <a:rPr sz="2700" spc="170" dirty="0"/>
              <a:t>thyroid </a:t>
            </a:r>
            <a:r>
              <a:rPr sz="2700" spc="105" dirty="0"/>
              <a:t>cartilage </a:t>
            </a:r>
            <a:r>
              <a:rPr sz="2700" spc="110" dirty="0"/>
              <a:t>gets </a:t>
            </a:r>
            <a:r>
              <a:rPr sz="2700" spc="120" dirty="0"/>
              <a:t>shattered  </a:t>
            </a:r>
            <a:r>
              <a:rPr sz="2700" spc="145" dirty="0"/>
              <a:t>resulting </a:t>
            </a:r>
            <a:r>
              <a:rPr sz="2700" spc="170" dirty="0"/>
              <a:t>in </a:t>
            </a:r>
            <a:r>
              <a:rPr sz="2700" spc="165" dirty="0"/>
              <a:t>communited</a:t>
            </a:r>
            <a:r>
              <a:rPr sz="2700" spc="-15" dirty="0"/>
              <a:t> </a:t>
            </a:r>
            <a:r>
              <a:rPr sz="2700" spc="135" dirty="0"/>
              <a:t>fracture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381000"/>
            <a:ext cx="2916936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657598"/>
            <a:ext cx="3657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3669790"/>
            <a:ext cx="3886200" cy="3188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7926070" cy="4241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10" dirty="0">
                <a:solidFill>
                  <a:srgbClr val="B5490F"/>
                </a:solidFill>
                <a:latin typeface="Arial"/>
                <a:cs typeface="Arial"/>
              </a:rPr>
              <a:t>Cricoid</a:t>
            </a:r>
            <a:r>
              <a:rPr sz="2500" spc="9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B5490F"/>
                </a:solidFill>
                <a:latin typeface="Arial"/>
                <a:cs typeface="Arial"/>
              </a:rPr>
              <a:t>cartilage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90" dirty="0">
                <a:latin typeface="Arial"/>
                <a:cs typeface="Arial"/>
              </a:rPr>
              <a:t>Invariably </a:t>
            </a:r>
            <a:r>
              <a:rPr sz="2500" spc="70" dirty="0">
                <a:latin typeface="Arial"/>
                <a:cs typeface="Arial"/>
              </a:rPr>
              <a:t>associated </a:t>
            </a:r>
            <a:r>
              <a:rPr sz="2500" spc="170" dirty="0">
                <a:latin typeface="Arial"/>
                <a:cs typeface="Arial"/>
              </a:rPr>
              <a:t>with </a:t>
            </a:r>
            <a:r>
              <a:rPr sz="2500" spc="155" dirty="0">
                <a:latin typeface="Arial"/>
                <a:cs typeface="Arial"/>
              </a:rPr>
              <a:t>thyroid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114" dirty="0">
                <a:latin typeface="Arial"/>
                <a:cs typeface="Arial"/>
              </a:rPr>
              <a:t>fractures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40" dirty="0">
                <a:latin typeface="Arial"/>
                <a:cs typeface="Arial"/>
              </a:rPr>
              <a:t>Anterior </a:t>
            </a:r>
            <a:r>
              <a:rPr sz="2500" spc="145" dirty="0">
                <a:latin typeface="Arial"/>
                <a:cs typeface="Arial"/>
              </a:rPr>
              <a:t>part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25" dirty="0">
                <a:latin typeface="Arial"/>
                <a:cs typeface="Arial"/>
              </a:rPr>
              <a:t>the cricoid </a:t>
            </a:r>
            <a:r>
              <a:rPr sz="2500" spc="145" dirty="0">
                <a:latin typeface="Arial"/>
                <a:cs typeface="Arial"/>
              </a:rPr>
              <a:t>mostly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130" dirty="0">
                <a:latin typeface="Arial"/>
                <a:cs typeface="Arial"/>
              </a:rPr>
              <a:t>fractured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4"/>
              </a:spcBef>
            </a:pPr>
            <a:r>
              <a:rPr sz="2500" spc="90" dirty="0">
                <a:solidFill>
                  <a:srgbClr val="B5490F"/>
                </a:solidFill>
                <a:latin typeface="Arial"/>
                <a:cs typeface="Arial"/>
              </a:rPr>
              <a:t>Cricotracheal</a:t>
            </a:r>
            <a:r>
              <a:rPr sz="2500" spc="6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B5490F"/>
                </a:solidFill>
                <a:latin typeface="Arial"/>
                <a:cs typeface="Arial"/>
              </a:rPr>
              <a:t>seperation</a:t>
            </a:r>
            <a:endParaRPr sz="2500">
              <a:latin typeface="Arial"/>
              <a:cs typeface="Arial"/>
            </a:endParaRPr>
          </a:p>
          <a:p>
            <a:pPr marL="268605" marR="179070" indent="-256540">
              <a:lnSpc>
                <a:spcPts val="270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50" dirty="0">
                <a:latin typeface="Arial"/>
                <a:cs typeface="Arial"/>
              </a:rPr>
              <a:t>Final </a:t>
            </a:r>
            <a:r>
              <a:rPr sz="2500" spc="155" dirty="0">
                <a:latin typeface="Arial"/>
                <a:cs typeface="Arial"/>
              </a:rPr>
              <a:t>soft </a:t>
            </a:r>
            <a:r>
              <a:rPr sz="2500" spc="95" dirty="0">
                <a:latin typeface="Arial"/>
                <a:cs typeface="Arial"/>
              </a:rPr>
              <a:t>tissue </a:t>
            </a:r>
            <a:r>
              <a:rPr sz="2500" spc="120" dirty="0">
                <a:latin typeface="Arial"/>
                <a:cs typeface="Arial"/>
              </a:rPr>
              <a:t>injury,usually </a:t>
            </a:r>
            <a:r>
              <a:rPr sz="2500" spc="105" dirty="0">
                <a:latin typeface="Arial"/>
                <a:cs typeface="Arial"/>
              </a:rPr>
              <a:t>results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110" dirty="0">
                <a:latin typeface="Arial"/>
                <a:cs typeface="Arial"/>
              </a:rPr>
              <a:t>death </a:t>
            </a:r>
            <a:r>
              <a:rPr sz="2500" spc="105" dirty="0">
                <a:latin typeface="Arial"/>
                <a:cs typeface="Arial"/>
              </a:rPr>
              <a:t>at  </a:t>
            </a:r>
            <a:r>
              <a:rPr sz="2500" spc="125" dirty="0">
                <a:latin typeface="Arial"/>
                <a:cs typeface="Arial"/>
              </a:rPr>
              <a:t>the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100" dirty="0">
                <a:latin typeface="Arial"/>
                <a:cs typeface="Arial"/>
              </a:rPr>
              <a:t>roadside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90" dirty="0">
                <a:latin typeface="Arial"/>
                <a:cs typeface="Arial"/>
              </a:rPr>
              <a:t>Cricotracheal </a:t>
            </a:r>
            <a:r>
              <a:rPr sz="2500" spc="125" dirty="0">
                <a:latin typeface="Arial"/>
                <a:cs typeface="Arial"/>
              </a:rPr>
              <a:t>membrane </a:t>
            </a:r>
            <a:r>
              <a:rPr sz="2500" spc="90" dirty="0">
                <a:latin typeface="Arial"/>
                <a:cs typeface="Arial"/>
              </a:rPr>
              <a:t>is </a:t>
            </a:r>
            <a:r>
              <a:rPr sz="2500" spc="75" dirty="0">
                <a:latin typeface="Arial"/>
                <a:cs typeface="Arial"/>
              </a:rPr>
              <a:t>sheared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off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spc="-4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0" dirty="0">
                <a:latin typeface="Arial"/>
                <a:cs typeface="Arial"/>
              </a:rPr>
              <a:t>Several </a:t>
            </a:r>
            <a:r>
              <a:rPr sz="2500" spc="90" dirty="0">
                <a:latin typeface="Arial"/>
                <a:cs typeface="Arial"/>
              </a:rPr>
              <a:t>tracheal </a:t>
            </a:r>
            <a:r>
              <a:rPr sz="2500" spc="135" dirty="0">
                <a:latin typeface="Arial"/>
                <a:cs typeface="Arial"/>
              </a:rPr>
              <a:t>rings </a:t>
            </a:r>
            <a:r>
              <a:rPr sz="2500" spc="95" dirty="0">
                <a:latin typeface="Arial"/>
                <a:cs typeface="Arial"/>
              </a:rPr>
              <a:t>may </a:t>
            </a:r>
            <a:r>
              <a:rPr sz="2500" spc="85" dirty="0">
                <a:latin typeface="Arial"/>
                <a:cs typeface="Arial"/>
              </a:rPr>
              <a:t>be</a:t>
            </a:r>
            <a:r>
              <a:rPr sz="2500" spc="105" dirty="0">
                <a:latin typeface="Arial"/>
                <a:cs typeface="Arial"/>
              </a:rPr>
              <a:t> </a:t>
            </a:r>
            <a:r>
              <a:rPr sz="2500" spc="100" dirty="0">
                <a:latin typeface="Arial"/>
                <a:cs typeface="Arial"/>
              </a:rPr>
              <a:t>damaged</a:t>
            </a:r>
            <a:endParaRPr sz="2500">
              <a:latin typeface="Arial"/>
              <a:cs typeface="Arial"/>
            </a:endParaRPr>
          </a:p>
          <a:p>
            <a:pPr marL="268605" marR="5080" indent="-256540">
              <a:lnSpc>
                <a:spcPts val="2700"/>
              </a:lnSpc>
              <a:spcBef>
                <a:spcPts val="44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95" dirty="0">
                <a:latin typeface="Arial"/>
                <a:cs typeface="Arial"/>
              </a:rPr>
              <a:t>Larynx </a:t>
            </a:r>
            <a:r>
              <a:rPr sz="2500" spc="140" dirty="0">
                <a:latin typeface="Arial"/>
                <a:cs typeface="Arial"/>
              </a:rPr>
              <a:t>pulled </a:t>
            </a:r>
            <a:r>
              <a:rPr sz="2500" spc="114" dirty="0">
                <a:latin typeface="Arial"/>
                <a:cs typeface="Arial"/>
              </a:rPr>
              <a:t>upwards </a:t>
            </a:r>
            <a:r>
              <a:rPr sz="2500" spc="70" dirty="0">
                <a:latin typeface="Arial"/>
                <a:cs typeface="Arial"/>
              </a:rPr>
              <a:t>&amp; </a:t>
            </a:r>
            <a:r>
              <a:rPr sz="2500" spc="80" dirty="0">
                <a:latin typeface="Arial"/>
                <a:cs typeface="Arial"/>
              </a:rPr>
              <a:t>trachea </a:t>
            </a:r>
            <a:r>
              <a:rPr sz="2500" spc="90" dirty="0">
                <a:latin typeface="Arial"/>
                <a:cs typeface="Arial"/>
              </a:rPr>
              <a:t>is </a:t>
            </a:r>
            <a:r>
              <a:rPr sz="2500" spc="110" dirty="0">
                <a:latin typeface="Arial"/>
                <a:cs typeface="Arial"/>
              </a:rPr>
              <a:t>pushed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25" dirty="0">
                <a:latin typeface="Arial"/>
                <a:cs typeface="Arial"/>
              </a:rPr>
              <a:t>the  </a:t>
            </a:r>
            <a:r>
              <a:rPr sz="2500" spc="120" dirty="0">
                <a:latin typeface="Arial"/>
                <a:cs typeface="Arial"/>
              </a:rPr>
              <a:t>retrosternal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spc="35" dirty="0">
                <a:latin typeface="Arial"/>
                <a:cs typeface="Arial"/>
              </a:rPr>
              <a:t>area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417322"/>
            <a:ext cx="7609205" cy="571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05" dirty="0">
                <a:solidFill>
                  <a:srgbClr val="F1A3A7"/>
                </a:solidFill>
                <a:latin typeface="Arial"/>
                <a:cs typeface="Arial"/>
              </a:rPr>
              <a:t>Inhalational </a:t>
            </a:r>
            <a:r>
              <a:rPr sz="2500" spc="125" dirty="0">
                <a:solidFill>
                  <a:srgbClr val="F1A3A7"/>
                </a:solidFill>
                <a:latin typeface="Arial"/>
                <a:cs typeface="Arial"/>
              </a:rPr>
              <a:t>injuries</a:t>
            </a:r>
            <a:endParaRPr sz="2500" dirty="0">
              <a:latin typeface="Arial"/>
              <a:cs typeface="Arial"/>
            </a:endParaRPr>
          </a:p>
          <a:p>
            <a:pPr marL="268605" marR="5080" indent="-256540">
              <a:lnSpc>
                <a:spcPts val="270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35" dirty="0">
                <a:latin typeface="Arial"/>
                <a:cs typeface="Arial"/>
              </a:rPr>
              <a:t>Hot </a:t>
            </a:r>
            <a:r>
              <a:rPr sz="2500" spc="170" dirty="0">
                <a:latin typeface="Arial"/>
                <a:cs typeface="Arial"/>
              </a:rPr>
              <a:t>air/smoke/steam: </a:t>
            </a:r>
            <a:r>
              <a:rPr sz="2500" spc="160" dirty="0">
                <a:latin typeface="Arial"/>
                <a:cs typeface="Arial"/>
              </a:rPr>
              <a:t>glottis </a:t>
            </a:r>
            <a:r>
              <a:rPr sz="2500" spc="114" dirty="0">
                <a:latin typeface="Arial"/>
                <a:cs typeface="Arial"/>
              </a:rPr>
              <a:t>reflexely </a:t>
            </a:r>
            <a:r>
              <a:rPr sz="2500" spc="65" dirty="0">
                <a:latin typeface="Arial"/>
                <a:cs typeface="Arial"/>
              </a:rPr>
              <a:t>closes:  </a:t>
            </a:r>
            <a:r>
              <a:rPr sz="2500" spc="160" dirty="0">
                <a:latin typeface="Arial"/>
                <a:cs typeface="Arial"/>
              </a:rPr>
              <a:t>limits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55" dirty="0">
                <a:latin typeface="Arial"/>
                <a:cs typeface="Arial"/>
              </a:rPr>
              <a:t>amount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35" dirty="0">
                <a:latin typeface="Arial"/>
                <a:cs typeface="Arial"/>
              </a:rPr>
              <a:t>thermal </a:t>
            </a:r>
            <a:r>
              <a:rPr sz="2500" spc="150" dirty="0">
                <a:latin typeface="Arial"/>
                <a:cs typeface="Arial"/>
              </a:rPr>
              <a:t>injury </a:t>
            </a:r>
            <a:r>
              <a:rPr sz="2500" spc="110" dirty="0">
                <a:latin typeface="Arial"/>
                <a:cs typeface="Arial"/>
              </a:rPr>
              <a:t>by</a:t>
            </a:r>
            <a:r>
              <a:rPr sz="2500" spc="-240" dirty="0">
                <a:latin typeface="Arial"/>
                <a:cs typeface="Arial"/>
              </a:rPr>
              <a:t> </a:t>
            </a:r>
            <a:r>
              <a:rPr sz="2500" spc="155" dirty="0">
                <a:latin typeface="Arial"/>
                <a:cs typeface="Arial"/>
              </a:rPr>
              <a:t>stopping  </a:t>
            </a:r>
            <a:r>
              <a:rPr sz="2500" spc="125" dirty="0">
                <a:latin typeface="Arial"/>
                <a:cs typeface="Arial"/>
              </a:rPr>
              <a:t>inhalation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145" dirty="0">
                <a:latin typeface="Arial"/>
                <a:cs typeface="Arial"/>
              </a:rPr>
              <a:t>injury </a:t>
            </a:r>
            <a:r>
              <a:rPr sz="2500" spc="140" dirty="0">
                <a:latin typeface="Arial"/>
                <a:cs typeface="Arial"/>
              </a:rPr>
              <a:t>supraglottic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130" dirty="0">
                <a:latin typeface="Arial"/>
                <a:cs typeface="Arial"/>
              </a:rPr>
              <a:t>larynx.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30" dirty="0" smtClean="0">
                <a:latin typeface="Arial"/>
                <a:cs typeface="Arial"/>
              </a:rPr>
              <a:t>As </a:t>
            </a:r>
            <a:r>
              <a:rPr sz="2500" spc="170" dirty="0">
                <a:latin typeface="Arial"/>
                <a:cs typeface="Arial"/>
              </a:rPr>
              <a:t>with </a:t>
            </a:r>
            <a:r>
              <a:rPr sz="2500" spc="135" dirty="0">
                <a:latin typeface="Arial"/>
                <a:cs typeface="Arial"/>
              </a:rPr>
              <a:t>burns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175" dirty="0">
                <a:latin typeface="Arial"/>
                <a:cs typeface="Arial"/>
              </a:rPr>
              <a:t>othr </a:t>
            </a:r>
            <a:r>
              <a:rPr sz="2500" spc="114" dirty="0">
                <a:latin typeface="Arial"/>
                <a:cs typeface="Arial"/>
              </a:rPr>
              <a:t>parts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25" dirty="0">
                <a:latin typeface="Arial"/>
                <a:cs typeface="Arial"/>
              </a:rPr>
              <a:t>the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135" dirty="0">
                <a:latin typeface="Arial"/>
                <a:cs typeface="Arial"/>
              </a:rPr>
              <a:t>body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25" dirty="0">
                <a:latin typeface="Arial"/>
                <a:cs typeface="Arial"/>
              </a:rPr>
              <a:t>Initial </a:t>
            </a:r>
            <a:r>
              <a:rPr sz="2500" spc="105" dirty="0">
                <a:latin typeface="Arial"/>
                <a:cs typeface="Arial"/>
              </a:rPr>
              <a:t>erythema </a:t>
            </a:r>
            <a:r>
              <a:rPr sz="2500" spc="70" dirty="0">
                <a:latin typeface="Arial"/>
                <a:cs typeface="Arial"/>
              </a:rPr>
              <a:t>&amp; </a:t>
            </a:r>
            <a:r>
              <a:rPr sz="2500" spc="110" dirty="0">
                <a:latin typeface="Arial"/>
                <a:cs typeface="Arial"/>
              </a:rPr>
              <a:t>blackish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165" dirty="0">
                <a:latin typeface="Arial"/>
                <a:cs typeface="Arial"/>
              </a:rPr>
              <a:t>sputum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00" dirty="0">
                <a:latin typeface="Arial"/>
                <a:cs typeface="Arial"/>
              </a:rPr>
              <a:t>Marked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spc="90" dirty="0">
                <a:latin typeface="Arial"/>
                <a:cs typeface="Arial"/>
              </a:rPr>
              <a:t>oedema</a:t>
            </a:r>
            <a:endParaRPr sz="2500" dirty="0">
              <a:latin typeface="Arial"/>
              <a:cs typeface="Arial"/>
            </a:endParaRPr>
          </a:p>
          <a:p>
            <a:pPr marL="268605" marR="60960" indent="-256540">
              <a:lnSpc>
                <a:spcPct val="9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5" dirty="0">
                <a:latin typeface="Arial"/>
                <a:cs typeface="Arial"/>
              </a:rPr>
              <a:t>Early </a:t>
            </a:r>
            <a:r>
              <a:rPr sz="2500" spc="75" dirty="0">
                <a:latin typeface="Arial"/>
                <a:cs typeface="Arial"/>
              </a:rPr>
              <a:t>airway </a:t>
            </a:r>
            <a:r>
              <a:rPr sz="2500" spc="110" dirty="0">
                <a:latin typeface="Arial"/>
                <a:cs typeface="Arial"/>
              </a:rPr>
              <a:t>management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130" dirty="0">
                <a:latin typeface="Arial"/>
                <a:cs typeface="Arial"/>
              </a:rPr>
              <a:t>marked </a:t>
            </a:r>
            <a:r>
              <a:rPr sz="2500" spc="80" dirty="0">
                <a:latin typeface="Arial"/>
                <a:cs typeface="Arial"/>
              </a:rPr>
              <a:t>edema </a:t>
            </a:r>
            <a:r>
              <a:rPr sz="2500" spc="175" dirty="0">
                <a:latin typeface="Arial"/>
                <a:cs typeface="Arial"/>
              </a:rPr>
              <a:t>of  </a:t>
            </a:r>
            <a:r>
              <a:rPr sz="2500" spc="145" dirty="0">
                <a:latin typeface="Arial"/>
                <a:cs typeface="Arial"/>
              </a:rPr>
              <a:t>injured </a:t>
            </a:r>
            <a:r>
              <a:rPr sz="2500" spc="95" dirty="0">
                <a:latin typeface="Arial"/>
                <a:cs typeface="Arial"/>
              </a:rPr>
              <a:t>mucosa </a:t>
            </a:r>
            <a:r>
              <a:rPr sz="2500" spc="170" dirty="0">
                <a:latin typeface="Arial"/>
                <a:cs typeface="Arial"/>
              </a:rPr>
              <a:t>with </a:t>
            </a:r>
            <a:r>
              <a:rPr sz="2500" spc="80" dirty="0">
                <a:latin typeface="Arial"/>
                <a:cs typeface="Arial"/>
              </a:rPr>
              <a:t>loss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75" dirty="0">
                <a:latin typeface="Arial"/>
                <a:cs typeface="Arial"/>
              </a:rPr>
              <a:t>airway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135" dirty="0">
                <a:latin typeface="Arial"/>
                <a:cs typeface="Arial"/>
              </a:rPr>
              <a:t>inability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185" dirty="0">
                <a:latin typeface="Arial"/>
                <a:cs typeface="Arial"/>
              </a:rPr>
              <a:t>to  </a:t>
            </a:r>
            <a:r>
              <a:rPr sz="2500" spc="135" dirty="0">
                <a:latin typeface="Arial"/>
                <a:cs typeface="Arial"/>
              </a:rPr>
              <a:t>intubate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4"/>
              </a:spcBef>
            </a:pPr>
            <a:r>
              <a:rPr sz="2500" spc="114" dirty="0">
                <a:solidFill>
                  <a:srgbClr val="F1A3A7"/>
                </a:solidFill>
                <a:latin typeface="Arial"/>
                <a:cs typeface="Arial"/>
              </a:rPr>
              <a:t>Ingestion</a:t>
            </a:r>
            <a:r>
              <a:rPr sz="2500" spc="90" dirty="0">
                <a:solidFill>
                  <a:srgbClr val="F1A3A7"/>
                </a:solidFill>
                <a:latin typeface="Arial"/>
                <a:cs typeface="Arial"/>
              </a:rPr>
              <a:t> </a:t>
            </a:r>
            <a:r>
              <a:rPr sz="2500" spc="130" dirty="0">
                <a:solidFill>
                  <a:srgbClr val="F1A3A7"/>
                </a:solidFill>
                <a:latin typeface="Arial"/>
                <a:cs typeface="Arial"/>
              </a:rPr>
              <a:t>injuries</a:t>
            </a:r>
            <a:endParaRPr sz="2500" dirty="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500" spc="75" dirty="0">
                <a:latin typeface="Arial"/>
                <a:cs typeface="Arial"/>
              </a:rPr>
              <a:t>Mucosal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135" dirty="0">
                <a:latin typeface="Arial"/>
                <a:cs typeface="Arial"/>
              </a:rPr>
              <a:t>burns</a:t>
            </a:r>
            <a:endParaRPr sz="2500" dirty="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500" spc="110" dirty="0">
                <a:latin typeface="Arial"/>
                <a:cs typeface="Arial"/>
              </a:rPr>
              <a:t>Direct </a:t>
            </a:r>
            <a:r>
              <a:rPr sz="2500" spc="90" dirty="0">
                <a:latin typeface="Arial"/>
                <a:cs typeface="Arial"/>
              </a:rPr>
              <a:t>damage </a:t>
            </a:r>
            <a:r>
              <a:rPr sz="2500" spc="105" dirty="0">
                <a:latin typeface="Arial"/>
                <a:cs typeface="Arial"/>
              </a:rPr>
              <a:t>due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30" dirty="0">
                <a:latin typeface="Arial"/>
                <a:cs typeface="Arial"/>
              </a:rPr>
              <a:t>ingestion </a:t>
            </a:r>
            <a:r>
              <a:rPr sz="2500" spc="610" dirty="0">
                <a:latin typeface="Arial"/>
                <a:cs typeface="Arial"/>
              </a:rPr>
              <a:t>/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145" dirty="0">
                <a:latin typeface="Arial"/>
                <a:cs typeface="Arial"/>
              </a:rPr>
              <a:t>regurgitation</a:t>
            </a:r>
            <a:endParaRPr sz="2500" dirty="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500" spc="120" dirty="0">
                <a:latin typeface="Arial"/>
                <a:cs typeface="Arial"/>
              </a:rPr>
              <a:t>Alkali </a:t>
            </a:r>
            <a:r>
              <a:rPr sz="2500" spc="90" dirty="0">
                <a:latin typeface="Arial"/>
                <a:cs typeface="Arial"/>
              </a:rPr>
              <a:t>worse </a:t>
            </a:r>
            <a:r>
              <a:rPr sz="2500" spc="130" dirty="0">
                <a:latin typeface="Arial"/>
                <a:cs typeface="Arial"/>
              </a:rPr>
              <a:t>than</a:t>
            </a:r>
            <a:r>
              <a:rPr sz="2500" spc="70" dirty="0">
                <a:latin typeface="Arial"/>
                <a:cs typeface="Arial"/>
              </a:rPr>
              <a:t> acids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4872"/>
            <a:ext cx="7503795" cy="35217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spc="114" dirty="0">
                <a:solidFill>
                  <a:srgbClr val="F1A3A7"/>
                </a:solidFill>
                <a:latin typeface="Arial"/>
                <a:cs typeface="Arial"/>
              </a:rPr>
              <a:t>Iatrogenic</a:t>
            </a:r>
            <a:r>
              <a:rPr sz="2700" spc="95" dirty="0">
                <a:solidFill>
                  <a:srgbClr val="F1A3A7"/>
                </a:solidFill>
                <a:latin typeface="Arial"/>
                <a:cs typeface="Arial"/>
              </a:rPr>
              <a:t> </a:t>
            </a:r>
            <a:r>
              <a:rPr sz="2700" spc="140" dirty="0">
                <a:solidFill>
                  <a:srgbClr val="F1A3A7"/>
                </a:solidFill>
                <a:latin typeface="Arial"/>
                <a:cs typeface="Arial"/>
              </a:rPr>
              <a:t>injuries</a:t>
            </a:r>
            <a:endParaRPr sz="2700">
              <a:latin typeface="Arial"/>
              <a:cs typeface="Arial"/>
            </a:endParaRPr>
          </a:p>
          <a:p>
            <a:pPr marL="268605" marR="46609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  <a:tab pos="4259580" algn="l"/>
                <a:tab pos="590359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55" dirty="0">
                <a:latin typeface="Arial"/>
                <a:cs typeface="Arial"/>
              </a:rPr>
              <a:t>Intubation </a:t>
            </a:r>
            <a:r>
              <a:rPr sz="2700" spc="100" dirty="0">
                <a:latin typeface="Arial"/>
                <a:cs typeface="Arial"/>
              </a:rPr>
              <a:t>: </a:t>
            </a:r>
            <a:r>
              <a:rPr sz="2700" spc="85" dirty="0">
                <a:latin typeface="Arial"/>
                <a:cs typeface="Arial"/>
              </a:rPr>
              <a:t>Mucosal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laceration </a:t>
            </a:r>
            <a:r>
              <a:rPr sz="2700" spc="665" dirty="0">
                <a:latin typeface="Arial"/>
                <a:cs typeface="Arial"/>
              </a:rPr>
              <a:t>/	</a:t>
            </a:r>
            <a:r>
              <a:rPr sz="2700" spc="114" dirty="0">
                <a:latin typeface="Arial"/>
                <a:cs typeface="Arial"/>
              </a:rPr>
              <a:t>crico  </a:t>
            </a:r>
            <a:r>
              <a:rPr sz="2700" spc="130" dirty="0">
                <a:latin typeface="Arial"/>
                <a:cs typeface="Arial"/>
              </a:rPr>
              <a:t>arytenoid</a:t>
            </a:r>
            <a:r>
              <a:rPr sz="2700" spc="10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dislocation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665" dirty="0">
                <a:latin typeface="Arial"/>
                <a:cs typeface="Arial"/>
              </a:rPr>
              <a:t>/	</a:t>
            </a:r>
            <a:r>
              <a:rPr sz="2700" spc="165" dirty="0">
                <a:latin typeface="Arial"/>
                <a:cs typeface="Arial"/>
              </a:rPr>
              <a:t>injury </a:t>
            </a:r>
            <a:r>
              <a:rPr sz="2700" spc="200" dirty="0">
                <a:latin typeface="Arial"/>
                <a:cs typeface="Arial"/>
              </a:rPr>
              <a:t>to  </a:t>
            </a:r>
            <a:r>
              <a:rPr sz="2700" spc="125" dirty="0">
                <a:latin typeface="Arial"/>
                <a:cs typeface="Arial"/>
              </a:rPr>
              <a:t>lingual,hypoglossal </a:t>
            </a:r>
            <a:r>
              <a:rPr sz="2700" spc="100" dirty="0">
                <a:latin typeface="Arial"/>
                <a:cs typeface="Arial"/>
              </a:rPr>
              <a:t>, </a:t>
            </a:r>
            <a:r>
              <a:rPr sz="2700" spc="140" dirty="0">
                <a:latin typeface="Arial"/>
                <a:cs typeface="Arial"/>
              </a:rPr>
              <a:t>superior </a:t>
            </a:r>
            <a:r>
              <a:rPr sz="2700" spc="105" dirty="0">
                <a:latin typeface="Arial"/>
                <a:cs typeface="Arial"/>
              </a:rPr>
              <a:t>laryngeal </a:t>
            </a:r>
            <a:r>
              <a:rPr sz="2700" spc="100" dirty="0">
                <a:latin typeface="Arial"/>
                <a:cs typeface="Arial"/>
              </a:rPr>
              <a:t>,  </a:t>
            </a:r>
            <a:r>
              <a:rPr sz="2700" spc="135" dirty="0">
                <a:latin typeface="Arial"/>
                <a:cs typeface="Arial"/>
              </a:rPr>
              <a:t>recurrent </a:t>
            </a:r>
            <a:r>
              <a:rPr sz="2700" spc="100" dirty="0">
                <a:latin typeface="Arial"/>
                <a:cs typeface="Arial"/>
              </a:rPr>
              <a:t>laryngeal </a:t>
            </a:r>
            <a:r>
              <a:rPr sz="2700" spc="80" dirty="0">
                <a:latin typeface="Arial"/>
                <a:cs typeface="Arial"/>
              </a:rPr>
              <a:t>nerve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(neuropraxia)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0" dirty="0">
                <a:latin typeface="Arial"/>
                <a:cs typeface="Arial"/>
              </a:rPr>
              <a:t>Prolonged </a:t>
            </a:r>
            <a:r>
              <a:rPr sz="2700" spc="170" dirty="0">
                <a:latin typeface="Arial"/>
                <a:cs typeface="Arial"/>
              </a:rPr>
              <a:t>intubation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10" dirty="0">
                <a:latin typeface="Arial"/>
                <a:cs typeface="Arial"/>
              </a:rPr>
              <a:t>Tracheostomy </a:t>
            </a:r>
            <a:r>
              <a:rPr sz="2700" spc="100" dirty="0">
                <a:latin typeface="Arial"/>
                <a:cs typeface="Arial"/>
              </a:rPr>
              <a:t>: </a:t>
            </a:r>
            <a:r>
              <a:rPr sz="2700" spc="135" dirty="0">
                <a:latin typeface="Arial"/>
                <a:cs typeface="Arial"/>
              </a:rPr>
              <a:t>Injury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35" dirty="0">
                <a:latin typeface="Arial"/>
                <a:cs typeface="Arial"/>
              </a:rPr>
              <a:t>cricoid </a:t>
            </a:r>
            <a:r>
              <a:rPr sz="2700" spc="665" dirty="0">
                <a:latin typeface="Arial"/>
                <a:cs typeface="Arial"/>
              </a:rPr>
              <a:t>/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recurrent  </a:t>
            </a:r>
            <a:r>
              <a:rPr sz="2700" spc="100" dirty="0">
                <a:latin typeface="Arial"/>
                <a:cs typeface="Arial"/>
              </a:rPr>
              <a:t>laryngeal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nerve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268" y="1026922"/>
            <a:ext cx="7041515" cy="114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</a:rPr>
              <a:t>	</a:t>
            </a:r>
            <a:r>
              <a:rPr sz="2500" spc="95" dirty="0"/>
              <a:t>Diagnosis</a:t>
            </a:r>
            <a:endParaRPr sz="2500"/>
          </a:p>
          <a:p>
            <a:pPr marL="268605" marR="5080" indent="-256540">
              <a:lnSpc>
                <a:spcPts val="2700"/>
              </a:lnSpc>
              <a:spcBef>
                <a:spcPts val="434"/>
              </a:spcBef>
            </a:pPr>
            <a:r>
              <a:rPr sz="2500" spc="100" dirty="0"/>
              <a:t>Symptoms </a:t>
            </a:r>
            <a:r>
              <a:rPr sz="2500" spc="95" dirty="0"/>
              <a:t>: </a:t>
            </a:r>
            <a:r>
              <a:rPr sz="2500" spc="65" dirty="0"/>
              <a:t>Change </a:t>
            </a:r>
            <a:r>
              <a:rPr sz="2500" spc="155" dirty="0"/>
              <a:t>in </a:t>
            </a:r>
            <a:r>
              <a:rPr sz="2500" spc="75" dirty="0"/>
              <a:t>voice </a:t>
            </a:r>
            <a:r>
              <a:rPr sz="2500" spc="135" dirty="0"/>
              <a:t>,Difficulty </a:t>
            </a:r>
            <a:r>
              <a:rPr sz="2500" spc="155" dirty="0"/>
              <a:t>in  </a:t>
            </a:r>
            <a:r>
              <a:rPr sz="2500" spc="95" dirty="0"/>
              <a:t>breathing,Dysphonia,Dyspaghia,Pain,Cough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93268" y="2156586"/>
            <a:ext cx="7019290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10" dirty="0">
                <a:latin typeface="Arial"/>
                <a:cs typeface="Arial"/>
              </a:rPr>
              <a:t>Hemoptysis</a:t>
            </a:r>
            <a:endParaRPr sz="2500">
              <a:latin typeface="Arial"/>
              <a:cs typeface="Arial"/>
            </a:endParaRPr>
          </a:p>
          <a:p>
            <a:pPr marL="268605" marR="5080" indent="-256540">
              <a:lnSpc>
                <a:spcPts val="2700"/>
              </a:lnSpc>
              <a:spcBef>
                <a:spcPts val="45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10" dirty="0">
                <a:latin typeface="Arial"/>
                <a:cs typeface="Arial"/>
              </a:rPr>
              <a:t>Stridor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315" dirty="0">
                <a:latin typeface="Arial"/>
                <a:cs typeface="Arial"/>
              </a:rPr>
              <a:t>b/l </a:t>
            </a:r>
            <a:r>
              <a:rPr sz="2500" spc="35" dirty="0">
                <a:latin typeface="Arial"/>
                <a:cs typeface="Arial"/>
              </a:rPr>
              <a:t>vc </a:t>
            </a:r>
            <a:r>
              <a:rPr sz="2500" spc="165" dirty="0">
                <a:latin typeface="Arial"/>
                <a:cs typeface="Arial"/>
              </a:rPr>
              <a:t>palsy/ </a:t>
            </a:r>
            <a:r>
              <a:rPr sz="2500" spc="175" dirty="0">
                <a:latin typeface="Arial"/>
                <a:cs typeface="Arial"/>
              </a:rPr>
              <a:t>surpaglottic/ </a:t>
            </a:r>
            <a:r>
              <a:rPr sz="2500" spc="160" dirty="0">
                <a:latin typeface="Arial"/>
                <a:cs typeface="Arial"/>
              </a:rPr>
              <a:t>glottic</a:t>
            </a:r>
            <a:r>
              <a:rPr sz="2500" spc="-215" dirty="0">
                <a:latin typeface="Arial"/>
                <a:cs typeface="Arial"/>
              </a:rPr>
              <a:t> </a:t>
            </a:r>
            <a:r>
              <a:rPr sz="2500" spc="610" dirty="0">
                <a:latin typeface="Arial"/>
                <a:cs typeface="Arial"/>
              </a:rPr>
              <a:t>/  </a:t>
            </a:r>
            <a:r>
              <a:rPr sz="2500" spc="145" dirty="0">
                <a:latin typeface="Arial"/>
                <a:cs typeface="Arial"/>
              </a:rPr>
              <a:t>subglottic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spc="75" dirty="0">
                <a:latin typeface="Arial"/>
                <a:cs typeface="Arial"/>
              </a:rPr>
              <a:t>edema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50" dirty="0">
                <a:latin typeface="Arial"/>
                <a:cs typeface="Arial"/>
              </a:rPr>
              <a:t>Skin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120" dirty="0">
                <a:latin typeface="Arial"/>
                <a:cs typeface="Arial"/>
              </a:rPr>
              <a:t>contusions,</a:t>
            </a:r>
            <a:r>
              <a:rPr sz="2500" spc="145" dirty="0">
                <a:latin typeface="Arial"/>
                <a:cs typeface="Arial"/>
              </a:rPr>
              <a:t> </a:t>
            </a:r>
            <a:r>
              <a:rPr sz="2500" spc="95" dirty="0">
                <a:latin typeface="Arial"/>
                <a:cs typeface="Arial"/>
              </a:rPr>
              <a:t>abrasions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68" y="3781425"/>
            <a:ext cx="140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9882" y="3680840"/>
            <a:ext cx="22612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14" dirty="0">
                <a:latin typeface="Arial"/>
                <a:cs typeface="Arial"/>
              </a:rPr>
              <a:t>open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114" dirty="0">
                <a:latin typeface="Arial"/>
                <a:cs typeface="Arial"/>
              </a:rPr>
              <a:t>fractures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68" y="4176140"/>
            <a:ext cx="140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8942" y="4075557"/>
            <a:ext cx="3810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05" dirty="0">
                <a:latin typeface="Arial"/>
                <a:cs typeface="Arial"/>
              </a:rPr>
              <a:t>laryngocutaneous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135" dirty="0">
                <a:latin typeface="Arial"/>
                <a:cs typeface="Arial"/>
              </a:rPr>
              <a:t>fistula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268" y="4468444"/>
            <a:ext cx="36518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80" dirty="0">
                <a:latin typeface="Arial"/>
                <a:cs typeface="Arial"/>
              </a:rPr>
              <a:t>Palpation </a:t>
            </a:r>
            <a:r>
              <a:rPr sz="2500" spc="95" dirty="0">
                <a:latin typeface="Arial"/>
                <a:cs typeface="Arial"/>
              </a:rPr>
              <a:t>: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85" dirty="0">
                <a:latin typeface="Arial"/>
                <a:cs typeface="Arial"/>
              </a:rPr>
              <a:t>Crepitance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268" y="4962905"/>
            <a:ext cx="140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0007" y="4862322"/>
            <a:ext cx="45993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90" dirty="0">
                <a:latin typeface="Arial"/>
                <a:cs typeface="Arial"/>
              </a:rPr>
              <a:t>tenderness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130" dirty="0">
                <a:latin typeface="Arial"/>
                <a:cs typeface="Arial"/>
              </a:rPr>
              <a:t>significant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spc="145" dirty="0">
                <a:latin typeface="Arial"/>
                <a:cs typeface="Arial"/>
              </a:rPr>
              <a:t>injury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268" y="5257038"/>
            <a:ext cx="6687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893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60" dirty="0">
                <a:latin typeface="Arial"/>
                <a:cs typeface="Arial"/>
              </a:rPr>
              <a:t>Cervical </a:t>
            </a:r>
            <a:r>
              <a:rPr sz="2500" spc="105" dirty="0">
                <a:latin typeface="Arial"/>
                <a:cs typeface="Arial"/>
              </a:rPr>
              <a:t>spine </a:t>
            </a:r>
            <a:r>
              <a:rPr sz="2500" spc="135" dirty="0">
                <a:latin typeface="Arial"/>
                <a:cs typeface="Arial"/>
              </a:rPr>
              <a:t>should </a:t>
            </a:r>
            <a:r>
              <a:rPr sz="2500" spc="50" dirty="0">
                <a:latin typeface="Arial"/>
                <a:cs typeface="Arial"/>
              </a:rPr>
              <a:t>always </a:t>
            </a:r>
            <a:r>
              <a:rPr sz="2500" spc="90" dirty="0">
                <a:latin typeface="Arial"/>
                <a:cs typeface="Arial"/>
              </a:rPr>
              <a:t>be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110" dirty="0">
                <a:latin typeface="Arial"/>
                <a:cs typeface="Arial"/>
              </a:rPr>
              <a:t>palpated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9976" y="327659"/>
            <a:ext cx="7277100" cy="40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0" y="304800"/>
            <a:ext cx="4547615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3733800"/>
            <a:ext cx="4572000" cy="2956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313080"/>
            <a:ext cx="7578090" cy="40189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-10" dirty="0">
                <a:latin typeface="Arial"/>
                <a:cs typeface="Arial"/>
              </a:rPr>
              <a:t>EXAMINATION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35" dirty="0">
                <a:latin typeface="Arial"/>
                <a:cs typeface="Arial"/>
              </a:rPr>
              <a:t>Incases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05" dirty="0">
                <a:latin typeface="Arial"/>
                <a:cs typeface="Arial"/>
              </a:rPr>
              <a:t>cricotracheal </a:t>
            </a:r>
            <a:r>
              <a:rPr sz="2800" spc="114" dirty="0">
                <a:latin typeface="Arial"/>
                <a:cs typeface="Arial"/>
              </a:rPr>
              <a:t>separation </a:t>
            </a:r>
            <a:r>
              <a:rPr sz="2800" spc="140" dirty="0">
                <a:latin typeface="Arial"/>
                <a:cs typeface="Arial"/>
              </a:rPr>
              <a:t>the  </a:t>
            </a:r>
            <a:r>
              <a:rPr sz="2800" spc="90" dirty="0">
                <a:latin typeface="Arial"/>
                <a:cs typeface="Arial"/>
              </a:rPr>
              <a:t>airway </a:t>
            </a:r>
            <a:r>
              <a:rPr sz="2800" spc="110" dirty="0">
                <a:latin typeface="Arial"/>
                <a:cs typeface="Arial"/>
              </a:rPr>
              <a:t>may </a:t>
            </a:r>
            <a:r>
              <a:rPr sz="2800" spc="95" dirty="0">
                <a:latin typeface="Arial"/>
                <a:cs typeface="Arial"/>
              </a:rPr>
              <a:t>be </a:t>
            </a:r>
            <a:r>
              <a:rPr sz="2800" spc="140" dirty="0">
                <a:latin typeface="Arial"/>
                <a:cs typeface="Arial"/>
              </a:rPr>
              <a:t>maintained </a:t>
            </a:r>
            <a:r>
              <a:rPr sz="2800" spc="70" dirty="0">
                <a:latin typeface="Arial"/>
                <a:cs typeface="Arial"/>
              </a:rPr>
              <a:t>via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105" dirty="0">
                <a:latin typeface="Arial"/>
                <a:cs typeface="Arial"/>
              </a:rPr>
              <a:t>cutaneous  </a:t>
            </a:r>
            <a:r>
              <a:rPr sz="2800" spc="114" dirty="0">
                <a:latin typeface="Arial"/>
                <a:cs typeface="Arial"/>
              </a:rPr>
              <a:t>laceration </a:t>
            </a:r>
            <a:r>
              <a:rPr sz="2800" spc="170" dirty="0">
                <a:latin typeface="Arial"/>
                <a:cs typeface="Arial"/>
              </a:rPr>
              <a:t>tat </a:t>
            </a:r>
            <a:r>
              <a:rPr sz="2800" spc="105" dirty="0">
                <a:latin typeface="Arial"/>
                <a:cs typeface="Arial"/>
              </a:rPr>
              <a:t>connects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90" dirty="0">
                <a:latin typeface="Arial"/>
                <a:cs typeface="Arial"/>
              </a:rPr>
              <a:t>trachea: </a:t>
            </a:r>
            <a:r>
              <a:rPr sz="2800" spc="170" dirty="0">
                <a:latin typeface="Arial"/>
                <a:cs typeface="Arial"/>
              </a:rPr>
              <a:t>no  </a:t>
            </a:r>
            <a:r>
              <a:rPr sz="2800" spc="175" dirty="0">
                <a:latin typeface="Arial"/>
                <a:cs typeface="Arial"/>
              </a:rPr>
              <a:t>attempt </a:t>
            </a:r>
            <a:r>
              <a:rPr sz="2800" spc="150" dirty="0">
                <a:latin typeface="Arial"/>
                <a:cs typeface="Arial"/>
              </a:rPr>
              <a:t>should </a:t>
            </a:r>
            <a:r>
              <a:rPr sz="2800" spc="95" dirty="0">
                <a:latin typeface="Arial"/>
                <a:cs typeface="Arial"/>
              </a:rPr>
              <a:t>be </a:t>
            </a:r>
            <a:r>
              <a:rPr sz="2800" spc="120" dirty="0">
                <a:latin typeface="Arial"/>
                <a:cs typeface="Arial"/>
              </a:rPr>
              <a:t>made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85" dirty="0">
                <a:latin typeface="Arial"/>
                <a:cs typeface="Arial"/>
              </a:rPr>
              <a:t>cover </a:t>
            </a:r>
            <a:r>
              <a:rPr sz="2800" spc="180" dirty="0">
                <a:latin typeface="Arial"/>
                <a:cs typeface="Arial"/>
              </a:rPr>
              <a:t>or  </a:t>
            </a:r>
            <a:r>
              <a:rPr sz="2800" spc="110" dirty="0">
                <a:latin typeface="Arial"/>
                <a:cs typeface="Arial"/>
              </a:rPr>
              <a:t>compress </a:t>
            </a:r>
            <a:r>
              <a:rPr sz="2800" spc="180" dirty="0">
                <a:latin typeface="Arial"/>
                <a:cs typeface="Arial"/>
              </a:rPr>
              <a:t>or </a:t>
            </a:r>
            <a:r>
              <a:rPr sz="2800" spc="145" dirty="0">
                <a:latin typeface="Arial"/>
                <a:cs typeface="Arial"/>
              </a:rPr>
              <a:t>manipulate the </a:t>
            </a:r>
            <a:r>
              <a:rPr sz="2800" spc="170" dirty="0">
                <a:latin typeface="Arial"/>
                <a:cs typeface="Arial"/>
              </a:rPr>
              <a:t>wound </a:t>
            </a:r>
            <a:r>
              <a:rPr sz="2800" spc="105" dirty="0">
                <a:latin typeface="Arial"/>
                <a:cs typeface="Arial"/>
              </a:rPr>
              <a:t>: </a:t>
            </a:r>
            <a:r>
              <a:rPr sz="2800" spc="195" dirty="0">
                <a:latin typeface="Arial"/>
                <a:cs typeface="Arial"/>
              </a:rPr>
              <a:t>until  </a:t>
            </a:r>
            <a:r>
              <a:rPr sz="2800" spc="135" dirty="0">
                <a:latin typeface="Arial"/>
                <a:cs typeface="Arial"/>
              </a:rPr>
              <a:t>surgeon </a:t>
            </a:r>
            <a:r>
              <a:rPr sz="2800" spc="90" dirty="0">
                <a:latin typeface="Arial"/>
                <a:cs typeface="Arial"/>
              </a:rPr>
              <a:t>ready </a:t>
            </a:r>
            <a:r>
              <a:rPr sz="2800" spc="204" dirty="0">
                <a:latin typeface="Arial"/>
                <a:cs typeface="Arial"/>
              </a:rPr>
              <a:t>for </a:t>
            </a:r>
            <a:r>
              <a:rPr sz="2800" spc="90" dirty="0">
                <a:latin typeface="Arial"/>
                <a:cs typeface="Arial"/>
              </a:rPr>
              <a:t>airway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135" dirty="0">
                <a:latin typeface="Arial"/>
                <a:cs typeface="Arial"/>
              </a:rPr>
              <a:t>establishment</a:t>
            </a:r>
            <a:endParaRPr sz="2800">
              <a:latin typeface="Arial"/>
              <a:cs typeface="Arial"/>
            </a:endParaRPr>
          </a:p>
          <a:p>
            <a:pPr marL="268605" marR="605155" indent="-256540">
              <a:lnSpc>
                <a:spcPct val="100000"/>
              </a:lnSpc>
              <a:spcBef>
                <a:spcPts val="41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75" dirty="0">
                <a:latin typeface="Arial"/>
                <a:cs typeface="Arial"/>
              </a:rPr>
              <a:t>Subtle </a:t>
            </a:r>
            <a:r>
              <a:rPr sz="2800" spc="225" dirty="0">
                <a:latin typeface="Arial"/>
                <a:cs typeface="Arial"/>
              </a:rPr>
              <a:t>form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05" dirty="0">
                <a:latin typeface="Arial"/>
                <a:cs typeface="Arial"/>
              </a:rPr>
              <a:t>laryngeal </a:t>
            </a:r>
            <a:r>
              <a:rPr sz="2800" spc="155" dirty="0">
                <a:latin typeface="Arial"/>
                <a:cs typeface="Arial"/>
              </a:rPr>
              <a:t>dysfunction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is  </a:t>
            </a:r>
            <a:r>
              <a:rPr sz="2800" spc="130" dirty="0">
                <a:latin typeface="Arial"/>
                <a:cs typeface="Arial"/>
              </a:rPr>
              <a:t>aspiration: </a:t>
            </a:r>
            <a:r>
              <a:rPr sz="2800" spc="195" dirty="0">
                <a:latin typeface="Arial"/>
                <a:cs typeface="Arial"/>
              </a:rPr>
              <a:t>immobitly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80" dirty="0">
                <a:latin typeface="Arial"/>
                <a:cs typeface="Arial"/>
              </a:rPr>
              <a:t>vocal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20" dirty="0">
                <a:latin typeface="Arial"/>
                <a:cs typeface="Arial"/>
              </a:rPr>
              <a:t>cords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53554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3020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85" dirty="0">
                <a:latin typeface="Arial"/>
                <a:cs typeface="Arial"/>
              </a:rPr>
              <a:t>Any </a:t>
            </a:r>
            <a:r>
              <a:rPr sz="2400" spc="125" dirty="0">
                <a:latin typeface="Arial"/>
                <a:cs typeface="Arial"/>
              </a:rPr>
              <a:t>penetrating </a:t>
            </a:r>
            <a:r>
              <a:rPr sz="2400" spc="145" dirty="0">
                <a:latin typeface="Arial"/>
                <a:cs typeface="Arial"/>
              </a:rPr>
              <a:t>injury </a:t>
            </a:r>
            <a:r>
              <a:rPr sz="2400" spc="130" dirty="0">
                <a:latin typeface="Arial"/>
                <a:cs typeface="Arial"/>
              </a:rPr>
              <a:t>should </a:t>
            </a:r>
            <a:r>
              <a:rPr sz="2400" spc="85" dirty="0">
                <a:latin typeface="Arial"/>
                <a:cs typeface="Arial"/>
              </a:rPr>
              <a:t>be </a:t>
            </a:r>
            <a:r>
              <a:rPr sz="2400" spc="120" dirty="0">
                <a:latin typeface="Arial"/>
                <a:cs typeface="Arial"/>
              </a:rPr>
              <a:t>examined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for  </a:t>
            </a:r>
            <a:r>
              <a:rPr sz="2400" spc="114" dirty="0">
                <a:latin typeface="Arial"/>
                <a:cs typeface="Arial"/>
              </a:rPr>
              <a:t>entry </a:t>
            </a:r>
            <a:r>
              <a:rPr sz="2400" spc="100" dirty="0">
                <a:latin typeface="Arial"/>
                <a:cs typeface="Arial"/>
              </a:rPr>
              <a:t>and </a:t>
            </a:r>
            <a:r>
              <a:rPr sz="2400" spc="160" dirty="0">
                <a:latin typeface="Arial"/>
                <a:cs typeface="Arial"/>
              </a:rPr>
              <a:t>exit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125" dirty="0">
                <a:latin typeface="Arial"/>
                <a:cs typeface="Arial"/>
              </a:rPr>
              <a:t>wounds</a:t>
            </a:r>
            <a:endParaRPr sz="2400">
              <a:latin typeface="Arial"/>
              <a:cs typeface="Arial"/>
            </a:endParaRPr>
          </a:p>
          <a:p>
            <a:pPr marL="268605" marR="94678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80" dirty="0">
                <a:latin typeface="Arial"/>
                <a:cs typeface="Arial"/>
              </a:rPr>
              <a:t>Open </a:t>
            </a:r>
            <a:r>
              <a:rPr sz="2400" spc="125" dirty="0">
                <a:latin typeface="Arial"/>
                <a:cs typeface="Arial"/>
              </a:rPr>
              <a:t>wounds </a:t>
            </a:r>
            <a:r>
              <a:rPr sz="2400" spc="135" dirty="0">
                <a:latin typeface="Arial"/>
                <a:cs typeface="Arial"/>
              </a:rPr>
              <a:t>should </a:t>
            </a:r>
            <a:r>
              <a:rPr sz="2400" spc="175" dirty="0">
                <a:latin typeface="Arial"/>
                <a:cs typeface="Arial"/>
              </a:rPr>
              <a:t>not </a:t>
            </a:r>
            <a:r>
              <a:rPr sz="2400" spc="85" dirty="0">
                <a:latin typeface="Arial"/>
                <a:cs typeface="Arial"/>
              </a:rPr>
              <a:t>be </a:t>
            </a:r>
            <a:r>
              <a:rPr sz="2400" spc="135" dirty="0">
                <a:latin typeface="Arial"/>
                <a:cs typeface="Arial"/>
              </a:rPr>
              <a:t>explored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with  </a:t>
            </a:r>
            <a:r>
              <a:rPr sz="2400" spc="130" dirty="0">
                <a:latin typeface="Arial"/>
                <a:cs typeface="Arial"/>
              </a:rPr>
              <a:t>instruments, should </a:t>
            </a:r>
            <a:r>
              <a:rPr sz="2400" spc="175" dirty="0">
                <a:latin typeface="Arial"/>
                <a:cs typeface="Arial"/>
              </a:rPr>
              <a:t>not </a:t>
            </a:r>
            <a:r>
              <a:rPr sz="2400" spc="85" dirty="0">
                <a:latin typeface="Arial"/>
                <a:cs typeface="Arial"/>
              </a:rPr>
              <a:t>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probed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75" dirty="0">
                <a:latin typeface="Arial"/>
                <a:cs typeface="Arial"/>
              </a:rPr>
              <a:t>Endolaryngeal </a:t>
            </a:r>
            <a:r>
              <a:rPr sz="2400" spc="110" dirty="0">
                <a:latin typeface="Arial"/>
                <a:cs typeface="Arial"/>
              </a:rPr>
              <a:t>anatomy </a:t>
            </a:r>
            <a:r>
              <a:rPr sz="2400" spc="120" dirty="0">
                <a:latin typeface="Arial"/>
                <a:cs typeface="Arial"/>
              </a:rPr>
              <a:t>examined </a:t>
            </a:r>
            <a:r>
              <a:rPr sz="2400" spc="90" dirty="0">
                <a:latin typeface="Arial"/>
                <a:cs typeface="Arial"/>
              </a:rPr>
              <a:t>: </a:t>
            </a:r>
            <a:r>
              <a:rPr sz="2400" spc="145" dirty="0">
                <a:latin typeface="Arial"/>
                <a:cs typeface="Arial"/>
              </a:rPr>
              <a:t>fibreoptic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sz="2400" spc="5" dirty="0">
                <a:latin typeface="Arial"/>
                <a:cs typeface="Arial"/>
              </a:rPr>
              <a:t>case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145" dirty="0">
                <a:latin typeface="Arial"/>
                <a:cs typeface="Arial"/>
              </a:rPr>
              <a:t>non </a:t>
            </a:r>
            <a:r>
              <a:rPr sz="2400" spc="135" dirty="0">
                <a:latin typeface="Arial"/>
                <a:cs typeface="Arial"/>
              </a:rPr>
              <a:t>intubated </a:t>
            </a:r>
            <a:r>
              <a:rPr sz="2400" spc="130" dirty="0">
                <a:latin typeface="Arial"/>
                <a:cs typeface="Arial"/>
              </a:rPr>
              <a:t>pts, </a:t>
            </a:r>
            <a:r>
              <a:rPr sz="2400" spc="65" dirty="0">
                <a:latin typeface="Arial"/>
                <a:cs typeface="Arial"/>
              </a:rPr>
              <a:t>very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00" dirty="0">
                <a:latin typeface="Arial"/>
                <a:cs typeface="Arial"/>
              </a:rPr>
              <a:t>careful</a:t>
            </a:r>
            <a:endParaRPr sz="24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105" dirty="0">
                <a:latin typeface="Arial"/>
                <a:cs typeface="Arial"/>
              </a:rPr>
              <a:t>Look </a:t>
            </a:r>
            <a:r>
              <a:rPr sz="2400" spc="180" dirty="0">
                <a:latin typeface="Arial"/>
                <a:cs typeface="Arial"/>
              </a:rPr>
              <a:t>for </a:t>
            </a:r>
            <a:r>
              <a:rPr sz="2400" spc="105" dirty="0">
                <a:latin typeface="Arial"/>
                <a:cs typeface="Arial"/>
              </a:rPr>
              <a:t>hematomas, </a:t>
            </a:r>
            <a:r>
              <a:rPr sz="2400" spc="125" dirty="0">
                <a:latin typeface="Arial"/>
                <a:cs typeface="Arial"/>
              </a:rPr>
              <a:t>movement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105" dirty="0">
                <a:latin typeface="Arial"/>
                <a:cs typeface="Arial"/>
              </a:rPr>
              <a:t>arytenoids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55" dirty="0">
                <a:latin typeface="Arial"/>
                <a:cs typeface="Arial"/>
              </a:rPr>
              <a:t>or  </a:t>
            </a:r>
            <a:r>
              <a:rPr sz="2400" spc="65" dirty="0">
                <a:latin typeface="Arial"/>
                <a:cs typeface="Arial"/>
              </a:rPr>
              <a:t>presence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60" dirty="0">
                <a:latin typeface="Arial"/>
                <a:cs typeface="Arial"/>
              </a:rPr>
              <a:t>any </a:t>
            </a:r>
            <a:r>
              <a:rPr sz="2400" spc="105" dirty="0">
                <a:latin typeface="Arial"/>
                <a:cs typeface="Arial"/>
              </a:rPr>
              <a:t>exposed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cartilage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4872"/>
            <a:ext cx="7740650" cy="31603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spc="40" dirty="0">
                <a:solidFill>
                  <a:srgbClr val="B5490F"/>
                </a:solidFill>
                <a:latin typeface="Arial"/>
                <a:cs typeface="Arial"/>
              </a:rPr>
              <a:t>Plain </a:t>
            </a:r>
            <a:r>
              <a:rPr sz="2700" spc="240" dirty="0">
                <a:solidFill>
                  <a:srgbClr val="B5490F"/>
                </a:solidFill>
                <a:latin typeface="Arial"/>
                <a:cs typeface="Arial"/>
              </a:rPr>
              <a:t>x-ray </a:t>
            </a:r>
            <a:r>
              <a:rPr sz="2700" spc="195" dirty="0">
                <a:solidFill>
                  <a:srgbClr val="B5490F"/>
                </a:solidFill>
                <a:latin typeface="Arial"/>
                <a:cs typeface="Arial"/>
              </a:rPr>
              <a:t>of </a:t>
            </a:r>
            <a:r>
              <a:rPr sz="2700" spc="75" dirty="0">
                <a:solidFill>
                  <a:srgbClr val="B5490F"/>
                </a:solidFill>
                <a:latin typeface="Arial"/>
                <a:cs typeface="Arial"/>
              </a:rPr>
              <a:t>cervical </a:t>
            </a:r>
            <a:r>
              <a:rPr sz="2700" spc="114" dirty="0">
                <a:solidFill>
                  <a:srgbClr val="B5490F"/>
                </a:solidFill>
                <a:latin typeface="Arial"/>
                <a:cs typeface="Arial"/>
              </a:rPr>
              <a:t>spine</a:t>
            </a:r>
            <a:r>
              <a:rPr sz="2700" spc="-10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0" dirty="0">
                <a:latin typeface="Arial"/>
                <a:cs typeface="Arial"/>
              </a:rPr>
              <a:t>To </a:t>
            </a:r>
            <a:r>
              <a:rPr sz="2700" spc="125" dirty="0">
                <a:latin typeface="Arial"/>
                <a:cs typeface="Arial"/>
              </a:rPr>
              <a:t>exclude </a:t>
            </a:r>
            <a:r>
              <a:rPr sz="2700" spc="150" dirty="0">
                <a:latin typeface="Arial"/>
                <a:cs typeface="Arial"/>
              </a:rPr>
              <a:t>hyoid </a:t>
            </a:r>
            <a:r>
              <a:rPr sz="2700" spc="125" dirty="0">
                <a:latin typeface="Arial"/>
                <a:cs typeface="Arial"/>
              </a:rPr>
              <a:t>bone </a:t>
            </a:r>
            <a:r>
              <a:rPr sz="2700" spc="135" dirty="0">
                <a:latin typeface="Arial"/>
                <a:cs typeface="Arial"/>
              </a:rPr>
              <a:t>fracture </a:t>
            </a:r>
            <a:r>
              <a:rPr sz="2700" spc="80" dirty="0">
                <a:latin typeface="Arial"/>
                <a:cs typeface="Arial"/>
              </a:rPr>
              <a:t>&amp;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concurrent  </a:t>
            </a:r>
            <a:r>
              <a:rPr sz="2700" spc="75" dirty="0">
                <a:latin typeface="Arial"/>
                <a:cs typeface="Arial"/>
              </a:rPr>
              <a:t>cervical </a:t>
            </a:r>
            <a:r>
              <a:rPr sz="2700" spc="114" dirty="0">
                <a:latin typeface="Arial"/>
                <a:cs typeface="Arial"/>
              </a:rPr>
              <a:t>spine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fracture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spc="75" dirty="0">
                <a:solidFill>
                  <a:srgbClr val="B5490F"/>
                </a:solidFill>
                <a:latin typeface="Arial"/>
                <a:cs typeface="Arial"/>
              </a:rPr>
              <a:t>Chest</a:t>
            </a:r>
            <a:r>
              <a:rPr sz="2700" spc="8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2700" spc="240" dirty="0">
                <a:solidFill>
                  <a:srgbClr val="B5490F"/>
                </a:solidFill>
                <a:latin typeface="Arial"/>
                <a:cs typeface="Arial"/>
              </a:rPr>
              <a:t>x-ray</a:t>
            </a:r>
            <a:endParaRPr sz="2700">
              <a:latin typeface="Arial"/>
              <a:cs typeface="Arial"/>
            </a:endParaRPr>
          </a:p>
          <a:p>
            <a:pPr marL="268605" marR="121094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0" dirty="0">
                <a:latin typeface="Arial"/>
                <a:cs typeface="Arial"/>
              </a:rPr>
              <a:t>To </a:t>
            </a:r>
            <a:r>
              <a:rPr sz="2700" spc="135" dirty="0">
                <a:latin typeface="Arial"/>
                <a:cs typeface="Arial"/>
              </a:rPr>
              <a:t>rule </a:t>
            </a:r>
            <a:r>
              <a:rPr sz="2700" spc="190" dirty="0">
                <a:latin typeface="Arial"/>
                <a:cs typeface="Arial"/>
              </a:rPr>
              <a:t>out </a:t>
            </a:r>
            <a:r>
              <a:rPr sz="2700" spc="130" dirty="0">
                <a:latin typeface="Arial"/>
                <a:cs typeface="Arial"/>
              </a:rPr>
              <a:t>mediastinal </a:t>
            </a:r>
            <a:r>
              <a:rPr sz="2700" spc="105" dirty="0">
                <a:latin typeface="Arial"/>
                <a:cs typeface="Arial"/>
              </a:rPr>
              <a:t>emphysema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665" dirty="0">
                <a:latin typeface="Arial"/>
                <a:cs typeface="Arial"/>
              </a:rPr>
              <a:t>/  </a:t>
            </a:r>
            <a:r>
              <a:rPr sz="2700" spc="165" dirty="0">
                <a:latin typeface="Arial"/>
                <a:cs typeface="Arial"/>
              </a:rPr>
              <a:t>puenomothorax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83691"/>
            <a:ext cx="4189476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525"/>
            <a:ext cx="7318375" cy="44462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marR="116839" indent="-256540">
              <a:lnSpc>
                <a:spcPts val="2920"/>
              </a:lnSpc>
              <a:spcBef>
                <a:spcPts val="46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5" dirty="0">
                <a:latin typeface="Arial"/>
                <a:cs typeface="Arial"/>
              </a:rPr>
              <a:t>Larynx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-10" dirty="0">
                <a:latin typeface="Arial"/>
                <a:cs typeface="Arial"/>
              </a:rPr>
              <a:t>a </a:t>
            </a:r>
            <a:r>
              <a:rPr sz="2700" spc="114" dirty="0">
                <a:latin typeface="Arial"/>
                <a:cs typeface="Arial"/>
              </a:rPr>
              <a:t>well </a:t>
            </a:r>
            <a:r>
              <a:rPr sz="2700" spc="140" dirty="0">
                <a:latin typeface="Arial"/>
                <a:cs typeface="Arial"/>
              </a:rPr>
              <a:t>protected </a:t>
            </a:r>
            <a:r>
              <a:rPr sz="2700" spc="150" dirty="0">
                <a:latin typeface="Arial"/>
                <a:cs typeface="Arial"/>
              </a:rPr>
              <a:t>structure </a:t>
            </a:r>
            <a:r>
              <a:rPr sz="2700" spc="175" dirty="0">
                <a:latin typeface="Arial"/>
                <a:cs typeface="Arial"/>
              </a:rPr>
              <a:t>in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05" dirty="0">
                <a:latin typeface="Arial"/>
                <a:cs typeface="Arial"/>
              </a:rPr>
              <a:t>neck</a:t>
            </a:r>
            <a:endParaRPr sz="2700">
              <a:latin typeface="Arial"/>
              <a:cs typeface="Arial"/>
            </a:endParaRPr>
          </a:p>
          <a:p>
            <a:pPr marL="268605" marR="1136650" indent="-256540">
              <a:lnSpc>
                <a:spcPts val="292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0" dirty="0">
                <a:latin typeface="Arial"/>
                <a:cs typeface="Arial"/>
              </a:rPr>
              <a:t>Functions: </a:t>
            </a:r>
            <a:r>
              <a:rPr sz="2700" spc="85" dirty="0">
                <a:latin typeface="Arial"/>
                <a:cs typeface="Arial"/>
              </a:rPr>
              <a:t>airway </a:t>
            </a:r>
            <a:r>
              <a:rPr sz="2700" spc="125" dirty="0">
                <a:latin typeface="Arial"/>
                <a:cs typeface="Arial"/>
              </a:rPr>
              <a:t>,tracheobronchial  </a:t>
            </a:r>
            <a:r>
              <a:rPr sz="2700" spc="155" dirty="0">
                <a:latin typeface="Arial"/>
                <a:cs typeface="Arial"/>
              </a:rPr>
              <a:t>protection </a:t>
            </a:r>
            <a:r>
              <a:rPr sz="2700" spc="80" dirty="0">
                <a:latin typeface="Arial"/>
                <a:cs typeface="Arial"/>
              </a:rPr>
              <a:t>&amp;</a:t>
            </a:r>
            <a:r>
              <a:rPr sz="2700" spc="55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phonation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60" dirty="0">
                <a:latin typeface="Arial"/>
                <a:cs typeface="Arial"/>
              </a:rPr>
              <a:t>Skeletal </a:t>
            </a:r>
            <a:r>
              <a:rPr sz="2700" spc="155" dirty="0">
                <a:latin typeface="Arial"/>
                <a:cs typeface="Arial"/>
              </a:rPr>
              <a:t>framework </a:t>
            </a:r>
            <a:r>
              <a:rPr sz="2700" spc="100" dirty="0">
                <a:latin typeface="Arial"/>
                <a:cs typeface="Arial"/>
              </a:rPr>
              <a:t>: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hyoid,thyroid,cricoid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20" dirty="0">
                <a:latin typeface="Arial"/>
                <a:cs typeface="Arial"/>
              </a:rPr>
              <a:t>Divided </a:t>
            </a:r>
            <a:r>
              <a:rPr sz="2700" spc="185" dirty="0">
                <a:latin typeface="Arial"/>
                <a:cs typeface="Arial"/>
              </a:rPr>
              <a:t>into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supraglottis.glottis,subglottis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20" dirty="0">
                <a:latin typeface="Arial"/>
                <a:cs typeface="Arial"/>
              </a:rPr>
              <a:t>Supraglottis </a:t>
            </a:r>
            <a:r>
              <a:rPr sz="2700" spc="105" dirty="0">
                <a:latin typeface="Arial"/>
                <a:cs typeface="Arial"/>
              </a:rPr>
              <a:t>–soft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tissue</a:t>
            </a:r>
            <a:endParaRPr sz="2700">
              <a:latin typeface="Arial"/>
              <a:cs typeface="Arial"/>
            </a:endParaRPr>
          </a:p>
          <a:p>
            <a:pPr marL="268605" marR="739775" indent="-256540">
              <a:lnSpc>
                <a:spcPct val="9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50" dirty="0">
                <a:latin typeface="Arial"/>
                <a:cs typeface="Arial"/>
              </a:rPr>
              <a:t>Glottis-relies </a:t>
            </a:r>
            <a:r>
              <a:rPr sz="2700" spc="160" dirty="0">
                <a:latin typeface="Arial"/>
                <a:cs typeface="Arial"/>
              </a:rPr>
              <a:t>on </a:t>
            </a:r>
            <a:r>
              <a:rPr sz="2700" spc="130" dirty="0">
                <a:latin typeface="Arial"/>
                <a:cs typeface="Arial"/>
              </a:rPr>
              <a:t>external  </a:t>
            </a:r>
            <a:r>
              <a:rPr sz="2700" spc="140" dirty="0">
                <a:latin typeface="Arial"/>
                <a:cs typeface="Arial"/>
              </a:rPr>
              <a:t>support,cricoarytenoid </a:t>
            </a:r>
            <a:r>
              <a:rPr sz="2700" spc="235" dirty="0">
                <a:latin typeface="Arial"/>
                <a:cs typeface="Arial"/>
              </a:rPr>
              <a:t>jt </a:t>
            </a:r>
            <a:r>
              <a:rPr sz="2700" spc="185" dirty="0">
                <a:latin typeface="Arial"/>
                <a:cs typeface="Arial"/>
              </a:rPr>
              <a:t>mobility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and  </a:t>
            </a:r>
            <a:r>
              <a:rPr sz="2700" spc="135" dirty="0">
                <a:latin typeface="Arial"/>
                <a:cs typeface="Arial"/>
              </a:rPr>
              <a:t>neuromuscular</a:t>
            </a:r>
            <a:r>
              <a:rPr sz="2700" spc="55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coordinaton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25" dirty="0">
                <a:latin typeface="Arial"/>
                <a:cs typeface="Arial"/>
              </a:rPr>
              <a:t>Subglottis </a:t>
            </a:r>
            <a:r>
              <a:rPr sz="2700" spc="660" dirty="0">
                <a:latin typeface="Arial"/>
                <a:cs typeface="Arial"/>
              </a:rPr>
              <a:t>-</a:t>
            </a:r>
            <a:r>
              <a:rPr sz="2700" spc="5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cricoid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83691"/>
            <a:ext cx="3941064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259791"/>
            <a:ext cx="8084820" cy="541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Arial"/>
                <a:cs typeface="Arial"/>
              </a:rPr>
              <a:t>CT</a:t>
            </a:r>
            <a:r>
              <a:rPr sz="2600" spc="9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SCAN</a:t>
            </a:r>
            <a:endParaRPr sz="2600">
              <a:latin typeface="Arial"/>
              <a:cs typeface="Arial"/>
            </a:endParaRPr>
          </a:p>
          <a:p>
            <a:pPr marL="268605" marR="936625" indent="-256540">
              <a:lnSpc>
                <a:spcPts val="2810"/>
              </a:lnSpc>
              <a:spcBef>
                <a:spcPts val="439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105" dirty="0">
                <a:latin typeface="Arial"/>
                <a:cs typeface="Arial"/>
              </a:rPr>
              <a:t>Mainly </a:t>
            </a:r>
            <a:r>
              <a:rPr sz="2600" spc="195" dirty="0">
                <a:latin typeface="Arial"/>
                <a:cs typeface="Arial"/>
              </a:rPr>
              <a:t>for </a:t>
            </a:r>
            <a:r>
              <a:rPr sz="2600" spc="150" dirty="0">
                <a:latin typeface="Arial"/>
                <a:cs typeface="Arial"/>
              </a:rPr>
              <a:t>pts who </a:t>
            </a:r>
            <a:r>
              <a:rPr sz="2600" spc="60" dirty="0">
                <a:latin typeface="Arial"/>
                <a:cs typeface="Arial"/>
              </a:rPr>
              <a:t>can </a:t>
            </a:r>
            <a:r>
              <a:rPr sz="2600" spc="175" dirty="0">
                <a:latin typeface="Arial"/>
                <a:cs typeface="Arial"/>
              </a:rPr>
              <a:t>do </a:t>
            </a:r>
            <a:r>
              <a:rPr sz="2600" spc="120" dirty="0">
                <a:latin typeface="Arial"/>
                <a:cs typeface="Arial"/>
              </a:rPr>
              <a:t>well </a:t>
            </a:r>
            <a:r>
              <a:rPr sz="2600" spc="185" dirty="0">
                <a:latin typeface="Arial"/>
                <a:cs typeface="Arial"/>
              </a:rPr>
              <a:t>without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70" dirty="0">
                <a:latin typeface="Arial"/>
                <a:cs typeface="Arial"/>
              </a:rPr>
              <a:t>any  </a:t>
            </a:r>
            <a:r>
              <a:rPr sz="2600" spc="114" dirty="0">
                <a:latin typeface="Arial"/>
                <a:cs typeface="Arial"/>
              </a:rPr>
              <a:t>surgical</a:t>
            </a:r>
            <a:r>
              <a:rPr sz="2600" spc="85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intervention</a:t>
            </a:r>
            <a:endParaRPr sz="2600">
              <a:latin typeface="Arial"/>
              <a:cs typeface="Arial"/>
            </a:endParaRPr>
          </a:p>
          <a:p>
            <a:pPr marL="268605" marR="921385" indent="-256540">
              <a:lnSpc>
                <a:spcPts val="281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-5" dirty="0">
                <a:latin typeface="Arial"/>
                <a:cs typeface="Arial"/>
              </a:rPr>
              <a:t>Pts </a:t>
            </a:r>
            <a:r>
              <a:rPr sz="2600" spc="160" dirty="0">
                <a:latin typeface="Arial"/>
                <a:cs typeface="Arial"/>
              </a:rPr>
              <a:t>requiring </a:t>
            </a:r>
            <a:r>
              <a:rPr sz="2600" spc="-10" dirty="0">
                <a:latin typeface="Arial"/>
                <a:cs typeface="Arial"/>
              </a:rPr>
              <a:t>a </a:t>
            </a:r>
            <a:r>
              <a:rPr sz="2600" spc="125" dirty="0">
                <a:latin typeface="Arial"/>
                <a:cs typeface="Arial"/>
              </a:rPr>
              <a:t>open </a:t>
            </a:r>
            <a:r>
              <a:rPr sz="2600" spc="120" dirty="0">
                <a:latin typeface="Arial"/>
                <a:cs typeface="Arial"/>
              </a:rPr>
              <a:t>surgical </a:t>
            </a:r>
            <a:r>
              <a:rPr sz="2600" spc="125" dirty="0">
                <a:latin typeface="Arial"/>
                <a:cs typeface="Arial"/>
              </a:rPr>
              <a:t>repair </a:t>
            </a:r>
            <a:r>
              <a:rPr sz="2600" spc="175" dirty="0">
                <a:latin typeface="Arial"/>
                <a:cs typeface="Arial"/>
              </a:rPr>
              <a:t>or </a:t>
            </a:r>
            <a:r>
              <a:rPr sz="2600" spc="180" dirty="0">
                <a:latin typeface="Arial"/>
                <a:cs typeface="Arial"/>
              </a:rPr>
              <a:t>with  </a:t>
            </a:r>
            <a:r>
              <a:rPr sz="2600" spc="120" dirty="0">
                <a:latin typeface="Arial"/>
                <a:cs typeface="Arial"/>
              </a:rPr>
              <a:t>exposed </a:t>
            </a:r>
            <a:r>
              <a:rPr sz="2600" spc="105" dirty="0">
                <a:latin typeface="Arial"/>
                <a:cs typeface="Arial"/>
              </a:rPr>
              <a:t>cartilage </a:t>
            </a:r>
            <a:r>
              <a:rPr sz="2600" spc="100" dirty="0">
                <a:latin typeface="Arial"/>
                <a:cs typeface="Arial"/>
              </a:rPr>
              <a:t>: </a:t>
            </a:r>
            <a:r>
              <a:rPr sz="2600" spc="90" dirty="0">
                <a:latin typeface="Arial"/>
                <a:cs typeface="Arial"/>
              </a:rPr>
              <a:t>does </a:t>
            </a:r>
            <a:r>
              <a:rPr sz="2600" spc="95" dirty="0">
                <a:latin typeface="Arial"/>
                <a:cs typeface="Arial"/>
              </a:rPr>
              <a:t>give </a:t>
            </a:r>
            <a:r>
              <a:rPr sz="2600" spc="160" dirty="0">
                <a:latin typeface="Arial"/>
                <a:cs typeface="Arial"/>
              </a:rPr>
              <a:t>much</a:t>
            </a:r>
            <a:r>
              <a:rPr sz="2600" spc="90" dirty="0">
                <a:latin typeface="Arial"/>
                <a:cs typeface="Arial"/>
              </a:rPr>
              <a:t> </a:t>
            </a:r>
            <a:r>
              <a:rPr sz="2600" spc="190" dirty="0">
                <a:latin typeface="Arial"/>
                <a:cs typeface="Arial"/>
              </a:rPr>
              <a:t>input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95" dirty="0">
                <a:latin typeface="Arial"/>
                <a:cs typeface="Arial"/>
              </a:rPr>
              <a:t>nonivasive</a:t>
            </a:r>
            <a:endParaRPr sz="2600">
              <a:latin typeface="Arial"/>
              <a:cs typeface="Arial"/>
            </a:endParaRPr>
          </a:p>
          <a:p>
            <a:pPr marL="268605" marR="1083945" indent="-256540">
              <a:lnSpc>
                <a:spcPts val="281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65" dirty="0">
                <a:latin typeface="Arial"/>
                <a:cs typeface="Arial"/>
              </a:rPr>
              <a:t>Spiral </a:t>
            </a:r>
            <a:r>
              <a:rPr sz="2600" spc="140" dirty="0">
                <a:latin typeface="Arial"/>
                <a:cs typeface="Arial"/>
              </a:rPr>
              <a:t>ct </a:t>
            </a:r>
            <a:r>
              <a:rPr sz="2600" spc="170" dirty="0">
                <a:latin typeface="Arial"/>
                <a:cs typeface="Arial"/>
              </a:rPr>
              <a:t>scan- </a:t>
            </a:r>
            <a:r>
              <a:rPr sz="2600" spc="114" dirty="0">
                <a:latin typeface="Arial"/>
                <a:cs typeface="Arial"/>
              </a:rPr>
              <a:t>mainstay </a:t>
            </a:r>
            <a:r>
              <a:rPr sz="2600" spc="190" dirty="0">
                <a:latin typeface="Arial"/>
                <a:cs typeface="Arial"/>
              </a:rPr>
              <a:t>of </a:t>
            </a:r>
            <a:r>
              <a:rPr sz="2600" spc="150" dirty="0">
                <a:latin typeface="Arial"/>
                <a:cs typeface="Arial"/>
              </a:rPr>
              <a:t>post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140" dirty="0">
                <a:latin typeface="Arial"/>
                <a:cs typeface="Arial"/>
              </a:rPr>
              <a:t>traumatic  </a:t>
            </a:r>
            <a:r>
              <a:rPr sz="2600" spc="100" dirty="0">
                <a:latin typeface="Arial"/>
                <a:cs typeface="Arial"/>
              </a:rPr>
              <a:t>laryngeal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165" dirty="0">
                <a:latin typeface="Arial"/>
                <a:cs typeface="Arial"/>
              </a:rPr>
              <a:t>injury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120" dirty="0">
                <a:latin typeface="Arial"/>
                <a:cs typeface="Arial"/>
              </a:rPr>
              <a:t>Quick </a:t>
            </a:r>
            <a:r>
              <a:rPr sz="2600" spc="260" dirty="0">
                <a:latin typeface="Arial"/>
                <a:cs typeface="Arial"/>
              </a:rPr>
              <a:t>(&lt;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20secs)</a:t>
            </a:r>
            <a:endParaRPr sz="2600">
              <a:latin typeface="Arial"/>
              <a:cs typeface="Arial"/>
            </a:endParaRPr>
          </a:p>
          <a:p>
            <a:pPr marL="268605" marR="597535" indent="-256540">
              <a:lnSpc>
                <a:spcPts val="281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25" dirty="0">
                <a:latin typeface="Arial"/>
                <a:cs typeface="Arial"/>
              </a:rPr>
              <a:t>Can </a:t>
            </a:r>
            <a:r>
              <a:rPr sz="2600" spc="130" dirty="0">
                <a:latin typeface="Arial"/>
                <a:cs typeface="Arial"/>
              </a:rPr>
              <a:t>produce </a:t>
            </a:r>
            <a:r>
              <a:rPr sz="2600" spc="170" dirty="0">
                <a:latin typeface="Arial"/>
                <a:cs typeface="Arial"/>
              </a:rPr>
              <a:t>two </a:t>
            </a:r>
            <a:r>
              <a:rPr sz="2600" spc="135" dirty="0">
                <a:latin typeface="Arial"/>
                <a:cs typeface="Arial"/>
              </a:rPr>
              <a:t>dimensional </a:t>
            </a:r>
            <a:r>
              <a:rPr sz="2600" spc="125" dirty="0">
                <a:latin typeface="Arial"/>
                <a:cs typeface="Arial"/>
              </a:rPr>
              <a:t>,reconstructed  </a:t>
            </a:r>
            <a:r>
              <a:rPr sz="2600" spc="100" dirty="0">
                <a:latin typeface="Arial"/>
                <a:cs typeface="Arial"/>
              </a:rPr>
              <a:t>images</a:t>
            </a:r>
            <a:endParaRPr sz="2600">
              <a:latin typeface="Arial"/>
              <a:cs typeface="Arial"/>
            </a:endParaRPr>
          </a:p>
          <a:p>
            <a:pPr marL="268605" marR="5080" indent="-256540">
              <a:lnSpc>
                <a:spcPct val="90000"/>
              </a:lnSpc>
              <a:spcBef>
                <a:spcPts val="35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90" dirty="0">
                <a:latin typeface="Arial"/>
                <a:cs typeface="Arial"/>
              </a:rPr>
              <a:t>Detects </a:t>
            </a:r>
            <a:r>
              <a:rPr sz="2600" spc="114" dirty="0">
                <a:latin typeface="Arial"/>
                <a:cs typeface="Arial"/>
              </a:rPr>
              <a:t>mucosal oedema,fracture </a:t>
            </a:r>
            <a:r>
              <a:rPr sz="2600" spc="190" dirty="0">
                <a:latin typeface="Arial"/>
                <a:cs typeface="Arial"/>
              </a:rPr>
              <a:t>of  </a:t>
            </a:r>
            <a:r>
              <a:rPr sz="2600" spc="165" dirty="0">
                <a:latin typeface="Arial"/>
                <a:cs typeface="Arial"/>
              </a:rPr>
              <a:t>thyroid,disruption </a:t>
            </a:r>
            <a:r>
              <a:rPr sz="2600" spc="190" dirty="0">
                <a:latin typeface="Arial"/>
                <a:cs typeface="Arial"/>
              </a:rPr>
              <a:t>of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150" dirty="0">
                <a:latin typeface="Arial"/>
                <a:cs typeface="Arial"/>
              </a:rPr>
              <a:t>cricoaryteniod/cricothyroid  </a:t>
            </a:r>
            <a:r>
              <a:rPr sz="2600" spc="114" dirty="0">
                <a:latin typeface="Arial"/>
                <a:cs typeface="Arial"/>
              </a:rPr>
              <a:t>joint,assessment </a:t>
            </a:r>
            <a:r>
              <a:rPr sz="2600" spc="19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175" dirty="0">
                <a:latin typeface="Arial"/>
                <a:cs typeface="Arial"/>
              </a:rPr>
              <a:t>c-spine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508" y="418846"/>
            <a:ext cx="3759835" cy="54324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9375" marR="5080" indent="756285" algn="r">
              <a:lnSpc>
                <a:spcPct val="90000"/>
              </a:lnSpc>
              <a:spcBef>
                <a:spcPts val="385"/>
              </a:spcBef>
              <a:buClr>
                <a:srgbClr val="2CA1BE"/>
              </a:buClr>
              <a:buSzPct val="62500"/>
              <a:buFont typeface="Wingdings"/>
              <a:buChar char=""/>
              <a:tabLst>
                <a:tab pos="932180" algn="l"/>
              </a:tabLst>
            </a:pPr>
            <a:r>
              <a:rPr sz="2400" spc="-15" dirty="0">
                <a:latin typeface="Arial"/>
                <a:cs typeface="Arial"/>
              </a:rPr>
              <a:t>CT </a:t>
            </a:r>
            <a:r>
              <a:rPr sz="2400" spc="70" dirty="0">
                <a:latin typeface="Arial"/>
                <a:cs typeface="Arial"/>
              </a:rPr>
              <a:t>reserved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for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for 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patients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155" dirty="0">
                <a:latin typeface="Arial"/>
                <a:cs typeface="Arial"/>
              </a:rPr>
              <a:t>in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whom 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laryngeal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injury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supected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from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either 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history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155" dirty="0">
                <a:latin typeface="Arial"/>
                <a:cs typeface="Arial"/>
              </a:rPr>
              <a:t>or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85" dirty="0">
                <a:latin typeface="Arial"/>
                <a:cs typeface="Arial"/>
              </a:rPr>
              <a:t>physical 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examination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without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any 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indications </a:t>
            </a:r>
            <a:r>
              <a:rPr sz="2400" spc="175" dirty="0">
                <a:latin typeface="Arial"/>
                <a:cs typeface="Arial"/>
              </a:rPr>
              <a:t>for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105" dirty="0">
                <a:latin typeface="Arial"/>
                <a:cs typeface="Arial"/>
              </a:rPr>
              <a:t>surgery.</a:t>
            </a:r>
            <a:endParaRPr sz="2400">
              <a:latin typeface="Arial"/>
              <a:cs typeface="Arial"/>
            </a:endParaRPr>
          </a:p>
          <a:p>
            <a:pPr marL="1964689" marR="6350" lvl="1" indent="-95885" algn="r">
              <a:lnSpc>
                <a:spcPts val="2735"/>
              </a:lnSpc>
              <a:spcBef>
                <a:spcPts val="120"/>
              </a:spcBef>
              <a:buClr>
                <a:srgbClr val="2CA1BE"/>
              </a:buClr>
              <a:buSzPct val="62500"/>
              <a:buFont typeface="Wingdings"/>
              <a:buChar char=""/>
              <a:tabLst>
                <a:tab pos="1965325" algn="l"/>
              </a:tabLst>
            </a:pPr>
            <a:r>
              <a:rPr sz="2400" spc="100" dirty="0">
                <a:latin typeface="Arial"/>
                <a:cs typeface="Arial"/>
              </a:rPr>
              <a:t>N</a:t>
            </a:r>
            <a:r>
              <a:rPr sz="2400" spc="80" dirty="0">
                <a:latin typeface="Arial"/>
                <a:cs typeface="Arial"/>
              </a:rPr>
              <a:t>o</a:t>
            </a:r>
            <a:r>
              <a:rPr sz="2400" spc="120" dirty="0">
                <a:latin typeface="Arial"/>
                <a:cs typeface="Arial"/>
              </a:rPr>
              <a:t>nin</a:t>
            </a:r>
            <a:r>
              <a:rPr sz="2400" spc="145" dirty="0">
                <a:latin typeface="Arial"/>
                <a:cs typeface="Arial"/>
              </a:rPr>
              <a:t>v</a:t>
            </a:r>
            <a:r>
              <a:rPr sz="2400" spc="45" dirty="0">
                <a:latin typeface="Arial"/>
                <a:cs typeface="Arial"/>
              </a:rPr>
              <a:t>asi</a:t>
            </a:r>
            <a:r>
              <a:rPr sz="2400" spc="6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44805" marR="8255" indent="-332740" algn="r">
              <a:lnSpc>
                <a:spcPts val="2590"/>
              </a:lnSpc>
              <a:spcBef>
                <a:spcPts val="185"/>
              </a:spcBef>
            </a:pPr>
            <a:r>
              <a:rPr sz="2400" spc="145" dirty="0">
                <a:latin typeface="Arial"/>
                <a:cs typeface="Arial"/>
              </a:rPr>
              <a:t>confirmation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of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laryngeal 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injury </a:t>
            </a:r>
            <a:r>
              <a:rPr sz="2400" spc="170" dirty="0">
                <a:latin typeface="Arial"/>
                <a:cs typeface="Arial"/>
              </a:rPr>
              <a:t>without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need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for 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GA </a:t>
            </a:r>
            <a:r>
              <a:rPr sz="2400" spc="155" dirty="0">
                <a:latin typeface="Arial"/>
                <a:cs typeface="Arial"/>
              </a:rPr>
              <a:t>or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100" dirty="0">
                <a:latin typeface="Arial"/>
                <a:cs typeface="Arial"/>
              </a:rPr>
              <a:t>laryngoscopy.</a:t>
            </a:r>
            <a:endParaRPr sz="2400">
              <a:latin typeface="Arial"/>
              <a:cs typeface="Arial"/>
            </a:endParaRPr>
          </a:p>
          <a:p>
            <a:pPr marL="253365" marR="8255" indent="415925" algn="r">
              <a:lnSpc>
                <a:spcPct val="90000"/>
              </a:lnSpc>
              <a:spcBef>
                <a:spcPts val="365"/>
              </a:spcBef>
              <a:buClr>
                <a:srgbClr val="2CA1BE"/>
              </a:buClr>
              <a:buSzPct val="62500"/>
              <a:buFont typeface="Wingdings"/>
              <a:buChar char=""/>
              <a:tabLst>
                <a:tab pos="765810" algn="l"/>
              </a:tabLst>
            </a:pPr>
            <a:r>
              <a:rPr sz="2400" spc="10" dirty="0">
                <a:latin typeface="Arial"/>
                <a:cs typeface="Arial"/>
              </a:rPr>
              <a:t>Presence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of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massive 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edema </a:t>
            </a:r>
            <a:r>
              <a:rPr sz="2400" spc="155" dirty="0">
                <a:latin typeface="Arial"/>
                <a:cs typeface="Arial"/>
              </a:rPr>
              <a:t>or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hematoma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:  </a:t>
            </a:r>
            <a:r>
              <a:rPr sz="2400" spc="125" dirty="0">
                <a:latin typeface="Arial"/>
                <a:cs typeface="Arial"/>
              </a:rPr>
              <a:t>direct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100" dirty="0">
                <a:latin typeface="Arial"/>
                <a:cs typeface="Arial"/>
              </a:rPr>
              <a:t>laryngoscopy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not 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helpful: </a:t>
            </a:r>
            <a:r>
              <a:rPr sz="2400" spc="-15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provides</a:t>
            </a:r>
            <a:endParaRPr sz="2400">
              <a:latin typeface="Arial"/>
              <a:cs typeface="Arial"/>
            </a:endParaRPr>
          </a:p>
          <a:p>
            <a:pPr marR="8890" algn="r">
              <a:lnSpc>
                <a:spcPts val="2590"/>
              </a:lnSpc>
            </a:pPr>
            <a:r>
              <a:rPr sz="2400" spc="155" dirty="0">
                <a:latin typeface="Arial"/>
                <a:cs typeface="Arial"/>
              </a:rPr>
              <a:t>input.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400811"/>
            <a:ext cx="3733800" cy="279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3352800"/>
            <a:ext cx="37338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4872"/>
            <a:ext cx="7218045" cy="30581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spc="120" dirty="0">
                <a:latin typeface="Arial"/>
                <a:cs typeface="Arial"/>
              </a:rPr>
              <a:t>Direct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laryngoscopy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95" dirty="0">
                <a:latin typeface="Arial"/>
                <a:cs typeface="Arial"/>
              </a:rPr>
              <a:t>Done </a:t>
            </a:r>
            <a:r>
              <a:rPr sz="2700" spc="145" dirty="0">
                <a:latin typeface="Arial"/>
                <a:cs typeface="Arial"/>
              </a:rPr>
              <a:t>under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GA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14" dirty="0">
                <a:latin typeface="Arial"/>
                <a:cs typeface="Arial"/>
              </a:rPr>
              <a:t>Look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85" dirty="0">
                <a:latin typeface="Arial"/>
                <a:cs typeface="Arial"/>
              </a:rPr>
              <a:t>1) </a:t>
            </a:r>
            <a:r>
              <a:rPr sz="2700" spc="105" dirty="0">
                <a:latin typeface="Arial"/>
                <a:cs typeface="Arial"/>
              </a:rPr>
              <a:t>large </a:t>
            </a:r>
            <a:r>
              <a:rPr sz="2700" spc="114" dirty="0">
                <a:latin typeface="Arial"/>
                <a:cs typeface="Arial"/>
              </a:rPr>
              <a:t>mucosal </a:t>
            </a:r>
            <a:r>
              <a:rPr sz="2700" spc="110" dirty="0">
                <a:latin typeface="Arial"/>
                <a:cs typeface="Arial"/>
              </a:rPr>
              <a:t>laceration </a:t>
            </a:r>
            <a:r>
              <a:rPr sz="2700" spc="85" dirty="0">
                <a:latin typeface="Arial"/>
                <a:cs typeface="Arial"/>
              </a:rPr>
              <a:t>2)  </a:t>
            </a:r>
            <a:r>
              <a:rPr sz="2700" spc="120" dirty="0">
                <a:latin typeface="Arial"/>
                <a:cs typeface="Arial"/>
              </a:rPr>
              <a:t>exposed </a:t>
            </a:r>
            <a:r>
              <a:rPr sz="2700" spc="105" dirty="0">
                <a:latin typeface="Arial"/>
                <a:cs typeface="Arial"/>
              </a:rPr>
              <a:t>cartilage 3)laceration </a:t>
            </a:r>
            <a:r>
              <a:rPr sz="2700" spc="160" dirty="0">
                <a:latin typeface="Arial"/>
                <a:cs typeface="Arial"/>
              </a:rPr>
              <a:t>on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free  </a:t>
            </a:r>
            <a:r>
              <a:rPr sz="2700" spc="90" dirty="0">
                <a:latin typeface="Arial"/>
                <a:cs typeface="Arial"/>
              </a:rPr>
              <a:t>edge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70" dirty="0">
                <a:latin typeface="Arial"/>
                <a:cs typeface="Arial"/>
              </a:rPr>
              <a:t>vocal </a:t>
            </a:r>
            <a:r>
              <a:rPr sz="2700" spc="120" dirty="0">
                <a:latin typeface="Arial"/>
                <a:cs typeface="Arial"/>
              </a:rPr>
              <a:t>cords </a:t>
            </a:r>
            <a:r>
              <a:rPr sz="2700" spc="75" dirty="0">
                <a:latin typeface="Arial"/>
                <a:cs typeface="Arial"/>
              </a:rPr>
              <a:t>4)vocal </a:t>
            </a:r>
            <a:r>
              <a:rPr sz="2700" spc="140" dirty="0">
                <a:latin typeface="Arial"/>
                <a:cs typeface="Arial"/>
              </a:rPr>
              <a:t>cord  </a:t>
            </a:r>
            <a:r>
              <a:rPr sz="2700" spc="185" dirty="0">
                <a:latin typeface="Arial"/>
                <a:cs typeface="Arial"/>
              </a:rPr>
              <a:t>immobility </a:t>
            </a:r>
            <a:r>
              <a:rPr sz="2700" spc="110" dirty="0">
                <a:latin typeface="Arial"/>
                <a:cs typeface="Arial"/>
              </a:rPr>
              <a:t>5)dislocated </a:t>
            </a:r>
            <a:r>
              <a:rPr sz="2700" spc="120" dirty="0">
                <a:latin typeface="Arial"/>
                <a:cs typeface="Arial"/>
              </a:rPr>
              <a:t>arytenoids </a:t>
            </a:r>
            <a:r>
              <a:rPr sz="2700" spc="85" dirty="0">
                <a:latin typeface="Arial"/>
                <a:cs typeface="Arial"/>
              </a:rPr>
              <a:t>6)  </a:t>
            </a:r>
            <a:r>
              <a:rPr sz="2700" spc="105" dirty="0">
                <a:latin typeface="Arial"/>
                <a:cs typeface="Arial"/>
              </a:rPr>
              <a:t>displaced </a:t>
            </a:r>
            <a:r>
              <a:rPr sz="2700" spc="125" dirty="0">
                <a:latin typeface="Arial"/>
                <a:cs typeface="Arial"/>
              </a:rPr>
              <a:t>fractures </a:t>
            </a:r>
            <a:r>
              <a:rPr sz="2700" spc="85" dirty="0">
                <a:latin typeface="Arial"/>
                <a:cs typeface="Arial"/>
              </a:rPr>
              <a:t>6) </a:t>
            </a:r>
            <a:r>
              <a:rPr sz="2700" spc="155" dirty="0">
                <a:latin typeface="Arial"/>
                <a:cs typeface="Arial"/>
              </a:rPr>
              <a:t>other </a:t>
            </a:r>
            <a:r>
              <a:rPr sz="2700" spc="105" dirty="0">
                <a:latin typeface="Arial"/>
                <a:cs typeface="Arial"/>
              </a:rPr>
              <a:t>neck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injuries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1179322"/>
            <a:ext cx="8027034" cy="477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"/>
              <a:buChar char=""/>
              <a:tabLst>
                <a:tab pos="269240" algn="l"/>
              </a:tabLst>
            </a:pPr>
            <a:r>
              <a:rPr sz="2500" spc="65" dirty="0">
                <a:latin typeface="Arial"/>
                <a:cs typeface="Arial"/>
              </a:rPr>
              <a:t>Securing </a:t>
            </a:r>
            <a:r>
              <a:rPr sz="2500" spc="130" dirty="0">
                <a:latin typeface="Arial"/>
                <a:cs typeface="Arial"/>
              </a:rPr>
              <a:t>the </a:t>
            </a:r>
            <a:r>
              <a:rPr sz="2500" spc="150" dirty="0">
                <a:latin typeface="Arial"/>
                <a:cs typeface="Arial"/>
              </a:rPr>
              <a:t>airway-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05" dirty="0">
                <a:latin typeface="Arial"/>
                <a:cs typeface="Arial"/>
              </a:rPr>
              <a:t>Tracheostomy</a:t>
            </a:r>
            <a:endParaRPr sz="2500">
              <a:latin typeface="Arial"/>
              <a:cs typeface="Arial"/>
            </a:endParaRPr>
          </a:p>
          <a:p>
            <a:pPr marL="268605" marR="815975" indent="-256540">
              <a:lnSpc>
                <a:spcPts val="2700"/>
              </a:lnSpc>
              <a:spcBef>
                <a:spcPts val="44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75" dirty="0">
                <a:latin typeface="Arial"/>
                <a:cs typeface="Arial"/>
              </a:rPr>
              <a:t>Endotracheal </a:t>
            </a:r>
            <a:r>
              <a:rPr sz="2500" spc="160" dirty="0">
                <a:latin typeface="Arial"/>
                <a:cs typeface="Arial"/>
              </a:rPr>
              <a:t>intubation-indicated </a:t>
            </a:r>
            <a:r>
              <a:rPr sz="2500" spc="125" dirty="0">
                <a:latin typeface="Arial"/>
                <a:cs typeface="Arial"/>
              </a:rPr>
              <a:t>only </a:t>
            </a:r>
            <a:r>
              <a:rPr sz="2500" spc="105" dirty="0">
                <a:latin typeface="Arial"/>
                <a:cs typeface="Arial"/>
              </a:rPr>
              <a:t>when  </a:t>
            </a:r>
            <a:r>
              <a:rPr sz="2500" spc="95" dirty="0">
                <a:latin typeface="Arial"/>
                <a:cs typeface="Arial"/>
              </a:rPr>
              <a:t>mucosa </a:t>
            </a:r>
            <a:r>
              <a:rPr sz="2500" spc="90" dirty="0">
                <a:latin typeface="Arial"/>
                <a:cs typeface="Arial"/>
              </a:rPr>
              <a:t>is </a:t>
            </a:r>
            <a:r>
              <a:rPr sz="2500" spc="140" dirty="0">
                <a:latin typeface="Arial"/>
                <a:cs typeface="Arial"/>
              </a:rPr>
              <a:t>intact,minimal </a:t>
            </a:r>
            <a:r>
              <a:rPr sz="2500" spc="90" dirty="0">
                <a:latin typeface="Arial"/>
                <a:cs typeface="Arial"/>
              </a:rPr>
              <a:t>laryngeal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125" dirty="0">
                <a:latin typeface="Arial"/>
                <a:cs typeface="Arial"/>
              </a:rPr>
              <a:t>fracture</a:t>
            </a:r>
            <a:endParaRPr sz="2500">
              <a:latin typeface="Arial"/>
              <a:cs typeface="Arial"/>
            </a:endParaRPr>
          </a:p>
          <a:p>
            <a:pPr marL="268605" marR="261620" indent="-256540">
              <a:lnSpc>
                <a:spcPts val="27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75" dirty="0">
                <a:latin typeface="Arial"/>
                <a:cs typeface="Arial"/>
              </a:rPr>
              <a:t>Endotracheal </a:t>
            </a:r>
            <a:r>
              <a:rPr sz="2500" spc="155" dirty="0">
                <a:latin typeface="Arial"/>
                <a:cs typeface="Arial"/>
              </a:rPr>
              <a:t>intubation </a:t>
            </a:r>
            <a:r>
              <a:rPr sz="2500" spc="95" dirty="0">
                <a:latin typeface="Arial"/>
                <a:cs typeface="Arial"/>
              </a:rPr>
              <a:t>may </a:t>
            </a:r>
            <a:r>
              <a:rPr sz="2500" spc="160" dirty="0">
                <a:latin typeface="Arial"/>
                <a:cs typeface="Arial"/>
              </a:rPr>
              <a:t>further </a:t>
            </a:r>
            <a:r>
              <a:rPr sz="2500" spc="90" dirty="0">
                <a:latin typeface="Arial"/>
                <a:cs typeface="Arial"/>
              </a:rPr>
              <a:t>damage </a:t>
            </a:r>
            <a:r>
              <a:rPr sz="2500" spc="125" dirty="0">
                <a:latin typeface="Arial"/>
                <a:cs typeface="Arial"/>
              </a:rPr>
              <a:t>the  </a:t>
            </a:r>
            <a:r>
              <a:rPr sz="2500" spc="135" dirty="0">
                <a:latin typeface="Arial"/>
                <a:cs typeface="Arial"/>
              </a:rPr>
              <a:t>larynx</a:t>
            </a:r>
            <a:endParaRPr sz="2500">
              <a:latin typeface="Arial"/>
              <a:cs typeface="Arial"/>
            </a:endParaRPr>
          </a:p>
          <a:p>
            <a:pPr marL="268605" marR="910590" indent="-256540">
              <a:lnSpc>
                <a:spcPts val="27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60" dirty="0">
                <a:latin typeface="Arial"/>
                <a:cs typeface="Arial"/>
              </a:rPr>
              <a:t>Paediatric </a:t>
            </a:r>
            <a:r>
              <a:rPr sz="2500" spc="204" dirty="0">
                <a:latin typeface="Arial"/>
                <a:cs typeface="Arial"/>
              </a:rPr>
              <a:t>pt </a:t>
            </a:r>
            <a:r>
              <a:rPr sz="2500" spc="45" dirty="0">
                <a:latin typeface="Arial"/>
                <a:cs typeface="Arial"/>
              </a:rPr>
              <a:t>–airway </a:t>
            </a:r>
            <a:r>
              <a:rPr sz="2500" spc="80" dirty="0">
                <a:latin typeface="Arial"/>
                <a:cs typeface="Arial"/>
              </a:rPr>
              <a:t>secured </a:t>
            </a:r>
            <a:r>
              <a:rPr sz="2500" spc="170" dirty="0">
                <a:latin typeface="Arial"/>
                <a:cs typeface="Arial"/>
              </a:rPr>
              <a:t>with </a:t>
            </a:r>
            <a:r>
              <a:rPr sz="2500" spc="165" dirty="0">
                <a:latin typeface="Arial"/>
                <a:cs typeface="Arial"/>
              </a:rPr>
              <a:t>rigid  </a:t>
            </a:r>
            <a:r>
              <a:rPr sz="2500" spc="114" dirty="0">
                <a:latin typeface="Arial"/>
                <a:cs typeface="Arial"/>
              </a:rPr>
              <a:t>bronchoscopy,tracheostomy </a:t>
            </a:r>
            <a:r>
              <a:rPr sz="2500" spc="145" dirty="0">
                <a:latin typeface="Arial"/>
                <a:cs typeface="Arial"/>
              </a:rPr>
              <a:t>performed </a:t>
            </a:r>
            <a:r>
              <a:rPr sz="2500" spc="90" dirty="0">
                <a:latin typeface="Arial"/>
                <a:cs typeface="Arial"/>
              </a:rPr>
              <a:t>over  </a:t>
            </a:r>
            <a:r>
              <a:rPr sz="2500" spc="114" dirty="0">
                <a:latin typeface="Arial"/>
                <a:cs typeface="Arial"/>
              </a:rPr>
              <a:t>bronchoscope</a:t>
            </a:r>
            <a:endParaRPr sz="2500">
              <a:latin typeface="Arial"/>
              <a:cs typeface="Arial"/>
            </a:endParaRPr>
          </a:p>
          <a:p>
            <a:pPr marL="268605" marR="5080" indent="-256540">
              <a:lnSpc>
                <a:spcPct val="90000"/>
              </a:lnSpc>
              <a:spcBef>
                <a:spcPts val="355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500" spc="105" dirty="0">
                <a:latin typeface="Arial"/>
                <a:cs typeface="Arial"/>
              </a:rPr>
              <a:t>Follwing </a:t>
            </a:r>
            <a:r>
              <a:rPr sz="2500" spc="195" dirty="0">
                <a:latin typeface="Arial"/>
                <a:cs typeface="Arial"/>
              </a:rPr>
              <a:t>intubation/ </a:t>
            </a:r>
            <a:r>
              <a:rPr sz="2500" spc="114" dirty="0">
                <a:latin typeface="Arial"/>
                <a:cs typeface="Arial"/>
              </a:rPr>
              <a:t>trach </a:t>
            </a:r>
            <a:r>
              <a:rPr sz="2500" spc="95" dirty="0">
                <a:latin typeface="Arial"/>
                <a:cs typeface="Arial"/>
              </a:rPr>
              <a:t>: </a:t>
            </a:r>
            <a:r>
              <a:rPr sz="2500" spc="130" dirty="0">
                <a:latin typeface="Arial"/>
                <a:cs typeface="Arial"/>
              </a:rPr>
              <a:t>direct </a:t>
            </a:r>
            <a:r>
              <a:rPr sz="2500" spc="100" dirty="0">
                <a:latin typeface="Arial"/>
                <a:cs typeface="Arial"/>
              </a:rPr>
              <a:t>laryngoscopy </a:t>
            </a:r>
            <a:r>
              <a:rPr sz="2500" spc="190" dirty="0">
                <a:latin typeface="Arial"/>
                <a:cs typeface="Arial"/>
              </a:rPr>
              <a:t>to  </a:t>
            </a:r>
            <a:r>
              <a:rPr sz="2500" spc="5" dirty="0">
                <a:latin typeface="Arial"/>
                <a:cs typeface="Arial"/>
              </a:rPr>
              <a:t>assess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50" dirty="0">
                <a:latin typeface="Arial"/>
                <a:cs typeface="Arial"/>
              </a:rPr>
              <a:t>extent </a:t>
            </a:r>
            <a:r>
              <a:rPr sz="2500" spc="185" dirty="0">
                <a:latin typeface="Arial"/>
                <a:cs typeface="Arial"/>
              </a:rPr>
              <a:t>of </a:t>
            </a:r>
            <a:r>
              <a:rPr sz="2500" spc="95" dirty="0">
                <a:latin typeface="Arial"/>
                <a:cs typeface="Arial"/>
              </a:rPr>
              <a:t>damage: </a:t>
            </a:r>
            <a:r>
              <a:rPr sz="2500" spc="110" dirty="0">
                <a:latin typeface="Arial"/>
                <a:cs typeface="Arial"/>
              </a:rPr>
              <a:t>hematomas,  </a:t>
            </a:r>
            <a:r>
              <a:rPr sz="2500" spc="114" dirty="0">
                <a:latin typeface="Arial"/>
                <a:cs typeface="Arial"/>
              </a:rPr>
              <a:t>exposed </a:t>
            </a:r>
            <a:r>
              <a:rPr sz="2500" spc="100" dirty="0">
                <a:latin typeface="Arial"/>
                <a:cs typeface="Arial"/>
              </a:rPr>
              <a:t>cartilage, </a:t>
            </a:r>
            <a:r>
              <a:rPr sz="2500" spc="95" dirty="0">
                <a:latin typeface="Arial"/>
                <a:cs typeface="Arial"/>
              </a:rPr>
              <a:t>lacerations, </a:t>
            </a:r>
            <a:r>
              <a:rPr sz="2500" spc="135" dirty="0">
                <a:latin typeface="Arial"/>
                <a:cs typeface="Arial"/>
              </a:rPr>
              <a:t>movement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70" dirty="0">
                <a:latin typeface="Arial"/>
                <a:cs typeface="Arial"/>
              </a:rPr>
              <a:t>vocal  </a:t>
            </a:r>
            <a:r>
              <a:rPr sz="2500" spc="110" dirty="0">
                <a:latin typeface="Arial"/>
                <a:cs typeface="Arial"/>
              </a:rPr>
              <a:t>cords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424" y="461772"/>
            <a:ext cx="3657600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628597"/>
            <a:ext cx="7308850" cy="3780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80" dirty="0">
                <a:latin typeface="Arial"/>
                <a:cs typeface="Arial"/>
              </a:rPr>
              <a:t>Conservative</a:t>
            </a:r>
            <a:r>
              <a:rPr sz="2700" spc="9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management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0" dirty="0">
                <a:latin typeface="Arial"/>
                <a:cs typeface="Arial"/>
              </a:rPr>
              <a:t>Clinical </a:t>
            </a:r>
            <a:r>
              <a:rPr sz="2700" spc="120" dirty="0">
                <a:latin typeface="Arial"/>
                <a:cs typeface="Arial"/>
              </a:rPr>
              <a:t>observation </a:t>
            </a:r>
            <a:r>
              <a:rPr sz="2700" spc="200" dirty="0">
                <a:latin typeface="Arial"/>
                <a:cs typeface="Arial"/>
              </a:rPr>
              <a:t>for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48hrs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50" dirty="0">
                <a:latin typeface="Arial"/>
                <a:cs typeface="Arial"/>
              </a:rPr>
              <a:t>Head </a:t>
            </a:r>
            <a:r>
              <a:rPr sz="2700" spc="120" dirty="0">
                <a:latin typeface="Arial"/>
                <a:cs typeface="Arial"/>
              </a:rPr>
              <a:t>end </a:t>
            </a:r>
            <a:r>
              <a:rPr sz="2700" spc="105" dirty="0">
                <a:latin typeface="Arial"/>
                <a:cs typeface="Arial"/>
              </a:rPr>
              <a:t>elevation </a:t>
            </a:r>
            <a:r>
              <a:rPr sz="2700" spc="195" dirty="0">
                <a:latin typeface="Arial"/>
                <a:cs typeface="Arial"/>
              </a:rPr>
              <a:t>30</a:t>
            </a:r>
            <a:r>
              <a:rPr sz="2700" spc="114" dirty="0">
                <a:latin typeface="Arial"/>
                <a:cs typeface="Arial"/>
              </a:rPr>
              <a:t> </a:t>
            </a:r>
            <a:r>
              <a:rPr sz="2700" spc="90" dirty="0">
                <a:latin typeface="Arial"/>
                <a:cs typeface="Arial"/>
              </a:rPr>
              <a:t>degree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65" dirty="0">
                <a:latin typeface="Arial"/>
                <a:cs typeface="Arial"/>
              </a:rPr>
              <a:t>Voice </a:t>
            </a:r>
            <a:r>
              <a:rPr sz="2700" spc="114" dirty="0">
                <a:latin typeface="Arial"/>
                <a:cs typeface="Arial"/>
              </a:rPr>
              <a:t>rest </a:t>
            </a:r>
            <a:r>
              <a:rPr sz="2700" spc="145" dirty="0">
                <a:latin typeface="Arial"/>
                <a:cs typeface="Arial"/>
              </a:rPr>
              <a:t>–minimize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edema</a:t>
            </a:r>
            <a:endParaRPr sz="2700" dirty="0">
              <a:latin typeface="Arial"/>
              <a:cs typeface="Arial"/>
            </a:endParaRPr>
          </a:p>
          <a:p>
            <a:pPr marL="268605" marR="5080" indent="-256540">
              <a:lnSpc>
                <a:spcPts val="292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65" dirty="0">
                <a:latin typeface="Arial"/>
                <a:cs typeface="Arial"/>
              </a:rPr>
              <a:t>Humidified </a:t>
            </a:r>
            <a:r>
              <a:rPr sz="2700" spc="155" dirty="0">
                <a:latin typeface="Arial"/>
                <a:cs typeface="Arial"/>
              </a:rPr>
              <a:t>air-prevents </a:t>
            </a:r>
            <a:r>
              <a:rPr sz="2700" spc="135" dirty="0">
                <a:latin typeface="Arial"/>
                <a:cs typeface="Arial"/>
              </a:rPr>
              <a:t>crust </a:t>
            </a:r>
            <a:r>
              <a:rPr sz="2700" spc="180" dirty="0">
                <a:latin typeface="Arial"/>
                <a:cs typeface="Arial"/>
              </a:rPr>
              <a:t>formation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&amp;  </a:t>
            </a:r>
            <a:r>
              <a:rPr sz="2700" spc="130" dirty="0">
                <a:latin typeface="Arial"/>
                <a:cs typeface="Arial"/>
              </a:rPr>
              <a:t>improves </a:t>
            </a:r>
            <a:r>
              <a:rPr sz="2700" spc="114" dirty="0">
                <a:latin typeface="Arial"/>
                <a:cs typeface="Arial"/>
              </a:rPr>
              <a:t>ciliary</a:t>
            </a:r>
            <a:r>
              <a:rPr sz="2700" spc="45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function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25" dirty="0">
                <a:latin typeface="Arial"/>
                <a:cs typeface="Arial"/>
              </a:rPr>
              <a:t>Corticosteroids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55" dirty="0">
                <a:latin typeface="Arial"/>
                <a:cs typeface="Arial"/>
              </a:rPr>
              <a:t>Antibiotics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75" dirty="0">
                <a:latin typeface="Arial"/>
                <a:cs typeface="Arial"/>
              </a:rPr>
              <a:t>Antireflux</a:t>
            </a:r>
            <a:r>
              <a:rPr sz="2700" spc="6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medication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83691"/>
            <a:ext cx="3657600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53763"/>
            <a:ext cx="7901305" cy="416139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78460" indent="-256540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6666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700" spc="70" dirty="0">
                <a:latin typeface="Arial"/>
                <a:cs typeface="Arial"/>
              </a:rPr>
              <a:t>Surgical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management</a:t>
            </a:r>
            <a:endParaRPr sz="2700" dirty="0">
              <a:latin typeface="Arial"/>
              <a:cs typeface="Arial"/>
            </a:endParaRPr>
          </a:p>
          <a:p>
            <a:pPr marL="37846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700" spc="140" dirty="0">
                <a:latin typeface="Arial"/>
                <a:cs typeface="Arial"/>
              </a:rPr>
              <a:t>All injuries involving the anterior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commisure</a:t>
            </a:r>
            <a:endParaRPr sz="2700" dirty="0">
              <a:latin typeface="Arial"/>
              <a:cs typeface="Arial"/>
            </a:endParaRPr>
          </a:p>
          <a:p>
            <a:pPr marL="37846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700" spc="75" dirty="0">
                <a:latin typeface="Arial"/>
                <a:cs typeface="Arial"/>
              </a:rPr>
              <a:t>Exposed</a:t>
            </a:r>
            <a:r>
              <a:rPr sz="2700" spc="9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cartilage</a:t>
            </a:r>
            <a:endParaRPr sz="2700" dirty="0">
              <a:latin typeface="Arial"/>
              <a:cs typeface="Arial"/>
            </a:endParaRPr>
          </a:p>
          <a:p>
            <a:pPr marL="378460" marR="87693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700" spc="155" dirty="0">
                <a:latin typeface="Arial"/>
                <a:cs typeface="Arial"/>
              </a:rPr>
              <a:t>Multiple </a:t>
            </a:r>
            <a:r>
              <a:rPr sz="2700" spc="175" dirty="0">
                <a:latin typeface="Arial"/>
                <a:cs typeface="Arial"/>
              </a:rPr>
              <a:t>or </a:t>
            </a:r>
            <a:r>
              <a:rPr sz="2700" spc="110" dirty="0">
                <a:latin typeface="Arial"/>
                <a:cs typeface="Arial"/>
              </a:rPr>
              <a:t>displaced </a:t>
            </a:r>
            <a:r>
              <a:rPr sz="2700" spc="135" dirty="0">
                <a:latin typeface="Arial"/>
                <a:cs typeface="Arial"/>
              </a:rPr>
              <a:t>fracture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thyroid  </a:t>
            </a:r>
            <a:r>
              <a:rPr sz="2700" spc="105" dirty="0">
                <a:latin typeface="Arial"/>
                <a:cs typeface="Arial"/>
              </a:rPr>
              <a:t>cartilage</a:t>
            </a:r>
            <a:endParaRPr sz="2700" dirty="0">
              <a:latin typeface="Arial"/>
              <a:cs typeface="Arial"/>
            </a:endParaRPr>
          </a:p>
          <a:p>
            <a:pPr marL="37846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700" spc="155" dirty="0">
                <a:latin typeface="Arial"/>
                <a:cs typeface="Arial"/>
              </a:rPr>
              <a:t>Multiple </a:t>
            </a:r>
            <a:r>
              <a:rPr sz="2700" spc="125" dirty="0">
                <a:latin typeface="Arial"/>
                <a:cs typeface="Arial"/>
              </a:rPr>
              <a:t>fractures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35" dirty="0">
                <a:latin typeface="Arial"/>
                <a:cs typeface="Arial"/>
              </a:rPr>
              <a:t>cricoid </a:t>
            </a:r>
            <a:r>
              <a:rPr sz="2700" spc="105" dirty="0">
                <a:latin typeface="Arial"/>
                <a:cs typeface="Arial"/>
              </a:rPr>
              <a:t>cartilage</a:t>
            </a:r>
            <a:r>
              <a:rPr sz="2700" spc="-19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causing</a:t>
            </a:r>
            <a:endParaRPr sz="27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</a:tabLst>
            </a:pPr>
            <a:r>
              <a:rPr sz="2700" spc="60" dirty="0">
                <a:latin typeface="Arial"/>
                <a:cs typeface="Arial"/>
              </a:rPr>
              <a:t>Vocal </a:t>
            </a:r>
            <a:r>
              <a:rPr sz="2700" spc="190" dirty="0">
                <a:latin typeface="Arial"/>
                <a:cs typeface="Arial"/>
              </a:rPr>
              <a:t>fold</a:t>
            </a:r>
            <a:r>
              <a:rPr sz="2700" spc="130" dirty="0">
                <a:latin typeface="Arial"/>
                <a:cs typeface="Arial"/>
              </a:rPr>
              <a:t> </a:t>
            </a:r>
            <a:r>
              <a:rPr sz="2700" spc="90" dirty="0">
                <a:latin typeface="Arial"/>
                <a:cs typeface="Arial"/>
              </a:rPr>
              <a:t>paralysis</a:t>
            </a:r>
            <a:endParaRPr sz="2700" dirty="0">
              <a:latin typeface="Arial"/>
              <a:cs typeface="Arial"/>
            </a:endParaRPr>
          </a:p>
          <a:p>
            <a:pPr marL="527685" marR="75565" indent="-514984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</a:tabLst>
            </a:pPr>
            <a:r>
              <a:rPr sz="2700" spc="100" dirty="0">
                <a:latin typeface="Arial"/>
                <a:cs typeface="Arial"/>
              </a:rPr>
              <a:t>Airway </a:t>
            </a:r>
            <a:r>
              <a:rPr sz="2700" spc="145" dirty="0">
                <a:latin typeface="Arial"/>
                <a:cs typeface="Arial"/>
              </a:rPr>
              <a:t>compromise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35" dirty="0">
                <a:latin typeface="Arial"/>
                <a:cs typeface="Arial"/>
              </a:rPr>
              <a:t>require </a:t>
            </a:r>
            <a:r>
              <a:rPr sz="2700" spc="170" dirty="0">
                <a:latin typeface="Arial"/>
                <a:cs typeface="Arial"/>
              </a:rPr>
              <a:t>intubation</a:t>
            </a:r>
            <a:r>
              <a:rPr sz="2700" spc="-204" dirty="0">
                <a:latin typeface="Arial"/>
                <a:cs typeface="Arial"/>
              </a:rPr>
              <a:t> </a:t>
            </a:r>
            <a:endParaRPr sz="27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</a:tabLst>
            </a:pPr>
            <a:r>
              <a:rPr sz="2700" spc="135" dirty="0">
                <a:latin typeface="Arial"/>
                <a:cs typeface="Arial"/>
              </a:rPr>
              <a:t>Injury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05" dirty="0">
                <a:latin typeface="Arial"/>
                <a:cs typeface="Arial"/>
              </a:rPr>
              <a:t>neck </a:t>
            </a:r>
            <a:r>
              <a:rPr sz="2700" spc="160" dirty="0">
                <a:latin typeface="Arial"/>
                <a:cs typeface="Arial"/>
              </a:rPr>
              <a:t>requiring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exploration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623" y="461772"/>
            <a:ext cx="3657600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4005"/>
            <a:ext cx="624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</a:rPr>
              <a:t>	</a:t>
            </a:r>
            <a:r>
              <a:rPr sz="2800" spc="95" dirty="0"/>
              <a:t>Open </a:t>
            </a:r>
            <a:r>
              <a:rPr sz="2800" spc="120" dirty="0"/>
              <a:t>surgical </a:t>
            </a:r>
            <a:r>
              <a:rPr sz="2800" spc="160" dirty="0"/>
              <a:t>exploration </a:t>
            </a:r>
            <a:r>
              <a:rPr sz="2800" spc="80" dirty="0"/>
              <a:t>&amp;</a:t>
            </a:r>
            <a:r>
              <a:rPr sz="2800" spc="125" dirty="0"/>
              <a:t> repair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45668" y="1943227"/>
            <a:ext cx="7806690" cy="277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88595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30" dirty="0">
                <a:latin typeface="Arial"/>
                <a:cs typeface="Arial"/>
              </a:rPr>
              <a:t>Exploration </a:t>
            </a:r>
            <a:r>
              <a:rPr sz="2700" spc="180" dirty="0">
                <a:latin typeface="Arial"/>
                <a:cs typeface="Arial"/>
              </a:rPr>
              <a:t>within </a:t>
            </a:r>
            <a:r>
              <a:rPr sz="2700" spc="155" dirty="0">
                <a:latin typeface="Arial"/>
                <a:cs typeface="Arial"/>
              </a:rPr>
              <a:t>24hrs </a:t>
            </a:r>
            <a:r>
              <a:rPr sz="2700" spc="125" dirty="0">
                <a:latin typeface="Arial"/>
                <a:cs typeface="Arial"/>
              </a:rPr>
              <a:t>–maximizes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airway  </a:t>
            </a:r>
            <a:r>
              <a:rPr sz="2700" spc="80" dirty="0">
                <a:latin typeface="Arial"/>
                <a:cs typeface="Arial"/>
              </a:rPr>
              <a:t>&amp; </a:t>
            </a:r>
            <a:r>
              <a:rPr sz="2700" spc="155" dirty="0">
                <a:latin typeface="Arial"/>
                <a:cs typeface="Arial"/>
              </a:rPr>
              <a:t>phonation</a:t>
            </a:r>
            <a:r>
              <a:rPr sz="2700" spc="10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results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95" dirty="0">
                <a:latin typeface="Arial"/>
                <a:cs typeface="Arial"/>
              </a:rPr>
              <a:t>Hemostasis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65" dirty="0">
                <a:latin typeface="Arial"/>
                <a:cs typeface="Arial"/>
              </a:rPr>
              <a:t>Evacuation </a:t>
            </a:r>
            <a:r>
              <a:rPr sz="2800" spc="200" dirty="0">
                <a:latin typeface="Arial"/>
                <a:cs typeface="Arial"/>
              </a:rPr>
              <a:t>of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spc="135" dirty="0">
                <a:latin typeface="Arial"/>
                <a:cs typeface="Arial"/>
              </a:rPr>
              <a:t>hematoma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110" dirty="0">
                <a:latin typeface="Arial"/>
                <a:cs typeface="Arial"/>
              </a:rPr>
              <a:t>Reconstruction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105" dirty="0">
                <a:latin typeface="Arial"/>
                <a:cs typeface="Arial"/>
              </a:rPr>
              <a:t>laryngeal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160" dirty="0">
                <a:latin typeface="Arial"/>
                <a:cs typeface="Arial"/>
              </a:rPr>
              <a:t>framework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60" dirty="0">
                <a:latin typeface="Arial"/>
                <a:cs typeface="Arial"/>
              </a:rPr>
              <a:t>Coverage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65" dirty="0">
                <a:latin typeface="Arial"/>
                <a:cs typeface="Arial"/>
              </a:rPr>
              <a:t>de-epithelialized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surfaces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838200"/>
            <a:ext cx="3730752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838200"/>
            <a:ext cx="3733800" cy="2846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886200"/>
            <a:ext cx="3429000" cy="265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886200"/>
            <a:ext cx="3657600" cy="2776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979678"/>
            <a:ext cx="386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135" dirty="0">
                <a:latin typeface="Arial"/>
                <a:cs typeface="Arial"/>
              </a:rPr>
              <a:t>Antibiotics </a:t>
            </a:r>
            <a:r>
              <a:rPr sz="2400" spc="-135" dirty="0">
                <a:latin typeface="Arial"/>
                <a:cs typeface="Arial"/>
              </a:rPr>
              <a:t>– </a:t>
            </a:r>
            <a:r>
              <a:rPr sz="2400" spc="180" dirty="0">
                <a:latin typeface="Arial"/>
                <a:cs typeface="Arial"/>
              </a:rPr>
              <a:t>5 to 7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0965" indent="-256540" algn="just">
              <a:lnSpc>
                <a:spcPct val="100000"/>
              </a:lnSpc>
              <a:spcBef>
                <a:spcPts val="100"/>
              </a:spcBef>
            </a:pPr>
            <a:r>
              <a:rPr sz="1600" spc="-450" dirty="0">
                <a:solidFill>
                  <a:srgbClr val="2CA1BE"/>
                </a:solidFill>
              </a:rPr>
              <a:t></a:t>
            </a:r>
            <a:r>
              <a:rPr sz="1600" spc="710" dirty="0">
                <a:solidFill>
                  <a:srgbClr val="2CA1BE"/>
                </a:solidFill>
              </a:rPr>
              <a:t> </a:t>
            </a:r>
            <a:r>
              <a:rPr sz="2400" spc="155" dirty="0"/>
              <a:t>Antireflux </a:t>
            </a:r>
            <a:r>
              <a:rPr sz="2400" spc="-135" dirty="0"/>
              <a:t>– </a:t>
            </a:r>
            <a:r>
              <a:rPr sz="2400" spc="165" dirty="0"/>
              <a:t>proton </a:t>
            </a:r>
            <a:r>
              <a:rPr sz="2400" spc="180" dirty="0"/>
              <a:t>pump </a:t>
            </a:r>
            <a:r>
              <a:rPr sz="2400" spc="150" dirty="0"/>
              <a:t>inhibitors </a:t>
            </a:r>
            <a:r>
              <a:rPr sz="2400" spc="130" dirty="0"/>
              <a:t>routinely </a:t>
            </a:r>
            <a:r>
              <a:rPr sz="2400" spc="85" dirty="0"/>
              <a:t>used  </a:t>
            </a:r>
            <a:r>
              <a:rPr sz="2400" spc="180" dirty="0"/>
              <a:t>to </a:t>
            </a:r>
            <a:r>
              <a:rPr sz="2400" spc="105" dirty="0"/>
              <a:t>prevent </a:t>
            </a:r>
            <a:r>
              <a:rPr sz="2400" spc="160" dirty="0"/>
              <a:t>reflux </a:t>
            </a:r>
            <a:r>
              <a:rPr sz="2400" spc="120" dirty="0"/>
              <a:t>which </a:t>
            </a:r>
            <a:r>
              <a:rPr sz="2400" spc="50" dirty="0"/>
              <a:t>can </a:t>
            </a:r>
            <a:r>
              <a:rPr sz="2400" spc="35" dirty="0"/>
              <a:t>cause </a:t>
            </a:r>
            <a:r>
              <a:rPr sz="2400" spc="100" dirty="0"/>
              <a:t>mucosal </a:t>
            </a:r>
            <a:r>
              <a:rPr sz="2400" spc="90" dirty="0"/>
              <a:t>damage  </a:t>
            </a:r>
            <a:r>
              <a:rPr sz="2400" spc="70" dirty="0"/>
              <a:t>&amp;</a:t>
            </a:r>
            <a:r>
              <a:rPr sz="2400" spc="85" dirty="0"/>
              <a:t> </a:t>
            </a:r>
            <a:r>
              <a:rPr sz="2400" spc="105" dirty="0"/>
              <a:t>scarring.</a:t>
            </a:r>
            <a:endParaRPr sz="2400"/>
          </a:p>
          <a:p>
            <a:pPr marL="268605" marR="5080" indent="-256540">
              <a:lnSpc>
                <a:spcPts val="288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</a:rPr>
              <a:t>	</a:t>
            </a:r>
            <a:r>
              <a:rPr sz="2500" i="1" spc="60" dirty="0">
                <a:latin typeface="Arial"/>
                <a:cs typeface="Arial"/>
              </a:rPr>
              <a:t>Avoid </a:t>
            </a:r>
            <a:r>
              <a:rPr sz="2500" i="1" spc="50" dirty="0">
                <a:latin typeface="Arial"/>
                <a:cs typeface="Arial"/>
              </a:rPr>
              <a:t>nasogastric </a:t>
            </a:r>
            <a:r>
              <a:rPr sz="2500" i="1" spc="60" dirty="0">
                <a:latin typeface="Arial"/>
                <a:cs typeface="Arial"/>
              </a:rPr>
              <a:t>tubes </a:t>
            </a:r>
            <a:r>
              <a:rPr sz="2500" i="1" spc="-50" dirty="0">
                <a:latin typeface="Arial"/>
                <a:cs typeface="Arial"/>
              </a:rPr>
              <a:t>as </a:t>
            </a:r>
            <a:r>
              <a:rPr sz="2500" i="1" spc="165" dirty="0">
                <a:latin typeface="Arial"/>
                <a:cs typeface="Arial"/>
              </a:rPr>
              <a:t>it </a:t>
            </a:r>
            <a:r>
              <a:rPr sz="2500" i="1" spc="30" dirty="0">
                <a:latin typeface="Arial"/>
                <a:cs typeface="Arial"/>
              </a:rPr>
              <a:t>erodes </a:t>
            </a:r>
            <a:r>
              <a:rPr sz="2500" i="1" spc="75" dirty="0">
                <a:latin typeface="Arial"/>
                <a:cs typeface="Arial"/>
              </a:rPr>
              <a:t>the </a:t>
            </a:r>
            <a:r>
              <a:rPr sz="2500" i="1" spc="80" dirty="0">
                <a:latin typeface="Arial"/>
                <a:cs typeface="Arial"/>
              </a:rPr>
              <a:t>postcricoid  </a:t>
            </a:r>
            <a:r>
              <a:rPr sz="2500" i="1" spc="35" dirty="0">
                <a:latin typeface="Arial"/>
                <a:cs typeface="Arial"/>
              </a:rPr>
              <a:t>mucosa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468" y="3275457"/>
            <a:ext cx="7470140" cy="32080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45" dirty="0">
                <a:latin typeface="Arial"/>
                <a:cs typeface="Arial"/>
              </a:rPr>
              <a:t>Head </a:t>
            </a:r>
            <a:r>
              <a:rPr sz="2400" spc="105" dirty="0">
                <a:latin typeface="Arial"/>
                <a:cs typeface="Arial"/>
              </a:rPr>
              <a:t>end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elevation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10" dirty="0">
                <a:latin typeface="Arial"/>
                <a:cs typeface="Arial"/>
              </a:rPr>
              <a:t>Early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ambulation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95" dirty="0">
                <a:latin typeface="Arial"/>
                <a:cs typeface="Arial"/>
              </a:rPr>
              <a:t>Tracheostomy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50" dirty="0">
                <a:latin typeface="Arial"/>
                <a:cs typeface="Arial"/>
              </a:rPr>
              <a:t>Removal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105" dirty="0">
                <a:latin typeface="Arial"/>
                <a:cs typeface="Arial"/>
              </a:rPr>
              <a:t>stents </a:t>
            </a:r>
            <a:r>
              <a:rPr sz="2400" spc="155" dirty="0">
                <a:latin typeface="Arial"/>
                <a:cs typeface="Arial"/>
              </a:rPr>
              <a:t>in </a:t>
            </a:r>
            <a:r>
              <a:rPr sz="2400" spc="180" dirty="0">
                <a:latin typeface="Arial"/>
                <a:cs typeface="Arial"/>
              </a:rPr>
              <a:t>2 </a:t>
            </a:r>
            <a:r>
              <a:rPr sz="2400" spc="65" dirty="0">
                <a:latin typeface="Arial"/>
                <a:cs typeface="Arial"/>
              </a:rPr>
              <a:t>weeks </a:t>
            </a:r>
            <a:r>
              <a:rPr sz="2400" spc="135" dirty="0">
                <a:latin typeface="Arial"/>
                <a:cs typeface="Arial"/>
              </a:rPr>
              <a:t>followed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spc="110" dirty="0">
                <a:latin typeface="Arial"/>
                <a:cs typeface="Arial"/>
              </a:rPr>
              <a:t>decannulation</a:t>
            </a:r>
            <a:endParaRPr sz="2400">
              <a:latin typeface="Arial"/>
              <a:cs typeface="Arial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5"/>
              </a:spcBef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r>
              <a:rPr sz="1600" spc="70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400" spc="85" dirty="0">
                <a:latin typeface="Arial"/>
                <a:cs typeface="Arial"/>
              </a:rPr>
              <a:t>Follow </a:t>
            </a:r>
            <a:r>
              <a:rPr sz="2400" spc="220" dirty="0">
                <a:latin typeface="Arial"/>
                <a:cs typeface="Arial"/>
              </a:rPr>
              <a:t>up-1yr </a:t>
            </a:r>
            <a:r>
              <a:rPr sz="2400" spc="175" dirty="0">
                <a:latin typeface="Arial"/>
                <a:cs typeface="Arial"/>
              </a:rPr>
              <a:t>for </a:t>
            </a:r>
            <a:r>
              <a:rPr sz="2400" spc="65" dirty="0">
                <a:latin typeface="Arial"/>
                <a:cs typeface="Arial"/>
              </a:rPr>
              <a:t>assessment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140" dirty="0">
                <a:latin typeface="Arial"/>
                <a:cs typeface="Arial"/>
              </a:rPr>
              <a:t>true </a:t>
            </a:r>
            <a:r>
              <a:rPr sz="2400" spc="70" dirty="0">
                <a:latin typeface="Arial"/>
                <a:cs typeface="Arial"/>
              </a:rPr>
              <a:t>vocal </a:t>
            </a:r>
            <a:r>
              <a:rPr sz="2400" spc="125" dirty="0">
                <a:latin typeface="Arial"/>
                <a:cs typeface="Arial"/>
              </a:rPr>
              <a:t>cord  </a:t>
            </a:r>
            <a:r>
              <a:rPr sz="2400" spc="155" dirty="0">
                <a:latin typeface="Arial"/>
                <a:cs typeface="Arial"/>
              </a:rPr>
              <a:t>function </a:t>
            </a:r>
            <a:r>
              <a:rPr sz="2400" spc="70" dirty="0">
                <a:latin typeface="Arial"/>
                <a:cs typeface="Arial"/>
              </a:rPr>
              <a:t>&amp; </a:t>
            </a:r>
            <a:r>
              <a:rPr sz="2400" spc="180" dirty="0">
                <a:latin typeface="Arial"/>
                <a:cs typeface="Arial"/>
              </a:rPr>
              <a:t>to </a:t>
            </a:r>
            <a:r>
              <a:rPr sz="2400" spc="175" dirty="0">
                <a:latin typeface="Arial"/>
                <a:cs typeface="Arial"/>
              </a:rPr>
              <a:t>monitor </a:t>
            </a:r>
            <a:r>
              <a:rPr sz="2400" spc="114" dirty="0">
                <a:latin typeface="Arial"/>
                <a:cs typeface="Arial"/>
              </a:rPr>
              <a:t>development </a:t>
            </a:r>
            <a:r>
              <a:rPr sz="2400" spc="175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subglottic  </a:t>
            </a:r>
            <a:r>
              <a:rPr sz="2400" spc="90" dirty="0">
                <a:latin typeface="Arial"/>
                <a:cs typeface="Arial"/>
              </a:rPr>
              <a:t>stenosis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804" y="335279"/>
            <a:ext cx="4479036" cy="35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647305" cy="315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1336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110" dirty="0">
                <a:latin typeface="Arial"/>
                <a:cs typeface="Arial"/>
              </a:rPr>
              <a:t>Formation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125" dirty="0">
                <a:latin typeface="Arial"/>
                <a:cs typeface="Arial"/>
              </a:rPr>
              <a:t>profuse </a:t>
            </a:r>
            <a:r>
              <a:rPr sz="2400" spc="130" dirty="0">
                <a:latin typeface="Arial"/>
                <a:cs typeface="Arial"/>
              </a:rPr>
              <a:t>granulation </a:t>
            </a:r>
            <a:r>
              <a:rPr sz="2400" spc="95" dirty="0">
                <a:latin typeface="Arial"/>
                <a:cs typeface="Arial"/>
              </a:rPr>
              <a:t>tissue </a:t>
            </a:r>
            <a:r>
              <a:rPr sz="2400" spc="90" dirty="0">
                <a:latin typeface="Arial"/>
                <a:cs typeface="Arial"/>
              </a:rPr>
              <a:t>; </a:t>
            </a:r>
            <a:r>
              <a:rPr sz="2400" spc="50" dirty="0">
                <a:latin typeface="Arial"/>
                <a:cs typeface="Arial"/>
              </a:rPr>
              <a:t>can </a:t>
            </a:r>
            <a:r>
              <a:rPr sz="2400" spc="80" dirty="0">
                <a:latin typeface="Arial"/>
                <a:cs typeface="Arial"/>
              </a:rPr>
              <a:t>be  </a:t>
            </a:r>
            <a:r>
              <a:rPr sz="2400" spc="125" dirty="0">
                <a:latin typeface="Arial"/>
                <a:cs typeface="Arial"/>
              </a:rPr>
              <a:t>debulked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endoscopically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55" dirty="0">
                <a:latin typeface="Arial"/>
                <a:cs typeface="Arial"/>
              </a:rPr>
              <a:t>Vocal </a:t>
            </a:r>
            <a:r>
              <a:rPr sz="2400" spc="125" dirty="0">
                <a:latin typeface="Arial"/>
                <a:cs typeface="Arial"/>
              </a:rPr>
              <a:t>cord </a:t>
            </a:r>
            <a:r>
              <a:rPr sz="2400" spc="170" dirty="0">
                <a:latin typeface="Arial"/>
                <a:cs typeface="Arial"/>
              </a:rPr>
              <a:t>immobility </a:t>
            </a:r>
            <a:r>
              <a:rPr sz="2400" spc="105" dirty="0">
                <a:latin typeface="Arial"/>
                <a:cs typeface="Arial"/>
              </a:rPr>
              <a:t>due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268605" marR="5080" indent="-25590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•"/>
              <a:tabLst>
                <a:tab pos="268605" algn="l"/>
                <a:tab pos="269240" algn="l"/>
              </a:tabLst>
            </a:pPr>
            <a:r>
              <a:rPr sz="2400" spc="-85" dirty="0">
                <a:latin typeface="Arial"/>
                <a:cs typeface="Arial"/>
              </a:rPr>
              <a:t>RLN </a:t>
            </a:r>
            <a:r>
              <a:rPr sz="2400" spc="204" dirty="0">
                <a:latin typeface="Arial"/>
                <a:cs typeface="Arial"/>
              </a:rPr>
              <a:t>injury- </a:t>
            </a:r>
            <a:r>
              <a:rPr sz="2400" spc="114" dirty="0">
                <a:latin typeface="Arial"/>
                <a:cs typeface="Arial"/>
              </a:rPr>
              <a:t>unilateral </a:t>
            </a:r>
            <a:r>
              <a:rPr sz="2400" spc="80" dirty="0">
                <a:latin typeface="Arial"/>
                <a:cs typeface="Arial"/>
              </a:rPr>
              <a:t>paralysis </a:t>
            </a:r>
            <a:r>
              <a:rPr sz="2400" spc="120" dirty="0">
                <a:latin typeface="Arial"/>
                <a:cs typeface="Arial"/>
              </a:rPr>
              <a:t>wait </a:t>
            </a:r>
            <a:r>
              <a:rPr sz="2400" spc="70" dirty="0">
                <a:latin typeface="Arial"/>
                <a:cs typeface="Arial"/>
              </a:rPr>
              <a:t>&amp; </a:t>
            </a:r>
            <a:r>
              <a:rPr sz="2400" spc="100" dirty="0">
                <a:latin typeface="Arial"/>
                <a:cs typeface="Arial"/>
              </a:rPr>
              <a:t>watch </a:t>
            </a:r>
            <a:r>
              <a:rPr sz="2400" spc="180" dirty="0">
                <a:latin typeface="Arial"/>
                <a:cs typeface="Arial"/>
              </a:rPr>
              <a:t>for 6  </a:t>
            </a:r>
            <a:r>
              <a:rPr sz="2400" spc="135" dirty="0">
                <a:latin typeface="Arial"/>
                <a:cs typeface="Arial"/>
              </a:rPr>
              <a:t>months.Medializtion </a:t>
            </a:r>
            <a:r>
              <a:rPr sz="2400" spc="110" dirty="0">
                <a:latin typeface="Arial"/>
                <a:cs typeface="Arial"/>
              </a:rPr>
              <a:t>procedure </a:t>
            </a:r>
            <a:r>
              <a:rPr sz="2400" spc="100" dirty="0">
                <a:latin typeface="Arial"/>
                <a:cs typeface="Arial"/>
              </a:rPr>
              <a:t>considered </a:t>
            </a:r>
            <a:r>
              <a:rPr sz="2400" spc="185" dirty="0">
                <a:latin typeface="Arial"/>
                <a:cs typeface="Arial"/>
              </a:rPr>
              <a:t>if </a:t>
            </a:r>
            <a:r>
              <a:rPr sz="2400" spc="145" dirty="0">
                <a:latin typeface="Arial"/>
                <a:cs typeface="Arial"/>
              </a:rPr>
              <a:t>no  </a:t>
            </a:r>
            <a:r>
              <a:rPr sz="2400" spc="70" dirty="0">
                <a:latin typeface="Arial"/>
                <a:cs typeface="Arial"/>
              </a:rPr>
              <a:t>voice </a:t>
            </a:r>
            <a:r>
              <a:rPr sz="2400" spc="145" dirty="0">
                <a:latin typeface="Arial"/>
                <a:cs typeface="Arial"/>
              </a:rPr>
              <a:t>return </a:t>
            </a:r>
            <a:r>
              <a:rPr sz="2400" spc="85" dirty="0">
                <a:latin typeface="Arial"/>
                <a:cs typeface="Arial"/>
              </a:rPr>
              <a:t>is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noted</a:t>
            </a:r>
            <a:endParaRPr sz="24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•"/>
              <a:tabLst>
                <a:tab pos="268605" algn="l"/>
                <a:tab pos="269240" algn="l"/>
              </a:tabLst>
            </a:pPr>
            <a:r>
              <a:rPr sz="2400" spc="65" dirty="0">
                <a:latin typeface="Arial"/>
                <a:cs typeface="Arial"/>
              </a:rPr>
              <a:t>Bilateral </a:t>
            </a:r>
            <a:r>
              <a:rPr sz="2400" spc="120" dirty="0">
                <a:latin typeface="Arial"/>
                <a:cs typeface="Arial"/>
              </a:rPr>
              <a:t>paralysis-arytenoidectomy </a:t>
            </a:r>
            <a:r>
              <a:rPr sz="2400" spc="590" dirty="0">
                <a:latin typeface="Arial"/>
                <a:cs typeface="Arial"/>
              </a:rPr>
              <a:t>/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cordotomy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110" dirty="0">
                <a:latin typeface="Arial"/>
                <a:cs typeface="Arial"/>
              </a:rPr>
              <a:t>Subglottic </a:t>
            </a:r>
            <a:r>
              <a:rPr sz="2400" spc="120" dirty="0">
                <a:latin typeface="Arial"/>
                <a:cs typeface="Arial"/>
              </a:rPr>
              <a:t>/Tracheal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105" dirty="0">
                <a:latin typeface="Arial"/>
                <a:cs typeface="Arial"/>
              </a:rPr>
              <a:t>stenois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640080"/>
            <a:ext cx="32887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685800"/>
            <a:ext cx="7162800" cy="5574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014E78-5ACC-472A-A2DC-7D6F88CFB8CF}"/>
              </a:ext>
            </a:extLst>
          </p:cNvPr>
          <p:cNvSpPr txBox="1"/>
          <p:nvPr/>
        </p:nvSpPr>
        <p:spPr>
          <a:xfrm>
            <a:off x="2438400" y="22286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4872"/>
            <a:ext cx="6550659" cy="32626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spc="-65" dirty="0">
                <a:latin typeface="Arial"/>
                <a:cs typeface="Arial"/>
              </a:rPr>
              <a:t>BLUNT </a:t>
            </a:r>
            <a:r>
              <a:rPr sz="2700" spc="-185" dirty="0">
                <a:latin typeface="Arial"/>
                <a:cs typeface="Arial"/>
              </a:rPr>
              <a:t>INJURIES </a:t>
            </a:r>
            <a:r>
              <a:rPr sz="2700" spc="100" dirty="0">
                <a:solidFill>
                  <a:srgbClr val="F1A3A7"/>
                </a:solidFill>
                <a:latin typeface="Arial"/>
                <a:cs typeface="Arial"/>
              </a:rPr>
              <a:t>:</a:t>
            </a:r>
            <a:r>
              <a:rPr sz="2700" spc="-20" dirty="0">
                <a:solidFill>
                  <a:srgbClr val="F1A3A7"/>
                </a:solidFill>
                <a:latin typeface="Arial"/>
                <a:cs typeface="Arial"/>
              </a:rPr>
              <a:t> </a:t>
            </a:r>
            <a:r>
              <a:rPr lang="en-US" sz="2700" spc="-20" dirty="0">
                <a:solidFill>
                  <a:srgbClr val="F1A3A7"/>
                </a:solidFill>
                <a:latin typeface="Arial"/>
                <a:cs typeface="Arial"/>
              </a:rPr>
              <a:t>         </a:t>
            </a:r>
            <a:r>
              <a:rPr sz="2700" spc="-100" dirty="0">
                <a:latin typeface="Arial"/>
                <a:cs typeface="Arial"/>
              </a:rPr>
              <a:t>CLOTHESLINE</a:t>
            </a:r>
            <a:endParaRPr sz="2700" dirty="0">
              <a:latin typeface="Arial"/>
              <a:cs typeface="Arial"/>
            </a:endParaRPr>
          </a:p>
          <a:p>
            <a:pPr marL="3686175" marR="1126490">
              <a:lnSpc>
                <a:spcPct val="112200"/>
              </a:lnSpc>
              <a:spcBef>
                <a:spcPts val="5"/>
              </a:spcBef>
            </a:pPr>
            <a:r>
              <a:rPr sz="2700" spc="-135" dirty="0">
                <a:latin typeface="Arial"/>
                <a:cs typeface="Arial"/>
              </a:rPr>
              <a:t>CR</a:t>
            </a:r>
            <a:r>
              <a:rPr sz="2700" spc="-130" dirty="0">
                <a:latin typeface="Arial"/>
                <a:cs typeface="Arial"/>
              </a:rPr>
              <a:t>U</a:t>
            </a:r>
            <a:r>
              <a:rPr sz="2700" spc="-70" dirty="0">
                <a:latin typeface="Arial"/>
                <a:cs typeface="Arial"/>
              </a:rPr>
              <a:t>SHING  </a:t>
            </a:r>
            <a:r>
              <a:rPr sz="2700" spc="-15" dirty="0">
                <a:latin typeface="Arial"/>
                <a:cs typeface="Arial"/>
              </a:rPr>
              <a:t>HANGING</a:t>
            </a:r>
            <a:endParaRPr sz="2700" dirty="0">
              <a:latin typeface="Arial"/>
              <a:cs typeface="Arial"/>
            </a:endParaRPr>
          </a:p>
          <a:p>
            <a:pPr marL="121920" marR="5080" indent="3563620">
              <a:lnSpc>
                <a:spcPct val="112400"/>
              </a:lnSpc>
              <a:spcBef>
                <a:spcPts val="5"/>
              </a:spcBef>
              <a:tabLst>
                <a:tab pos="4845050" algn="l"/>
              </a:tabLst>
            </a:pPr>
            <a:r>
              <a:rPr sz="2700" spc="-95" dirty="0">
                <a:latin typeface="Arial"/>
                <a:cs typeface="Arial"/>
              </a:rPr>
              <a:t>STRANGU</a:t>
            </a:r>
            <a:r>
              <a:rPr sz="2700" spc="-70" dirty="0">
                <a:latin typeface="Arial"/>
                <a:cs typeface="Arial"/>
              </a:rPr>
              <a:t>L</a:t>
            </a:r>
            <a:r>
              <a:rPr sz="2700" spc="30" dirty="0">
                <a:latin typeface="Arial"/>
                <a:cs typeface="Arial"/>
              </a:rPr>
              <a:t>ATI</a:t>
            </a:r>
            <a:r>
              <a:rPr sz="2700" spc="50" dirty="0">
                <a:latin typeface="Arial"/>
                <a:cs typeface="Arial"/>
              </a:rPr>
              <a:t>O</a:t>
            </a:r>
            <a:r>
              <a:rPr sz="2700" spc="25" dirty="0">
                <a:latin typeface="Arial"/>
                <a:cs typeface="Arial"/>
              </a:rPr>
              <a:t>N  </a:t>
            </a:r>
            <a:r>
              <a:rPr sz="2700" spc="-100" dirty="0">
                <a:latin typeface="Arial"/>
                <a:cs typeface="Arial"/>
              </a:rPr>
              <a:t>PENETRATING </a:t>
            </a:r>
            <a:r>
              <a:rPr sz="2700" spc="-185" dirty="0">
                <a:latin typeface="Arial"/>
                <a:cs typeface="Arial"/>
              </a:rPr>
              <a:t>INJURIES  </a:t>
            </a:r>
            <a:r>
              <a:rPr sz="2700" spc="10" dirty="0">
                <a:latin typeface="Arial"/>
                <a:cs typeface="Arial"/>
              </a:rPr>
              <a:t>INHALATIONAL/INGESTION	</a:t>
            </a:r>
            <a:r>
              <a:rPr sz="2700" spc="-185" dirty="0">
                <a:latin typeface="Arial"/>
                <a:cs typeface="Arial"/>
              </a:rPr>
              <a:t>INJURIES  </a:t>
            </a:r>
            <a:r>
              <a:rPr sz="2700" spc="-65" dirty="0">
                <a:latin typeface="Arial"/>
                <a:cs typeface="Arial"/>
              </a:rPr>
              <a:t>IATROGENIC</a:t>
            </a:r>
            <a:r>
              <a:rPr sz="2700" spc="105" dirty="0">
                <a:latin typeface="Arial"/>
                <a:cs typeface="Arial"/>
              </a:rPr>
              <a:t> </a:t>
            </a:r>
            <a:r>
              <a:rPr sz="2700" spc="-185" dirty="0">
                <a:latin typeface="Arial"/>
                <a:cs typeface="Arial"/>
              </a:rPr>
              <a:t>INJURIES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83691"/>
            <a:ext cx="582625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268" y="412750"/>
            <a:ext cx="3455035" cy="51098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8605" marR="387350" indent="-256540">
              <a:lnSpc>
                <a:spcPts val="2810"/>
              </a:lnSpc>
              <a:spcBef>
                <a:spcPts val="45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BLUNT 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INJURIES: </a:t>
            </a: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Mc</a:t>
            </a:r>
            <a:r>
              <a:rPr sz="26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600">
              <a:latin typeface="Arial"/>
              <a:cs typeface="Arial"/>
            </a:endParaRPr>
          </a:p>
          <a:p>
            <a:pPr marL="268605">
              <a:lnSpc>
                <a:spcPts val="2610"/>
              </a:lnSpc>
            </a:pPr>
            <a:r>
              <a:rPr sz="2600" spc="200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2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endParaRPr sz="2600">
              <a:latin typeface="Arial"/>
              <a:cs typeface="Arial"/>
            </a:endParaRPr>
          </a:p>
          <a:p>
            <a:pPr marL="268605">
              <a:lnSpc>
                <a:spcPts val="2965"/>
              </a:lnSpc>
            </a:pPr>
            <a:r>
              <a:rPr sz="2600" spc="95" dirty="0">
                <a:solidFill>
                  <a:srgbClr val="FFFFFF"/>
                </a:solidFill>
                <a:latin typeface="Arial"/>
                <a:cs typeface="Arial"/>
              </a:rPr>
              <a:t>accidents</a:t>
            </a:r>
            <a:endParaRPr sz="2600">
              <a:latin typeface="Arial"/>
              <a:cs typeface="Arial"/>
            </a:endParaRPr>
          </a:p>
          <a:p>
            <a:pPr marL="268605" marR="5080" indent="-256540">
              <a:lnSpc>
                <a:spcPct val="9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spc="16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Arial"/>
                <a:cs typeface="Arial"/>
              </a:rPr>
              <a:t>deceleration  </a:t>
            </a:r>
            <a:r>
              <a:rPr sz="2600" spc="135" dirty="0">
                <a:solidFill>
                  <a:srgbClr val="FFFFFF"/>
                </a:solidFill>
                <a:latin typeface="Arial"/>
                <a:cs typeface="Arial"/>
              </a:rPr>
              <a:t>driver </a:t>
            </a:r>
            <a:r>
              <a:rPr sz="2600" spc="9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175" dirty="0">
                <a:solidFill>
                  <a:srgbClr val="FFFFFF"/>
                </a:solidFill>
                <a:latin typeface="Arial"/>
                <a:cs typeface="Arial"/>
              </a:rPr>
              <a:t>thrust  </a:t>
            </a:r>
            <a:r>
              <a:rPr sz="2600" spc="155" dirty="0">
                <a:solidFill>
                  <a:srgbClr val="FFFFFF"/>
                </a:solidFill>
                <a:latin typeface="Arial"/>
                <a:cs typeface="Arial"/>
              </a:rPr>
              <a:t>forward </a:t>
            </a:r>
            <a:r>
              <a:rPr sz="2600" spc="18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600" spc="105" dirty="0">
                <a:solidFill>
                  <a:srgbClr val="FFFFFF"/>
                </a:solidFill>
                <a:latin typeface="Arial"/>
                <a:cs typeface="Arial"/>
              </a:rPr>
              <a:t>neck  </a:t>
            </a:r>
            <a:r>
              <a:rPr sz="2600" spc="130" dirty="0">
                <a:solidFill>
                  <a:srgbClr val="FFFFFF"/>
                </a:solidFill>
                <a:latin typeface="Arial"/>
                <a:cs typeface="Arial"/>
              </a:rPr>
              <a:t>hyperextended:  </a:t>
            </a:r>
            <a:r>
              <a:rPr sz="2600" spc="185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600" spc="13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600" spc="155" dirty="0">
                <a:solidFill>
                  <a:srgbClr val="FFFFFF"/>
                </a:solidFill>
                <a:latin typeface="Arial"/>
                <a:cs typeface="Arial"/>
              </a:rPr>
              <a:t>protection </a:t>
            </a:r>
            <a:r>
              <a:rPr sz="2600" spc="18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spc="140" dirty="0">
                <a:solidFill>
                  <a:srgbClr val="FFFFFF"/>
                </a:solidFill>
                <a:latin typeface="Arial"/>
                <a:cs typeface="Arial"/>
              </a:rPr>
              <a:t>mandible, </a:t>
            </a:r>
            <a:r>
              <a:rPr sz="2600" spc="145" dirty="0">
                <a:solidFill>
                  <a:srgbClr val="FFFFFF"/>
                </a:solidFill>
                <a:latin typeface="Arial"/>
                <a:cs typeface="Arial"/>
              </a:rPr>
              <a:t>larynx  </a:t>
            </a:r>
            <a:r>
              <a:rPr sz="2600" spc="6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600" spc="145" dirty="0">
                <a:solidFill>
                  <a:srgbClr val="FFFFFF"/>
                </a:solidFill>
                <a:latin typeface="Arial"/>
                <a:cs typeface="Arial"/>
              </a:rPr>
              <a:t>strike </a:t>
            </a:r>
            <a:r>
              <a:rPr sz="2600" spc="185" dirty="0">
                <a:solidFill>
                  <a:srgbClr val="FFFFFF"/>
                </a:solidFill>
                <a:latin typeface="Arial"/>
                <a:cs typeface="Arial"/>
              </a:rPr>
              <a:t>wheel/  </a:t>
            </a:r>
            <a:r>
              <a:rPr sz="2600" spc="120" dirty="0">
                <a:solidFill>
                  <a:srgbClr val="FFFFFF"/>
                </a:solidFill>
                <a:latin typeface="Arial"/>
                <a:cs typeface="Arial"/>
              </a:rPr>
              <a:t>dashboard </a:t>
            </a:r>
            <a:r>
              <a:rPr sz="2600" spc="100" dirty="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sz="2600" spc="105" dirty="0">
                <a:solidFill>
                  <a:srgbClr val="FFFFFF"/>
                </a:solidFill>
                <a:latin typeface="Arial"/>
                <a:cs typeface="Arial"/>
              </a:rPr>
              <a:t>compressed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6200" y="3962400"/>
            <a:ext cx="4671059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975105"/>
            <a:ext cx="8168640" cy="430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10" dirty="0">
                <a:latin typeface="Arial"/>
                <a:cs typeface="Arial"/>
              </a:rPr>
              <a:t>Clothesline </a:t>
            </a:r>
            <a:r>
              <a:rPr sz="2700" spc="165" dirty="0">
                <a:latin typeface="Arial"/>
                <a:cs typeface="Arial"/>
              </a:rPr>
              <a:t>injury </a:t>
            </a:r>
            <a:r>
              <a:rPr sz="2700" spc="100" dirty="0">
                <a:latin typeface="Arial"/>
                <a:cs typeface="Arial"/>
              </a:rPr>
              <a:t>: </a:t>
            </a:r>
            <a:r>
              <a:rPr sz="2700" spc="150" dirty="0">
                <a:latin typeface="Arial"/>
                <a:cs typeface="Arial"/>
              </a:rPr>
              <a:t>rider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85" dirty="0">
                <a:latin typeface="Arial"/>
                <a:cs typeface="Arial"/>
              </a:rPr>
              <a:t>vehicle </a:t>
            </a:r>
            <a:r>
              <a:rPr sz="2700" spc="100" dirty="0">
                <a:latin typeface="Arial"/>
                <a:cs typeface="Arial"/>
              </a:rPr>
              <a:t>: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motorcycle  </a:t>
            </a:r>
            <a:r>
              <a:rPr sz="2700" spc="175" dirty="0">
                <a:latin typeface="Arial"/>
                <a:cs typeface="Arial"/>
              </a:rPr>
              <a:t>or </a:t>
            </a:r>
            <a:r>
              <a:rPr sz="2700" spc="140" dirty="0">
                <a:latin typeface="Arial"/>
                <a:cs typeface="Arial"/>
              </a:rPr>
              <a:t>snowmobile: </a:t>
            </a:r>
            <a:r>
              <a:rPr sz="2700" spc="125" dirty="0">
                <a:latin typeface="Arial"/>
                <a:cs typeface="Arial"/>
              </a:rPr>
              <a:t>encounter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85" dirty="0">
                <a:latin typeface="Arial"/>
                <a:cs typeface="Arial"/>
              </a:rPr>
              <a:t>fixed </a:t>
            </a:r>
            <a:r>
              <a:rPr sz="2700" spc="165" dirty="0">
                <a:latin typeface="Arial"/>
                <a:cs typeface="Arial"/>
              </a:rPr>
              <a:t>horizontal  </a:t>
            </a:r>
            <a:r>
              <a:rPr sz="2700" spc="140" dirty="0">
                <a:latin typeface="Arial"/>
                <a:cs typeface="Arial"/>
              </a:rPr>
              <a:t>object </a:t>
            </a:r>
            <a:r>
              <a:rPr sz="2700" spc="120" dirty="0">
                <a:latin typeface="Arial"/>
                <a:cs typeface="Arial"/>
              </a:rPr>
              <a:t>at </a:t>
            </a:r>
            <a:r>
              <a:rPr sz="2700" spc="105" dirty="0">
                <a:latin typeface="Arial"/>
                <a:cs typeface="Arial"/>
              </a:rPr>
              <a:t>neck, </a:t>
            </a:r>
            <a:r>
              <a:rPr sz="2700" spc="130" dirty="0">
                <a:latin typeface="Arial"/>
                <a:cs typeface="Arial"/>
              </a:rPr>
              <a:t>clotheline </a:t>
            </a:r>
            <a:r>
              <a:rPr sz="2700" spc="120" dirty="0">
                <a:latin typeface="Arial"/>
                <a:cs typeface="Arial"/>
              </a:rPr>
              <a:t>at </a:t>
            </a:r>
            <a:r>
              <a:rPr sz="2700" spc="105" dirty="0">
                <a:latin typeface="Arial"/>
                <a:cs typeface="Arial"/>
              </a:rPr>
              <a:t>neck, </a:t>
            </a:r>
            <a:r>
              <a:rPr sz="2700" spc="120" dirty="0">
                <a:latin typeface="Arial"/>
                <a:cs typeface="Arial"/>
              </a:rPr>
              <a:t>there </a:t>
            </a:r>
            <a:r>
              <a:rPr sz="2700" spc="100" dirty="0">
                <a:latin typeface="Arial"/>
                <a:cs typeface="Arial"/>
              </a:rPr>
              <a:t>is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large  </a:t>
            </a:r>
            <a:r>
              <a:rPr sz="2800" spc="175" dirty="0">
                <a:latin typeface="Arial"/>
                <a:cs typeface="Arial"/>
              </a:rPr>
              <a:t>amount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95" dirty="0">
                <a:latin typeface="Arial"/>
                <a:cs typeface="Arial"/>
              </a:rPr>
              <a:t>energy </a:t>
            </a:r>
            <a:r>
              <a:rPr sz="2700" spc="110" dirty="0">
                <a:latin typeface="Arial"/>
                <a:cs typeface="Arial"/>
              </a:rPr>
              <a:t>against </a:t>
            </a:r>
            <a:r>
              <a:rPr sz="2700" spc="125" dirty="0">
                <a:latin typeface="Arial"/>
                <a:cs typeface="Arial"/>
              </a:rPr>
              <a:t>small </a:t>
            </a:r>
            <a:r>
              <a:rPr sz="2700" spc="90" dirty="0">
                <a:latin typeface="Arial"/>
                <a:cs typeface="Arial"/>
              </a:rPr>
              <a:t>surface  </a:t>
            </a:r>
            <a:r>
              <a:rPr sz="2700" spc="105" dirty="0">
                <a:latin typeface="Arial"/>
                <a:cs typeface="Arial"/>
              </a:rPr>
              <a:t>causing </a:t>
            </a:r>
            <a:r>
              <a:rPr sz="2700" spc="114" dirty="0">
                <a:latin typeface="Arial"/>
                <a:cs typeface="Arial"/>
              </a:rPr>
              <a:t>separation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35" dirty="0">
                <a:latin typeface="Arial"/>
                <a:cs typeface="Arial"/>
              </a:rPr>
              <a:t>cricoid </a:t>
            </a:r>
            <a:r>
              <a:rPr sz="2700" spc="215" dirty="0">
                <a:latin typeface="Arial"/>
                <a:cs typeface="Arial"/>
              </a:rPr>
              <a:t>from </a:t>
            </a:r>
            <a:r>
              <a:rPr sz="2700" spc="145" dirty="0">
                <a:latin typeface="Arial"/>
                <a:cs typeface="Arial"/>
              </a:rPr>
              <a:t>larynx </a:t>
            </a:r>
            <a:r>
              <a:rPr sz="2700" spc="175" dirty="0">
                <a:latin typeface="Arial"/>
                <a:cs typeface="Arial"/>
              </a:rPr>
              <a:t>or 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9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trachea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20" dirty="0">
                <a:latin typeface="Arial"/>
                <a:cs typeface="Arial"/>
              </a:rPr>
              <a:t>Strangulation </a:t>
            </a:r>
            <a:r>
              <a:rPr sz="2700" spc="100" dirty="0">
                <a:latin typeface="Arial"/>
                <a:cs typeface="Arial"/>
              </a:rPr>
              <a:t>: </a:t>
            </a:r>
            <a:r>
              <a:rPr sz="2700" spc="145" dirty="0">
                <a:latin typeface="Arial"/>
                <a:cs typeface="Arial"/>
              </a:rPr>
              <a:t>initially </a:t>
            </a:r>
            <a:r>
              <a:rPr sz="2700" spc="110" dirty="0">
                <a:latin typeface="Arial"/>
                <a:cs typeface="Arial"/>
              </a:rPr>
              <a:t>abrasion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skin</a:t>
            </a:r>
            <a:endParaRPr sz="2700">
              <a:latin typeface="Arial"/>
              <a:cs typeface="Arial"/>
            </a:endParaRPr>
          </a:p>
          <a:p>
            <a:pPr marL="268605" marR="332740" indent="-256540">
              <a:lnSpc>
                <a:spcPct val="100000"/>
              </a:lnSpc>
              <a:spcBef>
                <a:spcPts val="405"/>
              </a:spcBef>
              <a:tabLst>
                <a:tab pos="485140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	</a:t>
            </a:r>
            <a:r>
              <a:rPr sz="2700" spc="200" dirty="0">
                <a:latin typeface="Arial"/>
                <a:cs typeface="Arial"/>
              </a:rPr>
              <a:t>12 </a:t>
            </a:r>
            <a:r>
              <a:rPr sz="2700" spc="660" dirty="0">
                <a:latin typeface="Arial"/>
                <a:cs typeface="Arial"/>
              </a:rPr>
              <a:t>-</a:t>
            </a:r>
            <a:r>
              <a:rPr sz="2700" spc="-370" dirty="0">
                <a:latin typeface="Arial"/>
                <a:cs typeface="Arial"/>
              </a:rPr>
              <a:t> </a:t>
            </a:r>
            <a:r>
              <a:rPr sz="2700" spc="200" dirty="0">
                <a:latin typeface="Arial"/>
                <a:cs typeface="Arial"/>
              </a:rPr>
              <a:t>24 </a:t>
            </a:r>
            <a:r>
              <a:rPr sz="2700" spc="135" dirty="0">
                <a:latin typeface="Arial"/>
                <a:cs typeface="Arial"/>
              </a:rPr>
              <a:t>hrs </a:t>
            </a:r>
            <a:r>
              <a:rPr sz="2700" spc="120" dirty="0">
                <a:latin typeface="Arial"/>
                <a:cs typeface="Arial"/>
              </a:rPr>
              <a:t>later </a:t>
            </a:r>
            <a:r>
              <a:rPr sz="2700" spc="85" dirty="0">
                <a:latin typeface="Arial"/>
                <a:cs typeface="Arial"/>
              </a:rPr>
              <a:t>edema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5" dirty="0">
                <a:latin typeface="Arial"/>
                <a:cs typeface="Arial"/>
              </a:rPr>
              <a:t>larynx </a:t>
            </a:r>
            <a:r>
              <a:rPr sz="2700" spc="125" dirty="0">
                <a:latin typeface="Arial"/>
                <a:cs typeface="Arial"/>
              </a:rPr>
              <a:t>leading </a:t>
            </a:r>
            <a:r>
              <a:rPr sz="2700" spc="200" dirty="0">
                <a:latin typeface="Arial"/>
                <a:cs typeface="Arial"/>
              </a:rPr>
              <a:t>to  </a:t>
            </a:r>
            <a:r>
              <a:rPr sz="2700" spc="85" dirty="0">
                <a:latin typeface="Arial"/>
                <a:cs typeface="Arial"/>
              </a:rPr>
              <a:t>airway </a:t>
            </a:r>
            <a:r>
              <a:rPr sz="2700" spc="145" dirty="0">
                <a:latin typeface="Arial"/>
                <a:cs typeface="Arial"/>
              </a:rPr>
              <a:t>compromise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18084"/>
            <a:ext cx="7942580" cy="13735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95" dirty="0"/>
              <a:t>Penetrating </a:t>
            </a:r>
            <a:r>
              <a:rPr sz="2700" spc="140" dirty="0"/>
              <a:t>injuries </a:t>
            </a:r>
            <a:r>
              <a:rPr sz="2700" spc="100" dirty="0"/>
              <a:t>: </a:t>
            </a:r>
            <a:r>
              <a:rPr sz="2700" spc="165" dirty="0"/>
              <a:t>gunshot </a:t>
            </a:r>
            <a:r>
              <a:rPr sz="2700" spc="175" dirty="0"/>
              <a:t>or </a:t>
            </a:r>
            <a:r>
              <a:rPr sz="2700" spc="160" dirty="0"/>
              <a:t>knife</a:t>
            </a:r>
            <a:r>
              <a:rPr sz="2700" spc="-155" dirty="0"/>
              <a:t> </a:t>
            </a:r>
            <a:r>
              <a:rPr sz="2700" spc="140" dirty="0"/>
              <a:t>injuries</a:t>
            </a:r>
            <a:endParaRPr sz="2700"/>
          </a:p>
          <a:p>
            <a:pPr marL="268605" marR="1122045" indent="-256540">
              <a:lnSpc>
                <a:spcPct val="100499"/>
              </a:lnSpc>
              <a:spcBef>
                <a:spcPts val="36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105" dirty="0"/>
              <a:t>Gunshots </a:t>
            </a:r>
            <a:r>
              <a:rPr sz="2800" spc="125" dirty="0"/>
              <a:t>at </a:t>
            </a:r>
            <a:r>
              <a:rPr sz="2700" spc="75" dirty="0"/>
              <a:t>close </a:t>
            </a:r>
            <a:r>
              <a:rPr sz="2700" spc="105" dirty="0"/>
              <a:t>range </a:t>
            </a:r>
            <a:r>
              <a:rPr sz="2700" spc="175" dirty="0"/>
              <a:t>impart</a:t>
            </a:r>
            <a:r>
              <a:rPr sz="2700" spc="20" dirty="0"/>
              <a:t> </a:t>
            </a:r>
            <a:r>
              <a:rPr sz="2700" spc="110" dirty="0"/>
              <a:t>intense  </a:t>
            </a:r>
            <a:r>
              <a:rPr sz="2700" spc="95" dirty="0"/>
              <a:t>energy </a:t>
            </a:r>
            <a:r>
              <a:rPr sz="2700" spc="114" dirty="0"/>
              <a:t>and </a:t>
            </a:r>
            <a:r>
              <a:rPr sz="2700" spc="60" dirty="0"/>
              <a:t>are </a:t>
            </a:r>
            <a:r>
              <a:rPr sz="2700" spc="110" dirty="0"/>
              <a:t>usually</a:t>
            </a:r>
            <a:r>
              <a:rPr sz="2700" spc="85" dirty="0"/>
              <a:t> </a:t>
            </a:r>
            <a:r>
              <a:rPr sz="2700" spc="130" dirty="0"/>
              <a:t>fatal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45668" y="2764408"/>
            <a:ext cx="7449184" cy="22155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5" dirty="0">
                <a:latin typeface="Arial"/>
                <a:cs typeface="Arial"/>
              </a:rPr>
              <a:t>Long range </a:t>
            </a:r>
            <a:r>
              <a:rPr sz="2700" spc="100" dirty="0">
                <a:latin typeface="Arial"/>
                <a:cs typeface="Arial"/>
              </a:rPr>
              <a:t>: damage may be</a:t>
            </a:r>
            <a:r>
              <a:rPr sz="2700" spc="60" dirty="0">
                <a:latin typeface="Arial"/>
                <a:cs typeface="Arial"/>
              </a:rPr>
              <a:t> </a:t>
            </a:r>
            <a:r>
              <a:rPr sz="2700" spc="175" dirty="0">
                <a:latin typeface="Arial"/>
                <a:cs typeface="Arial"/>
              </a:rPr>
              <a:t>minimal</a:t>
            </a:r>
            <a:endParaRPr sz="2700" dirty="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35" dirty="0">
                <a:latin typeface="Arial"/>
                <a:cs typeface="Arial"/>
              </a:rPr>
              <a:t>High </a:t>
            </a:r>
            <a:r>
              <a:rPr sz="2700" spc="110" dirty="0">
                <a:latin typeface="Arial"/>
                <a:cs typeface="Arial"/>
              </a:rPr>
              <a:t>velocity </a:t>
            </a:r>
            <a:r>
              <a:rPr sz="2700" spc="90" dirty="0">
                <a:latin typeface="Arial"/>
                <a:cs typeface="Arial"/>
              </a:rPr>
              <a:t>weapons </a:t>
            </a:r>
            <a:r>
              <a:rPr sz="2700" spc="100" dirty="0">
                <a:latin typeface="Arial"/>
                <a:cs typeface="Arial"/>
              </a:rPr>
              <a:t>: </a:t>
            </a:r>
            <a:r>
              <a:rPr sz="2700" spc="165" dirty="0">
                <a:latin typeface="Arial"/>
                <a:cs typeface="Arial"/>
              </a:rPr>
              <a:t>surrounding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tissue  </a:t>
            </a:r>
            <a:r>
              <a:rPr sz="2700" spc="100" dirty="0">
                <a:latin typeface="Arial"/>
                <a:cs typeface="Arial"/>
              </a:rPr>
              <a:t>damage is </a:t>
            </a:r>
            <a:r>
              <a:rPr sz="2700" spc="140" dirty="0">
                <a:latin typeface="Arial"/>
                <a:cs typeface="Arial"/>
              </a:rPr>
              <a:t>significant, </a:t>
            </a:r>
            <a:r>
              <a:rPr sz="2700" spc="125" dirty="0">
                <a:latin typeface="Arial"/>
                <a:cs typeface="Arial"/>
              </a:rPr>
              <a:t>wide </a:t>
            </a:r>
            <a:r>
              <a:rPr sz="2700" spc="145" dirty="0">
                <a:latin typeface="Arial"/>
                <a:cs typeface="Arial"/>
              </a:rPr>
              <a:t>debridement  </a:t>
            </a:r>
            <a:r>
              <a:rPr sz="2700" spc="85" dirty="0">
                <a:latin typeface="Arial"/>
                <a:cs typeface="Arial"/>
              </a:rPr>
              <a:t>advisable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4872"/>
            <a:ext cx="7524115" cy="31102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spc="125" dirty="0">
                <a:solidFill>
                  <a:srgbClr val="B5490F"/>
                </a:solidFill>
                <a:latin typeface="Arial"/>
                <a:cs typeface="Arial"/>
              </a:rPr>
              <a:t>Hyoid </a:t>
            </a:r>
            <a:r>
              <a:rPr sz="2700" spc="130" dirty="0">
                <a:solidFill>
                  <a:srgbClr val="B5490F"/>
                </a:solidFill>
                <a:latin typeface="Arial"/>
                <a:cs typeface="Arial"/>
              </a:rPr>
              <a:t>bone</a:t>
            </a:r>
            <a:r>
              <a:rPr sz="2700" spc="70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35" dirty="0">
                <a:latin typeface="Arial"/>
                <a:cs typeface="Arial"/>
              </a:rPr>
              <a:t>May </a:t>
            </a:r>
            <a:r>
              <a:rPr sz="2700" spc="95" dirty="0">
                <a:latin typeface="Arial"/>
                <a:cs typeface="Arial"/>
              </a:rPr>
              <a:t>be</a:t>
            </a:r>
            <a:r>
              <a:rPr sz="2700" spc="16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fractured</a:t>
            </a:r>
            <a:endParaRPr sz="2700">
              <a:latin typeface="Arial"/>
              <a:cs typeface="Arial"/>
            </a:endParaRPr>
          </a:p>
          <a:p>
            <a:pPr marL="268605" marR="97790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  <a:tab pos="1123950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25" dirty="0">
                <a:latin typeface="Arial"/>
                <a:cs typeface="Arial"/>
              </a:rPr>
              <a:t>Can	</a:t>
            </a:r>
            <a:r>
              <a:rPr sz="2700" spc="40" dirty="0">
                <a:latin typeface="Arial"/>
                <a:cs typeface="Arial"/>
              </a:rPr>
              <a:t>cause </a:t>
            </a:r>
            <a:r>
              <a:rPr sz="2700" spc="204" dirty="0">
                <a:latin typeface="Arial"/>
                <a:cs typeface="Arial"/>
              </a:rPr>
              <a:t>mild </a:t>
            </a:r>
            <a:r>
              <a:rPr sz="2700" spc="165" dirty="0">
                <a:latin typeface="Arial"/>
                <a:cs typeface="Arial"/>
              </a:rPr>
              <a:t>discomfort </a:t>
            </a:r>
            <a:r>
              <a:rPr sz="2700" spc="175" dirty="0">
                <a:latin typeface="Arial"/>
                <a:cs typeface="Arial"/>
              </a:rPr>
              <a:t>or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painful  </a:t>
            </a:r>
            <a:r>
              <a:rPr sz="2700" spc="130" dirty="0">
                <a:latin typeface="Arial"/>
                <a:cs typeface="Arial"/>
              </a:rPr>
              <a:t>swallowing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25" dirty="0">
                <a:latin typeface="Arial"/>
                <a:cs typeface="Arial"/>
              </a:rPr>
              <a:t>Rarely </a:t>
            </a:r>
            <a:r>
              <a:rPr sz="2700" spc="60" dirty="0">
                <a:latin typeface="Arial"/>
                <a:cs typeface="Arial"/>
              </a:rPr>
              <a:t>can </a:t>
            </a:r>
            <a:r>
              <a:rPr sz="2700" spc="85" dirty="0">
                <a:latin typeface="Arial"/>
                <a:cs typeface="Arial"/>
              </a:rPr>
              <a:t>lead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75" dirty="0">
                <a:latin typeface="Arial"/>
                <a:cs typeface="Arial"/>
              </a:rPr>
              <a:t>formation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10" dirty="0">
                <a:latin typeface="Arial"/>
                <a:cs typeface="Arial"/>
              </a:rPr>
              <a:t>bursa </a:t>
            </a:r>
            <a:r>
              <a:rPr sz="2700" spc="120" dirty="0">
                <a:latin typeface="Arial"/>
                <a:cs typeface="Arial"/>
              </a:rPr>
              <a:t>at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45" dirty="0">
                <a:latin typeface="Arial"/>
                <a:cs typeface="Arial"/>
              </a:rPr>
              <a:t>fractured </a:t>
            </a:r>
            <a:r>
              <a:rPr sz="2700" spc="95" dirty="0">
                <a:latin typeface="Arial"/>
                <a:cs typeface="Arial"/>
              </a:rPr>
              <a:t>ends </a:t>
            </a:r>
            <a:r>
              <a:rPr sz="2700" spc="135" dirty="0">
                <a:latin typeface="Arial"/>
                <a:cs typeface="Arial"/>
              </a:rPr>
              <a:t>which </a:t>
            </a:r>
            <a:r>
              <a:rPr sz="2700" spc="60" dirty="0">
                <a:latin typeface="Arial"/>
                <a:cs typeface="Arial"/>
              </a:rPr>
              <a:t>can </a:t>
            </a:r>
            <a:r>
              <a:rPr sz="2700" spc="95" dirty="0">
                <a:latin typeface="Arial"/>
                <a:cs typeface="Arial"/>
              </a:rPr>
              <a:t>be </a:t>
            </a:r>
            <a:r>
              <a:rPr sz="2700" spc="125" dirty="0">
                <a:latin typeface="Arial"/>
                <a:cs typeface="Arial"/>
              </a:rPr>
              <a:t>treated </a:t>
            </a:r>
            <a:r>
              <a:rPr sz="2700" spc="120" dirty="0">
                <a:latin typeface="Arial"/>
                <a:cs typeface="Arial"/>
              </a:rPr>
              <a:t>by  </a:t>
            </a:r>
            <a:r>
              <a:rPr sz="2700" spc="125" dirty="0">
                <a:latin typeface="Arial"/>
                <a:cs typeface="Arial"/>
              </a:rPr>
              <a:t>excision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4872"/>
            <a:ext cx="7872095" cy="39839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spc="145" dirty="0">
                <a:solidFill>
                  <a:srgbClr val="B5490F"/>
                </a:solidFill>
                <a:latin typeface="Arial"/>
                <a:cs typeface="Arial"/>
              </a:rPr>
              <a:t>Thyroid </a:t>
            </a:r>
            <a:r>
              <a:rPr sz="2700" spc="105" dirty="0">
                <a:solidFill>
                  <a:srgbClr val="B5490F"/>
                </a:solidFill>
                <a:latin typeface="Arial"/>
                <a:cs typeface="Arial"/>
              </a:rPr>
              <a:t>cartilage </a:t>
            </a:r>
            <a:r>
              <a:rPr sz="2700" spc="80" dirty="0">
                <a:solidFill>
                  <a:srgbClr val="B5490F"/>
                </a:solidFill>
                <a:latin typeface="Arial"/>
                <a:cs typeface="Arial"/>
              </a:rPr>
              <a:t>&amp;</a:t>
            </a:r>
            <a:r>
              <a:rPr sz="2700" spc="35" dirty="0">
                <a:solidFill>
                  <a:srgbClr val="B5490F"/>
                </a:solidFill>
                <a:latin typeface="Arial"/>
                <a:cs typeface="Arial"/>
              </a:rPr>
              <a:t> </a:t>
            </a:r>
            <a:r>
              <a:rPr sz="2700" spc="120" dirty="0">
                <a:solidFill>
                  <a:srgbClr val="B5490F"/>
                </a:solidFill>
                <a:latin typeface="Arial"/>
                <a:cs typeface="Arial"/>
              </a:rPr>
              <a:t>arytenoids</a:t>
            </a:r>
            <a:endParaRPr sz="2700">
              <a:latin typeface="Arial"/>
              <a:cs typeface="Arial"/>
            </a:endParaRPr>
          </a:p>
          <a:p>
            <a:pPr marL="268605" marR="287655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45" dirty="0">
                <a:latin typeface="Arial"/>
                <a:cs typeface="Arial"/>
              </a:rPr>
              <a:t>Commonly fractured </a:t>
            </a:r>
            <a:r>
              <a:rPr sz="2700" spc="120" dirty="0">
                <a:latin typeface="Arial"/>
                <a:cs typeface="Arial"/>
              </a:rPr>
              <a:t>due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prominence 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70" dirty="0">
                <a:latin typeface="Arial"/>
                <a:cs typeface="Arial"/>
              </a:rPr>
              <a:t>thyroid </a:t>
            </a:r>
            <a:r>
              <a:rPr sz="2700" spc="105" dirty="0">
                <a:latin typeface="Arial"/>
                <a:cs typeface="Arial"/>
              </a:rPr>
              <a:t>cartilage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neck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5" dirty="0">
                <a:latin typeface="Arial"/>
                <a:cs typeface="Arial"/>
              </a:rPr>
              <a:t>This </a:t>
            </a:r>
            <a:r>
              <a:rPr sz="2700" spc="165" dirty="0">
                <a:latin typeface="Arial"/>
                <a:cs typeface="Arial"/>
              </a:rPr>
              <a:t>injury </a:t>
            </a:r>
            <a:r>
              <a:rPr sz="2700" spc="105" dirty="0">
                <a:latin typeface="Arial"/>
                <a:cs typeface="Arial"/>
              </a:rPr>
              <a:t>depends </a:t>
            </a:r>
            <a:r>
              <a:rPr sz="2700" spc="160" dirty="0">
                <a:latin typeface="Arial"/>
                <a:cs typeface="Arial"/>
              </a:rPr>
              <a:t>on </a:t>
            </a:r>
            <a:r>
              <a:rPr sz="2700" spc="90" dirty="0">
                <a:latin typeface="Arial"/>
                <a:cs typeface="Arial"/>
              </a:rPr>
              <a:t>degree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calcification 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cartilage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45" dirty="0">
                <a:latin typeface="Arial"/>
                <a:cs typeface="Arial"/>
              </a:rPr>
              <a:t>Minimal </a:t>
            </a:r>
            <a:r>
              <a:rPr sz="2700" spc="165" dirty="0">
                <a:latin typeface="Arial"/>
                <a:cs typeface="Arial"/>
              </a:rPr>
              <a:t>injury </a:t>
            </a:r>
            <a:r>
              <a:rPr sz="2700" spc="-155" dirty="0">
                <a:latin typeface="Arial"/>
                <a:cs typeface="Arial"/>
              </a:rPr>
              <a:t>– </a:t>
            </a:r>
            <a:r>
              <a:rPr sz="2700" spc="165" dirty="0">
                <a:latin typeface="Arial"/>
                <a:cs typeface="Arial"/>
              </a:rPr>
              <a:t>no</a:t>
            </a:r>
            <a:r>
              <a:rPr sz="2700" spc="-37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fracture</a:t>
            </a:r>
            <a:endParaRPr sz="2700">
              <a:latin typeface="Arial"/>
              <a:cs typeface="Arial"/>
            </a:endParaRPr>
          </a:p>
          <a:p>
            <a:pPr marL="268605" marR="38544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30" dirty="0">
                <a:latin typeface="Arial"/>
                <a:cs typeface="Arial"/>
              </a:rPr>
              <a:t>If </a:t>
            </a:r>
            <a:r>
              <a:rPr sz="2700" spc="125" dirty="0">
                <a:latin typeface="Arial"/>
                <a:cs typeface="Arial"/>
              </a:rPr>
              <a:t>pushed </a:t>
            </a:r>
            <a:r>
              <a:rPr sz="2700" spc="105" dirty="0">
                <a:latin typeface="Arial"/>
                <a:cs typeface="Arial"/>
              </a:rPr>
              <a:t>backwards </a:t>
            </a:r>
            <a:r>
              <a:rPr sz="2700" spc="95" dirty="0">
                <a:latin typeface="Arial"/>
                <a:cs typeface="Arial"/>
              </a:rPr>
              <a:t>over </a:t>
            </a:r>
            <a:r>
              <a:rPr sz="2700" spc="75" dirty="0">
                <a:latin typeface="Arial"/>
                <a:cs typeface="Arial"/>
              </a:rPr>
              <a:t>cervical  </a:t>
            </a:r>
            <a:r>
              <a:rPr sz="2700" spc="145" dirty="0">
                <a:latin typeface="Arial"/>
                <a:cs typeface="Arial"/>
              </a:rPr>
              <a:t>spine,thyroid </a:t>
            </a:r>
            <a:r>
              <a:rPr sz="2700" spc="50" dirty="0">
                <a:latin typeface="Arial"/>
                <a:cs typeface="Arial"/>
              </a:rPr>
              <a:t>ala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90" dirty="0">
                <a:latin typeface="Arial"/>
                <a:cs typeface="Arial"/>
              </a:rPr>
              <a:t>splayed </a:t>
            </a:r>
            <a:r>
              <a:rPr sz="2700" spc="125" dirty="0">
                <a:latin typeface="Arial"/>
                <a:cs typeface="Arial"/>
              </a:rPr>
              <a:t>apart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-10" dirty="0">
                <a:latin typeface="Arial"/>
                <a:cs typeface="Arial"/>
              </a:rPr>
              <a:t>a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more  </a:t>
            </a:r>
            <a:r>
              <a:rPr sz="2700" spc="130" dirty="0">
                <a:latin typeface="Arial"/>
                <a:cs typeface="Arial"/>
              </a:rPr>
              <a:t>obtuse</a:t>
            </a:r>
            <a:r>
              <a:rPr sz="2700" spc="95" dirty="0">
                <a:latin typeface="Arial"/>
                <a:cs typeface="Arial"/>
              </a:rPr>
              <a:t> angle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186</Words>
  <Application>Microsoft Office PowerPoint</Application>
  <PresentationFormat>On-screen Show (4:3)</PresentationFormat>
  <Paragraphs>141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LARYNGEAL TRAUMA                   </vt:lpstr>
      <vt:lpstr>Slide 2</vt:lpstr>
      <vt:lpstr>Slide 3</vt:lpstr>
      <vt:lpstr>Slide 4</vt:lpstr>
      <vt:lpstr>Slide 5</vt:lpstr>
      <vt:lpstr>Slide 6</vt:lpstr>
      <vt:lpstr> Penetrating injuries : gunshot or knife injuries  Gunshots at close range impart intense  energy and are usually fatal</vt:lpstr>
      <vt:lpstr>Slide 8</vt:lpstr>
      <vt:lpstr>Slide 9</vt:lpstr>
      <vt:lpstr> This can lead to pre-epiglottic space bleeding  &amp; posterior displacement of epiglottis  Calcified thyroid cartilage gets shattered  resulting in communited fracture</vt:lpstr>
      <vt:lpstr>Slide 11</vt:lpstr>
      <vt:lpstr>Slide 12</vt:lpstr>
      <vt:lpstr>Slide 13</vt:lpstr>
      <vt:lpstr>Slide 14</vt:lpstr>
      <vt:lpstr> Diagnosis Symptoms : Change in voice ,Difficulty in  breathing,Dysphonia,Dyspaghia,Pain,Cough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 Open surgical exploration &amp; repair</vt:lpstr>
      <vt:lpstr>Slide 27</vt:lpstr>
      <vt:lpstr> Antireflux – proton pump inhibitors routinely used  to prevent reflux which can cause mucosal damage  &amp; scarring.  Avoid nasogastric tubes as it erodes the postcricoid  mucosa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 LARYNGEAL TRAUMA</dc:title>
  <dc:creator>rohith chendigi</dc:creator>
  <cp:lastModifiedBy>mayank</cp:lastModifiedBy>
  <cp:revision>13</cp:revision>
  <dcterms:created xsi:type="dcterms:W3CDTF">2018-09-24T13:35:17Z</dcterms:created>
  <dcterms:modified xsi:type="dcterms:W3CDTF">2019-09-19T05:31:37Z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2018-09-24T00:00:00Z</vt:filetime>
  </property>
</Properties>
</file>