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48"/>
  </p:notesMasterIdLst>
  <p:sldIdLst>
    <p:sldId id="256" r:id="rId2"/>
    <p:sldId id="257" r:id="rId3"/>
    <p:sldId id="273" r:id="rId4"/>
    <p:sldId id="262" r:id="rId5"/>
    <p:sldId id="274" r:id="rId6"/>
    <p:sldId id="279" r:id="rId7"/>
    <p:sldId id="265" r:id="rId8"/>
    <p:sldId id="280" r:id="rId9"/>
    <p:sldId id="281" r:id="rId10"/>
    <p:sldId id="282" r:id="rId11"/>
    <p:sldId id="283" r:id="rId12"/>
    <p:sldId id="276" r:id="rId13"/>
    <p:sldId id="275" r:id="rId14"/>
    <p:sldId id="277" r:id="rId15"/>
    <p:sldId id="278" r:id="rId16"/>
    <p:sldId id="284" r:id="rId17"/>
    <p:sldId id="285" r:id="rId18"/>
    <p:sldId id="286" r:id="rId19"/>
    <p:sldId id="287" r:id="rId20"/>
    <p:sldId id="266" r:id="rId21"/>
    <p:sldId id="267" r:id="rId22"/>
    <p:sldId id="268" r:id="rId23"/>
    <p:sldId id="269" r:id="rId24"/>
    <p:sldId id="270" r:id="rId25"/>
    <p:sldId id="272" r:id="rId26"/>
    <p:sldId id="271" r:id="rId27"/>
    <p:sldId id="290" r:id="rId28"/>
    <p:sldId id="288" r:id="rId29"/>
    <p:sldId id="28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91" r:id="rId43"/>
    <p:sldId id="292" r:id="rId44"/>
    <p:sldId id="293" r:id="rId45"/>
    <p:sldId id="294" r:id="rId46"/>
    <p:sldId id="29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3F95A-0A51-45CA-BF23-1C12186E76E7}" type="datetimeFigureOut">
              <a:rPr lang="en-IN" smtClean="0"/>
              <a:pPr/>
              <a:t>02-04-2020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A97A-CAC4-4494-AD63-95AEE7396A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12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CE251-7FF0-48E9-BA89-29D04857A5E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138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14DAC-D378-420D-863A-D211E444D44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29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D9091-6C5E-4472-AFCB-B3FDD18DA0E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97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717ED-2C39-4CA8-9A95-E3D3E9FFEC9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267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1C48F-1FA9-4CFE-994B-66953AB027E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85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2B090-7CFB-45BD-BC07-96CE0A7D509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8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BD628-8B57-424D-BCD1-4FCF74798EC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8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416B8-DC45-4E8C-9A00-247C5973968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077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2CA49-505E-4990-AB76-6F421631416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54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AD1826-5959-4A01-90AC-1540245E3920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6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5B4622-D889-4270-BA89-104E94E2E1A3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4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D08C3-694E-40F7-B117-557DDB11B5B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55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91801-B9DC-495D-AF7A-5475467F28E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967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CA6B-857D-4770-ABAF-0E3CBD089AF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751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CAF2C-1C10-4AF2-9639-1B5BE2AB41C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57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C5D4F-EE75-4682-B3D6-044AEF73238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6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D67CA-B15E-4735-B77D-68F3D55EAFC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48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E1952-A78F-4D49-B923-DF349CE6AC9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886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64D00-4D06-434A-922A-94929BBA015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95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A7022-D343-4B77-B0BD-97D6A9178E6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82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6BA6C-C8AD-46B1-84BB-26C109B58AA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AV Nicking</a:t>
            </a:r>
          </a:p>
        </p:txBody>
      </p:sp>
    </p:spTree>
    <p:extLst>
      <p:ext uri="{BB962C8B-B14F-4D97-AF65-F5344CB8AC3E}">
        <p14:creationId xmlns:p14="http://schemas.microsoft.com/office/powerpoint/2010/main" val="4185346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71731-3952-47C1-8593-36B4A22B77B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2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EC07A5-434C-436C-8DFC-3CAB1AD08DD2}" type="slidenum">
              <a:rPr lang="en-US" altLang="en-US" sz="1200" b="0"/>
              <a:pPr eaLnBrk="1" hangingPunct="1"/>
              <a:t>6</a:t>
            </a:fld>
            <a:endParaRPr lang="en-US" altLang="en-US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04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67287-7DD8-4FA5-96F0-AA71B39AD21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6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C19BC-E37B-489D-A96C-E600DF21380B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72741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1EA0E3-E0E7-4A45-837C-639D9CA55101}" type="slidenum">
              <a:rPr lang="en-US" altLang="en-US" sz="1200" b="0"/>
              <a:pPr eaLnBrk="1" hangingPunct="1"/>
              <a:t>42</a:t>
            </a:fld>
            <a:endParaRPr lang="en-US" altLang="en-US" sz="1200" b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27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11C1B2-21D1-44F0-B736-00B32EC07534}" type="slidenum">
              <a:rPr lang="en-US" altLang="en-US" sz="1200" b="0"/>
              <a:pPr eaLnBrk="1" hangingPunct="1"/>
              <a:t>43</a:t>
            </a:fld>
            <a:endParaRPr lang="en-US" altLang="en-US" sz="1200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4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F5C59D-93D0-420E-884C-7343010D984B}" type="slidenum">
              <a:rPr lang="en-US" altLang="en-US" sz="1200" b="0"/>
              <a:pPr eaLnBrk="1" hangingPunct="1"/>
              <a:t>8</a:t>
            </a:fld>
            <a:endParaRPr lang="en-US" altLang="en-US" sz="1200" b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6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6E8EC3-2B56-478D-8F4B-8BED99D9A1B5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4015D9-3FD3-4089-9857-C884EB3A78DE}" type="slidenum">
              <a:rPr lang="en-US" altLang="en-US" sz="1200" b="0"/>
              <a:pPr eaLnBrk="1" hangingPunct="1"/>
              <a:t>10</a:t>
            </a:fld>
            <a:endParaRPr lang="en-US" altLang="en-US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045ED9-0CF6-45D8-9227-E3A16DE82B28}" type="slidenum">
              <a:rPr lang="en-US" altLang="en-US" sz="1200" b="0"/>
              <a:pPr eaLnBrk="1" hangingPunct="1"/>
              <a:t>11</a:t>
            </a:fld>
            <a:endParaRPr lang="en-US" alt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8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8D6C6-6219-49BD-AAB1-02C61409878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25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E0246-EA20-4BB6-B4B0-E754BCDC653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45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8AC8A-5ECD-48F0-B008-DCD4DFB72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7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277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139B-1DF2-4B46-8BD9-FC0CD87C1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5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1.wm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hyperlink" Target="http://www.bmii.ktu.lt:8081/unrs/eyes?trg=oneimg&amp;nr=14&amp;image=10" TargetMode="Externa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ii.ktu.lt:8081/unrs/eyes?trg=oneimg&amp;nr=14&amp;image=13" TargetMode="External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jpeg" /><Relationship Id="rId5" Type="http://schemas.openxmlformats.org/officeDocument/2006/relationships/hyperlink" Target="http://www.bmii.ktu.lt:8081/unrs/eyes?trg=oneimg&amp;nr=14&amp;image=14" TargetMode="External" /><Relationship Id="rId4" Type="http://schemas.openxmlformats.org/officeDocument/2006/relationships/image" Target="../media/image18.jpe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IN" sz="6000" dirty="0"/>
              <a:t>HYPERTENSION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b="1" dirty="0"/>
              <a:t>Definition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Hypertension is sustained elevation of BP</a:t>
            </a:r>
          </a:p>
          <a:p>
            <a:pPr marL="0" indent="0">
              <a:buNone/>
            </a:pPr>
            <a:r>
              <a:rPr lang="en-IN" dirty="0"/>
              <a:t> – Systolic blood pressure &gt;=140 mm Hg </a:t>
            </a:r>
          </a:p>
          <a:p>
            <a:pPr marL="0" indent="0">
              <a:buNone/>
            </a:pPr>
            <a:r>
              <a:rPr lang="en-IN" dirty="0">
                <a:solidFill>
                  <a:prstClr val="white"/>
                </a:solidFill>
              </a:rPr>
              <a:t> – </a:t>
            </a:r>
            <a:r>
              <a:rPr lang="en-IN" dirty="0"/>
              <a:t>Diastolic blood pressure</a:t>
            </a:r>
            <a:r>
              <a:rPr lang="en-IN" dirty="0">
                <a:solidFill>
                  <a:prstClr val="white"/>
                </a:solidFill>
              </a:rPr>
              <a:t> </a:t>
            </a:r>
            <a:r>
              <a:rPr lang="en-IN" dirty="0"/>
              <a:t>&gt;= 90 mm Hg</a:t>
            </a:r>
          </a:p>
          <a:p>
            <a:pPr marL="0" indent="0">
              <a:buNone/>
            </a:pPr>
            <a:endParaRPr lang="en-IN" dirty="0">
              <a:solidFill>
                <a:prstClr val="whit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Hypertension is poorly controlled, with less than 25% controlled in developed countries and less than 10% in developing countries.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696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925" y="365760"/>
            <a:ext cx="8458200" cy="771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Hypertension</a:t>
            </a:r>
            <a:br>
              <a:rPr lang="en-US" altLang="en-US" dirty="0"/>
            </a:br>
            <a:endParaRPr lang="en-US" altLang="en-US" i="1" dirty="0">
              <a:solidFill>
                <a:srgbClr val="00206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8686800" cy="47815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Use </a:t>
            </a:r>
            <a:r>
              <a:rPr lang="en-US" altLang="en-US" sz="2400" dirty="0" err="1">
                <a:solidFill>
                  <a:srgbClr val="000000"/>
                </a:solidFill>
              </a:rPr>
              <a:t>auscultatory</a:t>
            </a:r>
            <a:r>
              <a:rPr lang="en-US" altLang="en-US" sz="2400" dirty="0">
                <a:solidFill>
                  <a:srgbClr val="000000"/>
                </a:solidFill>
              </a:rPr>
              <a:t> method with a properly calibrated instrument</a:t>
            </a:r>
          </a:p>
          <a:p>
            <a:pPr eaLnBrk="1" hangingPunct="1"/>
            <a:endParaRPr lang="en-US" altLang="en-US" sz="1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Patient seated quietly for 5 min in a chair, feet on the floor, and arm supported at heart level</a:t>
            </a:r>
          </a:p>
          <a:p>
            <a:pPr eaLnBrk="1" hangingPunct="1"/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Appropriate-sized cuff is necessary to ensure accurate reading</a:t>
            </a:r>
          </a:p>
          <a:p>
            <a:pPr eaLnBrk="1" hangingPunct="1"/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At least three measurements should be obtained</a:t>
            </a:r>
          </a:p>
          <a:p>
            <a:pPr eaLnBrk="1" hangingPunct="1"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Allow at least 1 minute between readings. If one arm higher than other; take BP in higher arm for subsequent measurements. BP highest in early morning,  lowest at night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7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458200" cy="144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Hypertension</a:t>
            </a:r>
            <a:br>
              <a:rPr lang="en-US" altLang="en-US"/>
            </a:br>
            <a:r>
              <a:rPr lang="en-US" altLang="en-US" i="1">
                <a:solidFill>
                  <a:srgbClr val="002060"/>
                </a:solidFill>
              </a:rPr>
              <a:t>Diagnostic Studies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Urinalysis, creatinine clearance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Serum electrolytes, glucose, Calcium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BUN and serum creatinine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Serum lipid profile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ECG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Echocardiogram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Urine Albumin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Lipid profile</a:t>
            </a:r>
          </a:p>
        </p:txBody>
      </p:sp>
      <p:pic>
        <p:nvPicPr>
          <p:cNvPr id="45060" name="Picture 4" descr="C:\Documents and Settings\sgilbertson\Local Settings\Temporary Internet Files\Content.IE5\FQN531B7\MPj043321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2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08163" y="395288"/>
            <a:ext cx="7772400" cy="83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B) Secondary HTN (05%)</a:t>
            </a:r>
            <a:r>
              <a:rPr lang="en-US" altLang="en-US" sz="2800" dirty="0"/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			</a:t>
            </a:r>
            <a:endParaRPr lang="en-US" altLang="en-US" sz="2800" dirty="0"/>
          </a:p>
        </p:txBody>
      </p:sp>
      <p:graphicFrame>
        <p:nvGraphicFramePr>
          <p:cNvPr id="178347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32694"/>
              </p:ext>
            </p:extLst>
          </p:nvPr>
        </p:nvGraphicFramePr>
        <p:xfrm>
          <a:off x="2486025" y="1057275"/>
          <a:ext cx="7620000" cy="5568648"/>
        </p:xfrm>
        <a:graphic>
          <a:graphicData uri="http://schemas.openxmlformats.org/drawingml/2006/table">
            <a:tbl>
              <a:tblPr/>
              <a:tblGrid>
                <a:gridCol w="220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Renal (80%)</a:t>
                      </a:r>
                      <a:endParaRPr kumimoji="1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AGN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CGN,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CPGN,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Polycyst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K.D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Renal Artery stenosis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Endocrine</a:t>
                      </a:r>
                      <a:endParaRPr kumimoji="1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Primary aldosteronism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Cushing’s 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Pheochromocytoma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Acromegaly 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Exogenous hormone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 contraceptive)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Glucosteroids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Hyperthyroidism &amp;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Hyperparathyroidism 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>
                        <a:spcBef>
                          <a:spcPct val="25000"/>
                        </a:spcBef>
                      </a:pPr>
                      <a:r>
                        <a:rPr lang="en-US" altLang="en-US" sz="2000" b="1" dirty="0">
                          <a:cs typeface="Times New Roman" panose="02020603050405020304" pitchFamily="18" charset="0"/>
                        </a:rPr>
                        <a:t>Others</a:t>
                      </a:r>
                      <a:endParaRPr lang="en-US" altLang="en-US" sz="2000" b="1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50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600" dirty="0" err="1">
                          <a:latin typeface="Arial Narrow" panose="020B0606020202030204" pitchFamily="34" charset="0"/>
                        </a:rPr>
                        <a:t>Coarctation</a:t>
                      </a:r>
                      <a:r>
                        <a:rPr lang="en-US" altLang="en-US" sz="1600" dirty="0">
                          <a:latin typeface="Arial Narrow" panose="020B0606020202030204" pitchFamily="34" charset="0"/>
                        </a:rPr>
                        <a:t> of the aorta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en-US" sz="16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Pregnancy  Induced HTN (Pre-eclampsia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7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Secondary HTN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90650" y="1905000"/>
            <a:ext cx="5021263" cy="4191000"/>
          </a:xfrm>
        </p:spPr>
        <p:txBody>
          <a:bodyPr/>
          <a:lstStyle/>
          <a:p>
            <a:r>
              <a:rPr lang="en-US" altLang="en-US" sz="2800" b="1" dirty="0"/>
              <a:t>Common</a:t>
            </a:r>
          </a:p>
          <a:p>
            <a:pPr lvl="1"/>
            <a:r>
              <a:rPr lang="en-US" altLang="en-US" sz="2400" dirty="0"/>
              <a:t>Intrinsic renal disease</a:t>
            </a:r>
          </a:p>
          <a:p>
            <a:pPr lvl="1"/>
            <a:r>
              <a:rPr lang="en-US" altLang="en-US" sz="2400" dirty="0" err="1"/>
              <a:t>Renovascular</a:t>
            </a:r>
            <a:r>
              <a:rPr lang="en-US" altLang="en-US" sz="2400" dirty="0"/>
              <a:t> disease</a:t>
            </a:r>
          </a:p>
          <a:p>
            <a:pPr lvl="1"/>
            <a:r>
              <a:rPr lang="en-US" altLang="en-US" sz="2400" dirty="0"/>
              <a:t>Mineralocorticoid excess </a:t>
            </a:r>
          </a:p>
          <a:p>
            <a:pPr lvl="1"/>
            <a:r>
              <a:rPr lang="en-US" altLang="en-US" sz="2400" dirty="0"/>
              <a:t>Sleep Breathing disorder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72250" y="1905000"/>
            <a:ext cx="4248150" cy="4191000"/>
          </a:xfrm>
        </p:spPr>
        <p:txBody>
          <a:bodyPr/>
          <a:lstStyle/>
          <a:p>
            <a:r>
              <a:rPr lang="en-US" altLang="en-US" sz="2800" b="1" dirty="0"/>
              <a:t>Uncommon</a:t>
            </a:r>
          </a:p>
          <a:p>
            <a:pPr lvl="1"/>
            <a:r>
              <a:rPr lang="en-US" altLang="en-US" sz="2400" dirty="0" err="1"/>
              <a:t>Pheochromocytoma</a:t>
            </a:r>
            <a:endParaRPr lang="en-US" altLang="en-US" sz="2400" dirty="0"/>
          </a:p>
          <a:p>
            <a:pPr lvl="1"/>
            <a:r>
              <a:rPr lang="en-US" altLang="en-US" sz="2400" dirty="0"/>
              <a:t>Glucocorticoid excess</a:t>
            </a:r>
          </a:p>
          <a:p>
            <a:pPr lvl="1"/>
            <a:r>
              <a:rPr lang="en-US" altLang="en-US" sz="2400" dirty="0" err="1"/>
              <a:t>Coarctation</a:t>
            </a:r>
            <a:r>
              <a:rPr lang="en-US" altLang="en-US" sz="2400" dirty="0"/>
              <a:t> of Aorta</a:t>
            </a:r>
          </a:p>
          <a:p>
            <a:pPr lvl="1"/>
            <a:r>
              <a:rPr lang="en-US" altLang="en-US" sz="2400" dirty="0"/>
              <a:t>Hyper/hypothyroidism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91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Secondary HTN-Clues in Medical History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Onset: at age &lt; 30 </a:t>
            </a:r>
            <a:r>
              <a:rPr lang="en-US" altLang="en-US" sz="2800" dirty="0" err="1"/>
              <a:t>yrs</a:t>
            </a:r>
            <a:r>
              <a:rPr lang="en-US" altLang="en-US" sz="2800" dirty="0"/>
              <a:t> ( Fibromuscular dysplasia) or &gt; 55 (</a:t>
            </a:r>
            <a:r>
              <a:rPr lang="en-US" altLang="en-US" sz="2800" dirty="0" err="1"/>
              <a:t>athelosclerotic</a:t>
            </a:r>
            <a:r>
              <a:rPr lang="en-US" altLang="en-US" sz="2800" dirty="0"/>
              <a:t> renal artery stenosis),   sudden onset (thrombus or cholesterol embolism).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Severity: Grade II, unresponsive to treatment.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Episodic, headache and chest pain/palpitation (</a:t>
            </a:r>
            <a:r>
              <a:rPr lang="en-US" altLang="en-US" sz="2800" dirty="0" err="1"/>
              <a:t>pheochromocytoma</a:t>
            </a:r>
            <a:r>
              <a:rPr lang="en-US" altLang="en-US" sz="2800" dirty="0"/>
              <a:t>, thyroid dysfunction).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Morbid obesity with history of snoring and daytime sleepiness (sleep disorders) </a:t>
            </a:r>
          </a:p>
        </p:txBody>
      </p:sp>
    </p:spTree>
    <p:extLst>
      <p:ext uri="{BB962C8B-B14F-4D97-AF65-F5344CB8AC3E}">
        <p14:creationId xmlns:p14="http://schemas.microsoft.com/office/powerpoint/2010/main" val="67727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Secondary HTN-clues on Exam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Pallor, edema, other signs of renal disease.</a:t>
            </a:r>
          </a:p>
          <a:p>
            <a:r>
              <a:rPr lang="en-US" altLang="en-US" sz="2800" dirty="0"/>
              <a:t>Abdominal bruit especially with a diastolic component (</a:t>
            </a:r>
            <a:r>
              <a:rPr lang="en-US" altLang="en-US" sz="2800" dirty="0" err="1"/>
              <a:t>renovascular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Truncal obesity, purple </a:t>
            </a:r>
            <a:r>
              <a:rPr lang="en-US" altLang="en-US" sz="2800" dirty="0" err="1"/>
              <a:t>striae</a:t>
            </a:r>
            <a:r>
              <a:rPr lang="en-US" altLang="en-US" sz="2800" dirty="0"/>
              <a:t>, buffalo hump (</a:t>
            </a:r>
            <a:r>
              <a:rPr lang="en-US" altLang="en-US" sz="2800" dirty="0" err="1"/>
              <a:t>hypercortisolism</a:t>
            </a:r>
            <a:r>
              <a:rPr lang="en-US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228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Secondary HTN-Clues on Routine Labs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Increased creatinine, abnormal urinalysis  ( </a:t>
            </a:r>
            <a:r>
              <a:rPr lang="en-US" altLang="en-US" sz="2800" dirty="0" err="1"/>
              <a:t>renovascular</a:t>
            </a:r>
            <a:r>
              <a:rPr lang="en-US" altLang="en-US" sz="2800" dirty="0"/>
              <a:t> and renal parenchymal disease)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Unexplained hypokalemia (hyperaldosteronism)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Impaired blood glucose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( </a:t>
            </a:r>
            <a:r>
              <a:rPr lang="en-US" altLang="en-US" sz="2800" dirty="0" err="1"/>
              <a:t>hypercortisolism</a:t>
            </a:r>
            <a:r>
              <a:rPr lang="en-US" alt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Impaired TFT (Hypo-/hyper- </a:t>
            </a:r>
            <a:r>
              <a:rPr lang="en-US" altLang="en-US" sz="2800" dirty="0" err="1"/>
              <a:t>thyroidism</a:t>
            </a:r>
            <a:r>
              <a:rPr lang="en-US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137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Secondary HTN-Screening Tests</a:t>
            </a:r>
          </a:p>
        </p:txBody>
      </p:sp>
      <p:pic>
        <p:nvPicPr>
          <p:cNvPr id="151555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763" y="1382714"/>
            <a:ext cx="9364662" cy="5147478"/>
          </a:xfrm>
          <a:noFill/>
          <a:ln/>
        </p:spPr>
      </p:pic>
      <p:sp>
        <p:nvSpPr>
          <p:cNvPr id="151556" name="Rectangle 1028"/>
          <p:cNvSpPr>
            <a:spLocks noChangeArrowheads="1"/>
          </p:cNvSpPr>
          <p:nvPr/>
        </p:nvSpPr>
        <p:spPr bwMode="auto">
          <a:xfrm>
            <a:off x="1981201" y="6491288"/>
            <a:ext cx="22317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www.nhlbi.nih.gov</a:t>
            </a:r>
          </a:p>
        </p:txBody>
      </p:sp>
    </p:spTree>
    <p:extLst>
      <p:ext uri="{BB962C8B-B14F-4D97-AF65-F5344CB8AC3E}">
        <p14:creationId xmlns:p14="http://schemas.microsoft.com/office/powerpoint/2010/main" val="210799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Renal </a:t>
            </a:r>
            <a:r>
              <a:rPr lang="en-US" altLang="en-US" dirty="0" err="1"/>
              <a:t>Parenchymal</a:t>
            </a:r>
            <a:r>
              <a:rPr lang="en-US" altLang="en-US" dirty="0"/>
              <a:t> Disease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Common cause of secondary HTN (2-5%)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HTN is both cause and consequence of renal disease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Multifactorial cause for HTN including disturbances in Na/water balance,  vasodepressors/ prostaglandins imbalance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Renal disease from multiple etiologies.</a:t>
            </a:r>
          </a:p>
        </p:txBody>
      </p:sp>
    </p:spTree>
    <p:extLst>
      <p:ext uri="{BB962C8B-B14F-4D97-AF65-F5344CB8AC3E}">
        <p14:creationId xmlns:p14="http://schemas.microsoft.com/office/powerpoint/2010/main" val="80987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Renovascular</a:t>
            </a:r>
            <a:r>
              <a:rPr lang="en-US" altLang="en-US" dirty="0"/>
              <a:t> HTN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Atherosclerosis 75-90% ( more common in older patients)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Fibromuscular dysplasia 10-25% (more common in young patients, especially females)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Other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Aortic/renal dissection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err="1"/>
              <a:t>Takayasu’s</a:t>
            </a:r>
            <a:r>
              <a:rPr lang="en-US" altLang="en-US" sz="1800" dirty="0"/>
              <a:t> arteritis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Thrombotic/cholesterol emboli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CVD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Post transplantation stenosis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Post radiation</a:t>
            </a:r>
          </a:p>
        </p:txBody>
      </p:sp>
    </p:spTree>
    <p:extLst>
      <p:ext uri="{BB962C8B-B14F-4D97-AF65-F5344CB8AC3E}">
        <p14:creationId xmlns:p14="http://schemas.microsoft.com/office/powerpoint/2010/main" val="250473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21842"/>
              </p:ext>
            </p:extLst>
          </p:nvPr>
        </p:nvGraphicFramePr>
        <p:xfrm>
          <a:off x="1554250" y="1463914"/>
          <a:ext cx="7239000" cy="4669157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2760961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55888996"/>
                    </a:ext>
                  </a:extLst>
                </a:gridCol>
              </a:tblGrid>
              <a:tr h="15847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1. Cardiac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: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LVH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LVF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Systolic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Diastolic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IHD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Arrhythmias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558248"/>
                  </a:ext>
                </a:extLst>
              </a:tr>
              <a:tr h="609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2. 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Vascular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Peripheral arterial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Aortic dissection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306274"/>
                  </a:ext>
                </a:extLst>
              </a:tr>
              <a:tr h="9063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3. 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Cerebral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Stroke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Encephalopathy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64802"/>
                  </a:ext>
                </a:extLst>
              </a:tr>
              <a:tr h="579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4. Renal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Nephropathy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Renal failure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51571"/>
                  </a:ext>
                </a:extLst>
              </a:tr>
              <a:tr h="4507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5. Eye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Retinopathy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2862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1324" y="520183"/>
            <a:ext cx="9409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200" b="1" dirty="0"/>
              <a:t>Complications of  Hypertension </a:t>
            </a:r>
          </a:p>
        </p:txBody>
      </p:sp>
    </p:spTree>
    <p:extLst>
      <p:ext uri="{BB962C8B-B14F-4D97-AF65-F5344CB8AC3E}">
        <p14:creationId xmlns:p14="http://schemas.microsoft.com/office/powerpoint/2010/main" val="380368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Hypertensive Crises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idx="1"/>
          </p:nvPr>
        </p:nvSpPr>
        <p:spPr>
          <a:xfrm>
            <a:off x="808036" y="1433792"/>
            <a:ext cx="8946541" cy="50241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Hypertensive Urgencies</a:t>
            </a:r>
            <a:r>
              <a:rPr lang="en-US" altLang="en-US" dirty="0"/>
              <a:t>: No progressive target-organ dysfunction. (Accelerated Hypertension)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Hypertensive Emergencies</a:t>
            </a:r>
            <a:r>
              <a:rPr lang="en-US" altLang="en-US" dirty="0"/>
              <a:t>: Progressive end-organ dysfunction. (Malignant Hypertension)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Resistant Hypertension is failure to achieve BP control to less than 140/90 despite using 3 class of drugs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Refractory Hypertension is failure after using 5 class of drugs including </a:t>
            </a:r>
            <a:r>
              <a:rPr lang="en-US" altLang="en-US" dirty="0" err="1"/>
              <a:t>Spirinolactone</a:t>
            </a: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9157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Hypertensive Urgencies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875201" y="1662393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Severe elevated BP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Without</a:t>
            </a:r>
            <a:r>
              <a:rPr lang="en-US" altLang="en-US" sz="2800" dirty="0"/>
              <a:t> progressive end-organ dysfunction.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Examples</a:t>
            </a:r>
            <a:r>
              <a:rPr lang="en-US" altLang="en-US" sz="2800" dirty="0"/>
              <a:t>: Highly elevated BP without severe headache, shortness of breath or chest pain.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Usually due to under-controlled HTN.</a:t>
            </a:r>
          </a:p>
        </p:txBody>
      </p:sp>
    </p:spTree>
    <p:extLst>
      <p:ext uri="{BB962C8B-B14F-4D97-AF65-F5344CB8AC3E}">
        <p14:creationId xmlns:p14="http://schemas.microsoft.com/office/powerpoint/2010/main" val="299717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Hypertensive Emergencies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idx="1"/>
          </p:nvPr>
        </p:nvSpPr>
        <p:spPr>
          <a:xfrm>
            <a:off x="857250" y="1590675"/>
            <a:ext cx="9326934" cy="4010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Severely elevated BP (&gt;180/120mmHg).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With</a:t>
            </a:r>
            <a:r>
              <a:rPr lang="en-US" altLang="en-US" sz="2800" dirty="0"/>
              <a:t> progressive target organ dysfunction.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Require emergent lowering of BP.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Examples</a:t>
            </a:r>
            <a:r>
              <a:rPr lang="en-US" altLang="en-US" sz="2800" dirty="0"/>
              <a:t>: </a:t>
            </a:r>
            <a:r>
              <a:rPr lang="en-US" altLang="en-US" sz="2800" b="1" dirty="0"/>
              <a:t>Severely elevated BP </a:t>
            </a:r>
            <a:r>
              <a:rPr lang="en-US" altLang="en-US" sz="2800" dirty="0"/>
              <a:t>with: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    Hypertensive encephalopathy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    Acute left ventricular failure with pulmonary edema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Acute MI or unstable angina pectoris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Dissecting aortic aneurysm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018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Resistant Hypertension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Not uncommon : 15-20%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Persistence of elevated </a:t>
            </a:r>
            <a:r>
              <a:rPr lang="en-US" altLang="en-US" sz="2800" dirty="0" err="1"/>
              <a:t>systo</a:t>
            </a:r>
            <a:r>
              <a:rPr lang="en-US" altLang="en-US" sz="2800" dirty="0"/>
              <a:t>-diastolic pressure in spite of at 3 anti-hypertensive drugs ( including diuretics)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Pre-requisites: Exclusion of pseudo-hypertension; white-coat </a:t>
            </a:r>
            <a:r>
              <a:rPr lang="en-US" altLang="en-US" sz="2800" dirty="0" err="1"/>
              <a:t>hypertension,use</a:t>
            </a:r>
            <a:r>
              <a:rPr lang="en-US" altLang="en-US" sz="2800" dirty="0"/>
              <a:t> of not-appropriate cuffs.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308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Resistant hypertension: Causes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Insufficient patient compliance</a:t>
            </a:r>
          </a:p>
          <a:p>
            <a:pPr eaLnBrk="1" hangingPunct="1"/>
            <a:r>
              <a:rPr lang="en-US" altLang="en-US"/>
              <a:t>Inability to follow prescribed life-style modifications ( weight loss, increased alcohol consumption)</a:t>
            </a:r>
          </a:p>
          <a:p>
            <a:pPr eaLnBrk="1" hangingPunct="1"/>
            <a:r>
              <a:rPr lang="en-US" altLang="en-US"/>
              <a:t>Use of offending drugs: steroids,NSAID</a:t>
            </a:r>
          </a:p>
          <a:p>
            <a:pPr eaLnBrk="1" hangingPunct="1"/>
            <a:r>
              <a:rPr lang="en-US" altLang="en-US"/>
              <a:t>Obstructive Sleep apnoea syndrome</a:t>
            </a:r>
          </a:p>
          <a:p>
            <a:pPr eaLnBrk="1" hangingPunct="1"/>
            <a:r>
              <a:rPr lang="en-US" altLang="en-US"/>
              <a:t>Volume overload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9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3776664" y="1352550"/>
            <a:ext cx="50625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Volume overload &amp; </a:t>
            </a:r>
            <a:r>
              <a:rPr kumimoji="1" lang="en-US" b="1" dirty="0" err="1">
                <a:latin typeface="Tahoma" pitchFamily="34" charset="0"/>
                <a:cs typeface="Times New Roman" pitchFamily="18" charset="0"/>
              </a:rPr>
              <a:t>pseudotolerance</a:t>
            </a:r>
            <a:endParaRPr kumimoji="1" lang="en-US" b="1" dirty="0">
              <a:latin typeface="Tahoma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</a:t>
            </a:r>
            <a:r>
              <a:rPr kumimoji="1" lang="en-US" b="1" dirty="0">
                <a:latin typeface="Times New Roman"/>
                <a:cs typeface="Times New Roman" pitchFamily="18" charset="0"/>
              </a:rPr>
              <a:t>“</a:t>
            </a: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White coat</a:t>
            </a:r>
            <a:r>
              <a:rPr kumimoji="1" lang="en-US" b="1" dirty="0">
                <a:latin typeface="Times New Roman"/>
                <a:cs typeface="Times New Roman" pitchFamily="18" charset="0"/>
              </a:rPr>
              <a:t>”</a:t>
            </a:r>
            <a:endParaRPr kumimoji="1" lang="en-US" b="1" dirty="0">
              <a:latin typeface="Tahoma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</a:t>
            </a:r>
            <a:r>
              <a:rPr kumimoji="1" lang="en-US" b="1" dirty="0" err="1">
                <a:latin typeface="Tahoma" pitchFamily="34" charset="0"/>
                <a:cs typeface="Times New Roman" pitchFamily="18" charset="0"/>
              </a:rPr>
              <a:t>Pseudohypertension</a:t>
            </a: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 in the elderly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Excess sodium intake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Inadequate diuretic therapy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Volume retention</a:t>
            </a:r>
          </a:p>
          <a:p>
            <a:pPr marL="457200" indent="-457200">
              <a:defRPr/>
            </a:pPr>
            <a:endParaRPr kumimoji="1" lang="en-US" b="1" dirty="0">
              <a:latin typeface="Tahoma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Drug related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Dosage too low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Inappropriate combination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Drug interaction</a:t>
            </a:r>
          </a:p>
          <a:p>
            <a:pPr marL="457200" indent="-457200">
              <a:defRPr/>
            </a:pPr>
            <a:endParaRPr kumimoji="1" lang="en-US" b="1" dirty="0">
              <a:latin typeface="Tahoma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Associated conditions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Smoking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Obesity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Excess alcohol</a:t>
            </a: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	Sleep apnea</a:t>
            </a:r>
          </a:p>
          <a:p>
            <a:pPr marL="457200" indent="-457200">
              <a:defRPr/>
            </a:pPr>
            <a:endParaRPr kumimoji="1" lang="en-US" b="1" dirty="0">
              <a:latin typeface="Tahoma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kumimoji="1" lang="en-US" b="1" dirty="0">
                <a:latin typeface="Tahoma" pitchFamily="34" charset="0"/>
                <a:cs typeface="Times New Roman" pitchFamily="18" charset="0"/>
              </a:rPr>
              <a:t>Secondary hypertension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381250" y="328614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Resistant hypertension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15924" y="1035776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kumimoji="1" lang="en-US" altLang="en-US" b="1">
                <a:solidFill>
                  <a:srgbClr val="CC33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Causes: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848600" y="6477000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200">
                <a:latin typeface="Tahoma" panose="020B0604030504040204" pitchFamily="34" charset="0"/>
                <a:cs typeface="Times New Roman" panose="02020603050405020304" pitchFamily="18" charset="0"/>
              </a:rPr>
              <a:t>Braunwald’s Heart Disease, 2005</a:t>
            </a:r>
          </a:p>
        </p:txBody>
      </p:sp>
    </p:spTree>
    <p:extLst>
      <p:ext uri="{BB962C8B-B14F-4D97-AF65-F5344CB8AC3E}">
        <p14:creationId xmlns:p14="http://schemas.microsoft.com/office/powerpoint/2010/main" val="552394312"/>
      </p:ext>
    </p:extLst>
  </p:cSld>
  <p:clrMapOvr>
    <a:masterClrMapping/>
  </p:clrMapOvr>
  <p:transition spd="med"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Therapeutic intervention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Exclude undiagnosed secondary hypertension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Compliance of drugs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Adherence to life style changes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Consider use of 3 or more anti-hypertensive drugs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Consider the use of drugs such as spironolactone</a:t>
            </a:r>
          </a:p>
        </p:txBody>
      </p:sp>
    </p:spTree>
    <p:extLst>
      <p:ext uri="{BB962C8B-B14F-4D97-AF65-F5344CB8AC3E}">
        <p14:creationId xmlns:p14="http://schemas.microsoft.com/office/powerpoint/2010/main" val="2409441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458200" cy="144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Hypertension</a:t>
            </a:r>
            <a:br>
              <a:rPr lang="en-US" altLang="en-US"/>
            </a:br>
            <a:r>
              <a:rPr lang="en-US" altLang="en-US" i="1">
                <a:solidFill>
                  <a:srgbClr val="002060"/>
                </a:solidFill>
              </a:rPr>
              <a:t>Diagnostic Studies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534400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“White coat” phenomenon may precipitate the need for ambulatory blood pressure monitoring (ABPM)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Noninvasive, fully automated system that measures BP at preset intervals over a 24-hour period</a:t>
            </a:r>
          </a:p>
          <a:p>
            <a:pPr lvl="1" eaLnBrk="1" hangingPunct="1">
              <a:lnSpc>
                <a:spcPct val="115000"/>
              </a:lnSpc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46084" name="Picture 5" descr="C:\Documents and Settings\sgilbertson\Local Settings\Temporary Internet Files\Content.IE5\FQN531B7\MPj040967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>
            <a:fillRect/>
          </a:stretch>
        </p:blipFill>
        <p:spPr bwMode="auto">
          <a:xfrm>
            <a:off x="9296400" y="4800600"/>
            <a:ext cx="1208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6707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</a:rPr>
              <a:t>Collaborative Care</a:t>
            </a:r>
            <a:br>
              <a:rPr lang="en-US" altLang="en-US" i="1">
                <a:solidFill>
                  <a:srgbClr val="002060"/>
                </a:solidFill>
              </a:rPr>
            </a:br>
            <a:r>
              <a:rPr lang="en-US" altLang="en-US" i="1">
                <a:solidFill>
                  <a:srgbClr val="002060"/>
                </a:solidFill>
              </a:rPr>
              <a:t>Lifestyle Modifications</a:t>
            </a:r>
            <a:endParaRPr lang="en-US" alt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Wt. reduction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10 kg (22 </a:t>
            </a:r>
            <a:r>
              <a:rPr lang="en-US" altLang="en-US" sz="2800" dirty="0" err="1">
                <a:solidFill>
                  <a:srgbClr val="000000"/>
                </a:solidFill>
              </a:rPr>
              <a:t>lb</a:t>
            </a:r>
            <a:r>
              <a:rPr lang="en-US" altLang="en-US" sz="2800" dirty="0">
                <a:solidFill>
                  <a:srgbClr val="000000"/>
                </a:solidFill>
              </a:rPr>
              <a:t>) loss;    SBP by 5-20 mm Hg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DASH eating plan (dietary approaches to stop hypertension)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Na reduction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&lt;2.4 g of sodium/day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Moderate alcohol intake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Men: 2 drinks/day or less</a:t>
            </a:r>
          </a:p>
          <a:p>
            <a:pPr lvl="1" eaLnBrk="1" hangingPunct="1"/>
            <a:r>
              <a:rPr lang="en-US" altLang="en-US" sz="2800" dirty="0">
                <a:solidFill>
                  <a:srgbClr val="000000"/>
                </a:solidFill>
              </a:rPr>
              <a:t>Women: 1 drink/day or less</a:t>
            </a:r>
          </a:p>
        </p:txBody>
      </p:sp>
      <p:sp>
        <p:nvSpPr>
          <p:cNvPr id="49156" name="Down Arrow 3"/>
          <p:cNvSpPr>
            <a:spLocks noChangeArrowheads="1"/>
          </p:cNvSpPr>
          <p:nvPr/>
        </p:nvSpPr>
        <p:spPr bwMode="auto">
          <a:xfrm>
            <a:off x="5715000" y="2133600"/>
            <a:ext cx="255588" cy="444500"/>
          </a:xfrm>
          <a:prstGeom prst="downArrow">
            <a:avLst>
              <a:gd name="adj1" fmla="val 50000"/>
              <a:gd name="adj2" fmla="val 50032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7" name="Picture 4" descr="DASH-D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4" y="152400"/>
            <a:ext cx="1430337" cy="160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2" descr="C:\Documents and Settings\sgilbertson\Local Settings\Temporary Internet Files\Content.IE5\FQN531B7\MCj0412514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029200"/>
            <a:ext cx="8445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 descr="C:\Documents and Settings\sgilbertson\Local Settings\Temporary Internet Files\Content.IE5\US5ETML9\MPj0314310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56" b="14285"/>
          <a:stretch>
            <a:fillRect/>
          </a:stretch>
        </p:blipFill>
        <p:spPr bwMode="auto">
          <a:xfrm>
            <a:off x="8305801" y="3733800"/>
            <a:ext cx="84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64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</a:rPr>
              <a:t>Collaborative Care</a:t>
            </a:r>
            <a:br>
              <a:rPr lang="en-US" altLang="en-US" i="1">
                <a:solidFill>
                  <a:srgbClr val="002060"/>
                </a:solidFill>
              </a:rPr>
            </a:br>
            <a:r>
              <a:rPr lang="en-US" altLang="en-US" i="1">
                <a:solidFill>
                  <a:srgbClr val="002060"/>
                </a:solidFill>
              </a:rPr>
              <a:t>Lifestyle Modifications</a:t>
            </a:r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905000"/>
            <a:ext cx="7467600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Physical activity: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Regular physical (aerobic) activity,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At least 30 min, most days of week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Avoidance of tobacco products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Stress management</a:t>
            </a:r>
          </a:p>
        </p:txBody>
      </p:sp>
      <p:pic>
        <p:nvPicPr>
          <p:cNvPr id="50180" name="Picture 4" descr="C:\Documents and Settings\sgilbertson\Local Settings\Temporary Internet Files\Content.IE5\NJLEPFW9\MCj043387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C:\Documents and Settings\sgilbertson\Local Settings\Temporary Internet Files\Content.IE5\NJLEPFW9\MCj0412174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648200"/>
            <a:ext cx="17589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0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Hypertension 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 b="1"/>
              <a:t>Primary  HTN</a:t>
            </a:r>
            <a:r>
              <a:rPr lang="en-US" altLang="en-US" sz="280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also known as essential HTN.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accounts for 95% cases of HTN.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no universally established cause known.</a:t>
            </a:r>
          </a:p>
        </p:txBody>
      </p:sp>
      <p:sp>
        <p:nvSpPr>
          <p:cNvPr id="25644" name="Rectangle 44"/>
          <p:cNvSpPr>
            <a:spLocks noGrp="1" noChangeArrowheads="1"/>
          </p:cNvSpPr>
          <p:nvPr>
            <p:ph sz="half" idx="2"/>
          </p:nvPr>
        </p:nvSpPr>
        <p:spPr>
          <a:xfrm>
            <a:off x="6569076" y="1905000"/>
            <a:ext cx="3978275" cy="4191000"/>
          </a:xfrm>
        </p:spPr>
        <p:txBody>
          <a:bodyPr/>
          <a:lstStyle/>
          <a:p>
            <a:r>
              <a:rPr lang="en-US" altLang="en-US" sz="2800" b="1"/>
              <a:t>Secondary HTN</a:t>
            </a:r>
            <a:r>
              <a:rPr lang="en-US" altLang="en-US" sz="280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less common cause of HTN ( 5%).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secondary to other potentially rectifiable causes.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47513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Complications of Prolonged Uncontrolled HTN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Changes in the vessel wall leading to vessel trauma and arteriosclerosis throughout the vasculature</a:t>
            </a:r>
          </a:p>
          <a:p>
            <a:r>
              <a:rPr lang="en-US" altLang="en-US"/>
              <a:t> Complications arise due to the “target organ” dysfunction and ultimately failure.</a:t>
            </a:r>
          </a:p>
          <a:p>
            <a:r>
              <a:rPr lang="en-US" altLang="en-US"/>
              <a:t>Damage to the blood vessels can be seen on fundoscopy.  </a:t>
            </a:r>
          </a:p>
        </p:txBody>
      </p:sp>
    </p:spTree>
    <p:extLst>
      <p:ext uri="{BB962C8B-B14F-4D97-AF65-F5344CB8AC3E}">
        <p14:creationId xmlns:p14="http://schemas.microsoft.com/office/powerpoint/2010/main" val="3857651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Organs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CVS (Heart and Blood Vessels)</a:t>
            </a:r>
          </a:p>
          <a:p>
            <a:r>
              <a:rPr lang="en-US" altLang="en-US"/>
              <a:t>The kidneys</a:t>
            </a:r>
          </a:p>
          <a:p>
            <a:r>
              <a:rPr lang="en-US" altLang="en-US"/>
              <a:t>Nervous system</a:t>
            </a:r>
          </a:p>
          <a:p>
            <a:r>
              <a:rPr lang="en-US" altLang="en-US"/>
              <a:t>The Eyes</a:t>
            </a:r>
          </a:p>
        </p:txBody>
      </p:sp>
    </p:spTree>
    <p:extLst>
      <p:ext uri="{BB962C8B-B14F-4D97-AF65-F5344CB8AC3E}">
        <p14:creationId xmlns:p14="http://schemas.microsoft.com/office/powerpoint/2010/main" val="397138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Effects On CVS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Ventricular hypertrophy, dysfunction and failure.</a:t>
            </a:r>
          </a:p>
          <a:p>
            <a:r>
              <a:rPr lang="en-US" altLang="en-US"/>
              <a:t>Arrhithymias</a:t>
            </a:r>
          </a:p>
          <a:p>
            <a:r>
              <a:rPr lang="en-US" altLang="en-US"/>
              <a:t>Coronary artery disease, Acute MI</a:t>
            </a:r>
          </a:p>
          <a:p>
            <a:r>
              <a:rPr lang="en-US" altLang="en-US"/>
              <a:t>Arterial aneurysm, dissection, and rupture.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66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Effects on The Kidneys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Glomerular sclerosis leading to impaired kidney function and finally end stage kidney disease.</a:t>
            </a:r>
          </a:p>
          <a:p>
            <a:r>
              <a:rPr lang="en-US" altLang="en-US"/>
              <a:t>Ischemic kidney disease especially when renal artery stenosis is the cause of HTN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08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Nervous System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Stroke, intracerebral and subaracnoid hemorrhage.</a:t>
            </a:r>
          </a:p>
          <a:p>
            <a:r>
              <a:rPr lang="en-US" altLang="en-US"/>
              <a:t>Cerebral atrophy and dementia</a:t>
            </a:r>
          </a:p>
        </p:txBody>
      </p:sp>
    </p:spTree>
    <p:extLst>
      <p:ext uri="{BB962C8B-B14F-4D97-AF65-F5344CB8AC3E}">
        <p14:creationId xmlns:p14="http://schemas.microsoft.com/office/powerpoint/2010/main" val="1827116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Retinopathy, retinal hemorrhages and impaired vision.</a:t>
            </a:r>
          </a:p>
          <a:p>
            <a:r>
              <a:rPr lang="en-US" altLang="en-US"/>
              <a:t>Vitreous hemorrhage, retinal detachment</a:t>
            </a:r>
          </a:p>
          <a:p>
            <a:r>
              <a:rPr lang="en-US" altLang="en-US"/>
              <a:t>Neuropathy of the nerves leading to extraoccular muscle paralysis and dysfunction </a:t>
            </a:r>
          </a:p>
        </p:txBody>
      </p:sp>
    </p:spTree>
    <p:extLst>
      <p:ext uri="{BB962C8B-B14F-4D97-AF65-F5344CB8AC3E}">
        <p14:creationId xmlns:p14="http://schemas.microsoft.com/office/powerpoint/2010/main" val="155843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Retina Normal and Hypertensive Retinopathy  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9144000" cy="3124200"/>
          </a:xfrm>
          <a:noFill/>
          <a:ln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133600" y="4724401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b="1"/>
              <a:t>Normal</a:t>
            </a:r>
            <a:r>
              <a:rPr lang="en-US" altLang="en-US"/>
              <a:t> </a:t>
            </a:r>
            <a:r>
              <a:rPr lang="en-US" altLang="en-US" b="1"/>
              <a:t>Retina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876800" y="47244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Hypertensive</a:t>
            </a:r>
            <a:r>
              <a:rPr lang="en-US" altLang="en-US"/>
              <a:t> </a:t>
            </a:r>
            <a:r>
              <a:rPr lang="en-US" altLang="en-US" b="1"/>
              <a:t>Retinopathy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7696200" y="4800600"/>
            <a:ext cx="3124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A: Hemorrhages</a:t>
            </a:r>
          </a:p>
          <a:p>
            <a:r>
              <a:rPr lang="en-US" altLang="en-US" b="1"/>
              <a:t>B: Exudates (Fatty Deposits)</a:t>
            </a:r>
          </a:p>
          <a:p>
            <a:r>
              <a:rPr lang="en-US" altLang="en-US" b="1"/>
              <a:t>C: Cotton Wool Spots (Micro Strokes)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8229600" y="1981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/>
              <a:t>A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8991600" y="19812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/>
              <a:t>         B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8839200" y="33528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5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Stage I- Arteriolar  Narrowing</a:t>
            </a:r>
          </a:p>
        </p:txBody>
      </p:sp>
      <p:pic>
        <p:nvPicPr>
          <p:cNvPr id="95237" name="Picture 5" descr="ArteriolarNarrowingARetino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572000" y="2667001"/>
            <a:ext cx="245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Arteriolar</a:t>
            </a:r>
            <a:r>
              <a:rPr lang="en-US" altLang="en-US"/>
              <a:t> </a:t>
            </a:r>
            <a:r>
              <a:rPr lang="en-US" altLang="en-US" b="1"/>
              <a:t>Narrowing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7239000" y="281940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504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Stage II- AV Nicking</a:t>
            </a:r>
          </a:p>
        </p:txBody>
      </p:sp>
      <p:pic>
        <p:nvPicPr>
          <p:cNvPr id="96267" name="Picture 11" descr="AVNippingARetinop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78486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781800" y="25908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AV Nicking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5468938" y="3246438"/>
            <a:ext cx="1407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AV Nicking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6629401" y="2590801"/>
            <a:ext cx="207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AV Nicking</a:t>
            </a:r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8077200" y="27432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877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 Nicking</a:t>
            </a:r>
          </a:p>
        </p:txBody>
      </p:sp>
      <p:pic>
        <p:nvPicPr>
          <p:cNvPr id="97285" name="Picture 5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22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3962400" y="2362201"/>
            <a:ext cx="76200" cy="976313"/>
          </a:xfrm>
          <a:prstGeom prst="downArrow">
            <a:avLst>
              <a:gd name="adj1" fmla="val 50000"/>
              <a:gd name="adj2" fmla="val 320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94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2" y="357040"/>
            <a:ext cx="8162925" cy="109061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Isolated Systolic Hypertension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1233769"/>
            <a:ext cx="8946541" cy="23190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Not distinguished as a separate entity as far as management is concerned.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SBP should be primarily considered during treatment and not just diastolic BP.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Systolic BP is more important cardiovascular risk factor after age 50.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Diastolic BP is more important before age 50.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850" y="4543426"/>
            <a:ext cx="7562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Malignant or accelerated Hypertension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Refractory/ Resistant hypertension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24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552825"/>
            <a:ext cx="8029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b="1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680848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Stage III- Hemorrhages (H), Cotton Wool Spots and Exudats (E)</a:t>
            </a:r>
          </a:p>
        </p:txBody>
      </p:sp>
      <p:pic>
        <p:nvPicPr>
          <p:cNvPr id="98309" name="Picture 5" descr="Moderate Hypertensive Retinopathy (vascular chang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41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1" name="Picture 7" descr="F11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8382000" y="1981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H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267200" y="50292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E</a:t>
            </a: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4572000" y="52578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 flipH="1">
            <a:off x="8839200" y="213360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789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Stage IV- Stage III+Papilledema</a:t>
            </a:r>
          </a:p>
        </p:txBody>
      </p:sp>
      <p:pic>
        <p:nvPicPr>
          <p:cNvPr id="104457" name="Picture 9" descr="HLneuroretinopatij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495800" cy="4495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3" name="Picture 5" descr="F1154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26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3733800" y="35814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>
            <a:off x="7696201" y="36576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542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119064"/>
            <a:ext cx="8458200" cy="1328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</a:rPr>
              <a:t>Collaborative Care HTN</a:t>
            </a:r>
            <a:br>
              <a:rPr lang="en-US" altLang="en-US" i="1">
                <a:solidFill>
                  <a:srgbClr val="002060"/>
                </a:solidFill>
              </a:rPr>
            </a:br>
            <a:r>
              <a:rPr lang="en-US" altLang="en-US" i="1">
                <a:solidFill>
                  <a:srgbClr val="002060"/>
                </a:solidFill>
              </a:rPr>
              <a:t>Drug Therapy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6106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Primary actions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Reduce SVR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Reduce</a:t>
            </a:r>
            <a:r>
              <a:rPr lang="en-US" altLang="en-US" sz="2400" dirty="0">
                <a:solidFill>
                  <a:srgbClr val="000000"/>
                </a:solidFill>
              </a:rPr>
              <a:t> volume of circulating blood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Classifications 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Diuretics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Adrenergic inhibitors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Direct vasodilators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Angiotensin inhibitors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Calcium channel blockers</a:t>
            </a:r>
          </a:p>
          <a:p>
            <a:pPr lvl="1" eaLnBrk="1" hangingPunct="1"/>
            <a:endParaRPr lang="en-US" altLang="en-US" sz="3600" dirty="0">
              <a:solidFill>
                <a:srgbClr val="000000"/>
              </a:solidFill>
            </a:endParaRPr>
          </a:p>
        </p:txBody>
      </p:sp>
      <p:pic>
        <p:nvPicPr>
          <p:cNvPr id="51204" name="Picture 6" descr="C:\Documents and Settings\sgilbertson\Local Settings\Temporary Internet Files\Content.IE5\FQN531B7\MPj039884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3999" r="30000" b="3999"/>
          <a:stretch>
            <a:fillRect/>
          </a:stretch>
        </p:blipFill>
        <p:spPr bwMode="auto">
          <a:xfrm>
            <a:off x="8229600" y="3276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819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1905001" y="76201"/>
            <a:ext cx="828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Collaborative Care</a:t>
            </a:r>
          </a:p>
        </p:txBody>
      </p:sp>
      <p:pic>
        <p:nvPicPr>
          <p:cNvPr id="52227" name="Picture 6" descr="F33-05-A03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6858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9448800" y="57912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Fig. 33-5</a:t>
            </a:r>
          </a:p>
        </p:txBody>
      </p:sp>
    </p:spTree>
    <p:extLst>
      <p:ext uri="{BB962C8B-B14F-4D97-AF65-F5344CB8AC3E}">
        <p14:creationId xmlns:p14="http://schemas.microsoft.com/office/powerpoint/2010/main" val="2755093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2135188" y="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latin typeface="Lucida Sans Unicode" pitchFamily="34" charset="0"/>
              </a:rPr>
              <a:t>Antihypertensive Drugs</a:t>
            </a:r>
          </a:p>
        </p:txBody>
      </p:sp>
      <p:pic>
        <p:nvPicPr>
          <p:cNvPr id="39939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268414"/>
            <a:ext cx="669766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13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99" y="-102901"/>
            <a:ext cx="7998001" cy="70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9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ypertency: Jnc 8 Hypertension Guidelines Algori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94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Aetiology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of Systemic Hypertension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143000"/>
            <a:ext cx="7772400" cy="838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lphaUcParenR"/>
            </a:pPr>
            <a:r>
              <a:rPr lang="en-US" altLang="en-US" sz="2800">
                <a:cs typeface="Times New Roman" panose="02020603050405020304" pitchFamily="18" charset="0"/>
              </a:rPr>
              <a:t>Essential or Primary HTN (95%)</a:t>
            </a:r>
            <a:r>
              <a:rPr lang="en-US" altLang="en-US" sz="280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800"/>
              <a:t>			</a:t>
            </a:r>
            <a:r>
              <a:rPr lang="en-US" altLang="en-US" sz="2800">
                <a:cs typeface="Times New Roman" panose="02020603050405020304" pitchFamily="18" charset="0"/>
              </a:rPr>
              <a:t>			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800"/>
          </a:p>
        </p:txBody>
      </p:sp>
      <p:graphicFrame>
        <p:nvGraphicFramePr>
          <p:cNvPr id="177347" name="Group 195"/>
          <p:cNvGraphicFramePr>
            <a:graphicFrameLocks noGrp="1"/>
          </p:cNvGraphicFramePr>
          <p:nvPr/>
        </p:nvGraphicFramePr>
        <p:xfrm>
          <a:off x="2667000" y="1981201"/>
          <a:ext cx="6858000" cy="4656249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 </a:t>
                      </a: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Age</a:t>
                      </a: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Genetic </a:t>
                      </a:r>
                      <a:endParaRPr kumimoji="1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Both parents (45%)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(25%) 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Environment </a:t>
                      </a:r>
                      <a:endParaRPr kumimoji="1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 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alcohol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Obesity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 inactivity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Stress 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Smoking 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Hormonal </a:t>
                      </a: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50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458200" cy="1447800"/>
          </a:xfrm>
        </p:spPr>
        <p:txBody>
          <a:bodyPr/>
          <a:lstStyle/>
          <a:p>
            <a:pPr eaLnBrk="1" hangingPunct="1"/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2060"/>
                </a:solidFill>
              </a:rPr>
              <a:t>Primary Hypertension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1904999"/>
            <a:ext cx="7734300" cy="44672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Water and sodium retention</a:t>
            </a:r>
          </a:p>
          <a:p>
            <a:pPr lvl="1" eaLnBrk="1" hangingPunct="1"/>
            <a:r>
              <a:rPr lang="en-US" altLang="en-US" b="0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0" dirty="0">
                <a:solidFill>
                  <a:srgbClr val="000000"/>
                </a:solidFill>
              </a:rPr>
              <a:t>high sodium intake may result in water retention</a:t>
            </a:r>
          </a:p>
          <a:p>
            <a:pPr lvl="1" eaLnBrk="1" hangingPunct="1"/>
            <a:r>
              <a:rPr lang="en-US" altLang="en-US" b="0" dirty="0">
                <a:solidFill>
                  <a:srgbClr val="000000"/>
                </a:solidFill>
              </a:rPr>
              <a:t>Some people are Na sensitive (about 20%) ; not everyone with high salt diet develops hypertension</a:t>
            </a:r>
          </a:p>
          <a:p>
            <a:pPr lvl="1" eaLnBrk="1" hangingPunct="1"/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Certain demographics are associated       with “salt sensitivity”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Obesity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Increasing age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African American ethnicity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People with diabetes, renal disease</a:t>
            </a:r>
          </a:p>
          <a:p>
            <a:pPr lvl="1" eaLnBrk="1" hangingPunct="1"/>
            <a:endParaRPr lang="en-US" altLang="en-US" sz="3600" dirty="0"/>
          </a:p>
        </p:txBody>
      </p:sp>
      <p:pic>
        <p:nvPicPr>
          <p:cNvPr id="31748" name="Picture 4" descr="C:\Documents and Settings\sgilbertson\Local Settings\Temporary Internet Files\Content.IE5\NJLEPFW9\MPj028962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2500"/>
          <a:stretch>
            <a:fillRect/>
          </a:stretch>
        </p:blipFill>
        <p:spPr bwMode="auto">
          <a:xfrm>
            <a:off x="8153400" y="48006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6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024" y="300651"/>
            <a:ext cx="929640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FontTx/>
              <a:buChar char="•"/>
            </a:pPr>
            <a:r>
              <a:rPr lang="en-US" altLang="en-US" sz="3600" b="1" kern="0" dirty="0">
                <a:solidFill>
                  <a:srgbClr val="000000"/>
                </a:solidFill>
                <a:latin typeface="Times New Roman"/>
              </a:rPr>
              <a:t>Stress 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Produces increased vasoconstriction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↑ HR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↑ Renin release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Angiotensin II causes direct arteriolar constriction, promotes vascular hypertrophy and induces aldosterone secretion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62024" y="3858305"/>
            <a:ext cx="9953625" cy="288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FontTx/>
              <a:buChar char="•"/>
            </a:pPr>
            <a:r>
              <a:rPr lang="en-US" altLang="en-US" sz="3600" b="1" kern="0" dirty="0">
                <a:solidFill>
                  <a:srgbClr val="000000"/>
                </a:solidFill>
                <a:latin typeface="Times New Roman"/>
              </a:rPr>
              <a:t>Insulin resistance &amp; hyperinsulinemia</a:t>
            </a:r>
          </a:p>
          <a:p>
            <a:pPr marL="742950" lvl="1" indent="-285750" defTabSz="91440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High insulin concentration stimulates SNS activity and impairs nitric oxide–mediated vasodilation</a:t>
            </a:r>
          </a:p>
          <a:p>
            <a:pPr marL="742950" lvl="1" indent="-285750" defTabSz="91440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Not present in secondary hypertension and don’t improve when hypertension is treated</a:t>
            </a:r>
          </a:p>
        </p:txBody>
      </p:sp>
    </p:spTree>
    <p:extLst>
      <p:ext uri="{BB962C8B-B14F-4D97-AF65-F5344CB8AC3E}">
        <p14:creationId xmlns:p14="http://schemas.microsoft.com/office/powerpoint/2010/main" val="127954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458200" cy="144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Pathophysiology of 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2060"/>
                </a:solidFill>
              </a:rPr>
              <a:t>Primary Hypertension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Altered renin–angiotensin mechanism</a:t>
            </a:r>
          </a:p>
          <a:p>
            <a:pPr lvl="1" eaLnBrk="1" hangingPunct="1"/>
            <a:r>
              <a:rPr lang="en-US" altLang="en-US" sz="2800">
                <a:solidFill>
                  <a:srgbClr val="000000"/>
                </a:solidFill>
              </a:rPr>
              <a:t>High plasma renin activity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Endothelial cell dysfunction</a:t>
            </a:r>
          </a:p>
          <a:p>
            <a:pPr lvl="1" eaLnBrk="1" hangingPunct="1"/>
            <a:r>
              <a:rPr lang="en-US" altLang="en-US" sz="2800">
                <a:solidFill>
                  <a:srgbClr val="000000"/>
                </a:solidFill>
              </a:rPr>
              <a:t>Source of many vasoactive substances</a:t>
            </a:r>
          </a:p>
          <a:p>
            <a:pPr lvl="1" eaLnBrk="1" hangingPunct="1"/>
            <a:r>
              <a:rPr lang="en-US" altLang="en-US" sz="2800">
                <a:solidFill>
                  <a:srgbClr val="000000"/>
                </a:solidFill>
              </a:rPr>
              <a:t>Role of endothelial cell dysfunction in cause and treatment of hypertension is ongoing</a:t>
            </a:r>
          </a:p>
          <a:p>
            <a:pPr lvl="1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5844" name="Picture 4" descr="C:\Documents and Settings\sgilbertson\My Documents\My Pictures\Microsoft Clip Organizer\j0280518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1"/>
            <a:ext cx="21097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05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7289"/>
            <a:ext cx="8458200" cy="144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Hypertension</a:t>
            </a:r>
            <a:br>
              <a:rPr lang="en-US" altLang="en-US"/>
            </a:br>
            <a:r>
              <a:rPr lang="en-US" altLang="en-US" i="1">
                <a:solidFill>
                  <a:srgbClr val="002060"/>
                </a:solidFill>
              </a:rPr>
              <a:t>Clinical Manifestations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981200"/>
            <a:ext cx="8077200" cy="3048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Referred to as the “silent killer”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Frequently asymptomatic until target organ disease occurs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Or recognized on routine screening</a:t>
            </a:r>
          </a:p>
        </p:txBody>
      </p:sp>
      <p:pic>
        <p:nvPicPr>
          <p:cNvPr id="37892" name="Picture 4" descr="C:\Documents and Settings\sgilbertson\Local Settings\Temporary Internet Files\Content.IE5\51R67GWQ\MCj040416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4876800"/>
            <a:ext cx="18256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2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1428</Words>
  <Application>Microsoft Office PowerPoint</Application>
  <PresentationFormat>Widescreen</PresentationFormat>
  <Paragraphs>355</Paragraphs>
  <Slides>46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HYPERTENSION</vt:lpstr>
      <vt:lpstr>PowerPoint Presentation</vt:lpstr>
      <vt:lpstr>Types of Hypertension </vt:lpstr>
      <vt:lpstr>Isolated Systolic Hypertension</vt:lpstr>
      <vt:lpstr>Aetiology of Systemic Hypertension</vt:lpstr>
      <vt:lpstr> Primary Hypertension</vt:lpstr>
      <vt:lpstr>PowerPoint Presentation</vt:lpstr>
      <vt:lpstr>Pathophysiology of  Primary Hypertension</vt:lpstr>
      <vt:lpstr>Hypertension Clinical Manifestations</vt:lpstr>
      <vt:lpstr>Hypertension </vt:lpstr>
      <vt:lpstr>Hypertension Diagnostic Studies</vt:lpstr>
      <vt:lpstr>PowerPoint Presentation</vt:lpstr>
      <vt:lpstr>Causes of Secondary HTN</vt:lpstr>
      <vt:lpstr>Secondary HTN-Clues in Medical History</vt:lpstr>
      <vt:lpstr>Secondary HTN-clues on Exam</vt:lpstr>
      <vt:lpstr>Secondary HTN-Clues on Routine Labs</vt:lpstr>
      <vt:lpstr>Secondary HTN-Screening Tests</vt:lpstr>
      <vt:lpstr>Renal Parenchymal Disease</vt:lpstr>
      <vt:lpstr>Renovascular HTN</vt:lpstr>
      <vt:lpstr>Hypertensive Crises </vt:lpstr>
      <vt:lpstr>Hypertensive Urgencies</vt:lpstr>
      <vt:lpstr>Hypertensive Emergencies</vt:lpstr>
      <vt:lpstr>Resistant Hypertension</vt:lpstr>
      <vt:lpstr>Resistant hypertension: Causes</vt:lpstr>
      <vt:lpstr>PowerPoint Presentation</vt:lpstr>
      <vt:lpstr>Therapeutic intervention </vt:lpstr>
      <vt:lpstr>Hypertension Diagnostic Studies</vt:lpstr>
      <vt:lpstr>Collaborative Care Lifestyle Modifications</vt:lpstr>
      <vt:lpstr>Collaborative Care Lifestyle Modifications</vt:lpstr>
      <vt:lpstr>Complications of Prolonged Uncontrolled HTN</vt:lpstr>
      <vt:lpstr>Target Organs </vt:lpstr>
      <vt:lpstr>Effects On CVS </vt:lpstr>
      <vt:lpstr>Effects on The Kidneys</vt:lpstr>
      <vt:lpstr>Nervous System</vt:lpstr>
      <vt:lpstr>The Eyes</vt:lpstr>
      <vt:lpstr>Retina Normal and Hypertensive Retinopathy  </vt:lpstr>
      <vt:lpstr>Stage I- Arteriolar  Narrowing</vt:lpstr>
      <vt:lpstr>Stage II- AV Nicking</vt:lpstr>
      <vt:lpstr>AV Nicking</vt:lpstr>
      <vt:lpstr>Stage III- Hemorrhages (H), Cotton Wool Spots and Exudats (E)</vt:lpstr>
      <vt:lpstr>Stage IV- Stage III+Papilledema</vt:lpstr>
      <vt:lpstr>Collaborative Care HTN Drug Therapy</vt:lpstr>
      <vt:lpstr>PowerPoint Presentation</vt:lpstr>
      <vt:lpstr>Antihypertensive Drugs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vinayak Moorthy</dc:creator>
  <cp:lastModifiedBy>pravin selvam</cp:lastModifiedBy>
  <cp:revision>26</cp:revision>
  <dcterms:created xsi:type="dcterms:W3CDTF">2016-07-14T10:39:11Z</dcterms:created>
  <dcterms:modified xsi:type="dcterms:W3CDTF">2020-04-02T17:10:07Z</dcterms:modified>
</cp:coreProperties>
</file>