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58" r:id="rId5"/>
    <p:sldId id="259" r:id="rId6"/>
    <p:sldId id="266" r:id="rId7"/>
    <p:sldId id="267" r:id="rId8"/>
    <p:sldId id="268" r:id="rId9"/>
    <p:sldId id="260" r:id="rId10"/>
    <p:sldId id="261" r:id="rId11"/>
    <p:sldId id="262" r:id="rId12"/>
    <p:sldId id="263" r:id="rId13"/>
    <p:sldId id="264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434" autoAdjust="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7149A-C9CC-4F92-A69B-1517E004B51D}" type="datetimeFigureOut">
              <a:rPr lang="en-IN" smtClean="0"/>
              <a:t>03-04-2020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7BBBA-F903-4EAD-9266-8FD9A89154B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32402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7149A-C9CC-4F92-A69B-1517E004B51D}" type="datetimeFigureOut">
              <a:rPr lang="en-IN" smtClean="0"/>
              <a:t>03-04-2020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7BBBA-F903-4EAD-9266-8FD9A89154B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63611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7149A-C9CC-4F92-A69B-1517E004B51D}" type="datetimeFigureOut">
              <a:rPr lang="en-IN" smtClean="0"/>
              <a:t>03-04-2020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7BBBA-F903-4EAD-9266-8FD9A89154B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51909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7149A-C9CC-4F92-A69B-1517E004B51D}" type="datetimeFigureOut">
              <a:rPr lang="en-IN" smtClean="0"/>
              <a:t>03-04-2020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7BBBA-F903-4EAD-9266-8FD9A89154B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37285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7149A-C9CC-4F92-A69B-1517E004B51D}" type="datetimeFigureOut">
              <a:rPr lang="en-IN" smtClean="0"/>
              <a:t>03-04-2020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7BBBA-F903-4EAD-9266-8FD9A89154B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48454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7149A-C9CC-4F92-A69B-1517E004B51D}" type="datetimeFigureOut">
              <a:rPr lang="en-IN" smtClean="0"/>
              <a:t>03-04-2020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7BBBA-F903-4EAD-9266-8FD9A89154B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8723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7149A-C9CC-4F92-A69B-1517E004B51D}" type="datetimeFigureOut">
              <a:rPr lang="en-IN" smtClean="0"/>
              <a:t>03-04-2020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7BBBA-F903-4EAD-9266-8FD9A89154B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02672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7149A-C9CC-4F92-A69B-1517E004B51D}" type="datetimeFigureOut">
              <a:rPr lang="en-IN" smtClean="0"/>
              <a:t>03-04-2020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7BBBA-F903-4EAD-9266-8FD9A89154B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708092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7149A-C9CC-4F92-A69B-1517E004B51D}" type="datetimeFigureOut">
              <a:rPr lang="en-IN" smtClean="0"/>
              <a:t>03-04-2020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7BBBA-F903-4EAD-9266-8FD9A89154B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78773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7149A-C9CC-4F92-A69B-1517E004B51D}" type="datetimeFigureOut">
              <a:rPr lang="en-IN" smtClean="0"/>
              <a:t>03-04-2020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7BBBA-F903-4EAD-9266-8FD9A89154B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30211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7149A-C9CC-4F92-A69B-1517E004B51D}" type="datetimeFigureOut">
              <a:rPr lang="en-IN" smtClean="0"/>
              <a:t>03-04-2020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7BBBA-F903-4EAD-9266-8FD9A89154B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80982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E7149A-C9CC-4F92-A69B-1517E004B51D}" type="datetimeFigureOut">
              <a:rPr lang="en-IN" smtClean="0"/>
              <a:t>03-04-2020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C7BBBA-F903-4EAD-9266-8FD9A89154B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40184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207" t="11711" b="9217"/>
          <a:stretch/>
        </p:blipFill>
        <p:spPr>
          <a:xfrm>
            <a:off x="2946396" y="0"/>
            <a:ext cx="6298204" cy="6920655"/>
          </a:xfrm>
          <a:prstGeom prst="rect">
            <a:avLst/>
          </a:prstGeom>
          <a:effectLst>
            <a:softEdge rad="635000"/>
          </a:effectLst>
        </p:spPr>
      </p:pic>
      <p:sp>
        <p:nvSpPr>
          <p:cNvPr id="9" name="Rectangle 8"/>
          <p:cNvSpPr/>
          <p:nvPr/>
        </p:nvSpPr>
        <p:spPr>
          <a:xfrm>
            <a:off x="1669143" y="203200"/>
            <a:ext cx="8998857" cy="62992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902236"/>
            <a:ext cx="9144000" cy="2387600"/>
          </a:xfrm>
        </p:spPr>
        <p:txBody>
          <a:bodyPr>
            <a:noAutofit/>
          </a:bodyPr>
          <a:lstStyle/>
          <a:p>
            <a:r>
              <a:rPr lang="en-IN" sz="8800" b="1" dirty="0" smtClean="0">
                <a:latin typeface="Veljovic Black" pitchFamily="18" charset="0"/>
              </a:rPr>
              <a:t>Rheumatoid Arthritis</a:t>
            </a:r>
            <a:endParaRPr lang="en-IN" sz="8800" b="1" dirty="0">
              <a:latin typeface="Veljovic Black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434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20629" y="712428"/>
            <a:ext cx="3277957" cy="7217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N" sz="40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DIAGNOSIS</a:t>
            </a:r>
            <a:endParaRPr lang="en-IN" sz="4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8" b="648"/>
          <a:stretch/>
        </p:blipFill>
        <p:spPr>
          <a:xfrm>
            <a:off x="4077626" y="1090539"/>
            <a:ext cx="4232747" cy="4965492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4089480" y="5996069"/>
            <a:ext cx="4209037" cy="50141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N" sz="2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 is diagnosed if score is ≥ 6.</a:t>
            </a:r>
            <a:endParaRPr lang="en-IN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163043" y="591083"/>
            <a:ext cx="3989810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Classification criteria for RA:</a:t>
            </a:r>
            <a:endParaRPr lang="en-IN" sz="2600" dirty="0"/>
          </a:p>
        </p:txBody>
      </p:sp>
    </p:spTree>
    <p:extLst>
      <p:ext uri="{BB962C8B-B14F-4D97-AF65-F5344CB8AC3E}">
        <p14:creationId xmlns:p14="http://schemas.microsoft.com/office/powerpoint/2010/main" val="3965736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22399" y="2365828"/>
            <a:ext cx="9347200" cy="23355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N" sz="2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Treatment may be divided into: 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IN" sz="2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NSAIDs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IN" sz="2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Glucocorticoids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IN" sz="2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Conventional DMARDs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IN" sz="2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Biologic DMARDs</a:t>
            </a:r>
            <a:endParaRPr lang="en-IN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711200"/>
            <a:ext cx="12191999" cy="7217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IN" sz="40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TREATMENT</a:t>
            </a:r>
            <a:endParaRPr lang="en-IN" sz="36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8145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64457" y="406401"/>
            <a:ext cx="11103429" cy="56034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N" sz="28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NSAIDS:</a:t>
            </a:r>
            <a:r>
              <a:rPr lang="en-IN" sz="2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IN" sz="2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IN" sz="2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Considered to be adjunctive agents for management of symptoms uncontrolled by other measures. NSAIDs exhibit both analgesic and anti-inflammatory properties.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N" sz="2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N" sz="28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Glucocorticoids:</a:t>
            </a:r>
            <a:r>
              <a:rPr lang="en-IN" sz="2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IN" sz="2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IN" sz="2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Can be given in several ways:</a:t>
            </a:r>
            <a:br>
              <a:rPr lang="en-IN" sz="2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IN" sz="2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First, low to moderate doses to achieve rapid disease control before the onset of fully effective DMARD therapy.</a:t>
            </a:r>
            <a:br>
              <a:rPr lang="en-IN" sz="2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IN" sz="2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N" sz="2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Second, a 1 to 2 week burst of glucocorticoids for the management of acute disease flares, with dose and duration guided by the severity of the exacerbation.</a:t>
            </a:r>
            <a:endParaRPr lang="en-IN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2807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20914" y="227227"/>
            <a:ext cx="11176000" cy="60835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N" sz="28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Conventional DMARDs: </a:t>
            </a:r>
            <a:r>
              <a:rPr lang="en-IN" sz="2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IN" sz="2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IN" sz="2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Includes: Methotrexate, Hydroxychloroquine, sulfasalazine and leflunomide.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N" sz="2600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Methotrexate </a:t>
            </a:r>
            <a:r>
              <a:rPr lang="en-IN" sz="2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 DMARD of choice for treatment of RA. It stimulates </a:t>
            </a:r>
            <a:r>
              <a:rPr lang="en-IN" sz="2600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adenosine </a:t>
            </a:r>
            <a:r>
              <a:rPr lang="en-IN" sz="2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release from cells, producing an anti-inflammatory effect.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N" sz="2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N" sz="28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Biologic DMARDs:</a:t>
            </a:r>
            <a:r>
              <a:rPr lang="en-IN" sz="2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IN" sz="2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IN" sz="2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IL-1 receptor antagonist: </a:t>
            </a:r>
            <a:r>
              <a:rPr lang="en-IN" sz="26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Anakinra</a:t>
            </a:r>
            <a:endParaRPr lang="en-IN" sz="2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N" sz="2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Anti TNF agents: Infliximab, </a:t>
            </a:r>
            <a:r>
              <a:rPr lang="en-IN" sz="26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Golimumab</a:t>
            </a:r>
            <a:r>
              <a:rPr lang="en-IN" sz="2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N" sz="26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Certolizumab</a:t>
            </a:r>
            <a:r>
              <a:rPr lang="en-IN" sz="2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N" sz="26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etanercept</a:t>
            </a:r>
            <a:r>
              <a:rPr lang="en-IN" sz="2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N" sz="2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Anti CD-20: Rituximab.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N" sz="2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Anti IL-6: </a:t>
            </a:r>
            <a:r>
              <a:rPr lang="en-IN" sz="26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Tocilizumab</a:t>
            </a:r>
            <a:endParaRPr lang="en-IN" sz="2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N" sz="26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Abatacept</a:t>
            </a:r>
            <a:r>
              <a:rPr lang="en-IN" sz="2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Inhibits T cell stimulation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N" sz="26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Tofacitinib</a:t>
            </a:r>
            <a:r>
              <a:rPr lang="en-IN" sz="2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Inhibits JAK1 and JAK3. It is an </a:t>
            </a:r>
            <a:r>
              <a:rPr lang="en-IN" sz="2600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oral </a:t>
            </a:r>
            <a:r>
              <a:rPr lang="en-IN" sz="2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agent.</a:t>
            </a:r>
            <a:endParaRPr lang="en-IN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9107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IN" sz="6600" b="1" dirty="0" smtClean="0"/>
              <a:t>THANK YOU</a:t>
            </a:r>
            <a:endParaRPr lang="en-IN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543613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93487" y="2220689"/>
            <a:ext cx="11234057" cy="20682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IN" sz="4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Rheumatoid arthritis (RA) is a chronic inflammatory disease of unknown aetiology characterized by a </a:t>
            </a:r>
            <a:r>
              <a:rPr lang="en-IN" sz="4000" b="1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symmetric</a:t>
            </a:r>
            <a:r>
              <a:rPr lang="en-IN" sz="4000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N" sz="4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polyarthritis.</a:t>
            </a:r>
            <a:endParaRPr lang="en-IN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0459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3200" dirty="0" smtClean="0"/>
              <a:t>Females are affected more than males.</a:t>
            </a:r>
          </a:p>
          <a:p>
            <a:pPr marL="0" indent="0">
              <a:buNone/>
            </a:pPr>
            <a:endParaRPr lang="en-IN" sz="3200" dirty="0" smtClean="0"/>
          </a:p>
          <a:p>
            <a:r>
              <a:rPr lang="en-IN" sz="3200" dirty="0" smtClean="0"/>
              <a:t>Onset – 4</a:t>
            </a:r>
            <a:r>
              <a:rPr lang="en-IN" sz="3200" baseline="30000" dirty="0" smtClean="0"/>
              <a:t>th</a:t>
            </a:r>
            <a:r>
              <a:rPr lang="en-IN" sz="3200" dirty="0" smtClean="0"/>
              <a:t> or 5</a:t>
            </a:r>
            <a:r>
              <a:rPr lang="en-IN" sz="3200" baseline="30000" dirty="0" smtClean="0"/>
              <a:t>th</a:t>
            </a:r>
            <a:r>
              <a:rPr lang="en-IN" sz="3200" dirty="0" smtClean="0"/>
              <a:t> decade of life.</a:t>
            </a:r>
          </a:p>
          <a:p>
            <a:endParaRPr lang="en-IN" sz="3200" dirty="0"/>
          </a:p>
          <a:p>
            <a:r>
              <a:rPr lang="en-IN" sz="3200" dirty="0" smtClean="0"/>
              <a:t>Factors producing RA: Infectious trigger, genetic predisposition and autoimmune response.</a:t>
            </a:r>
          </a:p>
          <a:p>
            <a:pPr lvl="1"/>
            <a:r>
              <a:rPr lang="en-IN" dirty="0" smtClean="0"/>
              <a:t>Genetic predisposition is associated with HLA-DR4 in 70% of patients.</a:t>
            </a:r>
          </a:p>
          <a:p>
            <a:pPr marL="0" indent="0">
              <a:buNone/>
            </a:pPr>
            <a:endParaRPr lang="en-IN" sz="3200" dirty="0"/>
          </a:p>
        </p:txBody>
      </p:sp>
      <p:sp>
        <p:nvSpPr>
          <p:cNvPr id="4" name="Rectangle 3"/>
          <p:cNvSpPr/>
          <p:nvPr/>
        </p:nvSpPr>
        <p:spPr>
          <a:xfrm>
            <a:off x="0" y="525704"/>
            <a:ext cx="12192000" cy="7217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IN" sz="40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Epidemiology</a:t>
            </a:r>
            <a:endParaRPr lang="en-IN" sz="36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9751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37029" y="1611086"/>
            <a:ext cx="10842171" cy="39277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N" sz="2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Presenting symptoms: </a:t>
            </a:r>
            <a:r>
              <a:rPr lang="en-IN" sz="2600" b="1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Early morning joint stiffness </a:t>
            </a:r>
            <a:r>
              <a:rPr lang="en-IN" sz="2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lasting </a:t>
            </a:r>
            <a:r>
              <a:rPr lang="en-IN" sz="2600" b="1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&gt;1 hour </a:t>
            </a:r>
            <a:r>
              <a:rPr lang="en-IN" sz="2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that eases with physical activity.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IN" sz="2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N" sz="2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Most frequently involved joints: </a:t>
            </a:r>
            <a:r>
              <a:rPr lang="en-IN" sz="2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Wrists</a:t>
            </a:r>
            <a:r>
              <a:rPr lang="en-IN" sz="2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MCP, and PIP joints (DIP is usually spared). Axial involvement is rare, if occurs most common site is </a:t>
            </a:r>
            <a:r>
              <a:rPr lang="en-IN" sz="2600" b="1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cervical</a:t>
            </a:r>
            <a:r>
              <a:rPr lang="en-IN" sz="2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vertebrae.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IN" sz="2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N" sz="2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Flexor tendon tenosynovitis – “Trigger” fingers.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525704"/>
            <a:ext cx="12192000" cy="7217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IN" sz="40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CLINICAL FEATURES</a:t>
            </a:r>
            <a:endParaRPr lang="en-IN" sz="36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509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69626" y="809468"/>
            <a:ext cx="10987790" cy="929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N" sz="26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Swan-neck deformity</a:t>
            </a:r>
            <a:r>
              <a:rPr lang="en-IN" sz="2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Hyperextension of the PIP joint with flexion of the DIP joint</a:t>
            </a:r>
            <a:r>
              <a:rPr lang="en-IN" sz="2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IN" sz="2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22119" t="35818" r="59767" b="42837"/>
          <a:stretch/>
        </p:blipFill>
        <p:spPr>
          <a:xfrm>
            <a:off x="3211124" y="2039816"/>
            <a:ext cx="5704794" cy="3481258"/>
          </a:xfrm>
          <a:prstGeom prst="rect">
            <a:avLst/>
          </a:prstGeom>
          <a:ln w="5715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474789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9509" y="839301"/>
            <a:ext cx="11693141" cy="5204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IN" sz="2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en-IN" sz="26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outonnière deformity: </a:t>
            </a:r>
            <a:r>
              <a:rPr lang="en-IN" sz="2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Flexion of the PIP joint with hyperextension of the DIP joint.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8778" y="2373359"/>
            <a:ext cx="3774601" cy="2913992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9655973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785" y="1160060"/>
            <a:ext cx="1087726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800" b="1" dirty="0"/>
              <a:t>Z-line deformity: </a:t>
            </a:r>
            <a:r>
              <a:rPr lang="en-IN" sz="2800" dirty="0"/>
              <a:t>Subluxation of the first MCP joint with hyperextension of the first interphalangeal (IP) joint.</a:t>
            </a:r>
          </a:p>
          <a:p>
            <a:endParaRPr lang="en-IN" sz="28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3060" y="2988149"/>
            <a:ext cx="3900630" cy="2796678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0553782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45909" y="696036"/>
            <a:ext cx="1080902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400" b="1" dirty="0"/>
              <a:t>Piano-key movement</a:t>
            </a:r>
            <a:r>
              <a:rPr lang="en-IN" sz="2400" dirty="0"/>
              <a:t> of the ulnar styloid: due to Inflammation about the ulnar styloid and tenosynovitis of the extensor carpi </a:t>
            </a:r>
            <a:r>
              <a:rPr lang="en-IN" sz="2400" dirty="0" err="1"/>
              <a:t>ulnaris</a:t>
            </a:r>
            <a:r>
              <a:rPr lang="en-IN" sz="2400" dirty="0"/>
              <a:t>.</a:t>
            </a:r>
            <a:endParaRPr lang="en-IN" sz="2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6106" y="2526684"/>
            <a:ext cx="4488631" cy="2823238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0263028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91319" y="245660"/>
            <a:ext cx="11081982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smtClean="0"/>
              <a:t>Extra Articular Manifestations:</a:t>
            </a:r>
          </a:p>
          <a:p>
            <a:endParaRPr lang="en-IN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 smtClean="0"/>
              <a:t>Rheumatoid Nodules: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IN" dirty="0" smtClean="0"/>
              <a:t>In 25% of patients.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IN" dirty="0" smtClean="0"/>
              <a:t>Firm, round in subcutaneous tissues. (Visceral involvement can be there)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 smtClean="0"/>
              <a:t>Rheumatoid vasculitis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IN" dirty="0" smtClean="0"/>
              <a:t>Polyneuropathy and mononeuritis multiplex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IN" dirty="0" smtClean="0"/>
              <a:t>Cutaneous ulcerations, palpable purpurae</a:t>
            </a:r>
            <a:r>
              <a:rPr lang="en-IN" dirty="0"/>
              <a:t>.</a:t>
            </a:r>
            <a:endParaRPr lang="en-IN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 smtClean="0"/>
              <a:t>Pulmonary manifestations: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IN" dirty="0" smtClean="0"/>
              <a:t>Pleural involvement results in pleural effusion.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IN" dirty="0" smtClean="0"/>
              <a:t>Caplan’s syndrome: Multiple  nodules and interstitial lung disease due to pneumoconiosis.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 smtClean="0"/>
              <a:t>CVS manifestations: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IN" dirty="0" smtClean="0"/>
              <a:t>Pericarditis and chronic constrictive pericarditis.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IN" dirty="0" smtClean="0"/>
              <a:t>Premature atherosclerosis.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 smtClean="0"/>
              <a:t>Neurological involvement: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IN" dirty="0" smtClean="0"/>
              <a:t>Nerve entrapment syndromes.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IN" dirty="0" smtClean="0"/>
              <a:t>Peripheral neuropathy.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 err="1" smtClean="0"/>
              <a:t>Felty’s</a:t>
            </a:r>
            <a:r>
              <a:rPr lang="en-IN" dirty="0" smtClean="0"/>
              <a:t> syndrome:</a:t>
            </a:r>
          </a:p>
          <a:p>
            <a:pPr marL="742950" lvl="2" indent="-285750">
              <a:buFont typeface="Arial" panose="020B0604020202020204" pitchFamily="34" charset="0"/>
              <a:buChar char="•"/>
            </a:pPr>
            <a:r>
              <a:rPr lang="en-IN" dirty="0"/>
              <a:t>Splenomegaly and neutropenia with RA</a:t>
            </a:r>
            <a:r>
              <a:rPr lang="en-IN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 smtClean="0"/>
              <a:t>Haematological: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IN" dirty="0" smtClean="0"/>
              <a:t>Normocytic Normochromic anaemia.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IN" dirty="0" smtClean="0"/>
              <a:t>Thrombocytosis.</a:t>
            </a:r>
          </a:p>
        </p:txBody>
      </p:sp>
    </p:spTree>
    <p:extLst>
      <p:ext uri="{BB962C8B-B14F-4D97-AF65-F5344CB8AC3E}">
        <p14:creationId xmlns:p14="http://schemas.microsoft.com/office/powerpoint/2010/main" val="123148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331</Words>
  <Application>Microsoft Office PowerPoint</Application>
  <PresentationFormat>Widescreen</PresentationFormat>
  <Paragraphs>64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Veljovic Black</vt:lpstr>
      <vt:lpstr>Office Theme</vt:lpstr>
      <vt:lpstr>Rheumatoid Arthritis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Rheumatoid Arthritis</dc:title>
  <dc:creator>RamLakhan</dc:creator>
  <cp:lastModifiedBy>RamLakhan</cp:lastModifiedBy>
  <cp:revision>14</cp:revision>
  <dcterms:created xsi:type="dcterms:W3CDTF">2019-09-15T08:45:06Z</dcterms:created>
  <dcterms:modified xsi:type="dcterms:W3CDTF">2020-04-03T13:40:24Z</dcterms:modified>
</cp:coreProperties>
</file>