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90" r:id="rId6"/>
    <p:sldId id="261" r:id="rId7"/>
    <p:sldId id="262" r:id="rId8"/>
    <p:sldId id="257" r:id="rId9"/>
    <p:sldId id="263" r:id="rId10"/>
    <p:sldId id="264" r:id="rId11"/>
    <p:sldId id="265" r:id="rId12"/>
    <p:sldId id="266" r:id="rId13"/>
    <p:sldId id="267" r:id="rId14"/>
    <p:sldId id="268" r:id="rId15"/>
    <p:sldId id="291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0" r:id="rId24"/>
    <p:sldId id="277" r:id="rId25"/>
    <p:sldId id="278" r:id="rId26"/>
    <p:sldId id="279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VIRAL ENCEPHALITIS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0599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mtClean="0"/>
              <a:t>CSF PCR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dirty="0" smtClean="0"/>
              <a:t>Primary diagnostic test for </a:t>
            </a:r>
            <a:r>
              <a:rPr lang="en-IN" sz="2400" dirty="0" err="1" smtClean="0"/>
              <a:t>CMV,EBV,HHV,Enteroviruses</a:t>
            </a:r>
            <a:endParaRPr lang="en-IN" sz="2400" dirty="0" smtClean="0"/>
          </a:p>
          <a:p>
            <a:r>
              <a:rPr lang="en-IN" sz="2400" dirty="0" smtClean="0"/>
              <a:t>HSV CSF PCR-sensitivity 96%,specificity 99% depends on</a:t>
            </a:r>
          </a:p>
          <a:p>
            <a:pPr lvl="1"/>
            <a:r>
              <a:rPr lang="en-IN" sz="2000" dirty="0" smtClean="0"/>
              <a:t>Clinical likelihood of the disease</a:t>
            </a:r>
          </a:p>
          <a:p>
            <a:pPr lvl="1"/>
            <a:r>
              <a:rPr lang="en-IN" sz="2000" dirty="0" smtClean="0"/>
              <a:t>Timing of the study</a:t>
            </a:r>
          </a:p>
          <a:p>
            <a:pPr lvl="1"/>
            <a:r>
              <a:rPr lang="en-IN" sz="2000" dirty="0" smtClean="0"/>
              <a:t>Prior use of antiviral therapy</a:t>
            </a:r>
          </a:p>
          <a:p>
            <a:r>
              <a:rPr lang="en-IN" sz="2400" dirty="0" err="1" smtClean="0"/>
              <a:t>Enteroviral</a:t>
            </a:r>
            <a:r>
              <a:rPr lang="en-IN" sz="2400" dirty="0" smtClean="0"/>
              <a:t> CSF PCR- 95%sensitivity and specificity</a:t>
            </a:r>
          </a:p>
          <a:p>
            <a:r>
              <a:rPr lang="en-IN" sz="2400" dirty="0" smtClean="0"/>
              <a:t>VZV CSF PCR-should be done always along with CSF antibody studies</a:t>
            </a:r>
          </a:p>
          <a:p>
            <a:r>
              <a:rPr lang="en-IN" sz="2400" dirty="0" smtClean="0"/>
              <a:t>WNV- CSF PCR less sensitive than antibody detection in CSF</a:t>
            </a:r>
          </a:p>
          <a:p>
            <a:r>
              <a:rPr lang="en-IN" sz="2400" dirty="0" smtClean="0"/>
              <a:t>EBV CSF PCR-false positives common</a:t>
            </a:r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613219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CSF CULTURE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Limited utility in diagnosis</a:t>
            </a:r>
          </a:p>
          <a:p>
            <a:r>
              <a:rPr lang="en-IN" dirty="0" smtClean="0"/>
              <a:t>Very insensitive</a:t>
            </a:r>
          </a:p>
          <a:p>
            <a:r>
              <a:rPr lang="en-IN" dirty="0" smtClean="0"/>
              <a:t>Takes too long to significantly effect immediate therapy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36491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SEROLOGICAL STUDIES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dirty="0" smtClean="0"/>
              <a:t>Serum</a:t>
            </a:r>
            <a:r>
              <a:rPr lang="en-IN" dirty="0" smtClean="0"/>
              <a:t> </a:t>
            </a:r>
            <a:r>
              <a:rPr lang="en-IN" sz="2400" dirty="0" smtClean="0"/>
              <a:t>antibody determination is less useful for viruses with high </a:t>
            </a:r>
            <a:r>
              <a:rPr lang="en-IN" sz="2400" dirty="0" err="1" smtClean="0"/>
              <a:t>seroprevalence</a:t>
            </a:r>
            <a:r>
              <a:rPr lang="en-IN" sz="2400" dirty="0" smtClean="0"/>
              <a:t> rate in population-</a:t>
            </a:r>
            <a:r>
              <a:rPr lang="en-IN" sz="2400" dirty="0" err="1" smtClean="0"/>
              <a:t>eg</a:t>
            </a:r>
            <a:r>
              <a:rPr lang="en-IN" sz="2400" dirty="0" smtClean="0"/>
              <a:t>. HSV,EBV,VZV</a:t>
            </a:r>
          </a:p>
          <a:p>
            <a:r>
              <a:rPr lang="en-IN" sz="2400" dirty="0" smtClean="0"/>
              <a:t>Serological tests are useful mainly for retrospective diagnosis rather than helping in acute treatment</a:t>
            </a:r>
          </a:p>
          <a:p>
            <a:r>
              <a:rPr lang="en-IN" sz="2400" dirty="0" smtClean="0"/>
              <a:t>VZV-CSF antibody tests may be positive for varicella even when CSF VZV PCR is </a:t>
            </a:r>
            <a:r>
              <a:rPr lang="en-IN" sz="2400" dirty="0" err="1" smtClean="0"/>
              <a:t>negative..so</a:t>
            </a:r>
            <a:r>
              <a:rPr lang="en-IN" sz="2400" dirty="0" smtClean="0"/>
              <a:t> both tests should be done complementarily</a:t>
            </a:r>
          </a:p>
          <a:p>
            <a:r>
              <a:rPr lang="en-IN" sz="2400" dirty="0" smtClean="0"/>
              <a:t>WNV- CSF </a:t>
            </a:r>
            <a:r>
              <a:rPr lang="en-IN" sz="2400" dirty="0" err="1" smtClean="0"/>
              <a:t>IgM</a:t>
            </a:r>
            <a:r>
              <a:rPr lang="en-IN" sz="2400" dirty="0" smtClean="0"/>
              <a:t> antibodies are diagnostic of west </a:t>
            </a:r>
            <a:r>
              <a:rPr lang="en-IN" sz="2400" dirty="0" err="1" smtClean="0"/>
              <a:t>nile</a:t>
            </a:r>
            <a:r>
              <a:rPr lang="en-IN" sz="2400" dirty="0" smtClean="0"/>
              <a:t> virus encephalitis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873324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IMAGING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dirty="0" smtClean="0"/>
              <a:t>MRI more sensitive than CT</a:t>
            </a:r>
          </a:p>
          <a:p>
            <a:r>
              <a:rPr lang="en-IN" sz="2400" dirty="0" smtClean="0"/>
              <a:t>CT-HSV shows focal areas of low absorption or contrast enhancement</a:t>
            </a:r>
          </a:p>
          <a:p>
            <a:r>
              <a:rPr lang="en-IN" sz="2400" dirty="0" smtClean="0"/>
              <a:t>MRI-</a:t>
            </a:r>
          </a:p>
          <a:p>
            <a:pPr lvl="1"/>
            <a:r>
              <a:rPr lang="en-IN" sz="2000" dirty="0" smtClean="0"/>
              <a:t>HSV- areas of increased signal intensity in </a:t>
            </a:r>
            <a:r>
              <a:rPr lang="en-IN" sz="2000" dirty="0" err="1" smtClean="0"/>
              <a:t>fronto</a:t>
            </a:r>
            <a:r>
              <a:rPr lang="en-IN" sz="2000" dirty="0" smtClean="0"/>
              <a:t> temporal lobe(90%)</a:t>
            </a:r>
          </a:p>
          <a:p>
            <a:pPr lvl="1"/>
            <a:r>
              <a:rPr lang="en-IN" sz="2000" dirty="0" smtClean="0"/>
              <a:t>WNV-2/3</a:t>
            </a:r>
            <a:r>
              <a:rPr lang="en-IN" sz="2000" baseline="30000" dirty="0" smtClean="0"/>
              <a:t>rd</a:t>
            </a:r>
            <a:r>
              <a:rPr lang="en-IN" sz="2000" dirty="0" smtClean="0"/>
              <a:t> </a:t>
            </a:r>
            <a:r>
              <a:rPr lang="en-IN" sz="2000" dirty="0" err="1" smtClean="0"/>
              <a:t>pts</a:t>
            </a:r>
            <a:r>
              <a:rPr lang="en-IN" sz="2000" dirty="0" smtClean="0"/>
              <a:t>-abnormalities in </a:t>
            </a:r>
            <a:r>
              <a:rPr lang="en-IN" sz="2000" dirty="0" err="1" smtClean="0"/>
              <a:t>thalamus,basal</a:t>
            </a:r>
            <a:r>
              <a:rPr lang="en-IN" sz="2000" dirty="0" smtClean="0"/>
              <a:t> ganglia and brain stem</a:t>
            </a:r>
          </a:p>
          <a:p>
            <a:pPr lvl="1"/>
            <a:r>
              <a:rPr lang="en-IN" sz="2000" dirty="0" smtClean="0"/>
              <a:t>VZV- multifocal areas of </a:t>
            </a:r>
            <a:r>
              <a:rPr lang="en-IN" sz="2000" dirty="0" err="1" smtClean="0"/>
              <a:t>hemorrhagic</a:t>
            </a:r>
            <a:r>
              <a:rPr lang="en-IN" sz="2000" dirty="0" smtClean="0"/>
              <a:t> and ischemic infarction</a:t>
            </a:r>
          </a:p>
          <a:p>
            <a:pPr lvl="1"/>
            <a:r>
              <a:rPr lang="en-IN" sz="2000" dirty="0" err="1" smtClean="0"/>
              <a:t>CMV:immunocompromised</a:t>
            </a:r>
            <a:r>
              <a:rPr lang="en-IN" sz="2000" dirty="0" smtClean="0"/>
              <a:t> adults-enlarged ventricles  and </a:t>
            </a:r>
            <a:r>
              <a:rPr lang="en-IN" sz="2000" dirty="0" err="1" smtClean="0"/>
              <a:t>subependymal</a:t>
            </a:r>
            <a:r>
              <a:rPr lang="en-IN" sz="2000" dirty="0" smtClean="0"/>
              <a:t> enhancements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107357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HSV encephalitis</a:t>
            </a:r>
            <a:endParaRPr lang="en-US" dirty="0"/>
          </a:p>
        </p:txBody>
      </p:sp>
      <p:pic>
        <p:nvPicPr>
          <p:cNvPr id="2050" name="Picture 2" descr="C:\Users\Cardiology\Desktop\HSV encephaliti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40135" y="1371600"/>
            <a:ext cx="4299204" cy="472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256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E:\vinayaga ppt\CNS M\IMG_019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46" y="457200"/>
            <a:ext cx="5937445" cy="566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708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EEG</a:t>
            </a:r>
            <a:endParaRPr lang="en-US" dirty="0"/>
          </a:p>
        </p:txBody>
      </p:sp>
      <p:pic>
        <p:nvPicPr>
          <p:cNvPr id="3074" name="Picture 2" descr="C:\Users\Cardiology\Desktop\eeg-in-neurology-and-psychiatry-8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50371" y="1219200"/>
            <a:ext cx="6535788" cy="4906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936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EEG HSV</a:t>
            </a:r>
            <a:endParaRPr lang="en-US" dirty="0"/>
          </a:p>
        </p:txBody>
      </p:sp>
      <p:pic>
        <p:nvPicPr>
          <p:cNvPr id="4098" name="Picture 2" descr="C:\Users\Cardiology\Desktop\EEG_high_amplitude_slow_wa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8257" y="1600200"/>
            <a:ext cx="6547485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064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Cardiology\Desktop\encephalitis_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8857" y="1600200"/>
            <a:ext cx="3126286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45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DIFFERENTIAL DIAGNOSIS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dirty="0" smtClean="0"/>
              <a:t>Infectious</a:t>
            </a:r>
            <a:r>
              <a:rPr lang="en-IN" dirty="0" smtClean="0"/>
              <a:t> </a:t>
            </a:r>
            <a:r>
              <a:rPr lang="en-IN" sz="2400" dirty="0" smtClean="0"/>
              <a:t>causes: </a:t>
            </a:r>
            <a:r>
              <a:rPr lang="en-IN" sz="2400" dirty="0" err="1" smtClean="0"/>
              <a:t>mycobacteria,fungi,rickettsiae</a:t>
            </a:r>
            <a:r>
              <a:rPr lang="en-IN" sz="2400" dirty="0" smtClean="0"/>
              <a:t>, listeria</a:t>
            </a:r>
          </a:p>
          <a:p>
            <a:r>
              <a:rPr lang="en-IN" sz="2400" dirty="0" smtClean="0"/>
              <a:t>Autoimmune encephalitis- diagnosis by detection of specific autoantibodies in CSF or serum</a:t>
            </a:r>
          </a:p>
          <a:p>
            <a:r>
              <a:rPr lang="en-IN" sz="2400" dirty="0" err="1" smtClean="0"/>
              <a:t>Paraneoplastic</a:t>
            </a:r>
            <a:r>
              <a:rPr lang="en-IN" sz="2400" dirty="0" smtClean="0"/>
              <a:t> encephalitis</a:t>
            </a:r>
          </a:p>
          <a:p>
            <a:r>
              <a:rPr lang="en-IN" sz="2400" dirty="0" err="1" smtClean="0"/>
              <a:t>Hashimotos</a:t>
            </a:r>
            <a:r>
              <a:rPr lang="en-IN" sz="2400" dirty="0" smtClean="0"/>
              <a:t> encephalopathy</a:t>
            </a:r>
          </a:p>
          <a:p>
            <a:r>
              <a:rPr lang="en-IN" sz="2400" dirty="0" smtClean="0"/>
              <a:t>Amoebic encephalitis- </a:t>
            </a:r>
            <a:r>
              <a:rPr lang="en-IN" sz="2400" dirty="0" err="1" smtClean="0"/>
              <a:t>neutrophilic</a:t>
            </a:r>
            <a:r>
              <a:rPr lang="en-IN" sz="2400" dirty="0" smtClean="0"/>
              <a:t> </a:t>
            </a:r>
            <a:r>
              <a:rPr lang="en-IN" sz="2400" dirty="0" err="1" smtClean="0"/>
              <a:t>pleocytosis</a:t>
            </a:r>
            <a:r>
              <a:rPr lang="en-IN" sz="2400" dirty="0" smtClean="0"/>
              <a:t>, low glucose, demonstration of motile </a:t>
            </a:r>
            <a:r>
              <a:rPr lang="en-IN" sz="2400" dirty="0" err="1" smtClean="0"/>
              <a:t>trophozoites</a:t>
            </a:r>
            <a:r>
              <a:rPr lang="en-IN" sz="2400" dirty="0" smtClean="0"/>
              <a:t> in wet mounts of CSF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9766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Encephalitis: Infectious process &amp; inflammatory response limited to brain parenchyma. </a:t>
            </a:r>
          </a:p>
          <a:p>
            <a:r>
              <a:rPr lang="en-US" dirty="0" err="1" smtClean="0"/>
              <a:t>Meningoencephalitis</a:t>
            </a:r>
            <a:r>
              <a:rPr lang="en-US" dirty="0" smtClean="0"/>
              <a:t>: Meninges + brain</a:t>
            </a:r>
          </a:p>
          <a:p>
            <a:r>
              <a:rPr lang="en-US" dirty="0" smtClean="0"/>
              <a:t>Encephalomyelitis</a:t>
            </a:r>
            <a:r>
              <a:rPr lang="en-US" dirty="0" smtClean="0"/>
              <a:t>: Brain + spinal cord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9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674"/>
    </mc:Choice>
    <mc:Fallback xmlns="">
      <p:transition spd="slow" advTm="42674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How to distinguish HSV from the rest?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Why to distinguish?</a:t>
            </a:r>
          </a:p>
          <a:p>
            <a:r>
              <a:rPr lang="en-IN" dirty="0" smtClean="0"/>
              <a:t>When to suspect?</a:t>
            </a:r>
          </a:p>
          <a:p>
            <a:pPr lvl="1"/>
            <a:r>
              <a:rPr lang="en-IN" dirty="0" smtClean="0"/>
              <a:t>Clinical findings suggesting </a:t>
            </a:r>
            <a:r>
              <a:rPr lang="en-IN" dirty="0" err="1" smtClean="0"/>
              <a:t>inferomedial</a:t>
            </a:r>
            <a:r>
              <a:rPr lang="en-IN" dirty="0" smtClean="0"/>
              <a:t> temporal lobe involvement</a:t>
            </a:r>
          </a:p>
          <a:p>
            <a:pPr lvl="1"/>
            <a:r>
              <a:rPr lang="en-IN" dirty="0" smtClean="0"/>
              <a:t>Olfactory or gustatory hallucinations</a:t>
            </a:r>
          </a:p>
          <a:p>
            <a:pPr lvl="1"/>
            <a:r>
              <a:rPr lang="en-IN" dirty="0" smtClean="0"/>
              <a:t>Anosmia</a:t>
            </a:r>
          </a:p>
          <a:p>
            <a:pPr lvl="1"/>
            <a:r>
              <a:rPr lang="en-IN" dirty="0" smtClean="0"/>
              <a:t>Bizarre behaviour</a:t>
            </a:r>
          </a:p>
          <a:p>
            <a:pPr lvl="1"/>
            <a:r>
              <a:rPr lang="en-IN" dirty="0" smtClean="0"/>
              <a:t>Focal findings in MRI</a:t>
            </a:r>
          </a:p>
          <a:p>
            <a:pPr lvl="1"/>
            <a:r>
              <a:rPr lang="en-IN" dirty="0" smtClean="0"/>
              <a:t>Slow periodic spikes in EEG</a:t>
            </a:r>
          </a:p>
        </p:txBody>
      </p:sp>
    </p:spTree>
    <p:extLst>
      <p:ext uri="{BB962C8B-B14F-4D97-AF65-F5344CB8AC3E}">
        <p14:creationId xmlns:p14="http://schemas.microsoft.com/office/powerpoint/2010/main" val="3186644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 Evaluate and treat for shock or hypotension. Administer a crystalloid infusion until the patient is euvolemic. </a:t>
            </a:r>
          </a:p>
          <a:p>
            <a:r>
              <a:rPr lang="en-US" dirty="0" smtClean="0"/>
              <a:t> Consider airway protection in patients with an altered mental status. </a:t>
            </a:r>
          </a:p>
          <a:p>
            <a:r>
              <a:rPr lang="en-US" dirty="0" smtClean="0"/>
              <a:t>Consider seizure precautions. Treat seizures according to usual protocol (</a:t>
            </a:r>
            <a:r>
              <a:rPr lang="en-US" dirty="0" err="1" smtClean="0"/>
              <a:t>ie</a:t>
            </a:r>
            <a:r>
              <a:rPr lang="en-US" dirty="0" smtClean="0"/>
              <a:t>, </a:t>
            </a:r>
            <a:r>
              <a:rPr lang="en-US" dirty="0" err="1" smtClean="0"/>
              <a:t>lorazepam</a:t>
            </a:r>
            <a:r>
              <a:rPr lang="en-US" dirty="0" smtClean="0"/>
              <a:t> 0.1 mg/kg given intravenously [IV]). </a:t>
            </a:r>
          </a:p>
          <a:p>
            <a:r>
              <a:rPr lang="en-US" dirty="0" smtClean="0"/>
              <a:t>Stabilize alert patients with normal vital signs by administering oxygen, securing IV access.</a:t>
            </a:r>
          </a:p>
          <a:p>
            <a:r>
              <a:rPr lang="en-US" dirty="0" smtClean="0"/>
              <a:t>Expect complications of chronic </a:t>
            </a:r>
            <a:r>
              <a:rPr lang="en-US" dirty="0" err="1" smtClean="0"/>
              <a:t>immobilisation-DVT,aspiration</a:t>
            </a:r>
            <a:r>
              <a:rPr lang="en-US" dirty="0" smtClean="0"/>
              <a:t> </a:t>
            </a:r>
            <a:r>
              <a:rPr lang="en-US" dirty="0" err="1" smtClean="0"/>
              <a:t>pneumonia,decubitus</a:t>
            </a:r>
            <a:r>
              <a:rPr lang="en-US" dirty="0" smtClean="0"/>
              <a:t> ulcers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06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2400" dirty="0" smtClean="0"/>
              <a:t>Antivirals </a:t>
            </a:r>
            <a:r>
              <a:rPr lang="en-US" sz="2400" dirty="0"/>
              <a:t>-</a:t>
            </a:r>
            <a:r>
              <a:rPr lang="en-US" sz="2400" dirty="0" smtClean="0"/>
              <a:t>The goal of the use of antivirals to shorten the clinical course, prevent complications, prevent the development of latency and/or subsequent recurrences, decrease transmission, and eliminate established latency </a:t>
            </a:r>
          </a:p>
          <a:p>
            <a:pPr marL="457200" indent="-457200">
              <a:buAutoNum type="arabicPeriod"/>
            </a:pPr>
            <a:r>
              <a:rPr lang="en-US" sz="2400" b="1" dirty="0" smtClean="0"/>
              <a:t>Acyclovir </a:t>
            </a:r>
            <a:r>
              <a:rPr lang="en-US" sz="2400" dirty="0" smtClean="0"/>
              <a:t>(</a:t>
            </a:r>
            <a:r>
              <a:rPr lang="en-US" sz="2400" dirty="0" err="1" smtClean="0"/>
              <a:t>Zovirax</a:t>
            </a:r>
            <a:r>
              <a:rPr lang="en-US" sz="2400" dirty="0" smtClean="0"/>
              <a:t>) </a:t>
            </a:r>
          </a:p>
          <a:p>
            <a:pPr marL="0" indent="0">
              <a:buNone/>
            </a:pPr>
            <a:r>
              <a:rPr lang="en-US" sz="2400" dirty="0" smtClean="0"/>
              <a:t>Adult • 10 mg/kg (infuse over 1 h) IV q8h for 14-21 d</a:t>
            </a:r>
          </a:p>
          <a:p>
            <a:pPr marL="0" indent="0">
              <a:buNone/>
            </a:pPr>
            <a:r>
              <a:rPr lang="en-US" sz="2400" dirty="0" smtClean="0"/>
              <a:t>Neonates-20 mg/kg </a:t>
            </a:r>
            <a:r>
              <a:rPr lang="en-US" sz="2400" dirty="0" err="1" smtClean="0"/>
              <a:t>i.v</a:t>
            </a:r>
            <a:r>
              <a:rPr lang="en-US" sz="2400" dirty="0" smtClean="0"/>
              <a:t> q8hourly</a:t>
            </a:r>
          </a:p>
          <a:p>
            <a:pPr marL="0" indent="0">
              <a:buNone/>
            </a:pPr>
            <a:r>
              <a:rPr lang="en-US" sz="2400" dirty="0" smtClean="0"/>
              <a:t>Administered as infusion</a:t>
            </a:r>
          </a:p>
          <a:p>
            <a:pPr marL="0" indent="0">
              <a:buNone/>
            </a:pPr>
            <a:r>
              <a:rPr lang="en-US" sz="2400" dirty="0" smtClean="0"/>
              <a:t>Can cause phlebitis and renal dysfunction</a:t>
            </a:r>
          </a:p>
          <a:p>
            <a:pPr marL="0" indent="0">
              <a:buNone/>
            </a:pPr>
            <a:r>
              <a:rPr lang="en-US" sz="2400" dirty="0" smtClean="0"/>
              <a:t>Other SE</a:t>
            </a:r>
            <a:r>
              <a:rPr lang="en-US" sz="2400" dirty="0" smtClean="0"/>
              <a:t>: </a:t>
            </a:r>
            <a:r>
              <a:rPr lang="en-US" sz="2400" dirty="0" err="1" smtClean="0"/>
              <a:t>thrombocytopenia,GI</a:t>
            </a:r>
            <a:r>
              <a:rPr lang="en-US" sz="2400" dirty="0" smtClean="0"/>
              <a:t> </a:t>
            </a:r>
            <a:r>
              <a:rPr lang="en-US" sz="2400" dirty="0" err="1" smtClean="0"/>
              <a:t>toxicity,neurotoxicity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60201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2. </a:t>
            </a:r>
            <a:r>
              <a:rPr lang="en-US" sz="2800" dirty="0" err="1"/>
              <a:t>Foscarnet</a:t>
            </a:r>
            <a:r>
              <a:rPr lang="en-US" sz="2800" dirty="0"/>
              <a:t> (</a:t>
            </a:r>
            <a:r>
              <a:rPr lang="en-US" sz="2800" dirty="0" err="1"/>
              <a:t>Foscavir</a:t>
            </a:r>
            <a:r>
              <a:rPr lang="en-US" sz="2800" dirty="0" smtClean="0"/>
              <a:t>)-CMV </a:t>
            </a:r>
            <a:r>
              <a:rPr lang="en-US" sz="2800" dirty="0"/>
              <a:t>• Adult • 40 mg/kg IV q8h for 14-26 d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3.Ganciclovir-CMV infections 5mg/kg BD followed by 5mg/kg /day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4. </a:t>
            </a:r>
            <a:r>
              <a:rPr lang="en-US" sz="2800" dirty="0"/>
              <a:t>Dexamethasone -</a:t>
            </a:r>
            <a:r>
              <a:rPr lang="en-US" sz="2800" dirty="0" smtClean="0"/>
              <a:t>10 </a:t>
            </a:r>
            <a:r>
              <a:rPr lang="en-US" sz="2800" dirty="0"/>
              <a:t>mg IV </a:t>
            </a:r>
            <a:r>
              <a:rPr lang="en-US" sz="2800" dirty="0" smtClean="0"/>
              <a:t>q6h</a:t>
            </a:r>
          </a:p>
          <a:p>
            <a:pPr marL="0" indent="0">
              <a:buNone/>
            </a:pPr>
            <a:r>
              <a:rPr lang="en-US" sz="2800" dirty="0" smtClean="0"/>
              <a:t>5.Intravenous ribavirin-for severe </a:t>
            </a:r>
            <a:r>
              <a:rPr lang="en-US" sz="2800" dirty="0" err="1" smtClean="0"/>
              <a:t>rotaviral</a:t>
            </a:r>
            <a:r>
              <a:rPr lang="en-US" sz="2800" dirty="0" smtClean="0"/>
              <a:t> or adenoviral encephalitis</a:t>
            </a:r>
          </a:p>
          <a:p>
            <a:pPr marL="0" indent="0">
              <a:buNone/>
            </a:pPr>
            <a:r>
              <a:rPr lang="en-US" sz="2800" dirty="0" smtClean="0"/>
              <a:t>6.WNV-interferon ,</a:t>
            </a:r>
            <a:r>
              <a:rPr lang="en-US" sz="2800" dirty="0" err="1" smtClean="0"/>
              <a:t>ribavirin,IVIG</a:t>
            </a:r>
            <a:endParaRPr lang="en-US" sz="28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82129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Signs of hydrocephalus and increased ICP?</a:t>
            </a:r>
          </a:p>
          <a:p>
            <a:pPr marL="0" indent="0">
              <a:buNone/>
            </a:pPr>
            <a:r>
              <a:rPr lang="en-US" dirty="0" smtClean="0"/>
              <a:t>General measures: Manage fever and pain, control straining and coughing, and avoid seizures and systemic hypotension.</a:t>
            </a:r>
          </a:p>
          <a:p>
            <a:pPr marL="0" indent="0">
              <a:buNone/>
            </a:pPr>
            <a:r>
              <a:rPr lang="en-US" dirty="0" smtClean="0"/>
              <a:t> In otherwise stable patients, elevating the head and monitoring neurologic status usually are sufficient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5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When more aggressive maneuvers are indicated, some authorities favor the early use of diuresis (</a:t>
            </a:r>
            <a:r>
              <a:rPr lang="en-US" dirty="0" err="1" smtClean="0"/>
              <a:t>eg</a:t>
            </a:r>
            <a:r>
              <a:rPr lang="en-US" dirty="0" smtClean="0"/>
              <a:t>, furosemide 20 mg IV, </a:t>
            </a:r>
            <a:r>
              <a:rPr lang="en-US" dirty="0" err="1" smtClean="0"/>
              <a:t>mannitol</a:t>
            </a:r>
            <a:r>
              <a:rPr lang="en-US" dirty="0" smtClean="0"/>
              <a:t> 1 g/kg IV) provided circulatory volume is protected. </a:t>
            </a:r>
          </a:p>
          <a:p>
            <a:r>
              <a:rPr lang="en-US" dirty="0" smtClean="0"/>
              <a:t>Dexamethasone 10 mg IV q6h helps in managing edema surrounding space-occupying lesions.</a:t>
            </a:r>
          </a:p>
          <a:p>
            <a:r>
              <a:rPr lang="en-US" dirty="0" smtClean="0"/>
              <a:t> Hyperventilation (PaCO2 30 mm Hg) may cause a disproportional decrease in cerebral blood flow (CBF), but it is used to control increasing ICP on an emergency basis only.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04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• Immunization against JE is recommended for those traveling into endemic areas during high-risk times of year and this must be explained to the patient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92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RABIES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sz="2800" dirty="0" err="1" smtClean="0"/>
              <a:t>Rhabdovirus</a:t>
            </a:r>
            <a:r>
              <a:rPr lang="en-IN" sz="2800" dirty="0" smtClean="0"/>
              <a:t> transmitted by bite/saliva of dogs</a:t>
            </a:r>
          </a:p>
          <a:p>
            <a:r>
              <a:rPr lang="en-IN" sz="2800" dirty="0" smtClean="0"/>
              <a:t>Varying incubation period:9 days -8weeks</a:t>
            </a:r>
          </a:p>
          <a:p>
            <a:r>
              <a:rPr lang="en-IN" sz="2800" b="1" dirty="0" smtClean="0"/>
              <a:t>Encephalitic/furious rabies</a:t>
            </a:r>
          </a:p>
          <a:p>
            <a:pPr lvl="1"/>
            <a:r>
              <a:rPr lang="en-IN" sz="2400" dirty="0" smtClean="0"/>
              <a:t>Fever, fluctuating consciousness and autonomic hyperactivity</a:t>
            </a:r>
          </a:p>
          <a:p>
            <a:pPr lvl="1"/>
            <a:r>
              <a:rPr lang="en-IN" sz="2400" dirty="0" smtClean="0"/>
              <a:t>Phobic spasms of </a:t>
            </a:r>
            <a:r>
              <a:rPr lang="en-IN" sz="2400" dirty="0" err="1" smtClean="0"/>
              <a:t>pharynx,larynx</a:t>
            </a:r>
            <a:r>
              <a:rPr lang="en-IN" sz="2400" dirty="0" smtClean="0"/>
              <a:t> and diaphragm on attempts to drink water-hydrophobia</a:t>
            </a:r>
          </a:p>
          <a:p>
            <a:pPr lvl="1"/>
            <a:r>
              <a:rPr lang="en-IN" sz="2400" dirty="0" smtClean="0"/>
              <a:t>Or by inspiration- aerophobia</a:t>
            </a:r>
          </a:p>
          <a:p>
            <a:r>
              <a:rPr lang="en-IN" sz="2800" b="1" dirty="0" smtClean="0"/>
              <a:t>Dumb rabies</a:t>
            </a:r>
          </a:p>
          <a:p>
            <a:pPr lvl="1"/>
            <a:r>
              <a:rPr lang="en-IN" sz="2400" dirty="0" smtClean="0"/>
              <a:t>Presents as acute ascending paralysis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667066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TREATMENT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sz="2800" dirty="0" smtClean="0"/>
              <a:t>Diagnosed by rapid </a:t>
            </a:r>
            <a:r>
              <a:rPr lang="en-IN" sz="2800" dirty="0" err="1" smtClean="0"/>
              <a:t>immunofluorescent</a:t>
            </a:r>
            <a:r>
              <a:rPr lang="en-IN" sz="2800" dirty="0" smtClean="0"/>
              <a:t> tests to detect antigen in corneal smears or skin </a:t>
            </a:r>
            <a:r>
              <a:rPr lang="en-IN" sz="2800" dirty="0" err="1" smtClean="0"/>
              <a:t>biosies</a:t>
            </a:r>
            <a:endParaRPr lang="en-IN" sz="2800" dirty="0" smtClean="0"/>
          </a:p>
          <a:p>
            <a:r>
              <a:rPr lang="en-IN" sz="2800" dirty="0" smtClean="0"/>
              <a:t>Clean wound, excise </a:t>
            </a:r>
            <a:r>
              <a:rPr lang="en-IN" sz="2800" dirty="0" err="1" smtClean="0"/>
              <a:t>debris,leave</a:t>
            </a:r>
            <a:r>
              <a:rPr lang="en-IN" sz="2800" dirty="0" smtClean="0"/>
              <a:t> </a:t>
            </a:r>
            <a:r>
              <a:rPr lang="en-IN" sz="2800" dirty="0" err="1" smtClean="0"/>
              <a:t>unsutured</a:t>
            </a:r>
            <a:endParaRPr lang="en-IN" sz="2800" dirty="0" smtClean="0"/>
          </a:p>
          <a:p>
            <a:r>
              <a:rPr lang="en-IN" sz="2800" dirty="0" smtClean="0"/>
              <a:t>HDC strain vaccine-1 ml </a:t>
            </a:r>
            <a:r>
              <a:rPr lang="en-IN" sz="2800" dirty="0" err="1" smtClean="0"/>
              <a:t>i.m</a:t>
            </a:r>
            <a:r>
              <a:rPr lang="en-IN" sz="2800" dirty="0" smtClean="0"/>
              <a:t> on days 0,3,7,14,30 and 90</a:t>
            </a:r>
          </a:p>
          <a:p>
            <a:r>
              <a:rPr lang="en-IN" sz="2800" dirty="0" smtClean="0"/>
              <a:t>HRIG(human rabies immunoglobulin)- 20 U/kg ,50% </a:t>
            </a:r>
            <a:r>
              <a:rPr lang="en-IN" sz="2800" dirty="0" err="1" smtClean="0"/>
              <a:t>i.m</a:t>
            </a:r>
            <a:r>
              <a:rPr lang="en-IN" sz="2800" dirty="0" smtClean="0"/>
              <a:t> and 50 % infiltrated in the wound</a:t>
            </a:r>
          </a:p>
          <a:p>
            <a:r>
              <a:rPr lang="en-IN" sz="2800" dirty="0" smtClean="0"/>
              <a:t>Only palliative treatment for established disease:</a:t>
            </a:r>
          </a:p>
          <a:p>
            <a:pPr lvl="1"/>
            <a:r>
              <a:rPr lang="en-IN" sz="2400" dirty="0" smtClean="0"/>
              <a:t>Heavy sedation with diazepam and chlorpromazine</a:t>
            </a:r>
          </a:p>
          <a:p>
            <a:pPr lvl="1"/>
            <a:r>
              <a:rPr lang="en-IN" sz="2400" dirty="0" smtClean="0"/>
              <a:t>Nutrition and fluids through </a:t>
            </a:r>
            <a:r>
              <a:rPr lang="en-IN" sz="2400" dirty="0" err="1" smtClean="0"/>
              <a:t>i.v</a:t>
            </a:r>
            <a:r>
              <a:rPr lang="en-IN" sz="2400" dirty="0" smtClean="0"/>
              <a:t> or gastrostomy</a:t>
            </a:r>
          </a:p>
          <a:p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2893451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POLIOMYELITIS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sz="2800" dirty="0" err="1" smtClean="0"/>
              <a:t>Enterovirus</a:t>
            </a:r>
            <a:r>
              <a:rPr lang="en-IN" sz="2800" dirty="0" smtClean="0"/>
              <a:t> causes lymphocytic meningitis and infects grey matter of the spinal </a:t>
            </a:r>
            <a:r>
              <a:rPr lang="en-IN" sz="2800" dirty="0" err="1" smtClean="0"/>
              <a:t>cord,brainstem</a:t>
            </a:r>
            <a:r>
              <a:rPr lang="en-IN" sz="2800" dirty="0" smtClean="0"/>
              <a:t> and cortex</a:t>
            </a:r>
          </a:p>
          <a:p>
            <a:r>
              <a:rPr lang="en-IN" sz="2800" dirty="0" smtClean="0"/>
              <a:t>Propensity to damage anterior horn cells especially in lumbar region</a:t>
            </a:r>
          </a:p>
          <a:p>
            <a:r>
              <a:rPr lang="en-IN" sz="2800" dirty="0" smtClean="0"/>
              <a:t>Incubation period 7-14 days</a:t>
            </a:r>
          </a:p>
          <a:p>
            <a:r>
              <a:rPr lang="en-IN" sz="2800" dirty="0" smtClean="0"/>
              <a:t>Weakness starts in one muscle group and spreads later.</a:t>
            </a:r>
          </a:p>
          <a:p>
            <a:r>
              <a:rPr lang="en-IN" sz="2800" dirty="0" smtClean="0"/>
              <a:t>Maximal weakness at the end of one week and recovery takes months</a:t>
            </a:r>
          </a:p>
          <a:p>
            <a:r>
              <a:rPr lang="en-IN" sz="2800" dirty="0" smtClean="0"/>
              <a:t>Respiratory paralysis- intercostal involvement</a:t>
            </a:r>
          </a:p>
        </p:txBody>
      </p:sp>
    </p:spTree>
    <p:extLst>
      <p:ext uri="{BB962C8B-B14F-4D97-AF65-F5344CB8AC3E}">
        <p14:creationId xmlns:p14="http://schemas.microsoft.com/office/powerpoint/2010/main" val="3578307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ENCEPHALITIS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• Encephalitis is the inflammation of the brain parenchyma, presents as diffuse and/ or focal neuropsychological dysfunction. </a:t>
            </a:r>
          </a:p>
          <a:p>
            <a:pPr>
              <a:buNone/>
            </a:pPr>
            <a:r>
              <a:rPr lang="en-US" dirty="0" smtClean="0"/>
              <a:t>• From an epidemiologic and pathophysiologic perspective, encephalitis is distinct from meningitis though on clinical evaluation the two often coexist with the sign and symptoms of </a:t>
            </a:r>
            <a:r>
              <a:rPr lang="en-US" dirty="0" smtClean="0"/>
              <a:t>meningeal </a:t>
            </a:r>
            <a:r>
              <a:rPr lang="en-US" dirty="0" smtClean="0"/>
              <a:t>inflammation such as photophobia, headache or a stiff neck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74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627"/>
    </mc:Choice>
    <mc:Fallback xmlns="">
      <p:transition spd="slow" advTm="66627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E:\vinayaga ppt\CNS M\IMG_019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"/>
            <a:ext cx="5181600" cy="637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0230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1662"/>
            <a:ext cx="8229600" cy="5434501"/>
          </a:xfrm>
        </p:spPr>
        <p:txBody>
          <a:bodyPr/>
          <a:lstStyle/>
          <a:p>
            <a:r>
              <a:rPr lang="en-IN" b="1" dirty="0" smtClean="0"/>
              <a:t>Investigations</a:t>
            </a:r>
            <a:r>
              <a:rPr lang="en-IN" dirty="0" smtClean="0"/>
              <a:t>:</a:t>
            </a:r>
          </a:p>
          <a:p>
            <a:pPr lvl="1"/>
            <a:r>
              <a:rPr lang="en-IN" dirty="0" smtClean="0"/>
              <a:t>CSF-lymphocytic </a:t>
            </a:r>
            <a:r>
              <a:rPr lang="en-IN" dirty="0" err="1" smtClean="0"/>
              <a:t>pleocytosis,increased</a:t>
            </a:r>
            <a:r>
              <a:rPr lang="en-IN" dirty="0" smtClean="0"/>
              <a:t> protein and normal sugar</a:t>
            </a:r>
          </a:p>
          <a:p>
            <a:pPr lvl="1"/>
            <a:r>
              <a:rPr lang="en-IN" dirty="0" smtClean="0"/>
              <a:t>CSF and stool culture</a:t>
            </a:r>
          </a:p>
          <a:p>
            <a:r>
              <a:rPr lang="en-IN" b="1" dirty="0" smtClean="0"/>
              <a:t>Management</a:t>
            </a:r>
            <a:r>
              <a:rPr lang="en-IN" dirty="0" smtClean="0"/>
              <a:t>:</a:t>
            </a:r>
          </a:p>
          <a:p>
            <a:pPr lvl="1"/>
            <a:r>
              <a:rPr lang="en-IN" dirty="0" smtClean="0"/>
              <a:t>Bed </a:t>
            </a:r>
            <a:r>
              <a:rPr lang="en-IN" dirty="0" err="1" smtClean="0"/>
              <a:t>rest,tracheostomy,ventilation</a:t>
            </a:r>
            <a:r>
              <a:rPr lang="en-IN" dirty="0" smtClean="0"/>
              <a:t>.</a:t>
            </a:r>
          </a:p>
          <a:p>
            <a:pPr lvl="1"/>
            <a:r>
              <a:rPr lang="en-IN" dirty="0" smtClean="0"/>
              <a:t>Physiotherapy and </a:t>
            </a:r>
            <a:r>
              <a:rPr lang="en-IN" dirty="0" err="1" smtClean="0"/>
              <a:t>orthopedic</a:t>
            </a:r>
            <a:r>
              <a:rPr lang="en-IN" dirty="0" smtClean="0"/>
              <a:t> measures</a:t>
            </a:r>
          </a:p>
          <a:p>
            <a:pPr lvl="1"/>
            <a:r>
              <a:rPr lang="en-IN" b="1" dirty="0" smtClean="0"/>
              <a:t>prevention</a:t>
            </a:r>
          </a:p>
          <a:p>
            <a:pPr lvl="1"/>
            <a:r>
              <a:rPr lang="en-IN" dirty="0" smtClean="0"/>
              <a:t>Universal polio vaccination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410469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JAPANESE ENCEPHALITIS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sz="2800" dirty="0" smtClean="0"/>
              <a:t>Single stranded </a:t>
            </a:r>
            <a:r>
              <a:rPr lang="en-IN" sz="2800" dirty="0" err="1" smtClean="0"/>
              <a:t>flavivirus</a:t>
            </a:r>
            <a:r>
              <a:rPr lang="en-IN" sz="2800" dirty="0" smtClean="0"/>
              <a:t> transmitted by mosquito bite(</a:t>
            </a:r>
            <a:r>
              <a:rPr lang="en-IN" sz="2800" dirty="0" err="1" smtClean="0"/>
              <a:t>culex</a:t>
            </a:r>
            <a:r>
              <a:rPr lang="en-IN" sz="2800" dirty="0" smtClean="0"/>
              <a:t> </a:t>
            </a:r>
            <a:r>
              <a:rPr lang="en-IN" sz="2800" dirty="0" err="1" smtClean="0"/>
              <a:t>tritaeniorhyncus</a:t>
            </a:r>
            <a:r>
              <a:rPr lang="en-IN" sz="2800" dirty="0" smtClean="0"/>
              <a:t>)</a:t>
            </a:r>
          </a:p>
          <a:p>
            <a:r>
              <a:rPr lang="en-IN" sz="2800" dirty="0" smtClean="0"/>
              <a:t>Incubation period 6-16 days</a:t>
            </a:r>
          </a:p>
          <a:p>
            <a:r>
              <a:rPr lang="en-IN" sz="2800" dirty="0" smtClean="0"/>
              <a:t>Thalamus, basal ganglia, midbrain, cerebral cortex, cerebellum and anterior horn cells are affected</a:t>
            </a:r>
          </a:p>
          <a:p>
            <a:r>
              <a:rPr lang="en-IN" sz="2800" b="1" dirty="0" smtClean="0"/>
              <a:t>Clinical features:</a:t>
            </a:r>
          </a:p>
          <a:p>
            <a:pPr lvl="1"/>
            <a:r>
              <a:rPr lang="en-IN" sz="2400" dirty="0" smtClean="0"/>
              <a:t>Fever, </a:t>
            </a:r>
            <a:r>
              <a:rPr lang="en-IN" sz="2400" dirty="0" err="1" smtClean="0"/>
              <a:t>headache,seizures</a:t>
            </a:r>
            <a:r>
              <a:rPr lang="en-IN" sz="2400" dirty="0" smtClean="0"/>
              <a:t>, altered </a:t>
            </a:r>
            <a:r>
              <a:rPr lang="en-IN" sz="2400" dirty="0" err="1" smtClean="0"/>
              <a:t>sensorium,focal</a:t>
            </a:r>
            <a:r>
              <a:rPr lang="en-IN" sz="2400" dirty="0" smtClean="0"/>
              <a:t> neurological deficits in the form of </a:t>
            </a:r>
            <a:r>
              <a:rPr lang="en-IN" sz="2400" dirty="0" err="1" smtClean="0"/>
              <a:t>hemiplegia,quadrplegia</a:t>
            </a:r>
            <a:r>
              <a:rPr lang="en-IN" sz="2400" dirty="0" smtClean="0"/>
              <a:t> or </a:t>
            </a:r>
            <a:r>
              <a:rPr lang="en-IN" sz="2400" dirty="0" err="1" smtClean="0"/>
              <a:t>cerbellar</a:t>
            </a:r>
            <a:r>
              <a:rPr lang="en-IN" sz="2400" dirty="0" smtClean="0"/>
              <a:t> signs</a:t>
            </a:r>
          </a:p>
          <a:p>
            <a:pPr lvl="1"/>
            <a:r>
              <a:rPr lang="en-IN" sz="2400" dirty="0" smtClean="0"/>
              <a:t>Focal LMN signs may be present</a:t>
            </a:r>
          </a:p>
          <a:p>
            <a:pPr lvl="1"/>
            <a:r>
              <a:rPr lang="en-IN" sz="2400" dirty="0" smtClean="0"/>
              <a:t>20-80% have movement disorders- </a:t>
            </a:r>
            <a:r>
              <a:rPr lang="en-IN" sz="2400" dirty="0" err="1" smtClean="0"/>
              <a:t>parkinsonian</a:t>
            </a:r>
            <a:r>
              <a:rPr lang="en-IN" sz="2400" dirty="0" smtClean="0"/>
              <a:t> </a:t>
            </a:r>
            <a:r>
              <a:rPr lang="en-IN" sz="2400" dirty="0" err="1" smtClean="0"/>
              <a:t>features,dystonia</a:t>
            </a:r>
            <a:r>
              <a:rPr lang="en-IN" sz="2400" dirty="0" smtClean="0"/>
              <a:t>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42305827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 descr="E:\vinayaga ppt\CNS M\IMG_019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4648200" cy="610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132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64163"/>
          </a:xfrm>
        </p:spPr>
        <p:txBody>
          <a:bodyPr/>
          <a:lstStyle/>
          <a:p>
            <a:r>
              <a:rPr lang="en-IN" b="1" dirty="0" smtClean="0"/>
              <a:t>Diagnosis:</a:t>
            </a:r>
          </a:p>
          <a:p>
            <a:pPr lvl="1"/>
            <a:r>
              <a:rPr lang="en-IN" dirty="0" smtClean="0"/>
              <a:t>CSF </a:t>
            </a:r>
            <a:r>
              <a:rPr lang="en-IN" dirty="0" err="1" smtClean="0"/>
              <a:t>IgM</a:t>
            </a:r>
            <a:r>
              <a:rPr lang="en-IN" dirty="0" smtClean="0"/>
              <a:t> capture ELISA-sensitivity and specificity of 90%</a:t>
            </a:r>
          </a:p>
          <a:p>
            <a:pPr lvl="1"/>
            <a:r>
              <a:rPr lang="en-IN" dirty="0" smtClean="0"/>
              <a:t>CT/MRI-involvement of thalamus, basal ganglia and brain stem are characteristic.</a:t>
            </a:r>
          </a:p>
          <a:p>
            <a:r>
              <a:rPr lang="en-IN" b="1" dirty="0" smtClean="0"/>
              <a:t>Management:</a:t>
            </a:r>
          </a:p>
          <a:p>
            <a:pPr lvl="1"/>
            <a:r>
              <a:rPr lang="en-IN" dirty="0" smtClean="0"/>
              <a:t>Symptomatic</a:t>
            </a:r>
            <a:r>
              <a:rPr lang="en-IN" b="1" dirty="0" smtClean="0"/>
              <a:t> </a:t>
            </a:r>
            <a:r>
              <a:rPr lang="en-IN" dirty="0" smtClean="0"/>
              <a:t>and supportive treatment</a:t>
            </a:r>
          </a:p>
          <a:p>
            <a:r>
              <a:rPr lang="en-IN" b="1" dirty="0" smtClean="0"/>
              <a:t>Prevention:</a:t>
            </a:r>
          </a:p>
          <a:p>
            <a:pPr lvl="1"/>
            <a:r>
              <a:rPr lang="en-IN" dirty="0" smtClean="0"/>
              <a:t>Immunisation with formalin inactivated vaccine.</a:t>
            </a:r>
          </a:p>
        </p:txBody>
      </p:sp>
    </p:spTree>
    <p:extLst>
      <p:ext uri="{BB962C8B-B14F-4D97-AF65-F5344CB8AC3E}">
        <p14:creationId xmlns:p14="http://schemas.microsoft.com/office/powerpoint/2010/main" val="40011216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2577098" y="2967335"/>
            <a:ext cx="39898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THANKYOU!!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3221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 Viral infection is the most common and important cause, with over 100 viruses implicated worldwide</a:t>
            </a:r>
          </a:p>
          <a:p>
            <a:r>
              <a:rPr lang="en-US" dirty="0" smtClean="0"/>
              <a:t>Causes of acute viral encephalitis </a:t>
            </a:r>
          </a:p>
          <a:p>
            <a:r>
              <a:rPr lang="en-US" dirty="0" smtClean="0"/>
              <a:t>Sporadic causes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• Herpes viruses – HSV-1, HSV-2, CMV, EBV, HHV6, HHV7 , VZV 	• </a:t>
            </a:r>
            <a:r>
              <a:rPr lang="en-US" dirty="0" err="1" smtClean="0"/>
              <a:t>Enteroviruses</a:t>
            </a:r>
            <a:r>
              <a:rPr lang="en-US" dirty="0" smtClean="0"/>
              <a:t> – Coxsackie, echoviruses, </a:t>
            </a:r>
            <a:r>
              <a:rPr lang="en-US" dirty="0" err="1" smtClean="0"/>
              <a:t>enteroviruses</a:t>
            </a:r>
            <a:r>
              <a:rPr lang="en-US" dirty="0" smtClean="0"/>
              <a:t> 70/71, poliovirus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• </a:t>
            </a:r>
            <a:r>
              <a:rPr lang="en-US" dirty="0" err="1" smtClean="0"/>
              <a:t>Paramyxoviruses</a:t>
            </a:r>
            <a:r>
              <a:rPr lang="en-US" dirty="0" smtClean="0"/>
              <a:t> – Measles, mumps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• Others (rarer causes) – Influenza viruses, Adenovirus, parvovirus, rubella virus, rabies , HIV</a:t>
            </a:r>
          </a:p>
          <a:p>
            <a:r>
              <a:rPr lang="en-US" dirty="0" smtClean="0"/>
              <a:t> Geographically restricted causes 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Arboviruses</a:t>
            </a:r>
            <a:r>
              <a:rPr lang="en-US" dirty="0" smtClean="0"/>
              <a:t> — Japanese B, St Louis, West Nile, Eastern equine, Western equine, Venezuelan equine, tick borne encephalitis viruses, Dengue virus, </a:t>
            </a:r>
            <a:r>
              <a:rPr lang="en-US" dirty="0" err="1" smtClean="0"/>
              <a:t>Chikungunya</a:t>
            </a:r>
            <a:r>
              <a:rPr lang="en-US" dirty="0" smtClean="0"/>
              <a:t> v</a:t>
            </a:r>
          </a:p>
          <a:p>
            <a:pPr lvl="1"/>
            <a:r>
              <a:rPr lang="en-US" dirty="0" smtClean="0"/>
              <a:t>  </a:t>
            </a:r>
            <a:r>
              <a:rPr lang="en-US" dirty="0" err="1" smtClean="0"/>
              <a:t>Bunyaviruses</a:t>
            </a:r>
            <a:r>
              <a:rPr lang="en-US" dirty="0" smtClean="0"/>
              <a:t> — La Crosse strain of California virus </a:t>
            </a:r>
          </a:p>
          <a:p>
            <a:pPr lvl="1"/>
            <a:r>
              <a:rPr lang="en-US" dirty="0" err="1" smtClean="0"/>
              <a:t>Reoviruses</a:t>
            </a:r>
            <a:r>
              <a:rPr lang="en-US" dirty="0" smtClean="0"/>
              <a:t> — Colorado tick fever virus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84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330"/>
    </mc:Choice>
    <mc:Fallback xmlns="">
      <p:transition spd="slow" advTm="9533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229599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7982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Portal of Entry Mosquito- Transmit virus to the body</a:t>
            </a:r>
          </a:p>
          <a:p>
            <a:r>
              <a:rPr lang="en-US" dirty="0" err="1" smtClean="0"/>
              <a:t>Hematogeneous</a:t>
            </a:r>
            <a:r>
              <a:rPr lang="en-US" dirty="0" smtClean="0"/>
              <a:t> Spread or neural and olfactory pathways. </a:t>
            </a:r>
          </a:p>
          <a:p>
            <a:r>
              <a:rPr lang="en-US" dirty="0" smtClean="0"/>
              <a:t>Crosses BBB Enters neural cells </a:t>
            </a:r>
          </a:p>
          <a:p>
            <a:r>
              <a:rPr lang="en-US" dirty="0" smtClean="0"/>
              <a:t>Disruption in cell functioning </a:t>
            </a:r>
            <a:endParaRPr lang="en-US" dirty="0"/>
          </a:p>
          <a:p>
            <a:r>
              <a:rPr lang="en-US" dirty="0" smtClean="0"/>
              <a:t>Perivascular congestion, Haemorrhage Inflammatory response</a:t>
            </a:r>
          </a:p>
          <a:p>
            <a:r>
              <a:rPr lang="en-US" dirty="0" smtClean="0"/>
              <a:t>Herpes simplex encephalitis- entry via olfactory nerve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10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308"/>
    </mc:Choice>
    <mc:Fallback xmlns="">
      <p:transition spd="slow" advTm="8130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 acute encephalitis, cerebral edema and petechial hemorrhages occur throughout the hemispheres, brain stem, cerebellum, and, occasionally, spinal cord.</a:t>
            </a:r>
          </a:p>
          <a:p>
            <a:pPr marL="0" indent="0">
              <a:buNone/>
            </a:pPr>
            <a:r>
              <a:rPr lang="en-US" dirty="0" smtClean="0"/>
              <a:t> • Direct viral invasion of the brain usually damages neurons, sometimes producing visible inclusion bodies.</a:t>
            </a:r>
          </a:p>
          <a:p>
            <a:pPr marL="0" indent="0">
              <a:buNone/>
            </a:pPr>
            <a:r>
              <a:rPr lang="en-US" dirty="0" smtClean="0"/>
              <a:t> • Severe infection, particularly untreated encephalitis, can cause brain hemorrhagic necrosis.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5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374"/>
    </mc:Choice>
    <mc:Fallback xmlns="">
      <p:transition spd="slow" advTm="6437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CLINICAL MANIFESTATIONS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Acute febrile illness with meningeal signs</a:t>
            </a:r>
          </a:p>
          <a:p>
            <a:r>
              <a:rPr lang="en-IN" dirty="0" smtClean="0"/>
              <a:t>Altered/depressed level of consciousness</a:t>
            </a:r>
          </a:p>
          <a:p>
            <a:r>
              <a:rPr lang="en-IN" dirty="0" smtClean="0"/>
              <a:t>Diffuse neurological signs – hallucinations</a:t>
            </a:r>
            <a:r>
              <a:rPr lang="en-IN" dirty="0" smtClean="0"/>
              <a:t>, behavioural </a:t>
            </a:r>
            <a:r>
              <a:rPr lang="en-IN" dirty="0" smtClean="0"/>
              <a:t>disturbances, personality change,, frank psychosis</a:t>
            </a:r>
          </a:p>
          <a:p>
            <a:r>
              <a:rPr lang="en-IN" dirty="0" smtClean="0"/>
              <a:t>Focal signs-aphasia, ataxia, UMN or LMN weakness</a:t>
            </a:r>
            <a:r>
              <a:rPr lang="en-IN" dirty="0" smtClean="0"/>
              <a:t>, involuntary </a:t>
            </a:r>
            <a:r>
              <a:rPr lang="en-IN" dirty="0" smtClean="0"/>
              <a:t>movements, cranial nerve defects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93569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DIAGNOSIS-CSF EXAMINATION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Ideally 20 ml from all suspected patients</a:t>
            </a:r>
          </a:p>
          <a:p>
            <a:r>
              <a:rPr lang="en-IN" dirty="0" smtClean="0"/>
              <a:t>Lymphocytic </a:t>
            </a:r>
            <a:r>
              <a:rPr lang="en-IN" dirty="0" err="1" smtClean="0"/>
              <a:t>pleocytosis,normal</a:t>
            </a:r>
            <a:r>
              <a:rPr lang="en-IN" dirty="0" smtClean="0"/>
              <a:t> </a:t>
            </a:r>
            <a:r>
              <a:rPr lang="en-IN" dirty="0" err="1" smtClean="0"/>
              <a:t>glucose,mildly</a:t>
            </a:r>
            <a:r>
              <a:rPr lang="en-IN" dirty="0" smtClean="0"/>
              <a:t> elevated protein</a:t>
            </a:r>
          </a:p>
          <a:p>
            <a:r>
              <a:rPr lang="en-IN" dirty="0" smtClean="0"/>
              <a:t>Atypical lymphocytosis-EBV</a:t>
            </a:r>
          </a:p>
          <a:p>
            <a:r>
              <a:rPr lang="en-IN" dirty="0" smtClean="0"/>
              <a:t>Rarely </a:t>
            </a:r>
            <a:r>
              <a:rPr lang="en-IN" dirty="0" err="1" smtClean="0"/>
              <a:t>polymorphonuclear</a:t>
            </a:r>
            <a:r>
              <a:rPr lang="en-IN" dirty="0" smtClean="0"/>
              <a:t> lymphocytes-WNV</a:t>
            </a:r>
          </a:p>
          <a:p>
            <a:r>
              <a:rPr lang="en-IN" dirty="0" smtClean="0"/>
              <a:t>Red blood cells-20% of </a:t>
            </a:r>
            <a:r>
              <a:rPr lang="en-IN" dirty="0" err="1" smtClean="0"/>
              <a:t>pts</a:t>
            </a:r>
            <a:r>
              <a:rPr lang="en-IN" dirty="0" smtClean="0"/>
              <a:t>-due to </a:t>
            </a:r>
            <a:r>
              <a:rPr lang="en-IN" dirty="0" err="1" smtClean="0"/>
              <a:t>hemorrhagic</a:t>
            </a:r>
            <a:r>
              <a:rPr lang="en-IN" dirty="0" smtClean="0"/>
              <a:t> necrosis</a:t>
            </a:r>
          </a:p>
          <a:p>
            <a:r>
              <a:rPr lang="en-IN" dirty="0" smtClean="0"/>
              <a:t>CSF glucose normal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40105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1177</Words>
  <Application>Microsoft Office PowerPoint</Application>
  <PresentationFormat>On-screen Show (4:3)</PresentationFormat>
  <Paragraphs>160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VIRAL ENCEPHALITIS</vt:lpstr>
      <vt:lpstr>PowerPoint Presentation</vt:lpstr>
      <vt:lpstr>ENCEPHALITIS</vt:lpstr>
      <vt:lpstr>PowerPoint Presentation</vt:lpstr>
      <vt:lpstr>PowerPoint Presentation</vt:lpstr>
      <vt:lpstr>PATHOPHYSIOLOGY</vt:lpstr>
      <vt:lpstr>PowerPoint Presentation</vt:lpstr>
      <vt:lpstr>CLINICAL MANIFESTATIONS</vt:lpstr>
      <vt:lpstr>DIAGNOSIS-CSF EXAMINATION</vt:lpstr>
      <vt:lpstr>CSF PCR</vt:lpstr>
      <vt:lpstr>CSF CULTURE</vt:lpstr>
      <vt:lpstr>SEROLOGICAL STUDIES</vt:lpstr>
      <vt:lpstr>IMAGING</vt:lpstr>
      <vt:lpstr>HSV encephalitis</vt:lpstr>
      <vt:lpstr>PowerPoint Presentation</vt:lpstr>
      <vt:lpstr>EEG</vt:lpstr>
      <vt:lpstr>EEG HSV</vt:lpstr>
      <vt:lpstr>PowerPoint Presentation</vt:lpstr>
      <vt:lpstr>DIFFERENTIAL DIAGNOSIS</vt:lpstr>
      <vt:lpstr>How to distinguish HSV from the rest?</vt:lpstr>
      <vt:lpstr>TREATMENT </vt:lpstr>
      <vt:lpstr>MEDICATIONS</vt:lpstr>
      <vt:lpstr>PowerPoint Presentation</vt:lpstr>
      <vt:lpstr>MANAGING COMPLICATIONS</vt:lpstr>
      <vt:lpstr>PowerPoint Presentation</vt:lpstr>
      <vt:lpstr>PREVENTION</vt:lpstr>
      <vt:lpstr>RABIES</vt:lpstr>
      <vt:lpstr>TREATMENT</vt:lpstr>
      <vt:lpstr>POLIOMYELITIS</vt:lpstr>
      <vt:lpstr>PowerPoint Presentation</vt:lpstr>
      <vt:lpstr>PowerPoint Presentation</vt:lpstr>
      <vt:lpstr>JAPANESE ENCEPHALITIS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VIRAL ENCEPHALITIS</dc:title>
  <dc:creator>JAYARAMAN</dc:creator>
  <cp:lastModifiedBy>JAYARAMAN</cp:lastModifiedBy>
  <cp:revision>18</cp:revision>
  <dcterms:created xsi:type="dcterms:W3CDTF">2006-08-16T00:00:00Z</dcterms:created>
  <dcterms:modified xsi:type="dcterms:W3CDTF">2020-04-12T06:04:55Z</dcterms:modified>
</cp:coreProperties>
</file>