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59" r:id="rId6"/>
    <p:sldId id="261" r:id="rId7"/>
    <p:sldId id="262" r:id="rId8"/>
    <p:sldId id="267" r:id="rId9"/>
    <p:sldId id="263" r:id="rId10"/>
    <p:sldId id="268" r:id="rId11"/>
    <p:sldId id="269" r:id="rId12"/>
    <p:sldId id="270" r:id="rId13"/>
    <p:sldId id="271" r:id="rId14"/>
    <p:sldId id="272" r:id="rId15"/>
    <p:sldId id="273" r:id="rId16"/>
    <p:sldId id="274" r:id="rId17"/>
    <p:sldId id="264" r:id="rId18"/>
    <p:sldId id="275" r:id="rId19"/>
    <p:sldId id="276" r:id="rId20"/>
    <p:sldId id="277" r:id="rId21"/>
    <p:sldId id="278" r:id="rId22"/>
    <p:sldId id="279" r:id="rId23"/>
    <p:sldId id="280" r:id="rId24"/>
    <p:sldId id="265" r:id="rId25"/>
    <p:sldId id="266" r:id="rId26"/>
    <p:sldId id="281" r:id="rId27"/>
    <p:sldId id="282" r:id="rId28"/>
    <p:sldId id="283" r:id="rId29"/>
    <p:sldId id="284"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4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sz="4800" b="1" dirty="0" smtClean="0"/>
              <a:t>BACTERIAL</a:t>
            </a:r>
            <a:r>
              <a:rPr lang="en-IN" dirty="0" smtClean="0"/>
              <a:t> </a:t>
            </a:r>
            <a:r>
              <a:rPr lang="en-IN" b="1" dirty="0" smtClean="0"/>
              <a:t>MENINGITIS</a:t>
            </a:r>
            <a:endParaRPr lang="en-IN" b="1" dirty="0"/>
          </a:p>
        </p:txBody>
      </p:sp>
      <p:sp>
        <p:nvSpPr>
          <p:cNvPr id="3" name="Subtitle 2"/>
          <p:cNvSpPr>
            <a:spLocks noGrp="1"/>
          </p:cNvSpPr>
          <p:nvPr>
            <p:ph type="subTitle" idx="1"/>
          </p:nvPr>
        </p:nvSpPr>
        <p:spPr/>
        <p:txBody>
          <a:bodyPr/>
          <a:lstStyle/>
          <a:p>
            <a:endParaRPr lang="en-IN"/>
          </a:p>
        </p:txBody>
      </p:sp>
    </p:spTree>
    <p:extLst>
      <p:ext uri="{BB962C8B-B14F-4D97-AF65-F5344CB8AC3E}">
        <p14:creationId xmlns:p14="http://schemas.microsoft.com/office/powerpoint/2010/main" val="3964658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endParaRPr lang="en-US" altLang="zh-CN" sz="4000" b="1" dirty="0" smtClean="0">
              <a:solidFill>
                <a:srgbClr val="FF0000"/>
              </a:solidFill>
              <a:ea typeface="SimSun" pitchFamily="2" charset="-122"/>
            </a:endParaRPr>
          </a:p>
        </p:txBody>
      </p:sp>
      <p:sp>
        <p:nvSpPr>
          <p:cNvPr id="249860" name="Rectangle 4"/>
          <p:cNvSpPr>
            <a:spLocks noChangeArrowheads="1"/>
          </p:cNvSpPr>
          <p:nvPr/>
        </p:nvSpPr>
        <p:spPr bwMode="auto">
          <a:xfrm>
            <a:off x="2700338" y="3933825"/>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vl="1" algn="r">
              <a:defRPr/>
            </a:pPr>
            <a:endParaRPr lang="en-US" altLang="zh-CN" b="1" dirty="0">
              <a:latin typeface="Times New Roman" charset="0"/>
              <a:ea typeface="宋体" charset="0"/>
              <a:cs typeface="宋体" charset="0"/>
            </a:endParaRPr>
          </a:p>
        </p:txBody>
      </p:sp>
      <p:pic>
        <p:nvPicPr>
          <p:cNvPr id="249863" name="Picture 7" descr="流脑病人70%以上有皮疹"/>
          <p:cNvPicPr>
            <a:picLocks noGrp="1" noChangeAspect="1" noChangeArrowheads="1"/>
          </p:cNvPicPr>
          <p:nvPr>
            <p:ph type="body" idx="4294967295"/>
          </p:nvPr>
        </p:nvPicPr>
        <p:blipFill>
          <a:blip r:embed="rId4"/>
          <a:srcRect/>
          <a:stretch>
            <a:fillRect/>
          </a:stretch>
        </p:blipFill>
        <p:spPr>
          <a:xfrm>
            <a:off x="468313" y="3644900"/>
            <a:ext cx="3527425" cy="2447925"/>
          </a:xfrm>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pic>
        <p:nvPicPr>
          <p:cNvPr id="24986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1268413"/>
            <a:ext cx="209867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86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125" y="2924175"/>
            <a:ext cx="17208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706" name="Object 11"/>
          <p:cNvGraphicFramePr>
            <a:graphicFrameLocks noGrp="1" noChangeAspect="1"/>
          </p:cNvGraphicFramePr>
          <p:nvPr>
            <p:ph idx="1"/>
          </p:nvPr>
        </p:nvGraphicFramePr>
        <p:xfrm>
          <a:off x="539750" y="1196975"/>
          <a:ext cx="3363913" cy="2160588"/>
        </p:xfrm>
        <a:graphic>
          <a:graphicData uri="http://schemas.openxmlformats.org/presentationml/2006/ole">
            <mc:AlternateContent xmlns:mc="http://schemas.openxmlformats.org/markup-compatibility/2006">
              <mc:Choice xmlns:v="urn:schemas-microsoft-com:vml" Requires="v">
                <p:oleObj spid="_x0000_s1030" name="Image" r:id="rId7" imgW="7459230" imgH="5718320" progId="">
                  <p:embed/>
                </p:oleObj>
              </mc:Choice>
              <mc:Fallback>
                <p:oleObj name="Image" r:id="rId7" imgW="7459230" imgH="571832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1196975"/>
                        <a:ext cx="3363913" cy="21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ustDataLst>
      <p:tags r:id="rId2"/>
    </p:custDataLst>
    <p:extLst>
      <p:ext uri="{BB962C8B-B14F-4D97-AF65-F5344CB8AC3E}">
        <p14:creationId xmlns:p14="http://schemas.microsoft.com/office/powerpoint/2010/main" val="665617003"/>
      </p:ext>
    </p:extLst>
  </p:cSld>
  <p:clrMapOvr>
    <a:masterClrMapping/>
  </p:clrMapOvr>
  <p:transition advTm="24702"/>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609600"/>
            <a:ext cx="7848600" cy="1379538"/>
          </a:xfrm>
        </p:spPr>
        <p:txBody>
          <a:bodyPr>
            <a:normAutofit fontScale="90000"/>
          </a:bodyPr>
          <a:lstStyle/>
          <a:p>
            <a:r>
              <a:rPr lang="en-US" sz="2000" b="1" dirty="0" smtClean="0">
                <a:solidFill>
                  <a:srgbClr val="FF0000"/>
                </a:solidFill>
                <a:effectLst>
                  <a:outerShdw blurRad="38100" dist="38100" dir="2700000" algn="tl">
                    <a:srgbClr val="000000">
                      <a:alpha val="43137"/>
                    </a:srgbClr>
                  </a:outerShdw>
                </a:effectLst>
              </a:rPr>
              <a:t/>
            </a:r>
            <a:br>
              <a:rPr lang="en-US" sz="2000" b="1" dirty="0" smtClean="0">
                <a:solidFill>
                  <a:srgbClr val="FF0000"/>
                </a:solidFill>
                <a:effectLst>
                  <a:outerShdw blurRad="38100" dist="38100" dir="2700000" algn="tl">
                    <a:srgbClr val="000000">
                      <a:alpha val="43137"/>
                    </a:srgbClr>
                  </a:outerShdw>
                </a:effectLst>
              </a:rPr>
            </a:br>
            <a:r>
              <a:rPr lang="en-US" sz="2000" dirty="0" smtClean="0"/>
              <a:t>Adrenal </a:t>
            </a:r>
            <a:r>
              <a:rPr lang="en-US" sz="2000" dirty="0"/>
              <a:t>hemorrhage (</a:t>
            </a:r>
            <a:r>
              <a:rPr lang="en-US" sz="2000" b="1" dirty="0" smtClean="0">
                <a:solidFill>
                  <a:schemeClr val="folHlink"/>
                </a:solidFill>
              </a:rPr>
              <a:t>Waterhouse-</a:t>
            </a:r>
            <a:r>
              <a:rPr lang="en-US" sz="2000" b="1" dirty="0" err="1" smtClean="0">
                <a:solidFill>
                  <a:schemeClr val="folHlink"/>
                </a:solidFill>
              </a:rPr>
              <a:t>Friderichsen</a:t>
            </a:r>
            <a:r>
              <a:rPr lang="en-US" sz="2000" b="1" dirty="0" smtClean="0">
                <a:solidFill>
                  <a:schemeClr val="folHlink"/>
                </a:solidFill>
              </a:rPr>
              <a:t> </a:t>
            </a:r>
            <a:r>
              <a:rPr lang="en-US" sz="2000" b="1" dirty="0">
                <a:solidFill>
                  <a:schemeClr val="folHlink"/>
                </a:solidFill>
              </a:rPr>
              <a:t>syndrome</a:t>
            </a:r>
            <a:r>
              <a:rPr lang="en-US" sz="2000" dirty="0"/>
              <a:t>)</a:t>
            </a:r>
            <a:br>
              <a:rPr lang="en-US" sz="2000" dirty="0"/>
            </a:br>
            <a:r>
              <a:rPr lang="en-US" sz="1600" dirty="0"/>
              <a:t/>
            </a:r>
            <a:br>
              <a:rPr lang="en-US" sz="1600" dirty="0"/>
            </a:br>
            <a:r>
              <a:rPr lang="en-US" sz="3600" b="1" dirty="0" smtClean="0">
                <a:solidFill>
                  <a:srgbClr val="FF0000"/>
                </a:solidFill>
                <a:effectLst>
                  <a:outerShdw blurRad="38100" dist="38100" dir="2700000" algn="tl">
                    <a:srgbClr val="000000">
                      <a:alpha val="43137"/>
                    </a:srgbClr>
                  </a:outerShdw>
                </a:effectLst>
              </a:rPr>
              <a:t> </a:t>
            </a:r>
            <a:r>
              <a:rPr lang="en-US" sz="3600" b="1" dirty="0" smtClean="0"/>
              <a:t>syndrome</a:t>
            </a:r>
            <a:br>
              <a:rPr lang="en-US" sz="3600" b="1" dirty="0" smtClean="0"/>
            </a:br>
            <a:endParaRPr lang="en-US" sz="3600" b="1" dirty="0" smtClean="0"/>
          </a:p>
        </p:txBody>
      </p:sp>
      <p:sp>
        <p:nvSpPr>
          <p:cNvPr id="30723" name="Rectangle 3"/>
          <p:cNvSpPr>
            <a:spLocks noGrp="1" noChangeArrowheads="1"/>
          </p:cNvSpPr>
          <p:nvPr>
            <p:ph type="body" idx="1"/>
          </p:nvPr>
        </p:nvSpPr>
        <p:spPr>
          <a:xfrm>
            <a:off x="685800" y="1981200"/>
            <a:ext cx="8229600" cy="4114800"/>
          </a:xfrm>
        </p:spPr>
        <p:txBody>
          <a:bodyPr/>
          <a:lstStyle/>
          <a:p>
            <a:endParaRPr lang="en-US" smtClean="0"/>
          </a:p>
          <a:p>
            <a:endParaRPr lang="en-US" smtClean="0"/>
          </a:p>
          <a:p>
            <a:endParaRPr lang="en-US" smtClean="0"/>
          </a:p>
        </p:txBody>
      </p:sp>
      <p:pic>
        <p:nvPicPr>
          <p:cNvPr id="3072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25" y="1235075"/>
            <a:ext cx="864076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Text Box 6"/>
          <p:cNvSpPr txBox="1">
            <a:spLocks noChangeArrowheads="1"/>
          </p:cNvSpPr>
          <p:nvPr/>
        </p:nvSpPr>
        <p:spPr bwMode="auto">
          <a:xfrm>
            <a:off x="1752600" y="5943600"/>
            <a:ext cx="594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091498478"/>
      </p:ext>
    </p:extLst>
  </p:cSld>
  <p:clrMapOvr>
    <a:masterClrMapping/>
  </p:clrMapOvr>
  <mc:AlternateContent xmlns:mc="http://schemas.openxmlformats.org/markup-compatibility/2006" xmlns:p14="http://schemas.microsoft.com/office/powerpoint/2010/main">
    <mc:Choice Requires="p14">
      <p:transition spd="slow" p14:dur="2000" advTm="46414"/>
    </mc:Choice>
    <mc:Fallback xmlns="">
      <p:transition spd="slow" advTm="46414"/>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dirty="0" smtClean="0"/>
              <a:t>Neck </a:t>
            </a:r>
            <a:r>
              <a:rPr lang="en-US" dirty="0" smtClean="0"/>
              <a:t>stiffness/nuchal rigidity</a:t>
            </a:r>
            <a:endParaRPr lang="en-IN" dirty="0" smtClean="0"/>
          </a:p>
        </p:txBody>
      </p:sp>
      <p:sp>
        <p:nvSpPr>
          <p:cNvPr id="11267" name="Content Placeholder 3"/>
          <p:cNvSpPr>
            <a:spLocks noGrp="1"/>
          </p:cNvSpPr>
          <p:nvPr>
            <p:ph sz="half" idx="2"/>
          </p:nvPr>
        </p:nvSpPr>
        <p:spPr/>
        <p:txBody>
          <a:bodyPr/>
          <a:lstStyle/>
          <a:p>
            <a:pPr eaLnBrk="1" hangingPunct="1"/>
            <a:r>
              <a:rPr lang="en-IN" dirty="0" smtClean="0"/>
              <a:t>Pathognomonic sign of meningeal irritation</a:t>
            </a:r>
          </a:p>
          <a:p>
            <a:pPr eaLnBrk="1" hangingPunct="1"/>
            <a:r>
              <a:rPr lang="en-IN" dirty="0" smtClean="0"/>
              <a:t>Neck resists passive flexion</a:t>
            </a:r>
          </a:p>
          <a:p>
            <a:pPr eaLnBrk="1" hangingPunct="1"/>
            <a:r>
              <a:rPr lang="en-IN" dirty="0" smtClean="0"/>
              <a:t>Cervical spine disease in elderly patients may result in false positive nuchal rigidity</a:t>
            </a:r>
            <a:endParaRPr lang="en-IN" dirty="0" smtClean="0"/>
          </a:p>
        </p:txBody>
      </p:sp>
      <p:pic>
        <p:nvPicPr>
          <p:cNvPr id="1127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19151" t="34612" r="46446" b="8038"/>
          <a:stretch>
            <a:fillRect/>
          </a:stretch>
        </p:blipFill>
        <p:spPr>
          <a:xfrm>
            <a:off x="685800" y="1828800"/>
            <a:ext cx="3838940" cy="3505200"/>
          </a:xfrm>
        </p:spPr>
      </p:pic>
    </p:spTree>
    <p:extLst>
      <p:ext uri="{BB962C8B-B14F-4D97-AF65-F5344CB8AC3E}">
        <p14:creationId xmlns:p14="http://schemas.microsoft.com/office/powerpoint/2010/main" val="4170175295"/>
      </p:ext>
    </p:extLst>
  </p:cSld>
  <p:clrMapOvr>
    <a:masterClrMapping/>
  </p:clrMapOvr>
  <p:transition spd="slow" advTm="69661"/>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476250"/>
            <a:ext cx="8229600" cy="941388"/>
          </a:xfrm>
        </p:spPr>
        <p:txBody>
          <a:bodyPr>
            <a:normAutofit fontScale="90000"/>
          </a:bodyPr>
          <a:lstStyle/>
          <a:p>
            <a:pPr eaLnBrk="1" hangingPunct="1"/>
            <a:r>
              <a:rPr lang="en-US" sz="4800" b="1" smtClean="0">
                <a:solidFill>
                  <a:srgbClr val="FF0000"/>
                </a:solidFill>
              </a:rPr>
              <a:t>Clinical examination and Important Signs </a:t>
            </a:r>
          </a:p>
        </p:txBody>
      </p:sp>
      <p:pic>
        <p:nvPicPr>
          <p:cNvPr id="12291"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rcRect l="14307" r="14307"/>
          <a:stretch>
            <a:fillRect/>
          </a:stretch>
        </p:blipFill>
        <p:spPr/>
      </p:pic>
      <p:pic>
        <p:nvPicPr>
          <p:cNvPr id="12292"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rcRect l="14307" r="14307"/>
          <a:stretch>
            <a:fillRect/>
          </a:stretch>
        </p:blipFill>
        <p:spPr/>
      </p:pic>
    </p:spTree>
    <p:extLst>
      <p:ext uri="{BB962C8B-B14F-4D97-AF65-F5344CB8AC3E}">
        <p14:creationId xmlns:p14="http://schemas.microsoft.com/office/powerpoint/2010/main" val="3377291613"/>
      </p:ext>
    </p:extLst>
  </p:cSld>
  <p:clrMapOvr>
    <a:masterClrMapping/>
  </p:clrMapOvr>
  <p:transition spd="slow" advTm="80947"/>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b="1" dirty="0" smtClean="0"/>
              <a:t>Diagnosis</a:t>
            </a:r>
          </a:p>
        </p:txBody>
      </p:sp>
      <p:sp>
        <p:nvSpPr>
          <p:cNvPr id="10243" name="Rectangle 3"/>
          <p:cNvSpPr>
            <a:spLocks noGrp="1" noChangeArrowheads="1"/>
          </p:cNvSpPr>
          <p:nvPr>
            <p:ph type="body" idx="1"/>
          </p:nvPr>
        </p:nvSpPr>
        <p:spPr/>
        <p:txBody>
          <a:bodyPr>
            <a:normAutofit lnSpcReduction="10000"/>
          </a:bodyPr>
          <a:lstStyle/>
          <a:p>
            <a:pPr eaLnBrk="1" hangingPunct="1">
              <a:lnSpc>
                <a:spcPct val="90000"/>
              </a:lnSpc>
            </a:pPr>
            <a:r>
              <a:rPr lang="en-US" sz="2400" dirty="0"/>
              <a:t>B</a:t>
            </a:r>
            <a:r>
              <a:rPr lang="en-US" sz="2400" dirty="0" smtClean="0"/>
              <a:t>lood </a:t>
            </a:r>
            <a:r>
              <a:rPr lang="en-US" sz="2400" dirty="0" smtClean="0"/>
              <a:t>cultures should be immediately obtained and empirical antimicrobial therapy initiated without delay </a:t>
            </a:r>
          </a:p>
          <a:p>
            <a:pPr eaLnBrk="1" hangingPunct="1">
              <a:lnSpc>
                <a:spcPct val="90000"/>
              </a:lnSpc>
            </a:pPr>
            <a:r>
              <a:rPr lang="en-US" sz="2400" dirty="0" smtClean="0"/>
              <a:t>The diagnosis of bacterial meningitis is made by examination of the CSF. </a:t>
            </a:r>
          </a:p>
          <a:p>
            <a:pPr eaLnBrk="1" hangingPunct="1">
              <a:lnSpc>
                <a:spcPct val="90000"/>
              </a:lnSpc>
            </a:pPr>
            <a:r>
              <a:rPr lang="en-US" sz="2400" dirty="0" smtClean="0"/>
              <a:t>Antibiotic therapy initiated a few hours prior to LP will not significantly alter the CSF WBC count or glucose concentration, nor is it likely to prevent visualization of organisms by Gram's stain</a:t>
            </a:r>
            <a:r>
              <a:rPr lang="en-US" sz="2400" dirty="0" smtClean="0"/>
              <a:t>.</a:t>
            </a:r>
          </a:p>
          <a:p>
            <a:pPr eaLnBrk="1" hangingPunct="1">
              <a:lnSpc>
                <a:spcPct val="90000"/>
              </a:lnSpc>
            </a:pPr>
            <a:r>
              <a:rPr lang="en-US" sz="2400" dirty="0" smtClean="0"/>
              <a:t>Neuroimaging before lumbar puncture??yes or no??</a:t>
            </a:r>
          </a:p>
          <a:p>
            <a:pPr lvl="1">
              <a:lnSpc>
                <a:spcPct val="90000"/>
              </a:lnSpc>
            </a:pPr>
            <a:r>
              <a:rPr lang="en-US" sz="2000" dirty="0" smtClean="0"/>
              <a:t>Normal consciousness</a:t>
            </a:r>
          </a:p>
          <a:p>
            <a:pPr lvl="1">
              <a:lnSpc>
                <a:spcPct val="90000"/>
              </a:lnSpc>
            </a:pPr>
            <a:r>
              <a:rPr lang="en-US" sz="2000" dirty="0" smtClean="0"/>
              <a:t>No h/o trauma</a:t>
            </a:r>
          </a:p>
          <a:p>
            <a:pPr lvl="1">
              <a:lnSpc>
                <a:spcPct val="90000"/>
              </a:lnSpc>
            </a:pPr>
            <a:r>
              <a:rPr lang="en-US" sz="2000" dirty="0" smtClean="0"/>
              <a:t>No papilledema</a:t>
            </a:r>
          </a:p>
          <a:p>
            <a:pPr lvl="1">
              <a:lnSpc>
                <a:spcPct val="90000"/>
              </a:lnSpc>
            </a:pPr>
            <a:r>
              <a:rPr lang="en-US" sz="2000" dirty="0" smtClean="0"/>
              <a:t>No focal neurological deficits</a:t>
            </a:r>
            <a:endParaRPr lang="en-US" sz="2000" dirty="0" smtClean="0"/>
          </a:p>
        </p:txBody>
      </p:sp>
    </p:spTree>
    <p:extLst>
      <p:ext uri="{BB962C8B-B14F-4D97-AF65-F5344CB8AC3E}">
        <p14:creationId xmlns:p14="http://schemas.microsoft.com/office/powerpoint/2010/main" val="3561134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pPr eaLnBrk="1" hangingPunct="1"/>
            <a:r>
              <a:rPr lang="en-US" b="1" smtClean="0">
                <a:solidFill>
                  <a:srgbClr val="FF0000"/>
                </a:solidFill>
              </a:rPr>
              <a:t>Lumbar puncture for CSF Examination</a:t>
            </a:r>
          </a:p>
        </p:txBody>
      </p:sp>
      <p:pic>
        <p:nvPicPr>
          <p:cNvPr id="1331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12460" b="12460"/>
          <a:stretch>
            <a:fillRect/>
          </a:stretch>
        </p:blipFill>
        <p:spPr/>
      </p:pic>
    </p:spTree>
    <p:extLst>
      <p:ext uri="{BB962C8B-B14F-4D97-AF65-F5344CB8AC3E}">
        <p14:creationId xmlns:p14="http://schemas.microsoft.com/office/powerpoint/2010/main" val="3998225021"/>
      </p:ext>
    </p:extLst>
  </p:cSld>
  <p:clrMapOvr>
    <a:masterClrMapping/>
  </p:clrMapOvr>
  <p:transition spd="slow" advTm="98666"/>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8839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53722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IN" dirty="0" smtClean="0"/>
              <a:t>Imaging studies:</a:t>
            </a:r>
          </a:p>
          <a:p>
            <a:r>
              <a:rPr lang="en-IN" dirty="0" smtClean="0"/>
              <a:t>MRI superior to CT in demonstrating areas of cerebral </a:t>
            </a:r>
            <a:r>
              <a:rPr lang="en-IN" dirty="0" err="1" smtClean="0"/>
              <a:t>edema</a:t>
            </a:r>
            <a:r>
              <a:rPr lang="en-IN" dirty="0" smtClean="0"/>
              <a:t> and ischemia</a:t>
            </a:r>
          </a:p>
          <a:p>
            <a:r>
              <a:rPr lang="en-IN" dirty="0" smtClean="0"/>
              <a:t>Diffuse meningeal enhancement is seen</a:t>
            </a:r>
          </a:p>
          <a:p>
            <a:r>
              <a:rPr lang="en-IN" dirty="0" smtClean="0"/>
              <a:t>Biopsy of petechial lesions and gram stain</a:t>
            </a:r>
            <a:endParaRPr lang="en-IN" dirty="0"/>
          </a:p>
        </p:txBody>
      </p:sp>
    </p:spTree>
    <p:extLst>
      <p:ext uri="{BB962C8B-B14F-4D97-AF65-F5344CB8AC3E}">
        <p14:creationId xmlns:p14="http://schemas.microsoft.com/office/powerpoint/2010/main" val="585640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b="1" dirty="0" smtClean="0"/>
              <a:t>Differential</a:t>
            </a:r>
            <a:r>
              <a:rPr lang="en-US" dirty="0" smtClean="0"/>
              <a:t> </a:t>
            </a:r>
            <a:r>
              <a:rPr lang="en-US" b="1" dirty="0" smtClean="0"/>
              <a:t>Diagnosis</a:t>
            </a:r>
          </a:p>
        </p:txBody>
      </p:sp>
      <p:sp>
        <p:nvSpPr>
          <p:cNvPr id="17411" name="Rectangle 3"/>
          <p:cNvSpPr>
            <a:spLocks noGrp="1" noChangeArrowheads="1"/>
          </p:cNvSpPr>
          <p:nvPr>
            <p:ph type="body" idx="1"/>
          </p:nvPr>
        </p:nvSpPr>
        <p:spPr/>
        <p:txBody>
          <a:bodyPr>
            <a:normAutofit lnSpcReduction="10000"/>
          </a:bodyPr>
          <a:lstStyle/>
          <a:p>
            <a:pPr eaLnBrk="1" hangingPunct="1"/>
            <a:r>
              <a:rPr lang="en-US" dirty="0" smtClean="0"/>
              <a:t>Viral </a:t>
            </a:r>
            <a:r>
              <a:rPr lang="en-US" dirty="0" err="1" smtClean="0"/>
              <a:t>meningoencephalitis</a:t>
            </a:r>
            <a:r>
              <a:rPr lang="en-US" dirty="0" smtClean="0"/>
              <a:t> </a:t>
            </a:r>
          </a:p>
          <a:p>
            <a:pPr eaLnBrk="1" hangingPunct="1">
              <a:buFontTx/>
              <a:buNone/>
            </a:pPr>
            <a:r>
              <a:rPr lang="en-US" dirty="0" smtClean="0"/>
              <a:t>   The typical CSF profile with viral CNS infections is </a:t>
            </a:r>
            <a:r>
              <a:rPr lang="en-US" dirty="0"/>
              <a:t>a</a:t>
            </a:r>
            <a:r>
              <a:rPr lang="en-US" b="1" dirty="0" smtClean="0"/>
              <a:t> </a:t>
            </a:r>
            <a:r>
              <a:rPr lang="en-US" b="1" i="1" dirty="0" smtClean="0"/>
              <a:t>lymphocytic </a:t>
            </a:r>
            <a:r>
              <a:rPr lang="en-US" b="1" i="1" dirty="0" err="1" smtClean="0"/>
              <a:t>pleocytosis</a:t>
            </a:r>
            <a:r>
              <a:rPr lang="en-US" b="1" i="1" dirty="0" smtClean="0"/>
              <a:t> </a:t>
            </a:r>
            <a:r>
              <a:rPr lang="en-US" dirty="0" smtClean="0"/>
              <a:t>with a </a:t>
            </a:r>
            <a:r>
              <a:rPr lang="en-US" b="1" i="1" dirty="0" smtClean="0"/>
              <a:t>normal</a:t>
            </a:r>
            <a:r>
              <a:rPr lang="en-US" dirty="0" smtClean="0"/>
              <a:t> </a:t>
            </a:r>
            <a:r>
              <a:rPr lang="en-US" b="1" i="1" dirty="0" smtClean="0"/>
              <a:t>glucose</a:t>
            </a:r>
            <a:r>
              <a:rPr lang="en-US" dirty="0" smtClean="0"/>
              <a:t> concentration, in contrast to PMN </a:t>
            </a:r>
            <a:r>
              <a:rPr lang="en-US" dirty="0" err="1" smtClean="0"/>
              <a:t>pleocytosis</a:t>
            </a:r>
            <a:r>
              <a:rPr lang="en-US" dirty="0" smtClean="0"/>
              <a:t> and </a:t>
            </a:r>
            <a:r>
              <a:rPr lang="en-US" dirty="0" err="1" smtClean="0"/>
              <a:t>hypoglycorrhachia</a:t>
            </a:r>
            <a:r>
              <a:rPr lang="en-US" dirty="0" smtClean="0"/>
              <a:t> characteristic of bacterial meningitis</a:t>
            </a:r>
            <a:r>
              <a:rPr lang="en-US" dirty="0" smtClean="0"/>
              <a:t>.</a:t>
            </a:r>
          </a:p>
          <a:p>
            <a:pPr eaLnBrk="1" hangingPunct="1">
              <a:buFontTx/>
              <a:buNone/>
            </a:pPr>
            <a:r>
              <a:rPr lang="en-US" dirty="0" smtClean="0"/>
              <a:t>HSV encephalitis: CSF HSV PCR, MRI- temporal lobe high signal intensity, distinctive periodic pattern in EEG </a:t>
            </a:r>
            <a:endParaRPr lang="en-US" dirty="0" smtClean="0"/>
          </a:p>
        </p:txBody>
      </p:sp>
    </p:spTree>
    <p:extLst>
      <p:ext uri="{BB962C8B-B14F-4D97-AF65-F5344CB8AC3E}">
        <p14:creationId xmlns:p14="http://schemas.microsoft.com/office/powerpoint/2010/main" val="3718433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b="1" dirty="0" smtClean="0"/>
              <a:t>Differential</a:t>
            </a:r>
            <a:r>
              <a:rPr lang="en-US" dirty="0" smtClean="0"/>
              <a:t> </a:t>
            </a:r>
            <a:r>
              <a:rPr lang="en-US" b="1" dirty="0" smtClean="0"/>
              <a:t>Diagnosis</a:t>
            </a:r>
          </a:p>
        </p:txBody>
      </p:sp>
      <p:sp>
        <p:nvSpPr>
          <p:cNvPr id="18435" name="Rectangle 3"/>
          <p:cNvSpPr>
            <a:spLocks noGrp="1" noChangeArrowheads="1"/>
          </p:cNvSpPr>
          <p:nvPr>
            <p:ph type="body" idx="1"/>
          </p:nvPr>
        </p:nvSpPr>
        <p:spPr/>
        <p:txBody>
          <a:bodyPr/>
          <a:lstStyle/>
          <a:p>
            <a:pPr eaLnBrk="1" hangingPunct="1"/>
            <a:r>
              <a:rPr lang="en-US" sz="2800" dirty="0" smtClean="0"/>
              <a:t>Focal </a:t>
            </a:r>
            <a:r>
              <a:rPr lang="en-US" sz="2800" dirty="0" err="1" smtClean="0"/>
              <a:t>suppurative</a:t>
            </a:r>
            <a:r>
              <a:rPr lang="en-US" sz="2800" dirty="0" smtClean="0"/>
              <a:t> CNS infections,  including </a:t>
            </a:r>
          </a:p>
          <a:p>
            <a:pPr marL="0" indent="0" eaLnBrk="1" hangingPunct="1">
              <a:buNone/>
            </a:pPr>
            <a:r>
              <a:rPr lang="en-US" sz="2800" dirty="0" smtClean="0"/>
              <a:t>	subdural </a:t>
            </a:r>
            <a:r>
              <a:rPr lang="en-US" sz="2800" dirty="0" smtClean="0"/>
              <a:t>and epidural empyema and </a:t>
            </a:r>
          </a:p>
          <a:p>
            <a:pPr marL="0" indent="0" eaLnBrk="1" hangingPunct="1">
              <a:buNone/>
            </a:pPr>
            <a:r>
              <a:rPr lang="en-US" sz="2800" dirty="0" smtClean="0"/>
              <a:t>	brain </a:t>
            </a:r>
            <a:r>
              <a:rPr lang="en-US" sz="2800" dirty="0" smtClean="0"/>
              <a:t>abscess, when focal neurologic findings are present. </a:t>
            </a:r>
          </a:p>
          <a:p>
            <a:pPr eaLnBrk="1" hangingPunct="1"/>
            <a:r>
              <a:rPr lang="en-US" sz="2800" dirty="0" smtClean="0"/>
              <a:t>MRI should be performed promptly in all patients with suspected meningitis who have focal features, both to detect the intracranial infection and to search for associated areas of infection in the sinuses or mastoid bones.</a:t>
            </a:r>
          </a:p>
        </p:txBody>
      </p:sp>
    </p:spTree>
    <p:extLst>
      <p:ext uri="{BB962C8B-B14F-4D97-AF65-F5344CB8AC3E}">
        <p14:creationId xmlns:p14="http://schemas.microsoft.com/office/powerpoint/2010/main" val="2790483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52400"/>
            <a:ext cx="8229600" cy="1143000"/>
          </a:xfrm>
        </p:spPr>
        <p:txBody>
          <a:bodyPr/>
          <a:lstStyle/>
          <a:p>
            <a:pPr>
              <a:defRPr/>
            </a:pPr>
            <a:r>
              <a:rPr lang="en-US" altLang="zh-CN" sz="5400" b="1" dirty="0" smtClean="0">
                <a:effectLst>
                  <a:outerShdw blurRad="38100" dist="38100" dir="2700000" algn="tl">
                    <a:srgbClr val="000000">
                      <a:alpha val="43137"/>
                    </a:srgbClr>
                  </a:outerShdw>
                </a:effectLst>
              </a:rPr>
              <a:t>Introduction</a:t>
            </a:r>
          </a:p>
        </p:txBody>
      </p:sp>
      <p:sp>
        <p:nvSpPr>
          <p:cNvPr id="5123" name="Rectangle 3"/>
          <p:cNvSpPr>
            <a:spLocks noGrp="1" noChangeArrowheads="1"/>
          </p:cNvSpPr>
          <p:nvPr>
            <p:ph type="body" idx="1"/>
          </p:nvPr>
        </p:nvSpPr>
        <p:spPr>
          <a:xfrm>
            <a:off x="179388" y="1628775"/>
            <a:ext cx="8569325" cy="4924425"/>
          </a:xfrm>
        </p:spPr>
        <p:txBody>
          <a:bodyPr>
            <a:normAutofit fontScale="92500" lnSpcReduction="20000"/>
          </a:bodyPr>
          <a:lstStyle/>
          <a:p>
            <a:r>
              <a:rPr lang="en-US" altLang="zh-CN" sz="3600" dirty="0" smtClean="0"/>
              <a:t>Bacterial meningitis is an inflammation of the </a:t>
            </a:r>
            <a:r>
              <a:rPr lang="en-US" altLang="zh-CN" sz="3600" dirty="0" err="1" smtClean="0"/>
              <a:t>leptomeninges</a:t>
            </a:r>
            <a:r>
              <a:rPr lang="en-US" altLang="zh-CN" sz="3600" dirty="0" smtClean="0"/>
              <a:t>, usually caused by bacterial infection.</a:t>
            </a:r>
          </a:p>
          <a:p>
            <a:r>
              <a:rPr lang="en-US" altLang="zh-CN" sz="3600" dirty="0" smtClean="0"/>
              <a:t>CNS inflammatory reaction may result in decreased </a:t>
            </a:r>
            <a:r>
              <a:rPr lang="en-US" altLang="zh-CN" sz="3600" dirty="0" err="1" smtClean="0"/>
              <a:t>consciousness,seizures,raised</a:t>
            </a:r>
            <a:r>
              <a:rPr lang="en-US" altLang="zh-CN" sz="3600" dirty="0" smtClean="0"/>
              <a:t> ICP or stroke.</a:t>
            </a:r>
          </a:p>
          <a:p>
            <a:r>
              <a:rPr lang="en-US" altLang="zh-CN" sz="3600" dirty="0" smtClean="0"/>
              <a:t>Bacterial meningitis may present </a:t>
            </a:r>
            <a:r>
              <a:rPr lang="en-US" altLang="zh-CN" sz="3600" b="1" dirty="0" smtClean="0"/>
              <a:t>acutely</a:t>
            </a:r>
            <a:r>
              <a:rPr lang="en-US" altLang="zh-CN" sz="3600" dirty="0" smtClean="0"/>
              <a:t> (symptoms evolving rapidly over 1-24 hours), </a:t>
            </a:r>
            <a:r>
              <a:rPr lang="en-US" altLang="zh-CN" sz="3600" b="1" dirty="0" smtClean="0"/>
              <a:t>sub acutely </a:t>
            </a:r>
            <a:r>
              <a:rPr lang="en-US" altLang="zh-CN" sz="3600" dirty="0" smtClean="0"/>
              <a:t>(symptoms evolving over 1-7days), or </a:t>
            </a:r>
            <a:r>
              <a:rPr lang="en-US" altLang="zh-CN" sz="3600" b="1" dirty="0" smtClean="0"/>
              <a:t>chronically</a:t>
            </a:r>
            <a:r>
              <a:rPr lang="en-US" altLang="zh-CN" sz="3600" dirty="0" smtClean="0"/>
              <a:t> (symptoms evolving over more than 1 week).</a:t>
            </a:r>
          </a:p>
        </p:txBody>
      </p:sp>
    </p:spTree>
    <p:extLst>
      <p:ext uri="{BB962C8B-B14F-4D97-AF65-F5344CB8AC3E}">
        <p14:creationId xmlns:p14="http://schemas.microsoft.com/office/powerpoint/2010/main" val="1469166787"/>
      </p:ext>
    </p:extLst>
  </p:cSld>
  <p:clrMapOvr>
    <a:masterClrMapping/>
  </p:clrMapOvr>
  <mc:AlternateContent xmlns:mc="http://schemas.openxmlformats.org/markup-compatibility/2006" xmlns:p14="http://schemas.microsoft.com/office/powerpoint/2010/main">
    <mc:Choice Requires="p14">
      <p:transition spd="slow" p14:dur="2000" advTm="78626"/>
    </mc:Choice>
    <mc:Fallback xmlns="">
      <p:transition spd="slow" advTm="78626"/>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b="1" dirty="0" smtClean="0"/>
              <a:t>Differential</a:t>
            </a:r>
            <a:r>
              <a:rPr lang="en-US" dirty="0" smtClean="0"/>
              <a:t> </a:t>
            </a:r>
            <a:r>
              <a:rPr lang="en-US" b="1" dirty="0" smtClean="0"/>
              <a:t>Diagnosis</a:t>
            </a:r>
          </a:p>
        </p:txBody>
      </p:sp>
      <p:sp>
        <p:nvSpPr>
          <p:cNvPr id="19459" name="Rectangle 3"/>
          <p:cNvSpPr>
            <a:spLocks noGrp="1" noChangeArrowheads="1"/>
          </p:cNvSpPr>
          <p:nvPr>
            <p:ph type="body" idx="1"/>
          </p:nvPr>
        </p:nvSpPr>
        <p:spPr/>
        <p:txBody>
          <a:bodyPr/>
          <a:lstStyle/>
          <a:p>
            <a:pPr eaLnBrk="1" hangingPunct="1">
              <a:lnSpc>
                <a:spcPct val="80000"/>
              </a:lnSpc>
              <a:buFontTx/>
              <a:buNone/>
            </a:pPr>
            <a:r>
              <a:rPr lang="en-US" sz="2400" b="1" dirty="0" smtClean="0"/>
              <a:t>noninfectious </a:t>
            </a:r>
            <a:r>
              <a:rPr lang="en-US" sz="2400" b="1" dirty="0" smtClean="0"/>
              <a:t>CNS </a:t>
            </a:r>
            <a:r>
              <a:rPr lang="en-US" sz="2400" b="1" dirty="0" smtClean="0"/>
              <a:t>disorders </a:t>
            </a:r>
            <a:endParaRPr lang="en-US" sz="2400" b="1" dirty="0" smtClean="0"/>
          </a:p>
          <a:p>
            <a:pPr eaLnBrk="1" hangingPunct="1">
              <a:lnSpc>
                <a:spcPct val="80000"/>
              </a:lnSpc>
            </a:pPr>
            <a:r>
              <a:rPr lang="en-US" sz="2400" dirty="0" smtClean="0"/>
              <a:t>Subarachnoid hemorrhage. </a:t>
            </a:r>
          </a:p>
          <a:p>
            <a:pPr eaLnBrk="1" hangingPunct="1">
              <a:lnSpc>
                <a:spcPct val="80000"/>
              </a:lnSpc>
            </a:pPr>
            <a:r>
              <a:rPr lang="en-US" sz="2400" dirty="0" smtClean="0"/>
              <a:t>chemical meningitis due to rupture of tumor contents into the CSF (e.g., from a cystic </a:t>
            </a:r>
            <a:r>
              <a:rPr lang="en-US" sz="2400" dirty="0" err="1" smtClean="0"/>
              <a:t>glioma</a:t>
            </a:r>
            <a:r>
              <a:rPr lang="en-US" sz="2400" dirty="0" smtClean="0"/>
              <a:t> or </a:t>
            </a:r>
            <a:r>
              <a:rPr lang="en-US" sz="2400" dirty="0" err="1" smtClean="0"/>
              <a:t>craniopharyngioma</a:t>
            </a:r>
            <a:r>
              <a:rPr lang="en-US" sz="2400" dirty="0" smtClean="0"/>
              <a:t> </a:t>
            </a:r>
            <a:r>
              <a:rPr lang="en-US" sz="2400" dirty="0" err="1" smtClean="0"/>
              <a:t>epidermoid</a:t>
            </a:r>
            <a:r>
              <a:rPr lang="en-US" sz="2400" dirty="0" smtClean="0"/>
              <a:t> or </a:t>
            </a:r>
            <a:r>
              <a:rPr lang="en-US" sz="2400" dirty="0" err="1" smtClean="0"/>
              <a:t>dermoid</a:t>
            </a:r>
            <a:r>
              <a:rPr lang="en-US" sz="2400" dirty="0" smtClean="0"/>
              <a:t> cyst)</a:t>
            </a:r>
          </a:p>
          <a:p>
            <a:pPr eaLnBrk="1" hangingPunct="1">
              <a:lnSpc>
                <a:spcPct val="80000"/>
              </a:lnSpc>
            </a:pPr>
            <a:r>
              <a:rPr lang="en-US" sz="2400" dirty="0" smtClean="0"/>
              <a:t>drug-induced hypersensitivity meningitis </a:t>
            </a:r>
          </a:p>
          <a:p>
            <a:pPr eaLnBrk="1" hangingPunct="1">
              <a:lnSpc>
                <a:spcPct val="80000"/>
              </a:lnSpc>
            </a:pPr>
            <a:r>
              <a:rPr lang="en-US" sz="2400" dirty="0" smtClean="0"/>
              <a:t>carcinomatous or </a:t>
            </a:r>
            <a:r>
              <a:rPr lang="en-US" sz="2400" dirty="0" err="1" smtClean="0"/>
              <a:t>lymphomatous</a:t>
            </a:r>
            <a:r>
              <a:rPr lang="en-US" sz="2400" dirty="0" smtClean="0"/>
              <a:t> meningitis</a:t>
            </a:r>
          </a:p>
          <a:p>
            <a:pPr eaLnBrk="1" hangingPunct="1">
              <a:lnSpc>
                <a:spcPct val="80000"/>
              </a:lnSpc>
            </a:pPr>
            <a:r>
              <a:rPr lang="en-US" sz="2400" dirty="0" smtClean="0"/>
              <a:t>meningitis associated with inflammatory disorders such as </a:t>
            </a:r>
            <a:r>
              <a:rPr lang="en-US" sz="2400" dirty="0" err="1" smtClean="0"/>
              <a:t>sarcoid</a:t>
            </a:r>
            <a:r>
              <a:rPr lang="en-US" sz="2400" dirty="0" smtClean="0"/>
              <a:t>, systemic lupus </a:t>
            </a:r>
            <a:r>
              <a:rPr lang="en-US" sz="2400" dirty="0" err="1" smtClean="0"/>
              <a:t>erythematosus</a:t>
            </a:r>
            <a:r>
              <a:rPr lang="en-US" sz="2400" dirty="0" smtClean="0"/>
              <a:t> (SLE), and </a:t>
            </a:r>
            <a:r>
              <a:rPr lang="en-US" sz="2400" dirty="0" err="1" smtClean="0"/>
              <a:t>Behçet's</a:t>
            </a:r>
            <a:r>
              <a:rPr lang="en-US" sz="2400" dirty="0" smtClean="0"/>
              <a:t> </a:t>
            </a:r>
            <a:r>
              <a:rPr lang="en-US" sz="2400" dirty="0" smtClean="0"/>
              <a:t>syndrome</a:t>
            </a:r>
            <a:endParaRPr lang="en-US" sz="2400" dirty="0" smtClean="0"/>
          </a:p>
          <a:p>
            <a:pPr eaLnBrk="1" hangingPunct="1">
              <a:lnSpc>
                <a:spcPct val="80000"/>
              </a:lnSpc>
            </a:pPr>
            <a:r>
              <a:rPr lang="en-US" sz="2400" dirty="0" err="1" smtClean="0"/>
              <a:t>subacutely</a:t>
            </a:r>
            <a:r>
              <a:rPr lang="en-US" sz="2400" dirty="0" smtClean="0"/>
              <a:t> evolving meningitis. The principal causes include </a:t>
            </a:r>
            <a:r>
              <a:rPr lang="en-US" sz="2400" i="1" dirty="0" smtClean="0"/>
              <a:t>Mycobacterium tuberculosis and Cryptococcus </a:t>
            </a:r>
            <a:r>
              <a:rPr lang="en-US" sz="2400" i="1" dirty="0" err="1" smtClean="0"/>
              <a:t>neoformans</a:t>
            </a:r>
            <a:r>
              <a:rPr lang="en-US" sz="2400" dirty="0" smtClean="0"/>
              <a:t> </a:t>
            </a:r>
          </a:p>
        </p:txBody>
      </p:sp>
    </p:spTree>
    <p:extLst>
      <p:ext uri="{BB962C8B-B14F-4D97-AF65-F5344CB8AC3E}">
        <p14:creationId xmlns:p14="http://schemas.microsoft.com/office/powerpoint/2010/main" val="36780117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228600"/>
            <a:ext cx="8229600" cy="1143000"/>
          </a:xfrm>
        </p:spPr>
        <p:txBody>
          <a:bodyPr/>
          <a:lstStyle/>
          <a:p>
            <a:pPr eaLnBrk="1" hangingPunct="1"/>
            <a:r>
              <a:rPr lang="en-US" b="1" dirty="0" smtClean="0"/>
              <a:t>Management </a:t>
            </a:r>
            <a:endParaRPr lang="en-US" b="1" dirty="0" smtClean="0"/>
          </a:p>
        </p:txBody>
      </p:sp>
      <p:sp>
        <p:nvSpPr>
          <p:cNvPr id="20483" name="Rectangle 3"/>
          <p:cNvSpPr>
            <a:spLocks noGrp="1" noChangeArrowheads="1"/>
          </p:cNvSpPr>
          <p:nvPr>
            <p:ph type="body" idx="1"/>
          </p:nvPr>
        </p:nvSpPr>
        <p:spPr/>
        <p:txBody>
          <a:bodyPr/>
          <a:lstStyle/>
          <a:p>
            <a:pPr eaLnBrk="1" hangingPunct="1">
              <a:lnSpc>
                <a:spcPct val="80000"/>
              </a:lnSpc>
            </a:pPr>
            <a:r>
              <a:rPr lang="en-US" sz="2400" dirty="0" smtClean="0"/>
              <a:t> Bacterial meningitis is a </a:t>
            </a:r>
            <a:r>
              <a:rPr lang="en-US" sz="2400" b="1" dirty="0" smtClean="0"/>
              <a:t>medical emergency</a:t>
            </a:r>
            <a:r>
              <a:rPr lang="en-US" sz="2400" dirty="0" smtClean="0"/>
              <a:t>. The goal is to begin antibiotic therapy within 60 </a:t>
            </a:r>
            <a:r>
              <a:rPr lang="en-US" sz="2400" dirty="0" smtClean="0"/>
              <a:t>min.</a:t>
            </a:r>
            <a:endParaRPr lang="en-US" sz="2400" dirty="0" smtClean="0"/>
          </a:p>
          <a:p>
            <a:pPr eaLnBrk="1" hangingPunct="1">
              <a:lnSpc>
                <a:spcPct val="80000"/>
              </a:lnSpc>
            </a:pPr>
            <a:r>
              <a:rPr lang="en-US" sz="2400" b="1" dirty="0" smtClean="0"/>
              <a:t>Empirical antimicrobial therapy </a:t>
            </a:r>
            <a:r>
              <a:rPr lang="en-US" sz="2400" dirty="0" smtClean="0"/>
              <a:t>is initiated in patients with suspected bacterial meningitis before the results of CSF Gram's stain and culture are known. </a:t>
            </a:r>
            <a:r>
              <a:rPr lang="en-US" sz="2400" i="1" dirty="0" smtClean="0"/>
              <a:t>S. </a:t>
            </a:r>
            <a:r>
              <a:rPr lang="en-US" sz="2400" i="1" dirty="0" err="1" smtClean="0"/>
              <a:t>pneumoniae</a:t>
            </a:r>
            <a:r>
              <a:rPr lang="en-US" sz="2400" dirty="0" smtClean="0"/>
              <a:t>  and </a:t>
            </a:r>
            <a:r>
              <a:rPr lang="en-US" sz="2400" i="1" dirty="0" smtClean="0"/>
              <a:t>N. </a:t>
            </a:r>
            <a:r>
              <a:rPr lang="en-US" sz="2400" i="1" dirty="0" err="1" smtClean="0"/>
              <a:t>meningitidis</a:t>
            </a:r>
            <a:r>
              <a:rPr lang="en-US" sz="2400" dirty="0" smtClean="0"/>
              <a:t> are the most common etiologic organisms of community-acquired bacterial meningitis. </a:t>
            </a:r>
          </a:p>
          <a:p>
            <a:pPr eaLnBrk="1" hangingPunct="1">
              <a:lnSpc>
                <a:spcPct val="80000"/>
              </a:lnSpc>
            </a:pPr>
            <a:r>
              <a:rPr lang="en-US" sz="2400" dirty="0" smtClean="0"/>
              <a:t>a combination of </a:t>
            </a:r>
            <a:r>
              <a:rPr lang="en-US" sz="2400" b="1" dirty="0" smtClean="0"/>
              <a:t>dexamethasone, a third-generation cephalosporin (e.g., ceftriaxone or </a:t>
            </a:r>
            <a:r>
              <a:rPr lang="en-US" sz="2400" b="1" dirty="0" err="1" smtClean="0"/>
              <a:t>cefotaxime</a:t>
            </a:r>
            <a:r>
              <a:rPr lang="en-US" sz="2400" b="1" dirty="0" smtClean="0"/>
              <a:t>) and </a:t>
            </a:r>
            <a:r>
              <a:rPr lang="en-US" sz="2400" b="1" dirty="0" err="1" smtClean="0"/>
              <a:t>vancomycin</a:t>
            </a:r>
            <a:r>
              <a:rPr lang="en-US" sz="2400" b="1" dirty="0" smtClean="0"/>
              <a:t>, plus acyclovir,</a:t>
            </a:r>
            <a:r>
              <a:rPr lang="en-US" sz="2400" dirty="0" smtClean="0"/>
              <a:t> as HSV encephalitis is the leading disease in the differential diagnosis, </a:t>
            </a:r>
            <a:r>
              <a:rPr lang="en-US" sz="2400" b="1" dirty="0" smtClean="0"/>
              <a:t>and doxycycline</a:t>
            </a:r>
            <a:r>
              <a:rPr lang="en-US" sz="2400" dirty="0" smtClean="0"/>
              <a:t> during tick season to treat tick-borne bacterial infections. </a:t>
            </a:r>
          </a:p>
        </p:txBody>
      </p:sp>
    </p:spTree>
    <p:extLst>
      <p:ext uri="{BB962C8B-B14F-4D97-AF65-F5344CB8AC3E}">
        <p14:creationId xmlns:p14="http://schemas.microsoft.com/office/powerpoint/2010/main" val="25204568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endParaRPr lang="en-IN" smtClean="0"/>
          </a:p>
        </p:txBody>
      </p:sp>
      <p:sp>
        <p:nvSpPr>
          <p:cNvPr id="21507" name="Content Placeholder 2"/>
          <p:cNvSpPr>
            <a:spLocks noGrp="1"/>
          </p:cNvSpPr>
          <p:nvPr>
            <p:ph idx="1"/>
          </p:nvPr>
        </p:nvSpPr>
        <p:spPr/>
        <p:txBody>
          <a:bodyPr/>
          <a:lstStyle/>
          <a:p>
            <a:pPr eaLnBrk="1" hangingPunct="1"/>
            <a:r>
              <a:rPr lang="en-US" sz="2000" b="1" dirty="0" smtClean="0"/>
              <a:t>Ceftriaxone or </a:t>
            </a:r>
            <a:r>
              <a:rPr lang="en-US" sz="2000" b="1" dirty="0" err="1" smtClean="0"/>
              <a:t>cefotaxime</a:t>
            </a:r>
            <a:r>
              <a:rPr lang="en-US" sz="2000" b="1" dirty="0" smtClean="0"/>
              <a:t> </a:t>
            </a:r>
            <a:r>
              <a:rPr lang="en-US" sz="2000" dirty="0" smtClean="0"/>
              <a:t>provide good coverage for susceptible S. </a:t>
            </a:r>
            <a:r>
              <a:rPr lang="en-US" sz="2000" dirty="0" err="1" smtClean="0"/>
              <a:t>pneumoniae</a:t>
            </a:r>
            <a:r>
              <a:rPr lang="en-US" sz="2000" dirty="0" smtClean="0"/>
              <a:t>, group B streptococci, and H. </a:t>
            </a:r>
            <a:r>
              <a:rPr lang="en-US" sz="2000" dirty="0" err="1" smtClean="0"/>
              <a:t>influenzae</a:t>
            </a:r>
            <a:r>
              <a:rPr lang="en-US" sz="2000" dirty="0" smtClean="0"/>
              <a:t> and adequate coverage for N. </a:t>
            </a:r>
            <a:r>
              <a:rPr lang="en-US" sz="2000" dirty="0" err="1" smtClean="0"/>
              <a:t>meningitidis</a:t>
            </a:r>
            <a:r>
              <a:rPr lang="en-US" sz="2000" dirty="0" smtClean="0"/>
              <a:t>. </a:t>
            </a:r>
          </a:p>
          <a:p>
            <a:pPr eaLnBrk="1" hangingPunct="1"/>
            <a:r>
              <a:rPr lang="en-US" sz="2000" b="1" dirty="0" err="1" smtClean="0"/>
              <a:t>Cefepime</a:t>
            </a:r>
            <a:r>
              <a:rPr lang="en-US" sz="2000" b="1" dirty="0" smtClean="0"/>
              <a:t> </a:t>
            </a:r>
            <a:r>
              <a:rPr lang="en-US" sz="2000" dirty="0" smtClean="0"/>
              <a:t>is a broad-spectrum fourth-generation cephalosporin with in vitro activity similar to that of </a:t>
            </a:r>
            <a:r>
              <a:rPr lang="en-US" sz="2000" dirty="0" err="1" smtClean="0"/>
              <a:t>cefotaxime</a:t>
            </a:r>
            <a:r>
              <a:rPr lang="en-US" sz="2000" dirty="0" smtClean="0"/>
              <a:t> or ceftriaxone against S. </a:t>
            </a:r>
            <a:r>
              <a:rPr lang="en-US" sz="2000" dirty="0" err="1" smtClean="0"/>
              <a:t>pneumoniae</a:t>
            </a:r>
            <a:r>
              <a:rPr lang="en-US" sz="2000" dirty="0" smtClean="0"/>
              <a:t> and N. </a:t>
            </a:r>
            <a:r>
              <a:rPr lang="en-US" sz="2000" dirty="0" err="1" smtClean="0"/>
              <a:t>meningitidis</a:t>
            </a:r>
            <a:r>
              <a:rPr lang="en-US" sz="2000" dirty="0" smtClean="0"/>
              <a:t> and greater activity against </a:t>
            </a:r>
            <a:r>
              <a:rPr lang="en-US" sz="2000" dirty="0" err="1" smtClean="0"/>
              <a:t>Enterobacter</a:t>
            </a:r>
            <a:r>
              <a:rPr lang="en-US" sz="2000" dirty="0" smtClean="0"/>
              <a:t> species and Pseudomonas </a:t>
            </a:r>
            <a:r>
              <a:rPr lang="en-US" sz="2000" dirty="0" err="1" smtClean="0"/>
              <a:t>aeruginosa</a:t>
            </a:r>
            <a:r>
              <a:rPr lang="en-US" sz="2000" dirty="0" smtClean="0"/>
              <a:t>.</a:t>
            </a:r>
          </a:p>
          <a:p>
            <a:pPr eaLnBrk="1" hangingPunct="1"/>
            <a:r>
              <a:rPr lang="en-US" sz="2000" b="1" dirty="0" smtClean="0"/>
              <a:t>Ampicillin</a:t>
            </a:r>
            <a:r>
              <a:rPr lang="en-US" sz="2000" dirty="0" smtClean="0"/>
              <a:t> should be added to the empirical regimen for coverage of L. </a:t>
            </a:r>
            <a:r>
              <a:rPr lang="en-US" sz="2000" dirty="0" err="1" smtClean="0"/>
              <a:t>monocytogenes</a:t>
            </a:r>
            <a:r>
              <a:rPr lang="en-US" sz="2000" dirty="0" smtClean="0"/>
              <a:t> in individuals &lt;3 months of age, those &gt;55, or those with suspected impaired cell-mediated immunity because of chronic illness, organ transplantation, pregnancy, malignancy, or immunosuppressive therapy. </a:t>
            </a:r>
          </a:p>
          <a:p>
            <a:pPr eaLnBrk="1" hangingPunct="1"/>
            <a:endParaRPr lang="en-IN" sz="2000" dirty="0" smtClean="0"/>
          </a:p>
        </p:txBody>
      </p:sp>
    </p:spTree>
    <p:extLst>
      <p:ext uri="{BB962C8B-B14F-4D97-AF65-F5344CB8AC3E}">
        <p14:creationId xmlns:p14="http://schemas.microsoft.com/office/powerpoint/2010/main" val="1002800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b="1" dirty="0" smtClean="0"/>
              <a:t>Empirical</a:t>
            </a:r>
            <a:r>
              <a:rPr lang="en-US" dirty="0" smtClean="0"/>
              <a:t> </a:t>
            </a:r>
            <a:r>
              <a:rPr lang="en-US" b="1" dirty="0" smtClean="0"/>
              <a:t>Antimicrobial</a:t>
            </a:r>
            <a:r>
              <a:rPr lang="en-US" dirty="0" smtClean="0"/>
              <a:t> </a:t>
            </a:r>
            <a:r>
              <a:rPr lang="en-US" b="1" dirty="0" smtClean="0"/>
              <a:t>Therapy</a:t>
            </a:r>
          </a:p>
        </p:txBody>
      </p:sp>
      <p:sp>
        <p:nvSpPr>
          <p:cNvPr id="22531" name="Rectangle 3"/>
          <p:cNvSpPr>
            <a:spLocks noGrp="1" noChangeArrowheads="1"/>
          </p:cNvSpPr>
          <p:nvPr>
            <p:ph type="body" idx="1"/>
          </p:nvPr>
        </p:nvSpPr>
        <p:spPr>
          <a:xfrm>
            <a:off x="457200" y="1295400"/>
            <a:ext cx="8229600" cy="4830763"/>
          </a:xfrm>
        </p:spPr>
        <p:txBody>
          <a:bodyPr/>
          <a:lstStyle/>
          <a:p>
            <a:pPr eaLnBrk="1" hangingPunct="1">
              <a:lnSpc>
                <a:spcPct val="80000"/>
              </a:lnSpc>
            </a:pPr>
            <a:r>
              <a:rPr lang="en-US" sz="2800" dirty="0" smtClean="0"/>
              <a:t>In hospital-acquired meningitis,  staphylococci and gram-negative organisms including </a:t>
            </a:r>
            <a:r>
              <a:rPr lang="en-US" sz="2800" i="1" dirty="0" smtClean="0"/>
              <a:t>P. </a:t>
            </a:r>
            <a:r>
              <a:rPr lang="en-US" sz="2800" i="1" dirty="0" err="1" smtClean="0"/>
              <a:t>aeruginosa</a:t>
            </a:r>
            <a:r>
              <a:rPr lang="en-US" sz="2800" dirty="0" smtClean="0"/>
              <a:t> are the most common etiologic organisms. </a:t>
            </a:r>
          </a:p>
          <a:p>
            <a:pPr eaLnBrk="1" hangingPunct="1">
              <a:lnSpc>
                <a:spcPct val="80000"/>
              </a:lnSpc>
            </a:pPr>
            <a:r>
              <a:rPr lang="en-US" sz="2800" dirty="0" smtClean="0"/>
              <a:t>In these patients, empirical therapy should include a combination of </a:t>
            </a:r>
            <a:r>
              <a:rPr lang="en-US" sz="2800" b="1" dirty="0" err="1" smtClean="0"/>
              <a:t>vancomycin</a:t>
            </a:r>
            <a:r>
              <a:rPr lang="en-US" sz="2800" b="1" dirty="0" smtClean="0"/>
              <a:t> and </a:t>
            </a:r>
            <a:r>
              <a:rPr lang="en-US" sz="2800" b="1" dirty="0" err="1" smtClean="0"/>
              <a:t>ceftazidime</a:t>
            </a:r>
            <a:r>
              <a:rPr lang="en-US" sz="2800" b="1" dirty="0" smtClean="0"/>
              <a:t>, </a:t>
            </a:r>
            <a:r>
              <a:rPr lang="en-US" sz="2800" b="1" dirty="0" err="1" smtClean="0"/>
              <a:t>cefepime</a:t>
            </a:r>
            <a:r>
              <a:rPr lang="en-US" sz="2800" b="1" dirty="0" smtClean="0"/>
              <a:t>, or </a:t>
            </a:r>
            <a:r>
              <a:rPr lang="en-US" sz="2800" b="1" dirty="0" err="1" smtClean="0"/>
              <a:t>meropenem</a:t>
            </a:r>
            <a:r>
              <a:rPr lang="en-US" sz="2800" dirty="0" smtClean="0"/>
              <a:t>. </a:t>
            </a:r>
          </a:p>
          <a:p>
            <a:pPr eaLnBrk="1" hangingPunct="1">
              <a:lnSpc>
                <a:spcPct val="80000"/>
              </a:lnSpc>
            </a:pPr>
            <a:r>
              <a:rPr lang="en-US" sz="2800" dirty="0" err="1" smtClean="0"/>
              <a:t>Ceftazidime</a:t>
            </a:r>
            <a:r>
              <a:rPr lang="en-US" sz="2800" dirty="0" smtClean="0"/>
              <a:t>, </a:t>
            </a:r>
            <a:r>
              <a:rPr lang="en-US" sz="2800" dirty="0" err="1" smtClean="0"/>
              <a:t>cefepime</a:t>
            </a:r>
            <a:r>
              <a:rPr lang="en-US" sz="2800" dirty="0" smtClean="0"/>
              <a:t>, or </a:t>
            </a:r>
            <a:r>
              <a:rPr lang="en-US" sz="2800" dirty="0" err="1" smtClean="0"/>
              <a:t>meropenem</a:t>
            </a:r>
            <a:r>
              <a:rPr lang="en-US" sz="2800" dirty="0" smtClean="0"/>
              <a:t> should be substituted for ceftriaxone or </a:t>
            </a:r>
            <a:r>
              <a:rPr lang="en-US" sz="2800" dirty="0" err="1" smtClean="0"/>
              <a:t>cefotaxime</a:t>
            </a:r>
            <a:r>
              <a:rPr lang="en-US" sz="2800" dirty="0" smtClean="0"/>
              <a:t> in neurosurgical patients and in </a:t>
            </a:r>
            <a:r>
              <a:rPr lang="en-US" sz="2800" dirty="0" err="1" smtClean="0"/>
              <a:t>neutropenic</a:t>
            </a:r>
            <a:r>
              <a:rPr lang="en-US" sz="2800" dirty="0" smtClean="0"/>
              <a:t> patients, as ceftriaxone and </a:t>
            </a:r>
            <a:r>
              <a:rPr lang="en-US" sz="2800" dirty="0" err="1" smtClean="0"/>
              <a:t>cefotaxime</a:t>
            </a:r>
            <a:r>
              <a:rPr lang="en-US" sz="2800" dirty="0" smtClean="0"/>
              <a:t> do not provide adequate activity against CNS infection with </a:t>
            </a:r>
            <a:r>
              <a:rPr lang="en-US" sz="2800" b="1" i="1" dirty="0" smtClean="0"/>
              <a:t>P. </a:t>
            </a:r>
            <a:r>
              <a:rPr lang="en-US" sz="2800" b="1" i="1" dirty="0" err="1" smtClean="0"/>
              <a:t>aeruginosa</a:t>
            </a:r>
            <a:r>
              <a:rPr lang="en-US" sz="2800" b="1" dirty="0" smtClean="0"/>
              <a:t>. </a:t>
            </a:r>
          </a:p>
        </p:txBody>
      </p:sp>
    </p:spTree>
    <p:extLst>
      <p:ext uri="{BB962C8B-B14F-4D97-AF65-F5344CB8AC3E}">
        <p14:creationId xmlns:p14="http://schemas.microsoft.com/office/powerpoint/2010/main" val="26904733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descr="C:\Users\JAYARAMAN\Downloads\IMG_0181.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47031"/>
          <a:stretch/>
        </p:blipFill>
        <p:spPr bwMode="auto">
          <a:xfrm>
            <a:off x="1066800" y="533400"/>
            <a:ext cx="7115810" cy="5816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415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descr="C:\Users\JAYARAMAN\Downloads\IMG_018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632041" cy="5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431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169"/>
            <a:ext cx="8229600" cy="1143000"/>
          </a:xfrm>
        </p:spPr>
        <p:txBody>
          <a:bodyPr/>
          <a:lstStyle/>
          <a:p>
            <a:r>
              <a:rPr lang="en-IN" b="1" dirty="0" smtClean="0"/>
              <a:t>Specific</a:t>
            </a:r>
            <a:r>
              <a:rPr lang="en-IN" dirty="0" smtClean="0"/>
              <a:t> </a:t>
            </a:r>
            <a:r>
              <a:rPr lang="en-IN" b="1" dirty="0" smtClean="0"/>
              <a:t>antimicrobial</a:t>
            </a:r>
            <a:r>
              <a:rPr lang="en-IN" dirty="0" smtClean="0"/>
              <a:t> </a:t>
            </a:r>
            <a:r>
              <a:rPr lang="en-IN" b="1" dirty="0" smtClean="0"/>
              <a:t>therapy</a:t>
            </a:r>
            <a:endParaRPr lang="en-IN" b="1" dirty="0"/>
          </a:p>
        </p:txBody>
      </p:sp>
      <p:pic>
        <p:nvPicPr>
          <p:cNvPr id="4098" name="Picture 2" descr="C:\Users\JAYARAMAN\Downloads\IMG_0180.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990600"/>
            <a:ext cx="5740557" cy="5647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273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Role</a:t>
            </a:r>
            <a:r>
              <a:rPr lang="en-IN" dirty="0" smtClean="0"/>
              <a:t> </a:t>
            </a:r>
            <a:r>
              <a:rPr lang="en-IN" b="1" dirty="0" smtClean="0"/>
              <a:t>of</a:t>
            </a:r>
            <a:r>
              <a:rPr lang="en-IN" dirty="0" smtClean="0"/>
              <a:t> </a:t>
            </a:r>
            <a:r>
              <a:rPr lang="en-IN" b="1" dirty="0" smtClean="0"/>
              <a:t>steroids</a:t>
            </a:r>
            <a:endParaRPr lang="en-IN" b="1" dirty="0"/>
          </a:p>
        </p:txBody>
      </p:sp>
      <p:sp>
        <p:nvSpPr>
          <p:cNvPr id="3" name="Content Placeholder 2"/>
          <p:cNvSpPr>
            <a:spLocks noGrp="1"/>
          </p:cNvSpPr>
          <p:nvPr>
            <p:ph idx="1"/>
          </p:nvPr>
        </p:nvSpPr>
        <p:spPr/>
        <p:txBody>
          <a:bodyPr>
            <a:normAutofit fontScale="92500" lnSpcReduction="10000"/>
          </a:bodyPr>
          <a:lstStyle/>
          <a:p>
            <a:r>
              <a:rPr lang="en-IN" dirty="0" smtClean="0"/>
              <a:t>Dexamethasone – ideally given 20 </a:t>
            </a:r>
            <a:r>
              <a:rPr lang="en-IN" dirty="0" err="1" smtClean="0"/>
              <a:t>mins</a:t>
            </a:r>
            <a:r>
              <a:rPr lang="en-IN" dirty="0" smtClean="0"/>
              <a:t> before initiation of antibiotics</a:t>
            </a:r>
          </a:p>
          <a:p>
            <a:r>
              <a:rPr lang="en-IN" dirty="0" smtClean="0"/>
              <a:t>0.15mg/kg 4 times daily for 2-4 days</a:t>
            </a:r>
          </a:p>
          <a:p>
            <a:r>
              <a:rPr lang="en-IN" dirty="0" smtClean="0"/>
              <a:t>It inhibits the synthesis of cytokines</a:t>
            </a:r>
          </a:p>
          <a:p>
            <a:r>
              <a:rPr lang="en-IN" dirty="0" smtClean="0"/>
              <a:t>Decreases CSF outflow resistance</a:t>
            </a:r>
          </a:p>
          <a:p>
            <a:r>
              <a:rPr lang="en-IN" dirty="0" smtClean="0"/>
              <a:t>Stabilises the blood brain barrier</a:t>
            </a:r>
          </a:p>
          <a:p>
            <a:r>
              <a:rPr lang="en-IN" dirty="0" smtClean="0"/>
              <a:t>Decreases neurologic </a:t>
            </a:r>
            <a:r>
              <a:rPr lang="en-IN" dirty="0" err="1" smtClean="0"/>
              <a:t>sequelae</a:t>
            </a:r>
            <a:r>
              <a:rPr lang="en-IN" dirty="0" smtClean="0"/>
              <a:t>: decreased intellectual </a:t>
            </a:r>
            <a:r>
              <a:rPr lang="en-IN" dirty="0" err="1" smtClean="0"/>
              <a:t>function,memory</a:t>
            </a:r>
            <a:r>
              <a:rPr lang="en-IN" dirty="0" smtClean="0"/>
              <a:t> </a:t>
            </a:r>
            <a:r>
              <a:rPr lang="en-IN" dirty="0" err="1" smtClean="0"/>
              <a:t>impairment,hearing</a:t>
            </a:r>
            <a:r>
              <a:rPr lang="en-IN" dirty="0" smtClean="0"/>
              <a:t> </a:t>
            </a:r>
            <a:r>
              <a:rPr lang="en-IN" dirty="0" err="1" smtClean="0"/>
              <a:t>loss,gait</a:t>
            </a:r>
            <a:r>
              <a:rPr lang="en-IN" dirty="0" smtClean="0"/>
              <a:t> disturbances</a:t>
            </a:r>
            <a:endParaRPr lang="en-IN" dirty="0"/>
          </a:p>
        </p:txBody>
      </p:sp>
    </p:spTree>
    <p:extLst>
      <p:ext uri="{BB962C8B-B14F-4D97-AF65-F5344CB8AC3E}">
        <p14:creationId xmlns:p14="http://schemas.microsoft.com/office/powerpoint/2010/main" val="2275472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Management</a:t>
            </a:r>
            <a:r>
              <a:rPr lang="en-IN" dirty="0" smtClean="0"/>
              <a:t> </a:t>
            </a:r>
            <a:r>
              <a:rPr lang="en-IN" b="1" dirty="0" smtClean="0"/>
              <a:t>of</a:t>
            </a:r>
            <a:r>
              <a:rPr lang="en-IN" dirty="0" smtClean="0"/>
              <a:t> </a:t>
            </a:r>
            <a:r>
              <a:rPr lang="en-IN" b="1" dirty="0" smtClean="0"/>
              <a:t>increased</a:t>
            </a:r>
            <a:r>
              <a:rPr lang="en-IN" dirty="0" smtClean="0"/>
              <a:t> </a:t>
            </a:r>
            <a:r>
              <a:rPr lang="en-IN" b="1" dirty="0" smtClean="0"/>
              <a:t>ICP</a:t>
            </a:r>
            <a:endParaRPr lang="en-IN" b="1" dirty="0"/>
          </a:p>
        </p:txBody>
      </p:sp>
      <p:sp>
        <p:nvSpPr>
          <p:cNvPr id="3" name="Content Placeholder 2"/>
          <p:cNvSpPr>
            <a:spLocks noGrp="1"/>
          </p:cNvSpPr>
          <p:nvPr>
            <p:ph idx="1"/>
          </p:nvPr>
        </p:nvSpPr>
        <p:spPr/>
        <p:txBody>
          <a:bodyPr/>
          <a:lstStyle/>
          <a:p>
            <a:r>
              <a:rPr lang="en-IN" dirty="0" smtClean="0"/>
              <a:t>Elevation of patients head 30-45degrees</a:t>
            </a:r>
          </a:p>
          <a:p>
            <a:r>
              <a:rPr lang="en-IN" dirty="0" smtClean="0"/>
              <a:t>Intubation and hyperventilation</a:t>
            </a:r>
          </a:p>
          <a:p>
            <a:r>
              <a:rPr lang="en-IN" dirty="0" err="1" smtClean="0"/>
              <a:t>i.v</a:t>
            </a:r>
            <a:r>
              <a:rPr lang="en-IN" dirty="0" smtClean="0"/>
              <a:t> </a:t>
            </a:r>
            <a:r>
              <a:rPr lang="en-IN" dirty="0" err="1" smtClean="0"/>
              <a:t>mannitol</a:t>
            </a:r>
            <a:endParaRPr lang="en-IN" dirty="0"/>
          </a:p>
        </p:txBody>
      </p:sp>
    </p:spTree>
    <p:extLst>
      <p:ext uri="{BB962C8B-B14F-4D97-AF65-F5344CB8AC3E}">
        <p14:creationId xmlns:p14="http://schemas.microsoft.com/office/powerpoint/2010/main" val="1019177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PROGNOSIS</a:t>
            </a:r>
            <a:endParaRPr lang="en-IN" b="1" dirty="0"/>
          </a:p>
        </p:txBody>
      </p:sp>
      <p:sp>
        <p:nvSpPr>
          <p:cNvPr id="3" name="Content Placeholder 2"/>
          <p:cNvSpPr>
            <a:spLocks noGrp="1"/>
          </p:cNvSpPr>
          <p:nvPr>
            <p:ph idx="1"/>
          </p:nvPr>
        </p:nvSpPr>
        <p:spPr/>
        <p:txBody>
          <a:bodyPr>
            <a:normAutofit lnSpcReduction="10000"/>
          </a:bodyPr>
          <a:lstStyle/>
          <a:p>
            <a:r>
              <a:rPr lang="en-IN" dirty="0" smtClean="0"/>
              <a:t>Decreased level of consciousness at admission</a:t>
            </a:r>
          </a:p>
          <a:p>
            <a:r>
              <a:rPr lang="en-IN" dirty="0" smtClean="0"/>
              <a:t>Onset of seizures within 24 hours</a:t>
            </a:r>
          </a:p>
          <a:p>
            <a:r>
              <a:rPr lang="en-IN" dirty="0" smtClean="0"/>
              <a:t>Signs of raised ICP</a:t>
            </a:r>
          </a:p>
          <a:p>
            <a:r>
              <a:rPr lang="en-IN" dirty="0" smtClean="0"/>
              <a:t>Infancy and old age&gt; 50</a:t>
            </a:r>
          </a:p>
          <a:p>
            <a:r>
              <a:rPr lang="en-IN" dirty="0" smtClean="0"/>
              <a:t>Comorbid conditions</a:t>
            </a:r>
          </a:p>
          <a:p>
            <a:r>
              <a:rPr lang="en-IN" dirty="0" smtClean="0"/>
              <a:t>Delay in treatment initiation</a:t>
            </a:r>
          </a:p>
          <a:p>
            <a:r>
              <a:rPr lang="en-IN" dirty="0" smtClean="0"/>
              <a:t>Markedly reduced glucose and elevated protein in CSF</a:t>
            </a:r>
            <a:endParaRPr lang="en-IN" dirty="0"/>
          </a:p>
        </p:txBody>
      </p:sp>
    </p:spTree>
    <p:extLst>
      <p:ext uri="{BB962C8B-B14F-4D97-AF65-F5344CB8AC3E}">
        <p14:creationId xmlns:p14="http://schemas.microsoft.com/office/powerpoint/2010/main" val="3879564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CAUSATIVE ORGANISMS</a:t>
            </a:r>
            <a:endParaRPr lang="en-IN" b="1" dirty="0"/>
          </a:p>
        </p:txBody>
      </p:sp>
      <p:sp>
        <p:nvSpPr>
          <p:cNvPr id="3" name="Content Placeholder 2"/>
          <p:cNvSpPr>
            <a:spLocks noGrp="1"/>
          </p:cNvSpPr>
          <p:nvPr>
            <p:ph idx="1"/>
          </p:nvPr>
        </p:nvSpPr>
        <p:spPr/>
        <p:txBody>
          <a:bodyPr/>
          <a:lstStyle/>
          <a:p>
            <a:r>
              <a:rPr lang="en-IN" dirty="0" smtClean="0"/>
              <a:t>Streptococcus </a:t>
            </a:r>
            <a:r>
              <a:rPr lang="en-IN" dirty="0" err="1" smtClean="0"/>
              <a:t>pneumoniae</a:t>
            </a:r>
            <a:r>
              <a:rPr lang="en-IN" dirty="0" smtClean="0"/>
              <a:t>-m/c</a:t>
            </a:r>
          </a:p>
          <a:p>
            <a:pPr lvl="1"/>
            <a:r>
              <a:rPr lang="en-IN" dirty="0" smtClean="0"/>
              <a:t>Predisposing </a:t>
            </a:r>
            <a:r>
              <a:rPr lang="en-IN" dirty="0" err="1" smtClean="0"/>
              <a:t>pneumonia,sinusitis,otitis</a:t>
            </a:r>
            <a:r>
              <a:rPr lang="en-IN" dirty="0" smtClean="0"/>
              <a:t> </a:t>
            </a:r>
            <a:r>
              <a:rPr lang="en-IN" dirty="0" err="1" smtClean="0"/>
              <a:t>media,splenectomy,complement</a:t>
            </a:r>
            <a:r>
              <a:rPr lang="en-IN" dirty="0" smtClean="0"/>
              <a:t> </a:t>
            </a:r>
            <a:r>
              <a:rPr lang="en-IN" dirty="0" smtClean="0"/>
              <a:t>deficiency</a:t>
            </a:r>
          </a:p>
          <a:p>
            <a:r>
              <a:rPr lang="en-IN" dirty="0" smtClean="0"/>
              <a:t>Neisseria </a:t>
            </a:r>
            <a:r>
              <a:rPr lang="en-IN" dirty="0" err="1" smtClean="0"/>
              <a:t>meningitidis</a:t>
            </a:r>
            <a:endParaRPr lang="en-IN" dirty="0" smtClean="0"/>
          </a:p>
          <a:p>
            <a:r>
              <a:rPr lang="en-IN" dirty="0" err="1" smtClean="0"/>
              <a:t>H.influenza</a:t>
            </a:r>
            <a:r>
              <a:rPr lang="en-IN" dirty="0" smtClean="0"/>
              <a:t> type b(unvaccinated children)</a:t>
            </a:r>
          </a:p>
          <a:p>
            <a:r>
              <a:rPr lang="en-IN" dirty="0" smtClean="0"/>
              <a:t>Listeria </a:t>
            </a:r>
            <a:r>
              <a:rPr lang="en-IN" dirty="0" err="1" smtClean="0"/>
              <a:t>monocytogenes</a:t>
            </a:r>
            <a:r>
              <a:rPr lang="en-IN" dirty="0" smtClean="0"/>
              <a:t>(&lt;3mths,&gt;60yrs age)</a:t>
            </a:r>
          </a:p>
          <a:p>
            <a:r>
              <a:rPr lang="en-IN" dirty="0" err="1" smtClean="0"/>
              <a:t>S.aureus</a:t>
            </a:r>
            <a:r>
              <a:rPr lang="en-IN" dirty="0" smtClean="0"/>
              <a:t> and coagulase negative streptococci</a:t>
            </a:r>
          </a:p>
          <a:p>
            <a:r>
              <a:rPr lang="en-IN" dirty="0" smtClean="0"/>
              <a:t>Gram negative bacilli</a:t>
            </a:r>
            <a:endParaRPr lang="en-IN" dirty="0"/>
          </a:p>
        </p:txBody>
      </p:sp>
    </p:spTree>
    <p:extLst>
      <p:ext uri="{BB962C8B-B14F-4D97-AF65-F5344CB8AC3E}">
        <p14:creationId xmlns:p14="http://schemas.microsoft.com/office/powerpoint/2010/main" val="18415236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PREVENTION</a:t>
            </a:r>
            <a:endParaRPr lang="en-IN" b="1" dirty="0"/>
          </a:p>
        </p:txBody>
      </p:sp>
      <p:sp>
        <p:nvSpPr>
          <p:cNvPr id="3" name="Content Placeholder 2"/>
          <p:cNvSpPr>
            <a:spLocks noGrp="1"/>
          </p:cNvSpPr>
          <p:nvPr>
            <p:ph idx="1"/>
          </p:nvPr>
        </p:nvSpPr>
        <p:spPr/>
        <p:txBody>
          <a:bodyPr/>
          <a:lstStyle/>
          <a:p>
            <a:r>
              <a:rPr lang="en-IN" dirty="0" smtClean="0"/>
              <a:t>Close contacts of all patients of meningococcal meningitis-chemoprophylaxis with 2 day regimen of </a:t>
            </a:r>
            <a:r>
              <a:rPr lang="en-IN" dirty="0" err="1" smtClean="0"/>
              <a:t>rifampin</a:t>
            </a:r>
            <a:r>
              <a:rPr lang="en-IN" dirty="0" smtClean="0"/>
              <a:t> 600mg BD</a:t>
            </a:r>
          </a:p>
          <a:p>
            <a:r>
              <a:rPr lang="en-IN" dirty="0" smtClean="0"/>
              <a:t>Vaccination </a:t>
            </a:r>
            <a:endParaRPr lang="en-IN" dirty="0"/>
          </a:p>
        </p:txBody>
      </p:sp>
    </p:spTree>
    <p:extLst>
      <p:ext uri="{BB962C8B-B14F-4D97-AF65-F5344CB8AC3E}">
        <p14:creationId xmlns:p14="http://schemas.microsoft.com/office/powerpoint/2010/main" val="1854162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sp>
        <p:nvSpPr>
          <p:cNvPr id="4" name="Rectangle 3"/>
          <p:cNvSpPr/>
          <p:nvPr/>
        </p:nvSpPr>
        <p:spPr>
          <a:xfrm>
            <a:off x="2835180" y="2967335"/>
            <a:ext cx="3473644"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THANKYOU</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574187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PATHOGENESIS</a:t>
            </a:r>
            <a:endParaRPr lang="en-IN" b="1" dirty="0"/>
          </a:p>
        </p:txBody>
      </p:sp>
      <p:sp>
        <p:nvSpPr>
          <p:cNvPr id="3" name="Content Placeholder 2"/>
          <p:cNvSpPr>
            <a:spLocks noGrp="1"/>
          </p:cNvSpPr>
          <p:nvPr>
            <p:ph idx="1"/>
          </p:nvPr>
        </p:nvSpPr>
        <p:spPr/>
        <p:txBody>
          <a:bodyPr/>
          <a:lstStyle/>
          <a:p>
            <a:r>
              <a:rPr lang="en-US" dirty="0" err="1"/>
              <a:t>Meningococci</a:t>
            </a:r>
            <a:r>
              <a:rPr lang="en-US" dirty="0"/>
              <a:t> are transmitted by </a:t>
            </a:r>
            <a:r>
              <a:rPr lang="en-US" b="1" u="sng" dirty="0"/>
              <a:t>droplet aerosol or secretions </a:t>
            </a:r>
            <a:r>
              <a:rPr lang="en-US" dirty="0"/>
              <a:t>from the </a:t>
            </a:r>
            <a:r>
              <a:rPr lang="en-US" dirty="0" err="1"/>
              <a:t>nasopharynx</a:t>
            </a:r>
            <a:r>
              <a:rPr lang="en-US" dirty="0"/>
              <a:t> of colonized persons.</a:t>
            </a:r>
          </a:p>
          <a:p>
            <a:r>
              <a:rPr lang="en-US" dirty="0"/>
              <a:t> The bacteria attach to and multiply on the mucosal cells of the </a:t>
            </a:r>
            <a:r>
              <a:rPr lang="en-US" b="1" u="sng" dirty="0" err="1"/>
              <a:t>nasopharynx</a:t>
            </a:r>
            <a:r>
              <a:rPr lang="en-US" dirty="0"/>
              <a:t>. In a small proportion (less than 1%) of colonized persons, the organism penetrates the mucosal cells and enters the bloodstream</a:t>
            </a:r>
          </a:p>
          <a:p>
            <a:endParaRPr lang="en-IN" dirty="0"/>
          </a:p>
        </p:txBody>
      </p:sp>
    </p:spTree>
    <p:extLst>
      <p:ext uri="{BB962C8B-B14F-4D97-AF65-F5344CB8AC3E}">
        <p14:creationId xmlns:p14="http://schemas.microsoft.com/office/powerpoint/2010/main" val="188230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US" altLang="zh-CN" dirty="0" smtClean="0"/>
              <a:t>The</a:t>
            </a:r>
            <a:r>
              <a:rPr lang="en-US" altLang="zh-CN" dirty="0" smtClean="0"/>
              <a:t> </a:t>
            </a:r>
            <a:r>
              <a:rPr lang="en-US" altLang="zh-CN" dirty="0"/>
              <a:t>pathogenic bacterium from blood invades the  </a:t>
            </a:r>
            <a:r>
              <a:rPr lang="en-US" altLang="zh-CN" dirty="0" err="1"/>
              <a:t>leptomeninges</a:t>
            </a:r>
            <a:r>
              <a:rPr lang="en-US" altLang="zh-CN" dirty="0"/>
              <a:t>. </a:t>
            </a:r>
          </a:p>
          <a:p>
            <a:r>
              <a:rPr lang="en-US" altLang="zh-CN" dirty="0"/>
              <a:t>Bacterial toxins and Inflammatory mediators </a:t>
            </a:r>
            <a:r>
              <a:rPr lang="en-US" altLang="zh-CN" dirty="0" smtClean="0"/>
              <a:t>are released</a:t>
            </a:r>
          </a:p>
          <a:p>
            <a:r>
              <a:rPr lang="en-US" dirty="0"/>
              <a:t>The outer membrane is surrounded by a </a:t>
            </a:r>
            <a:r>
              <a:rPr lang="en-US" b="1" u="sng" dirty="0"/>
              <a:t>polysaccharide capsule </a:t>
            </a:r>
            <a:r>
              <a:rPr lang="en-US" dirty="0"/>
              <a:t>that is necessary for pathogenicity because it helps the bacteria resist phagocytosis and complement-mediated </a:t>
            </a:r>
            <a:r>
              <a:rPr lang="en-US" dirty="0" err="1"/>
              <a:t>lysis</a:t>
            </a:r>
            <a:r>
              <a:rPr lang="en-US" dirty="0"/>
              <a:t>.</a:t>
            </a:r>
          </a:p>
          <a:p>
            <a:endParaRPr lang="en-US" altLang="zh-CN" b="1" dirty="0" smtClean="0"/>
          </a:p>
          <a:p>
            <a:endParaRPr lang="en-IN" dirty="0"/>
          </a:p>
        </p:txBody>
      </p:sp>
    </p:spTree>
    <p:extLst>
      <p:ext uri="{BB962C8B-B14F-4D97-AF65-F5344CB8AC3E}">
        <p14:creationId xmlns:p14="http://schemas.microsoft.com/office/powerpoint/2010/main" val="1843154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descr="C:\Users\JAYARAMAN\Downloads\IMG_0179.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52400"/>
            <a:ext cx="6172200" cy="669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063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CLINICAL PRESENTATION</a:t>
            </a:r>
            <a:endParaRPr lang="en-IN" b="1" dirty="0"/>
          </a:p>
        </p:txBody>
      </p:sp>
      <p:sp>
        <p:nvSpPr>
          <p:cNvPr id="3" name="Content Placeholder 2"/>
          <p:cNvSpPr>
            <a:spLocks noGrp="1"/>
          </p:cNvSpPr>
          <p:nvPr>
            <p:ph idx="1"/>
          </p:nvPr>
        </p:nvSpPr>
        <p:spPr/>
        <p:txBody>
          <a:bodyPr>
            <a:normAutofit fontScale="77500" lnSpcReduction="20000"/>
          </a:bodyPr>
          <a:lstStyle/>
          <a:p>
            <a:r>
              <a:rPr lang="en-US" dirty="0"/>
              <a:t>Meningitis can present as either an </a:t>
            </a:r>
            <a:endParaRPr lang="en-US" dirty="0" smtClean="0"/>
          </a:p>
          <a:p>
            <a:pPr lvl="1"/>
            <a:r>
              <a:rPr lang="en-US" dirty="0"/>
              <a:t>acute fulminant illness that progresses rapidly in a few </a:t>
            </a:r>
            <a:r>
              <a:rPr lang="en-US" dirty="0" err="1" smtClean="0"/>
              <a:t>hrs</a:t>
            </a:r>
            <a:endParaRPr lang="en-US" dirty="0" smtClean="0"/>
          </a:p>
          <a:p>
            <a:pPr lvl="1"/>
            <a:r>
              <a:rPr lang="en-US" dirty="0" err="1"/>
              <a:t>subacute</a:t>
            </a:r>
            <a:r>
              <a:rPr lang="en-US" dirty="0"/>
              <a:t> infection that progressively worsens over several days</a:t>
            </a:r>
          </a:p>
          <a:p>
            <a:r>
              <a:rPr lang="en-US" dirty="0"/>
              <a:t>The classic clinical triad of meningitis is </a:t>
            </a:r>
            <a:r>
              <a:rPr lang="en-US" b="1" dirty="0"/>
              <a:t>fever, headache, and nuchal </a:t>
            </a:r>
            <a:r>
              <a:rPr lang="en-US" b="1" dirty="0" smtClean="0"/>
              <a:t>rigidity</a:t>
            </a:r>
          </a:p>
          <a:p>
            <a:r>
              <a:rPr lang="en-US" dirty="0"/>
              <a:t>A decreased level of consciousness occurs in &gt;75% of patients. </a:t>
            </a:r>
            <a:endParaRPr lang="en-US" dirty="0" smtClean="0"/>
          </a:p>
          <a:p>
            <a:r>
              <a:rPr lang="en-US" dirty="0" smtClean="0"/>
              <a:t>Coma</a:t>
            </a:r>
            <a:r>
              <a:rPr lang="en-US" dirty="0"/>
              <a:t>. Nausea, vomiting, and photophobia are also common </a:t>
            </a:r>
            <a:r>
              <a:rPr lang="en-US" dirty="0" smtClean="0"/>
              <a:t>complaints</a:t>
            </a:r>
          </a:p>
          <a:p>
            <a:r>
              <a:rPr lang="en-US" dirty="0" smtClean="0"/>
              <a:t>Seizures</a:t>
            </a:r>
          </a:p>
          <a:p>
            <a:pPr lvl="1"/>
            <a:r>
              <a:rPr lang="en-US" dirty="0" smtClean="0"/>
              <a:t>Focal: focal ischemia/infarction, focal </a:t>
            </a:r>
            <a:r>
              <a:rPr lang="en-US" dirty="0" err="1" smtClean="0"/>
              <a:t>edema,cortical</a:t>
            </a:r>
            <a:r>
              <a:rPr lang="en-US" dirty="0" smtClean="0"/>
              <a:t> venous thrombosis</a:t>
            </a:r>
          </a:p>
          <a:p>
            <a:pPr lvl="1"/>
            <a:r>
              <a:rPr lang="en-US" dirty="0" smtClean="0"/>
              <a:t>General: </a:t>
            </a:r>
            <a:r>
              <a:rPr lang="en-US" dirty="0" err="1" smtClean="0"/>
              <a:t>hyponatremia,anoxia</a:t>
            </a:r>
            <a:endParaRPr lang="en-US" dirty="0" smtClean="0"/>
          </a:p>
          <a:p>
            <a:endParaRPr lang="en-IN" dirty="0"/>
          </a:p>
        </p:txBody>
      </p:sp>
    </p:spTree>
    <p:extLst>
      <p:ext uri="{BB962C8B-B14F-4D97-AF65-F5344CB8AC3E}">
        <p14:creationId xmlns:p14="http://schemas.microsoft.com/office/powerpoint/2010/main" val="1618831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dirty="0" smtClean="0"/>
          </a:p>
        </p:txBody>
      </p:sp>
      <p:sp>
        <p:nvSpPr>
          <p:cNvPr id="9219" name="Rectangle 3"/>
          <p:cNvSpPr>
            <a:spLocks noGrp="1" noChangeArrowheads="1"/>
          </p:cNvSpPr>
          <p:nvPr>
            <p:ph type="body" idx="1"/>
          </p:nvPr>
        </p:nvSpPr>
        <p:spPr>
          <a:xfrm>
            <a:off x="457200" y="1295400"/>
            <a:ext cx="8663354" cy="4419600"/>
          </a:xfrm>
        </p:spPr>
        <p:txBody>
          <a:bodyPr/>
          <a:lstStyle/>
          <a:p>
            <a:pPr eaLnBrk="1" hangingPunct="1">
              <a:lnSpc>
                <a:spcPct val="80000"/>
              </a:lnSpc>
            </a:pPr>
            <a:r>
              <a:rPr lang="en-US" sz="2000" b="1" dirty="0" smtClean="0"/>
              <a:t>Raised ICP </a:t>
            </a:r>
            <a:r>
              <a:rPr lang="en-US" sz="2000" dirty="0" smtClean="0"/>
              <a:t>is an expected complication of bacterial meningitis and the major cause of </a:t>
            </a:r>
            <a:r>
              <a:rPr lang="en-US" sz="2000" dirty="0" err="1" smtClean="0"/>
              <a:t>obtundation</a:t>
            </a:r>
            <a:r>
              <a:rPr lang="en-US" sz="2000" dirty="0" smtClean="0"/>
              <a:t> and coma,  with an opening pressure &gt;180 mmH2O. </a:t>
            </a:r>
          </a:p>
          <a:p>
            <a:pPr eaLnBrk="1" hangingPunct="1">
              <a:lnSpc>
                <a:spcPct val="80000"/>
              </a:lnSpc>
            </a:pPr>
            <a:r>
              <a:rPr lang="en-US" sz="2000" b="1" dirty="0" smtClean="0"/>
              <a:t>Signs of increased ICP </a:t>
            </a:r>
            <a:r>
              <a:rPr lang="en-US" sz="2000" b="1" dirty="0" smtClean="0"/>
              <a:t>:</a:t>
            </a:r>
          </a:p>
          <a:p>
            <a:pPr lvl="1">
              <a:lnSpc>
                <a:spcPct val="80000"/>
              </a:lnSpc>
            </a:pPr>
            <a:r>
              <a:rPr lang="en-US" sz="2400" dirty="0" smtClean="0"/>
              <a:t> </a:t>
            </a:r>
            <a:r>
              <a:rPr lang="en-US" sz="2400" dirty="0" smtClean="0"/>
              <a:t>deteriorating or reduced level of consciousness</a:t>
            </a:r>
            <a:r>
              <a:rPr lang="en-US" sz="2400" dirty="0" smtClean="0"/>
              <a:t>,</a:t>
            </a:r>
          </a:p>
          <a:p>
            <a:pPr lvl="1">
              <a:lnSpc>
                <a:spcPct val="80000"/>
              </a:lnSpc>
            </a:pPr>
            <a:r>
              <a:rPr lang="en-US" sz="2400" dirty="0" smtClean="0"/>
              <a:t> papilledema</a:t>
            </a:r>
          </a:p>
          <a:p>
            <a:pPr lvl="1">
              <a:lnSpc>
                <a:spcPct val="80000"/>
              </a:lnSpc>
            </a:pPr>
            <a:r>
              <a:rPr lang="en-US" sz="2400" dirty="0" smtClean="0"/>
              <a:t>dilated </a:t>
            </a:r>
            <a:r>
              <a:rPr lang="en-US" sz="2400" dirty="0" smtClean="0"/>
              <a:t>poorly reactive </a:t>
            </a:r>
            <a:r>
              <a:rPr lang="en-US" sz="2400" dirty="0" smtClean="0"/>
              <a:t>pupils</a:t>
            </a:r>
          </a:p>
          <a:p>
            <a:pPr lvl="1">
              <a:lnSpc>
                <a:spcPct val="80000"/>
              </a:lnSpc>
            </a:pPr>
            <a:r>
              <a:rPr lang="en-US" sz="2400" dirty="0" smtClean="0"/>
              <a:t>sixth </a:t>
            </a:r>
            <a:r>
              <a:rPr lang="en-US" sz="2400" dirty="0" smtClean="0"/>
              <a:t>nerve </a:t>
            </a:r>
            <a:r>
              <a:rPr lang="en-US" sz="2400" dirty="0" smtClean="0"/>
              <a:t>palsies</a:t>
            </a:r>
          </a:p>
          <a:p>
            <a:pPr lvl="1">
              <a:lnSpc>
                <a:spcPct val="80000"/>
              </a:lnSpc>
            </a:pPr>
            <a:r>
              <a:rPr lang="en-US" sz="2400" dirty="0" err="1" smtClean="0"/>
              <a:t>decerebrate</a:t>
            </a:r>
            <a:r>
              <a:rPr lang="en-US" sz="2400" dirty="0" smtClean="0"/>
              <a:t> posturing</a:t>
            </a:r>
            <a:endParaRPr lang="en-US" sz="2400" dirty="0"/>
          </a:p>
          <a:p>
            <a:pPr lvl="1">
              <a:lnSpc>
                <a:spcPct val="80000"/>
              </a:lnSpc>
            </a:pPr>
            <a:r>
              <a:rPr lang="en-US" sz="2400" dirty="0" smtClean="0"/>
              <a:t> </a:t>
            </a:r>
            <a:r>
              <a:rPr lang="en-US" sz="2400" dirty="0" smtClean="0"/>
              <a:t>Cushing reflex (</a:t>
            </a:r>
            <a:r>
              <a:rPr lang="en-US" sz="2400" dirty="0" err="1" smtClean="0"/>
              <a:t>bradycardia</a:t>
            </a:r>
            <a:r>
              <a:rPr lang="en-US" sz="2400" dirty="0" smtClean="0"/>
              <a:t>, hypertension, and irregular respirations). </a:t>
            </a:r>
            <a:endParaRPr lang="en-US" sz="2400" dirty="0" smtClean="0"/>
          </a:p>
          <a:p>
            <a:pPr lvl="1">
              <a:lnSpc>
                <a:spcPct val="80000"/>
              </a:lnSpc>
            </a:pPr>
            <a:r>
              <a:rPr lang="en-US" sz="2400" dirty="0" smtClean="0"/>
              <a:t>The </a:t>
            </a:r>
            <a:r>
              <a:rPr lang="en-US" sz="2400" dirty="0" smtClean="0"/>
              <a:t>most disastrous complication of increased ICP is cerebral herniation</a:t>
            </a:r>
            <a:r>
              <a:rPr lang="en-US" sz="2400" dirty="0" smtClean="0"/>
              <a:t>.</a:t>
            </a:r>
            <a:endParaRPr lang="en-US" sz="2400" dirty="0" smtClean="0"/>
          </a:p>
        </p:txBody>
      </p:sp>
    </p:spTree>
    <p:extLst>
      <p:ext uri="{BB962C8B-B14F-4D97-AF65-F5344CB8AC3E}">
        <p14:creationId xmlns:p14="http://schemas.microsoft.com/office/powerpoint/2010/main" val="1671616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en-US" dirty="0"/>
              <a:t>Specific clinical features </a:t>
            </a:r>
            <a:endParaRPr lang="en-US" dirty="0"/>
          </a:p>
        </p:txBody>
      </p:sp>
      <p:sp>
        <p:nvSpPr>
          <p:cNvPr id="3" name="Content Placeholder 2"/>
          <p:cNvSpPr>
            <a:spLocks noGrp="1"/>
          </p:cNvSpPr>
          <p:nvPr>
            <p:ph idx="1"/>
          </p:nvPr>
        </p:nvSpPr>
        <p:spPr/>
        <p:txBody>
          <a:bodyPr/>
          <a:lstStyle/>
          <a:p>
            <a:pPr>
              <a:lnSpc>
                <a:spcPct val="80000"/>
              </a:lnSpc>
            </a:pPr>
            <a:r>
              <a:rPr lang="en-US" dirty="0" smtClean="0"/>
              <a:t>The </a:t>
            </a:r>
            <a:r>
              <a:rPr lang="en-US" dirty="0"/>
              <a:t>rash of meningococcemia, which begins as a diffuse erythematous </a:t>
            </a:r>
            <a:r>
              <a:rPr lang="en-US" dirty="0" err="1"/>
              <a:t>maculopapular</a:t>
            </a:r>
            <a:r>
              <a:rPr lang="en-US" dirty="0"/>
              <a:t> rash resembling a viral </a:t>
            </a:r>
            <a:r>
              <a:rPr lang="en-US" dirty="0" err="1"/>
              <a:t>exanthem</a:t>
            </a:r>
            <a:r>
              <a:rPr lang="en-US" dirty="0"/>
              <a:t>; however, the skin lesions of meningococcemia rapidly become petechial. </a:t>
            </a:r>
          </a:p>
          <a:p>
            <a:pPr>
              <a:lnSpc>
                <a:spcPct val="80000"/>
              </a:lnSpc>
              <a:buNone/>
            </a:pPr>
            <a:r>
              <a:rPr lang="en-US" dirty="0"/>
              <a:t>    </a:t>
            </a:r>
            <a:r>
              <a:rPr lang="en-US" dirty="0" err="1"/>
              <a:t>Petechiae</a:t>
            </a:r>
            <a:r>
              <a:rPr lang="en-US" dirty="0"/>
              <a:t> are found on the trunk and lower extremities, in the mucous membranes and conjunctiva, and occasionally on the palms and soles.</a:t>
            </a:r>
          </a:p>
          <a:p>
            <a:endParaRPr lang="en-IN" dirty="0"/>
          </a:p>
        </p:txBody>
      </p:sp>
    </p:spTree>
    <p:extLst>
      <p:ext uri="{BB962C8B-B14F-4D97-AF65-F5344CB8AC3E}">
        <p14:creationId xmlns:p14="http://schemas.microsoft.com/office/powerpoint/2010/main" val="5509412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1088</Words>
  <Application>Microsoft Office PowerPoint</Application>
  <PresentationFormat>On-screen Show (4:3)</PresentationFormat>
  <Paragraphs>114</Paragraphs>
  <Slides>31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Image</vt:lpstr>
      <vt:lpstr>BACTERIAL MENINGITIS</vt:lpstr>
      <vt:lpstr>Introduction</vt:lpstr>
      <vt:lpstr>CAUSATIVE ORGANISMS</vt:lpstr>
      <vt:lpstr>PATHOGENESIS</vt:lpstr>
      <vt:lpstr>PowerPoint Presentation</vt:lpstr>
      <vt:lpstr>PowerPoint Presentation</vt:lpstr>
      <vt:lpstr>CLINICAL PRESENTATION</vt:lpstr>
      <vt:lpstr>PowerPoint Presentation</vt:lpstr>
      <vt:lpstr>Specific clinical features </vt:lpstr>
      <vt:lpstr>PowerPoint Presentation</vt:lpstr>
      <vt:lpstr> Adrenal hemorrhage (Waterhouse-Friderichsen syndrome)   syndrome </vt:lpstr>
      <vt:lpstr>Neck stiffness/nuchal rigidity</vt:lpstr>
      <vt:lpstr>Clinical examination and Important Signs </vt:lpstr>
      <vt:lpstr>Diagnosis</vt:lpstr>
      <vt:lpstr>Lumbar puncture for CSF Examination</vt:lpstr>
      <vt:lpstr>PowerPoint Presentation</vt:lpstr>
      <vt:lpstr>PowerPoint Presentation</vt:lpstr>
      <vt:lpstr>Differential Diagnosis</vt:lpstr>
      <vt:lpstr>Differential Diagnosis</vt:lpstr>
      <vt:lpstr>Differential Diagnosis</vt:lpstr>
      <vt:lpstr>Management </vt:lpstr>
      <vt:lpstr>PowerPoint Presentation</vt:lpstr>
      <vt:lpstr>Empirical Antimicrobial Therapy</vt:lpstr>
      <vt:lpstr>PowerPoint Presentation</vt:lpstr>
      <vt:lpstr>PowerPoint Presentation</vt:lpstr>
      <vt:lpstr>Specific antimicrobial therapy</vt:lpstr>
      <vt:lpstr>Role of steroids</vt:lpstr>
      <vt:lpstr>Management of increased ICP</vt:lpstr>
      <vt:lpstr>PROGNOSIS</vt:lpstr>
      <vt:lpstr>PREVENTION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BACTERIAL MENINGITIS</dc:title>
  <dc:creator>JAYARAMAN</dc:creator>
  <cp:lastModifiedBy>JAYARAMAN</cp:lastModifiedBy>
  <cp:revision>12</cp:revision>
  <dcterms:created xsi:type="dcterms:W3CDTF">2006-08-16T00:00:00Z</dcterms:created>
  <dcterms:modified xsi:type="dcterms:W3CDTF">2020-04-01T11:48:01Z</dcterms:modified>
</cp:coreProperties>
</file>