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handoutMasterIdLst>
    <p:handoutMasterId r:id="rId44"/>
  </p:handoutMasterIdLst>
  <p:sldIdLst>
    <p:sldId id="256" r:id="rId4"/>
    <p:sldId id="371" r:id="rId5"/>
    <p:sldId id="372" r:id="rId6"/>
    <p:sldId id="257" r:id="rId7"/>
    <p:sldId id="271" r:id="rId8"/>
    <p:sldId id="258" r:id="rId9"/>
    <p:sldId id="259" r:id="rId10"/>
    <p:sldId id="260" r:id="rId11"/>
    <p:sldId id="373" r:id="rId12"/>
    <p:sldId id="278" r:id="rId13"/>
    <p:sldId id="274" r:id="rId14"/>
    <p:sldId id="275" r:id="rId15"/>
    <p:sldId id="302" r:id="rId16"/>
    <p:sldId id="291" r:id="rId17"/>
    <p:sldId id="375" r:id="rId19"/>
    <p:sldId id="273" r:id="rId20"/>
    <p:sldId id="344" r:id="rId21"/>
    <p:sldId id="345" r:id="rId22"/>
    <p:sldId id="376" r:id="rId23"/>
    <p:sldId id="377" r:id="rId24"/>
    <p:sldId id="336" r:id="rId25"/>
    <p:sldId id="337" r:id="rId26"/>
    <p:sldId id="338" r:id="rId27"/>
    <p:sldId id="277" r:id="rId28"/>
    <p:sldId id="293" r:id="rId29"/>
    <p:sldId id="261" r:id="rId30"/>
    <p:sldId id="286" r:id="rId31"/>
    <p:sldId id="267" r:id="rId32"/>
    <p:sldId id="339" r:id="rId33"/>
    <p:sldId id="283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2786"/>
    <p:restoredTop sz="90929"/>
  </p:normalViewPr>
  <p:slideViewPr>
    <p:cSldViewPr showGuides="1">
      <p:cViewPr varScale="1">
        <p:scale>
          <a:sx n="93" d="100"/>
          <a:sy n="93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zh-TW" altLang="en-US" sz="12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endParaRPr lang="zh-TW" altLang="en-US" sz="1200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endParaRPr lang="zh-TW" altLang="en-US" sz="1200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zh-TW" altLang="en-US" sz="1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endParaRPr lang="zh-TW" altLang="en-US" sz="1200" dirty="0"/>
          </a:p>
        </p:txBody>
      </p:sp>
      <p:sp>
        <p:nvSpPr>
          <p:cNvPr id="33796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endParaRPr lang="zh-TW" altLang="en-US" sz="1200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35" name="Freeform 3"/>
            <p:cNvSpPr/>
            <p:nvPr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36" name="Freeform 4"/>
            <p:cNvSpPr/>
            <p:nvPr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1" name="Freeform 19"/>
            <p:cNvSpPr/>
            <p:nvPr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5" name="Freeform 23"/>
            <p:cNvSpPr/>
            <p:nvPr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</p:grpSp>
      <p:grpSp>
        <p:nvGrpSpPr>
          <p:cNvPr id="2051" name="Group 25"/>
          <p:cNvGrpSpPr/>
          <p:nvPr/>
        </p:nvGrpSpPr>
        <p:grpSpPr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58" name="Freeform 26"/>
            <p:cNvSpPr/>
            <p:nvPr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9" name="Freeform 27"/>
            <p:cNvSpPr/>
            <p:nvPr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</p:grpSp>
      <p:sp>
        <p:nvSpPr>
          <p:cNvPr id="719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7198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61" name="Rectangle 3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3484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>
              <a:buNone/>
            </a:pPr>
            <a:endParaRPr lang="zh-TW" altLang="en-US" dirty="0"/>
          </a:p>
        </p:txBody>
      </p:sp>
      <p:sp>
        <p:nvSpPr>
          <p:cNvPr id="6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484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ctr">
              <a:buNone/>
            </a:pPr>
            <a:endParaRPr lang="zh-TW" altLang="en-US" dirty="0"/>
          </a:p>
        </p:txBody>
      </p:sp>
      <p:sp>
        <p:nvSpPr>
          <p:cNvPr id="6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484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35" name="Freeform 3"/>
            <p:cNvSpPr/>
            <p:nvPr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36" name="Freeform 4"/>
            <p:cNvSpPr/>
            <p:nvPr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1" name="Freeform 19"/>
            <p:cNvSpPr/>
            <p:nvPr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5" name="Freeform 23"/>
            <p:cNvSpPr/>
            <p:nvPr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</p:grpSp>
      <p:grpSp>
        <p:nvGrpSpPr>
          <p:cNvPr id="2051" name="Group 25"/>
          <p:cNvGrpSpPr/>
          <p:nvPr/>
        </p:nvGrpSpPr>
        <p:grpSpPr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58" name="Freeform 26"/>
            <p:cNvSpPr/>
            <p:nvPr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59" name="Freeform 27"/>
            <p:cNvSpPr/>
            <p:nvPr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</p:grpSp>
      <p:sp>
        <p:nvSpPr>
          <p:cNvPr id="719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7198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61" name="Rectangle 3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3484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>
              <a:buNone/>
            </a:pPr>
            <a:endParaRPr lang="zh-TW" altLang="en-US" dirty="0"/>
          </a:p>
        </p:txBody>
      </p:sp>
      <p:sp>
        <p:nvSpPr>
          <p:cNvPr id="6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484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ctr">
              <a:buNone/>
            </a:pPr>
            <a:endParaRPr lang="zh-TW" altLang="en-US" dirty="0"/>
          </a:p>
        </p:txBody>
      </p:sp>
      <p:sp>
        <p:nvSpPr>
          <p:cNvPr id="6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484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56700" cy="757238"/>
            <a:chOff x="0" y="0"/>
            <a:chExt cx="5768" cy="477"/>
          </a:xfrm>
        </p:grpSpPr>
        <p:sp>
          <p:nvSpPr>
            <p:cNvPr id="6147" name="Freeform 3"/>
            <p:cNvSpPr/>
            <p:nvPr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48" name="Freeform 4"/>
            <p:cNvSpPr/>
            <p:nvPr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49" name="Freeform 5"/>
            <p:cNvSpPr/>
            <p:nvPr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0" name="Freeform 6"/>
            <p:cNvSpPr/>
            <p:nvPr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1" name="Freeform 7"/>
            <p:cNvSpPr/>
            <p:nvPr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2" name="Freeform 8"/>
            <p:cNvSpPr/>
            <p:nvPr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3" name="Freeform 9"/>
            <p:cNvSpPr/>
            <p:nvPr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4" name="Freeform 10"/>
            <p:cNvSpPr/>
            <p:nvPr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5" name="Freeform 11"/>
            <p:cNvSpPr/>
            <p:nvPr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6" name="Freeform 12"/>
            <p:cNvSpPr/>
            <p:nvPr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7" name="Freeform 13"/>
            <p:cNvSpPr/>
            <p:nvPr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8" name="Freeform 14"/>
            <p:cNvSpPr/>
            <p:nvPr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9" name="Freeform 15"/>
            <p:cNvSpPr/>
            <p:nvPr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0" name="Freeform 16"/>
            <p:cNvSpPr/>
            <p:nvPr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1" name="Freeform 17"/>
            <p:cNvSpPr/>
            <p:nvPr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2" name="Freeform 18"/>
            <p:cNvSpPr/>
            <p:nvPr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3" name="Freeform 19"/>
            <p:cNvSpPr/>
            <p:nvPr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4" name="Freeform 20"/>
            <p:cNvSpPr/>
            <p:nvPr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5" name="Freeform 21"/>
            <p:cNvSpPr/>
            <p:nvPr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6" name="Freeform 22"/>
            <p:cNvSpPr/>
            <p:nvPr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7" name="Freeform 23"/>
            <p:cNvSpPr/>
            <p:nvPr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8" name="Freeform 24"/>
            <p:cNvSpPr/>
            <p:nvPr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</p:grpSp>
      <p:grpSp>
        <p:nvGrpSpPr>
          <p:cNvPr id="1027" name="Group 25"/>
          <p:cNvGrpSpPr/>
          <p:nvPr/>
        </p:nvGrpSpPr>
        <p:grpSpPr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6170" name="Freeform 26"/>
            <p:cNvSpPr/>
            <p:nvPr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71" name="Freeform 27"/>
            <p:cNvSpPr/>
            <p:nvPr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72" name="Freeform 28"/>
            <p:cNvSpPr/>
            <p:nvPr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</p:grpSp>
      <p:sp>
        <p:nvSpPr>
          <p:cNvPr id="1028" name="Rectangle 29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29" name="Rectangle 3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617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/>
            </a:lvl1pPr>
          </a:lstStyle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7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/>
            </a:lvl1pPr>
          </a:lstStyle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7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3"/>
        </a:buBlip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56700" cy="757238"/>
            <a:chOff x="0" y="0"/>
            <a:chExt cx="5768" cy="477"/>
          </a:xfrm>
        </p:grpSpPr>
        <p:sp>
          <p:nvSpPr>
            <p:cNvPr id="6147" name="Freeform 3"/>
            <p:cNvSpPr/>
            <p:nvPr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48" name="Freeform 4"/>
            <p:cNvSpPr/>
            <p:nvPr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49" name="Freeform 5"/>
            <p:cNvSpPr/>
            <p:nvPr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0" name="Freeform 6"/>
            <p:cNvSpPr/>
            <p:nvPr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1" name="Freeform 7"/>
            <p:cNvSpPr/>
            <p:nvPr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2" name="Freeform 8"/>
            <p:cNvSpPr/>
            <p:nvPr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3" name="Freeform 9"/>
            <p:cNvSpPr/>
            <p:nvPr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4" name="Freeform 10"/>
            <p:cNvSpPr/>
            <p:nvPr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5" name="Freeform 11"/>
            <p:cNvSpPr/>
            <p:nvPr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6" name="Freeform 12"/>
            <p:cNvSpPr/>
            <p:nvPr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7" name="Freeform 13"/>
            <p:cNvSpPr/>
            <p:nvPr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8" name="Freeform 14"/>
            <p:cNvSpPr/>
            <p:nvPr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59" name="Freeform 15"/>
            <p:cNvSpPr/>
            <p:nvPr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0" name="Freeform 16"/>
            <p:cNvSpPr/>
            <p:nvPr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1" name="Freeform 17"/>
            <p:cNvSpPr/>
            <p:nvPr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2" name="Freeform 18"/>
            <p:cNvSpPr/>
            <p:nvPr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3" name="Freeform 19"/>
            <p:cNvSpPr/>
            <p:nvPr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4" name="Freeform 20"/>
            <p:cNvSpPr/>
            <p:nvPr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5" name="Freeform 21"/>
            <p:cNvSpPr/>
            <p:nvPr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6" name="Freeform 22"/>
            <p:cNvSpPr/>
            <p:nvPr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7" name="Freeform 23"/>
            <p:cNvSpPr/>
            <p:nvPr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68" name="Freeform 24"/>
            <p:cNvSpPr/>
            <p:nvPr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</p:grpSp>
      <p:grpSp>
        <p:nvGrpSpPr>
          <p:cNvPr id="1027" name="Group 25"/>
          <p:cNvGrpSpPr/>
          <p:nvPr/>
        </p:nvGrpSpPr>
        <p:grpSpPr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6170" name="Freeform 26"/>
            <p:cNvSpPr/>
            <p:nvPr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71" name="Freeform 27"/>
            <p:cNvSpPr/>
            <p:nvPr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6172" name="Freeform 28"/>
            <p:cNvSpPr/>
            <p:nvPr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endParaRPr>
            </a:p>
          </p:txBody>
        </p:sp>
      </p:grpSp>
      <p:sp>
        <p:nvSpPr>
          <p:cNvPr id="1028" name="Rectangle 29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29" name="Rectangle 3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617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/>
            </a:lvl1pPr>
          </a:lstStyle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7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/>
            </a:lvl1pPr>
          </a:lstStyle>
          <a:p>
            <a:pPr lvl="0" eaLnBrk="1" hangingPunct="1">
              <a:buNone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7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TW" altLang="en-US" dirty="0">
                <a:latin typeface="Times New Roman" panose="02020603050405020304" pitchFamily="18" charset="0"/>
              </a:rPr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3"/>
        </a:buBlip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hyperlink" Target="http://www.google.com/imgres?imgurl=http://www.viasyshealthcare.com/bird/products/images/TBird_VS1.jpg&amp;imgrefurl=http://www.viasyshealthcare.com/bird/products/TBird_VS.htm&amp;usg=__-LYHLP9O9cO-fnTcxSlRLrHDINI=&amp;h=254&amp;w=261&amp;sz=17&amp;hl=en&amp;start=7&amp;zoom=1&amp;tbnid=_oUZ0ejTJUArxM:&amp;tbnh=109&amp;tbnw=112&amp;ei=GGI1Tc6ZEsmbhQeo-YipCw&amp;prev=/images%3Fq%3Dventilators%26hl%3Den%26safe%3Dactive%26sa%3DG%26gbv%3D2%26tbs%3Disch:1&amp;itbs=1" TargetMode="External"/><Relationship Id="rId2" Type="http://schemas.openxmlformats.org/officeDocument/2006/relationships/image" Target="../media/image12.jpeg"/><Relationship Id="rId1" Type="http://schemas.openxmlformats.org/officeDocument/2006/relationships/hyperlink" Target="http://www.google.com/imgres?imgurl=http://www.medical-supplies-equipment-company.com/images/articles/portable%2520ventilator.jpg&amp;imgrefurl=http://respiratory-supplies.medical-supplies-equipment-company.com/PPF/page_ID/451/article.asp&amp;usg=__EiMQOpxAvKzcAjV8vAIGABtIuVY=&amp;h=260&amp;w=215&amp;sz=6&amp;hl=en&amp;start=4&amp;zoom=1&amp;tbnid=HmnQcRjNn1ZIgM:&amp;tbnh=112&amp;tbnw=93&amp;ei=GGI1Tc6ZEsmbhQeo-YipCw&amp;prev=/images%3Fq%3Dventilators%26hl%3Den%26safe%3Dactive%26sa%3DG%26gbv%3D2%26tbs%3Disch:1&amp;itbs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hyperlink" Target="mailto:Your.Email@somewhere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hyperlink" Target="mailto:Your.Email@somewhere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hyperlink" Target="mailto:Your.Email@somewhere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2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hyperlink" Target="mailto:Your.Email@somewher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805"/>
            <a:ext cx="7772400" cy="3156585"/>
          </a:xfrm>
          <a:effectLst>
            <a:outerShdw dist="71842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Health Care Associated  </a:t>
            </a:r>
            <a:r>
              <a:rPr kumimoji="1" lang="en-US" altLang="zh-TW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Pneumonia</a:t>
            </a:r>
            <a:br>
              <a:rPr kumimoji="1" lang="en-US" altLang="zh-TW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subTitle" sz="quarter" idx="1"/>
          </p:nvPr>
        </p:nvSpPr>
        <p:spPr/>
        <p:txBody>
          <a:bodyPr vert="horz" wrap="square" lIns="91440" tIns="45720" rIns="91440" bIns="45720" anchor="t" anchorCtr="1"/>
          <a:p>
            <a:pPr eaLnBrk="1" hangingPunct="1">
              <a:buClrTx/>
              <a:buSzPct val="90000"/>
            </a:pPr>
            <a:endParaRPr kumimoji="1" sz="2000" i="1" dirty="0">
              <a:solidFill>
                <a:srgbClr val="0070C0"/>
              </a:solidFill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67450" y="75565"/>
            <a:ext cx="2857500" cy="2209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85800" y="78105"/>
            <a:ext cx="7772400" cy="564515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Causative Agents</a:t>
            </a:r>
            <a:endParaRPr lang="en-US" altLang="zh-TW" b="1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en-US" altLang="zh-TW" sz="1600" b="1" dirty="0"/>
          </a:p>
          <a:p>
            <a:pPr eaLnBrk="1" hangingPunct="1"/>
            <a:r>
              <a:rPr lang="en-US" altLang="zh-TW" sz="2800" b="1" i="1" dirty="0"/>
              <a:t>P. aeruginosa</a:t>
            </a:r>
            <a:r>
              <a:rPr lang="en-US" altLang="zh-TW" sz="2800" i="1" dirty="0"/>
              <a:t> </a:t>
            </a:r>
            <a:r>
              <a:rPr lang="en-US" altLang="zh-TW" sz="2800" dirty="0"/>
              <a:t>and </a:t>
            </a:r>
            <a:r>
              <a:rPr lang="en-US" altLang="zh-TW" sz="2800" b="1" i="1" dirty="0"/>
              <a:t>Acinetobacter</a:t>
            </a:r>
            <a:r>
              <a:rPr lang="en-US" altLang="zh-TW" sz="2800" dirty="0"/>
              <a:t> are common causes of late-onset pneumonia, particularly in the </a:t>
            </a:r>
            <a:r>
              <a:rPr lang="en-US" altLang="zh-TW" sz="2800" dirty="0">
                <a:solidFill>
                  <a:srgbClr val="C00000"/>
                </a:solidFill>
              </a:rPr>
              <a:t>ventilated patients</a:t>
            </a:r>
            <a:r>
              <a:rPr lang="en-US" altLang="zh-TW" sz="2800" dirty="0"/>
              <a:t>.</a:t>
            </a:r>
            <a:endParaRPr lang="en-US" altLang="zh-TW" sz="2800" dirty="0"/>
          </a:p>
          <a:p>
            <a:pPr eaLnBrk="1" hangingPunct="1"/>
            <a:endParaRPr lang="en-US" altLang="zh-TW" sz="2800" dirty="0"/>
          </a:p>
        </p:txBody>
      </p:sp>
      <p:sp>
        <p:nvSpPr>
          <p:cNvPr id="8" name="object 8"/>
          <p:cNvSpPr/>
          <p:nvPr/>
        </p:nvSpPr>
        <p:spPr>
          <a:xfrm>
            <a:off x="12065" y="642620"/>
            <a:ext cx="9368155" cy="653224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301625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Causative Agents</a:t>
            </a:r>
            <a:endParaRPr lang="en-US" altLang="zh-TW" b="1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685800" y="1214120"/>
            <a:ext cx="8077200" cy="5262880"/>
          </a:xfrm>
        </p:spPr>
        <p:txBody>
          <a:bodyPr vert="horz" wrap="square" lIns="91440" tIns="45720" rIns="91440" bIns="45720" anchor="t"/>
          <a:p>
            <a:pPr marL="533400" indent="-533400" eaLnBrk="1" hangingPunct="1">
              <a:lnSpc>
                <a:spcPct val="90000"/>
              </a:lnSpc>
            </a:pPr>
            <a:r>
              <a:rPr lang="en-US" altLang="zh-TW" sz="2800" b="1" i="1" dirty="0">
                <a:solidFill>
                  <a:srgbClr val="C00000"/>
                </a:solidFill>
              </a:rPr>
              <a:t>S. aureus</a:t>
            </a:r>
            <a:r>
              <a:rPr lang="en-US" altLang="zh-TW" sz="2800" i="1" dirty="0">
                <a:solidFill>
                  <a:srgbClr val="C00000"/>
                </a:solidFill>
              </a:rPr>
              <a:t> </a:t>
            </a:r>
            <a:r>
              <a:rPr lang="en-US" altLang="zh-TW" sz="2800" dirty="0"/>
              <a:t>is isolated in about 20~40% of cases and is particularly common in :</a:t>
            </a:r>
            <a:endParaRPr lang="en-US" altLang="zh-TW" sz="2800" dirty="0"/>
          </a:p>
          <a:p>
            <a:pPr marL="914400" lvl="1" indent="-457200" eaLnBrk="1" hangingPunct="1">
              <a:lnSpc>
                <a:spcPct val="90000"/>
              </a:lnSpc>
              <a:buNone/>
            </a:pPr>
            <a:r>
              <a:rPr lang="en-US" altLang="zh-TW" sz="2400" dirty="0"/>
              <a:t>1. Ventilated patients after head trauma, neurosurgery, and wound infection </a:t>
            </a:r>
            <a:endParaRPr lang="en-US" altLang="zh-TW" sz="2400" dirty="0"/>
          </a:p>
          <a:p>
            <a:pPr marL="914400" lvl="1" indent="-457200" eaLnBrk="1" hangingPunct="1">
              <a:lnSpc>
                <a:spcPct val="90000"/>
              </a:lnSpc>
              <a:buNone/>
            </a:pPr>
            <a:r>
              <a:rPr lang="en-US" altLang="zh-TW" sz="2400" dirty="0"/>
              <a:t>2. In patients who had received prior antibiotics or  </a:t>
            </a:r>
            <a:endParaRPr lang="en-US" altLang="zh-TW" sz="2400" dirty="0"/>
          </a:p>
          <a:p>
            <a:pPr marL="914400" lvl="1" indent="-457200" eaLnBrk="1" hangingPunct="1">
              <a:lnSpc>
                <a:spcPct val="90000"/>
              </a:lnSpc>
              <a:buNone/>
            </a:pPr>
            <a:r>
              <a:rPr lang="en-US" altLang="zh-TW" sz="2400" dirty="0"/>
              <a:t>   Prolonged care in ICU</a:t>
            </a:r>
            <a:endParaRPr lang="en-US" altLang="zh-TW" sz="24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MRSA(</a:t>
            </a:r>
            <a:r>
              <a:rPr lang="en-US" altLang="zh-TW" sz="1800" b="1" dirty="0">
                <a:solidFill>
                  <a:srgbClr val="C00000"/>
                </a:solidFill>
              </a:rPr>
              <a:t>methicillin resistant </a:t>
            </a:r>
            <a:r>
              <a:rPr lang="en-US" altLang="zh-TW" sz="1800" b="1" i="1" dirty="0">
                <a:solidFill>
                  <a:srgbClr val="C00000"/>
                </a:solidFill>
              </a:rPr>
              <a:t>S.aureus</a:t>
            </a:r>
            <a:r>
              <a:rPr lang="en-US" altLang="zh-TW" sz="2800" b="1" dirty="0">
                <a:solidFill>
                  <a:srgbClr val="C00000"/>
                </a:solidFill>
              </a:rPr>
              <a:t>)</a:t>
            </a:r>
            <a:r>
              <a:rPr lang="en-US" altLang="zh-TW" sz="2800" dirty="0"/>
              <a:t> is seen more commonly in patients who:</a:t>
            </a:r>
            <a:endParaRPr lang="en-US" altLang="zh-TW" sz="28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US" altLang="zh-TW" sz="2800" dirty="0">
                <a:solidFill>
                  <a:schemeClr val="folHlink"/>
                </a:solidFill>
              </a:rPr>
              <a:t>        </a:t>
            </a:r>
            <a:r>
              <a:rPr lang="en-US" altLang="zh-TW" sz="2400" dirty="0"/>
              <a:t>Received corticosteroids</a:t>
            </a:r>
            <a:endParaRPr lang="en-US" altLang="zh-TW" sz="24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US" altLang="zh-TW" sz="2400" dirty="0"/>
              <a:t>         Undergone mechanical ventilation &gt;5 days</a:t>
            </a:r>
            <a:endParaRPr lang="en-US" altLang="zh-TW" sz="24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US" altLang="zh-TW" sz="2400" dirty="0"/>
              <a:t>         Presented with chronic lung disease</a:t>
            </a:r>
            <a:endParaRPr lang="en-US" altLang="zh-TW" sz="24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US" altLang="zh-TW" sz="2400" dirty="0"/>
              <a:t>         Had prior antibiotics therapy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85800" y="908050"/>
            <a:ext cx="7772400" cy="432435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Causative Agents</a:t>
            </a:r>
            <a:endParaRPr lang="en-US" altLang="zh-TW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 vert="horz" wrap="square" lIns="91440" tIns="45720" rIns="91440" bIns="45720" numCol="1" anchor="t" anchorCtr="0" compatLnSpc="1"/>
          <a:p>
            <a:pPr eaLnBrk="1" hangingPunct="1"/>
            <a:r>
              <a:rPr lang="en-US" altLang="zh-TW" sz="2800" b="1" dirty="0">
                <a:solidFill>
                  <a:srgbClr val="C00000"/>
                </a:solidFill>
              </a:rPr>
              <a:t>Anaerobes</a:t>
            </a:r>
            <a:r>
              <a:rPr lang="en-US" altLang="zh-TW" sz="2800" dirty="0"/>
              <a:t> are common in patients predisposed to aspiration .</a:t>
            </a:r>
            <a:endParaRPr lang="en-US" altLang="zh-TW" sz="2800" dirty="0"/>
          </a:p>
          <a:p>
            <a:pPr eaLnBrk="1" hangingPunct="1"/>
            <a:endParaRPr lang="en-US" altLang="zh-TW" sz="2800" dirty="0"/>
          </a:p>
          <a:p>
            <a:pPr eaLnBrk="1" hangingPunct="1"/>
            <a:r>
              <a:rPr lang="en-US" altLang="zh-TW" sz="2800" dirty="0">
                <a:solidFill>
                  <a:srgbClr val="FF0AFF"/>
                </a:solidFill>
              </a:rPr>
              <a:t>Ventilator associated pneumonia (VAP )</a:t>
            </a:r>
            <a:r>
              <a:rPr lang="en-US" altLang="zh-TW" sz="2800" dirty="0"/>
              <a:t>with anaerobes occurred more often with oropharyngeal intubation than nasopharyngeal intubation.</a:t>
            </a:r>
            <a:endParaRPr lang="en-US" altLang="zh-TW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600200"/>
          </a:xfrm>
          <a:effectLst>
            <a:outerShdw dist="63500" dir="2212194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1" compatLnSpc="1"/>
          <a:p>
            <a:pPr eaLnBrk="1" hangingPunct="1">
              <a:buClrTx/>
              <a:buSzTx/>
              <a:buFontTx/>
            </a:pPr>
            <a:r>
              <a:rPr kumimoji="1" lang="en-US" altLang="zh-TW" b="1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  <a:ea typeface="PMingLiU" pitchFamily="18" charset="-120"/>
                <a:cs typeface="+mj-cs"/>
              </a:rPr>
              <a:t>Ventilator-associated Pneumonia (VAP)</a:t>
            </a:r>
            <a:endParaRPr kumimoji="1" lang="zh-TW" altLang="en-US" b="1" dirty="0">
              <a:effectLst>
                <a:outerShdw blurRad="38100" dist="38100" dir="2700000">
                  <a:srgbClr val="000000"/>
                </a:outerShdw>
              </a:effectLst>
              <a:latin typeface="+mj-lt"/>
              <a:ea typeface="PMingLiU" pitchFamily="18" charset="-120"/>
              <a:cs typeface="+mj-cs"/>
            </a:endParaRPr>
          </a:p>
        </p:txBody>
      </p:sp>
      <p:pic>
        <p:nvPicPr>
          <p:cNvPr id="18435" name="Picture 4" descr="http://t2.gstatic.com/images?q=tbn:HmnQcRjNn1ZIgM:http://www.medical-supplies-equipment-company.com/images/articles/portable%2520ventilator.jp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3860800"/>
            <a:ext cx="2808287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6" descr="http://t2.gstatic.com/images?q=tbn:_oUZ0ejTJUArxM:http://www.viasyshealthcare.com/bird/products/images/TBird_VS1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860800"/>
            <a:ext cx="3168650" cy="2160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Ventilator-associated Pneumonia (VAP)</a:t>
            </a:r>
            <a:endParaRPr lang="en-US" altLang="zh-TW" b="1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685800" y="2133600"/>
            <a:ext cx="7848600" cy="41148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TW" sz="2800" dirty="0"/>
              <a:t>Definition:</a:t>
            </a:r>
            <a:endParaRPr lang="en-US" altLang="zh-TW" sz="2800" dirty="0"/>
          </a:p>
          <a:p>
            <a:pPr eaLnBrk="1" hangingPunct="1">
              <a:buNone/>
            </a:pPr>
            <a:r>
              <a:rPr lang="en-US" altLang="zh-TW" sz="2800" dirty="0"/>
              <a:t>   </a:t>
            </a:r>
            <a:r>
              <a:rPr lang="en-US" altLang="zh-TW" sz="2400" dirty="0"/>
              <a:t>Nosocomial pneumonia that has developed in patient who are receiving mechanical ventilation.</a:t>
            </a:r>
            <a:endParaRPr lang="en-US" altLang="zh-TW" sz="2400" dirty="0"/>
          </a:p>
          <a:p>
            <a:pPr eaLnBrk="1" hangingPunct="1">
              <a:buNone/>
            </a:pPr>
            <a:endParaRPr lang="en-US" altLang="zh-TW" sz="1600" dirty="0"/>
          </a:p>
          <a:p>
            <a:pPr eaLnBrk="1" hangingPunct="1"/>
            <a:r>
              <a:rPr lang="en-US" altLang="zh-TW" sz="2800" dirty="0"/>
              <a:t>Classification:</a:t>
            </a:r>
            <a:endParaRPr lang="en-US" altLang="zh-TW" sz="2800" dirty="0"/>
          </a:p>
          <a:p>
            <a:pPr eaLnBrk="1" hangingPunct="1">
              <a:buNone/>
            </a:pPr>
            <a:r>
              <a:rPr lang="en-US" altLang="zh-TW" sz="2800" dirty="0"/>
              <a:t>     </a:t>
            </a:r>
            <a:r>
              <a:rPr lang="en-US" altLang="zh-TW" sz="2400" dirty="0">
                <a:solidFill>
                  <a:srgbClr val="C00000"/>
                </a:solidFill>
              </a:rPr>
              <a:t>Early-onset:</a:t>
            </a:r>
            <a:r>
              <a:rPr lang="en-US" altLang="zh-TW" sz="2400" dirty="0"/>
              <a:t> 48-72 hours after tracheal  	  		     intubation, </a:t>
            </a:r>
            <a:r>
              <a:rPr lang="en-US" altLang="zh-TW" sz="2000" dirty="0"/>
              <a:t>which complicates the  			     intubation process</a:t>
            </a:r>
            <a:endParaRPr lang="en-US" altLang="zh-TW" sz="2000" dirty="0"/>
          </a:p>
          <a:p>
            <a:pPr eaLnBrk="1" hangingPunct="1">
              <a:buNone/>
            </a:pPr>
            <a:r>
              <a:rPr lang="en-US" altLang="zh-TW" sz="2400" dirty="0"/>
              <a:t>      </a:t>
            </a:r>
            <a:r>
              <a:rPr lang="en-US" altLang="zh-TW" sz="2400" dirty="0">
                <a:solidFill>
                  <a:srgbClr val="C00000"/>
                </a:solidFill>
              </a:rPr>
              <a:t>Late-onset:</a:t>
            </a:r>
            <a:r>
              <a:rPr lang="en-US" altLang="zh-TW" sz="2400" dirty="0"/>
              <a:t> after 72 hours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643" y="5917628"/>
            <a:ext cx="7465244" cy="97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  <a:tabLst>
                <a:tab pos="4571365" algn="l"/>
              </a:tabLst>
            </a:pPr>
            <a:r>
              <a:rPr sz="1200" spc="1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Your </a:t>
            </a:r>
            <a:r>
              <a:rPr sz="1200" spc="1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Address,	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FILE: </a:t>
            </a:r>
            <a:r>
              <a:rPr sz="1800" b="1" spc="30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HAP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presentation.odp  </a:t>
            </a:r>
            <a:r>
              <a:rPr sz="1800" b="1" spc="15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/  03-1-24  / 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Page</a:t>
            </a:r>
            <a:r>
              <a:rPr sz="1800" b="1" spc="-11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30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8</a:t>
            </a:r>
            <a:endParaRPr sz="1800" baseline="4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6158865" algn="l"/>
              </a:tabLst>
            </a:pPr>
            <a:r>
              <a:rPr sz="1200" spc="1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Your</a:t>
            </a:r>
            <a:r>
              <a:rPr sz="1200" spc="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1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Institute	</a:t>
            </a:r>
            <a:r>
              <a:rPr sz="1800" b="1" spc="22" baseline="4000" dirty="0">
                <a:solidFill>
                  <a:srgbClr val="0000FF"/>
                </a:solidFill>
                <a:latin typeface="Arial" panose="020B0604020202020204"/>
                <a:cs typeface="Arial" panose="020B0604020202020204"/>
                <a:hlinkClick r:id="rId1"/>
              </a:rPr>
              <a:t>Your.Email@somewhere.com</a:t>
            </a:r>
            <a:endParaRPr sz="1800" baseline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96" y="5778400"/>
            <a:ext cx="8537264" cy="6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4" name="object 4"/>
          <p:cNvSpPr/>
          <p:nvPr/>
        </p:nvSpPr>
        <p:spPr>
          <a:xfrm>
            <a:off x="361523" y="5874560"/>
            <a:ext cx="894409" cy="46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6" name="object 6"/>
          <p:cNvSpPr/>
          <p:nvPr/>
        </p:nvSpPr>
        <p:spPr>
          <a:xfrm>
            <a:off x="229303" y="5925721"/>
            <a:ext cx="8727029" cy="556142"/>
          </a:xfrm>
          <a:custGeom>
            <a:avLst/>
            <a:gdLst/>
            <a:ahLst/>
            <a:cxnLst/>
            <a:rect l="l" t="t" r="r" b="b"/>
            <a:pathLst>
              <a:path w="10193655" h="649604">
                <a:moveTo>
                  <a:pt x="0" y="0"/>
                </a:moveTo>
                <a:lnTo>
                  <a:pt x="10193399" y="0"/>
                </a:lnTo>
                <a:lnTo>
                  <a:pt x="10193399" y="649439"/>
                </a:lnTo>
                <a:lnTo>
                  <a:pt x="0" y="6494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7" name="object 7"/>
          <p:cNvSpPr/>
          <p:nvPr/>
        </p:nvSpPr>
        <p:spPr>
          <a:xfrm>
            <a:off x="0" y="567690"/>
            <a:ext cx="9206865" cy="6481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8" name="object 8"/>
          <p:cNvSpPr/>
          <p:nvPr/>
        </p:nvSpPr>
        <p:spPr>
          <a:xfrm>
            <a:off x="366763" y="5518583"/>
            <a:ext cx="1761389" cy="782839"/>
          </a:xfrm>
          <a:custGeom>
            <a:avLst/>
            <a:gdLst/>
            <a:ahLst/>
            <a:cxnLst/>
            <a:rect l="l" t="t" r="r" b="b"/>
            <a:pathLst>
              <a:path w="2057400" h="914400">
                <a:moveTo>
                  <a:pt x="0" y="152399"/>
                </a:move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1200149" y="0"/>
                </a:lnTo>
                <a:lnTo>
                  <a:pt x="1714499" y="0"/>
                </a:lnTo>
                <a:lnTo>
                  <a:pt x="1904999" y="0"/>
                </a:lnTo>
                <a:lnTo>
                  <a:pt x="1934870" y="2955"/>
                </a:lnTo>
                <a:lnTo>
                  <a:pt x="1989551" y="25604"/>
                </a:lnTo>
                <a:lnTo>
                  <a:pt x="2031794" y="67848"/>
                </a:lnTo>
                <a:lnTo>
                  <a:pt x="2054444" y="122529"/>
                </a:lnTo>
                <a:lnTo>
                  <a:pt x="2057399" y="152399"/>
                </a:lnTo>
                <a:lnTo>
                  <a:pt x="1618947" y="273844"/>
                </a:lnTo>
                <a:lnTo>
                  <a:pt x="2057399" y="380999"/>
                </a:lnTo>
                <a:lnTo>
                  <a:pt x="2057399" y="761999"/>
                </a:lnTo>
                <a:lnTo>
                  <a:pt x="2049630" y="810170"/>
                </a:lnTo>
                <a:lnTo>
                  <a:pt x="2027995" y="852005"/>
                </a:lnTo>
                <a:lnTo>
                  <a:pt x="1995005" y="884995"/>
                </a:lnTo>
                <a:lnTo>
                  <a:pt x="1953170" y="906630"/>
                </a:lnTo>
                <a:lnTo>
                  <a:pt x="1904999" y="914399"/>
                </a:lnTo>
                <a:lnTo>
                  <a:pt x="1714499" y="914399"/>
                </a:lnTo>
                <a:lnTo>
                  <a:pt x="1200149" y="914399"/>
                </a:lnTo>
                <a:lnTo>
                  <a:pt x="152399" y="914399"/>
                </a:lnTo>
                <a:lnTo>
                  <a:pt x="104229" y="906630"/>
                </a:lnTo>
                <a:lnTo>
                  <a:pt x="62394" y="884995"/>
                </a:lnTo>
                <a:lnTo>
                  <a:pt x="29404" y="852005"/>
                </a:lnTo>
                <a:lnTo>
                  <a:pt x="7769" y="810170"/>
                </a:lnTo>
                <a:lnTo>
                  <a:pt x="0" y="761999"/>
                </a:lnTo>
                <a:lnTo>
                  <a:pt x="0" y="3809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9" name="object 9"/>
          <p:cNvSpPr txBox="1"/>
          <p:nvPr/>
        </p:nvSpPr>
        <p:spPr>
          <a:xfrm>
            <a:off x="394105" y="5468134"/>
            <a:ext cx="1572746" cy="865505"/>
          </a:xfrm>
          <a:prstGeom prst="rect">
            <a:avLst/>
          </a:prstGeom>
        </p:spPr>
        <p:txBody>
          <a:bodyPr vert="horz" wrap="square" lIns="0" tIns="761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137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Contaminated</a:t>
            </a:r>
            <a:r>
              <a:rPr sz="1370" b="1" spc="-8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7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hands  </a:t>
            </a:r>
            <a:r>
              <a:rPr sz="137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37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Apparels </a:t>
            </a:r>
            <a:r>
              <a:rPr sz="137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137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health</a:t>
            </a:r>
            <a:endParaRPr sz="1370">
              <a:latin typeface="Times New Roman" panose="02020603050405020304"/>
              <a:cs typeface="Times New Roman" panose="02020603050405020304"/>
            </a:endParaRPr>
          </a:p>
          <a:p>
            <a:pPr marL="63500">
              <a:lnSpc>
                <a:spcPct val="100000"/>
              </a:lnSpc>
              <a:spcBef>
                <a:spcPts val="30"/>
              </a:spcBef>
            </a:pPr>
            <a:r>
              <a:rPr sz="137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Care</a:t>
            </a:r>
            <a:r>
              <a:rPr sz="1370" b="1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7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workers</a:t>
            </a:r>
            <a:endParaRPr sz="137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7998" y="3521419"/>
            <a:ext cx="829592" cy="2544228"/>
          </a:xfrm>
          <a:custGeom>
            <a:avLst/>
            <a:gdLst/>
            <a:ahLst/>
            <a:cxnLst/>
            <a:rect l="l" t="t" r="r" b="b"/>
            <a:pathLst>
              <a:path w="969010" h="2971800">
                <a:moveTo>
                  <a:pt x="968399" y="2971799"/>
                </a:moveTo>
                <a:lnTo>
                  <a:pt x="889860" y="2971571"/>
                </a:lnTo>
                <a:lnTo>
                  <a:pt x="815355" y="2970911"/>
                </a:lnTo>
                <a:lnTo>
                  <a:pt x="745882" y="2969854"/>
                </a:lnTo>
                <a:lnTo>
                  <a:pt x="682437" y="2968436"/>
                </a:lnTo>
                <a:lnTo>
                  <a:pt x="626018" y="2966694"/>
                </a:lnTo>
                <a:lnTo>
                  <a:pt x="577622" y="2964663"/>
                </a:lnTo>
                <a:lnTo>
                  <a:pt x="538245" y="2962379"/>
                </a:lnTo>
                <a:lnTo>
                  <a:pt x="490537" y="2957196"/>
                </a:lnTo>
                <a:lnTo>
                  <a:pt x="484199" y="2954368"/>
                </a:lnTo>
                <a:lnTo>
                  <a:pt x="484199" y="338385"/>
                </a:lnTo>
                <a:lnTo>
                  <a:pt x="477862" y="335558"/>
                </a:lnTo>
                <a:lnTo>
                  <a:pt x="430154" y="330374"/>
                </a:lnTo>
                <a:lnTo>
                  <a:pt x="390777" y="328090"/>
                </a:lnTo>
                <a:lnTo>
                  <a:pt x="342381" y="326059"/>
                </a:lnTo>
                <a:lnTo>
                  <a:pt x="285962" y="324317"/>
                </a:lnTo>
                <a:lnTo>
                  <a:pt x="222517" y="322899"/>
                </a:lnTo>
                <a:lnTo>
                  <a:pt x="153044" y="321842"/>
                </a:lnTo>
                <a:lnTo>
                  <a:pt x="78539" y="321182"/>
                </a:lnTo>
                <a:lnTo>
                  <a:pt x="0" y="320954"/>
                </a:lnTo>
                <a:lnTo>
                  <a:pt x="78539" y="320726"/>
                </a:lnTo>
                <a:lnTo>
                  <a:pt x="153044" y="320065"/>
                </a:lnTo>
                <a:lnTo>
                  <a:pt x="222517" y="319008"/>
                </a:lnTo>
                <a:lnTo>
                  <a:pt x="285962" y="317591"/>
                </a:lnTo>
                <a:lnTo>
                  <a:pt x="342381" y="315848"/>
                </a:lnTo>
                <a:lnTo>
                  <a:pt x="390777" y="313817"/>
                </a:lnTo>
                <a:lnTo>
                  <a:pt x="430154" y="311533"/>
                </a:lnTo>
                <a:lnTo>
                  <a:pt x="477862" y="306350"/>
                </a:lnTo>
                <a:lnTo>
                  <a:pt x="484199" y="303522"/>
                </a:lnTo>
                <a:lnTo>
                  <a:pt x="484199" y="17431"/>
                </a:lnTo>
                <a:lnTo>
                  <a:pt x="493589" y="14014"/>
                </a:lnTo>
                <a:lnTo>
                  <a:pt x="565551" y="7760"/>
                </a:lnTo>
                <a:lnTo>
                  <a:pt x="626018" y="5105"/>
                </a:lnTo>
                <a:lnTo>
                  <a:pt x="666836" y="3793"/>
                </a:lnTo>
                <a:lnTo>
                  <a:pt x="711142" y="2663"/>
                </a:lnTo>
                <a:lnTo>
                  <a:pt x="758462" y="1723"/>
                </a:lnTo>
                <a:lnTo>
                  <a:pt x="808322" y="980"/>
                </a:lnTo>
                <a:lnTo>
                  <a:pt x="860247" y="440"/>
                </a:lnTo>
                <a:lnTo>
                  <a:pt x="913764" y="111"/>
                </a:lnTo>
                <a:lnTo>
                  <a:pt x="968399" y="0"/>
                </a:lnTo>
              </a:path>
            </a:pathLst>
          </a:custGeom>
          <a:ln w="183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11" name="object 11"/>
          <p:cNvSpPr/>
          <p:nvPr/>
        </p:nvSpPr>
        <p:spPr>
          <a:xfrm>
            <a:off x="3327068" y="3521419"/>
            <a:ext cx="5088457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83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12" name="object 12"/>
          <p:cNvSpPr/>
          <p:nvPr/>
        </p:nvSpPr>
        <p:spPr>
          <a:xfrm>
            <a:off x="196288" y="1760085"/>
            <a:ext cx="1173172" cy="587130"/>
          </a:xfrm>
          <a:custGeom>
            <a:avLst/>
            <a:gdLst/>
            <a:ahLst/>
            <a:cxnLst/>
            <a:rect l="l" t="t" r="r" b="b"/>
            <a:pathLst>
              <a:path w="1370330" h="685800">
                <a:moveTo>
                  <a:pt x="902948" y="570939"/>
                </a:moveTo>
                <a:lnTo>
                  <a:pt x="857100" y="674779"/>
                </a:lnTo>
                <a:lnTo>
                  <a:pt x="800035" y="680902"/>
                </a:lnTo>
                <a:lnTo>
                  <a:pt x="743012" y="684552"/>
                </a:lnTo>
                <a:lnTo>
                  <a:pt x="686279" y="685794"/>
                </a:lnTo>
                <a:lnTo>
                  <a:pt x="630089" y="684693"/>
                </a:lnTo>
                <a:lnTo>
                  <a:pt x="574692" y="681316"/>
                </a:lnTo>
                <a:lnTo>
                  <a:pt x="520339" y="675728"/>
                </a:lnTo>
                <a:lnTo>
                  <a:pt x="467280" y="667996"/>
                </a:lnTo>
                <a:lnTo>
                  <a:pt x="415766" y="658185"/>
                </a:lnTo>
                <a:lnTo>
                  <a:pt x="366048" y="646361"/>
                </a:lnTo>
                <a:lnTo>
                  <a:pt x="318377" y="632590"/>
                </a:lnTo>
                <a:lnTo>
                  <a:pt x="273003" y="616939"/>
                </a:lnTo>
                <a:lnTo>
                  <a:pt x="230177" y="599472"/>
                </a:lnTo>
                <a:lnTo>
                  <a:pt x="190151" y="580255"/>
                </a:lnTo>
                <a:lnTo>
                  <a:pt x="153173" y="559356"/>
                </a:lnTo>
                <a:lnTo>
                  <a:pt x="119497" y="536839"/>
                </a:lnTo>
                <a:lnTo>
                  <a:pt x="89371" y="512771"/>
                </a:lnTo>
                <a:lnTo>
                  <a:pt x="40776" y="460243"/>
                </a:lnTo>
                <a:lnTo>
                  <a:pt x="20178" y="426836"/>
                </a:lnTo>
                <a:lnTo>
                  <a:pt x="0" y="359425"/>
                </a:lnTo>
                <a:lnTo>
                  <a:pt x="48" y="325874"/>
                </a:lnTo>
                <a:lnTo>
                  <a:pt x="19496" y="260214"/>
                </a:lnTo>
                <a:lnTo>
                  <a:pt x="63510" y="197988"/>
                </a:lnTo>
                <a:lnTo>
                  <a:pt x="94267" y="168728"/>
                </a:lnTo>
                <a:lnTo>
                  <a:pt x="130609" y="141007"/>
                </a:lnTo>
                <a:lnTo>
                  <a:pt x="172353" y="115050"/>
                </a:lnTo>
                <a:lnTo>
                  <a:pt x="219312" y="91084"/>
                </a:lnTo>
                <a:lnTo>
                  <a:pt x="271302" y="69335"/>
                </a:lnTo>
                <a:lnTo>
                  <a:pt x="328137" y="50031"/>
                </a:lnTo>
                <a:lnTo>
                  <a:pt x="389632" y="33398"/>
                </a:lnTo>
                <a:lnTo>
                  <a:pt x="440461" y="22484"/>
                </a:lnTo>
                <a:lnTo>
                  <a:pt x="492114" y="13755"/>
                </a:lnTo>
                <a:lnTo>
                  <a:pt x="544361" y="7177"/>
                </a:lnTo>
                <a:lnTo>
                  <a:pt x="596971" y="2715"/>
                </a:lnTo>
                <a:lnTo>
                  <a:pt x="649713" y="334"/>
                </a:lnTo>
                <a:lnTo>
                  <a:pt x="702357" y="0"/>
                </a:lnTo>
                <a:lnTo>
                  <a:pt x="754672" y="1677"/>
                </a:lnTo>
                <a:lnTo>
                  <a:pt x="806428" y="5331"/>
                </a:lnTo>
                <a:lnTo>
                  <a:pt x="857392" y="10928"/>
                </a:lnTo>
                <a:lnTo>
                  <a:pt x="907336" y="18433"/>
                </a:lnTo>
                <a:lnTo>
                  <a:pt x="956029" y="27811"/>
                </a:lnTo>
                <a:lnTo>
                  <a:pt x="1003239" y="39028"/>
                </a:lnTo>
                <a:lnTo>
                  <a:pt x="1048736" y="52048"/>
                </a:lnTo>
                <a:lnTo>
                  <a:pt x="1092289" y="66838"/>
                </a:lnTo>
                <a:lnTo>
                  <a:pt x="1133668" y="83362"/>
                </a:lnTo>
                <a:lnTo>
                  <a:pt x="1172642" y="101586"/>
                </a:lnTo>
                <a:lnTo>
                  <a:pt x="1208981" y="121475"/>
                </a:lnTo>
                <a:lnTo>
                  <a:pt x="1242453" y="142995"/>
                </a:lnTo>
                <a:lnTo>
                  <a:pt x="1272828" y="166111"/>
                </a:lnTo>
                <a:lnTo>
                  <a:pt x="1305796" y="196939"/>
                </a:lnTo>
                <a:lnTo>
                  <a:pt x="1331932" y="228711"/>
                </a:lnTo>
                <a:lnTo>
                  <a:pt x="1364086" y="294125"/>
                </a:lnTo>
                <a:lnTo>
                  <a:pt x="1370295" y="327288"/>
                </a:lnTo>
                <a:lnTo>
                  <a:pt x="1370052" y="360434"/>
                </a:lnTo>
                <a:lnTo>
                  <a:pt x="1350593" y="425717"/>
                </a:lnTo>
                <a:lnTo>
                  <a:pt x="1306472" y="488052"/>
                </a:lnTo>
                <a:lnTo>
                  <a:pt x="1275401" y="517515"/>
                </a:lnTo>
                <a:lnTo>
                  <a:pt x="1238451" y="545521"/>
                </a:lnTo>
                <a:lnTo>
                  <a:pt x="1195716" y="571829"/>
                </a:lnTo>
                <a:lnTo>
                  <a:pt x="1147292" y="596201"/>
                </a:lnTo>
                <a:lnTo>
                  <a:pt x="1093274" y="618396"/>
                </a:lnTo>
                <a:lnTo>
                  <a:pt x="902948" y="570939"/>
                </a:lnTo>
                <a:close/>
              </a:path>
            </a:pathLst>
          </a:custGeom>
          <a:ln w="18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13" name="object 13"/>
          <p:cNvSpPr txBox="1"/>
          <p:nvPr/>
        </p:nvSpPr>
        <p:spPr>
          <a:xfrm>
            <a:off x="594995" y="1136015"/>
            <a:ext cx="1533525" cy="631825"/>
          </a:xfrm>
          <a:prstGeom prst="rect">
            <a:avLst/>
          </a:prstGeom>
        </p:spPr>
        <p:txBody>
          <a:bodyPr vert="horz" wrap="square" lIns="0" tIns="19570" rIns="0" bIns="0" rtlCol="0">
            <a:spAutoFit/>
          </a:bodyPr>
          <a:lstStyle/>
          <a:p>
            <a:pPr marL="22225" marR="15875" algn="ctr">
              <a:lnSpc>
                <a:spcPts val="1650"/>
              </a:lnSpc>
              <a:spcBef>
                <a:spcPts val="180"/>
              </a:spcBef>
            </a:pP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Oropharyn  geal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12700" marR="5080" algn="ctr">
              <a:lnSpc>
                <a:spcPts val="1650"/>
              </a:lnSpc>
            </a:pP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colonizatio 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832" y="4376758"/>
            <a:ext cx="978549" cy="58713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719336" y="273412"/>
                </a:moveTo>
                <a:lnTo>
                  <a:pt x="1080512" y="187016"/>
                </a:lnTo>
                <a:lnTo>
                  <a:pt x="1107484" y="223895"/>
                </a:lnTo>
                <a:lnTo>
                  <a:pt x="1126770" y="261661"/>
                </a:lnTo>
                <a:lnTo>
                  <a:pt x="1138533" y="299953"/>
                </a:lnTo>
                <a:lnTo>
                  <a:pt x="1142939" y="338407"/>
                </a:lnTo>
                <a:lnTo>
                  <a:pt x="1140153" y="376661"/>
                </a:lnTo>
                <a:lnTo>
                  <a:pt x="1130339" y="414351"/>
                </a:lnTo>
                <a:lnTo>
                  <a:pt x="1113661" y="451115"/>
                </a:lnTo>
                <a:lnTo>
                  <a:pt x="1090284" y="486591"/>
                </a:lnTo>
                <a:lnTo>
                  <a:pt x="1060372" y="520415"/>
                </a:lnTo>
                <a:lnTo>
                  <a:pt x="1024091" y="552224"/>
                </a:lnTo>
                <a:lnTo>
                  <a:pt x="981605" y="581656"/>
                </a:lnTo>
                <a:lnTo>
                  <a:pt x="933078" y="608348"/>
                </a:lnTo>
                <a:lnTo>
                  <a:pt x="878675" y="631938"/>
                </a:lnTo>
                <a:lnTo>
                  <a:pt x="831252" y="648243"/>
                </a:lnTo>
                <a:lnTo>
                  <a:pt x="782294" y="661566"/>
                </a:lnTo>
                <a:lnTo>
                  <a:pt x="732132" y="671941"/>
                </a:lnTo>
                <a:lnTo>
                  <a:pt x="681097" y="679402"/>
                </a:lnTo>
                <a:lnTo>
                  <a:pt x="629521" y="683983"/>
                </a:lnTo>
                <a:lnTo>
                  <a:pt x="577735" y="685718"/>
                </a:lnTo>
                <a:lnTo>
                  <a:pt x="526071" y="684641"/>
                </a:lnTo>
                <a:lnTo>
                  <a:pt x="474858" y="680786"/>
                </a:lnTo>
                <a:lnTo>
                  <a:pt x="424430" y="674188"/>
                </a:lnTo>
                <a:lnTo>
                  <a:pt x="375117" y="664879"/>
                </a:lnTo>
                <a:lnTo>
                  <a:pt x="327250" y="652896"/>
                </a:lnTo>
                <a:lnTo>
                  <a:pt x="281161" y="638271"/>
                </a:lnTo>
                <a:lnTo>
                  <a:pt x="237181" y="621038"/>
                </a:lnTo>
                <a:lnTo>
                  <a:pt x="195641" y="601232"/>
                </a:lnTo>
                <a:lnTo>
                  <a:pt x="156872" y="578887"/>
                </a:lnTo>
                <a:lnTo>
                  <a:pt x="121206" y="554037"/>
                </a:lnTo>
                <a:lnTo>
                  <a:pt x="83002" y="520923"/>
                </a:lnTo>
                <a:lnTo>
                  <a:pt x="52061" y="486058"/>
                </a:lnTo>
                <a:lnTo>
                  <a:pt x="28336" y="449816"/>
                </a:lnTo>
                <a:lnTo>
                  <a:pt x="11781" y="412573"/>
                </a:lnTo>
                <a:lnTo>
                  <a:pt x="2351" y="374703"/>
                </a:lnTo>
                <a:lnTo>
                  <a:pt x="0" y="336582"/>
                </a:lnTo>
                <a:lnTo>
                  <a:pt x="4679" y="298584"/>
                </a:lnTo>
                <a:lnTo>
                  <a:pt x="16345" y="261084"/>
                </a:lnTo>
                <a:lnTo>
                  <a:pt x="34950" y="224457"/>
                </a:lnTo>
                <a:lnTo>
                  <a:pt x="60449" y="189079"/>
                </a:lnTo>
                <a:lnTo>
                  <a:pt x="92795" y="155323"/>
                </a:lnTo>
                <a:lnTo>
                  <a:pt x="131942" y="123566"/>
                </a:lnTo>
                <a:lnTo>
                  <a:pt x="177844" y="94181"/>
                </a:lnTo>
                <a:lnTo>
                  <a:pt x="219210" y="72746"/>
                </a:lnTo>
                <a:lnTo>
                  <a:pt x="263032" y="54063"/>
                </a:lnTo>
                <a:lnTo>
                  <a:pt x="308973" y="38136"/>
                </a:lnTo>
                <a:lnTo>
                  <a:pt x="356697" y="24970"/>
                </a:lnTo>
                <a:lnTo>
                  <a:pt x="405869" y="14568"/>
                </a:lnTo>
                <a:lnTo>
                  <a:pt x="456151" y="6936"/>
                </a:lnTo>
                <a:lnTo>
                  <a:pt x="507209" y="2079"/>
                </a:lnTo>
                <a:lnTo>
                  <a:pt x="558706" y="0"/>
                </a:lnTo>
                <a:lnTo>
                  <a:pt x="610307" y="703"/>
                </a:lnTo>
                <a:lnTo>
                  <a:pt x="661674" y="4195"/>
                </a:lnTo>
                <a:lnTo>
                  <a:pt x="712472" y="10478"/>
                </a:lnTo>
                <a:lnTo>
                  <a:pt x="762366" y="19558"/>
                </a:lnTo>
                <a:lnTo>
                  <a:pt x="811018" y="31439"/>
                </a:lnTo>
                <a:lnTo>
                  <a:pt x="858093" y="46125"/>
                </a:lnTo>
                <a:lnTo>
                  <a:pt x="903256" y="63621"/>
                </a:lnTo>
                <a:lnTo>
                  <a:pt x="946169" y="83932"/>
                </a:lnTo>
                <a:lnTo>
                  <a:pt x="719336" y="273412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15" name="object 15"/>
          <p:cNvSpPr txBox="1"/>
          <p:nvPr/>
        </p:nvSpPr>
        <p:spPr>
          <a:xfrm>
            <a:off x="837934" y="4359289"/>
            <a:ext cx="674112" cy="605155"/>
          </a:xfrm>
          <a:prstGeom prst="rect">
            <a:avLst/>
          </a:prstGeom>
        </p:spPr>
        <p:txBody>
          <a:bodyPr vert="horz" wrap="square" lIns="0" tIns="10872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85" b="1" spc="-5" dirty="0">
                <a:latin typeface="Arial" panose="020B0604020202020204"/>
                <a:cs typeface="Arial" panose="020B0604020202020204"/>
              </a:rPr>
              <a:t>Gastric  coloniza  </a:t>
            </a:r>
            <a:r>
              <a:rPr sz="1285" b="1" dirty="0">
                <a:latin typeface="Arial" panose="020B0604020202020204"/>
                <a:cs typeface="Arial" panose="020B0604020202020204"/>
              </a:rPr>
              <a:t>tion</a:t>
            </a:r>
            <a:endParaRPr sz="128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8497" y="6440105"/>
            <a:ext cx="3582578" cy="194945"/>
          </a:xfrm>
          <a:prstGeom prst="rect">
            <a:avLst/>
          </a:prstGeom>
        </p:spPr>
        <p:txBody>
          <a:bodyPr vert="horz" wrap="square" lIns="0" tIns="108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European Journal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of Internal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Medicine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21 (2010)</a:t>
            </a:r>
            <a:r>
              <a:rPr sz="12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360–368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Title 16"/>
          <p:cNvSpPr/>
          <p:nvPr>
            <p:ph type="title"/>
          </p:nvPr>
        </p:nvSpPr>
        <p:spPr>
          <a:xfrm>
            <a:off x="685800" y="-197485"/>
            <a:ext cx="7772400" cy="765175"/>
          </a:xfrm>
        </p:spPr>
        <p:txBody>
          <a:bodyPr/>
          <a:p>
            <a:r>
              <a:rPr lang="en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sources of pathogen</a:t>
            </a:r>
            <a:endParaRPr lang="en-I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Pathogenesis</a:t>
            </a:r>
            <a:endParaRPr lang="en-US" altLang="zh-TW" b="1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TW" sz="2800" dirty="0"/>
              <a:t>Requires 2 important processes:</a:t>
            </a:r>
            <a:endParaRPr lang="en-US" altLang="zh-TW" sz="2800" dirty="0"/>
          </a:p>
          <a:p>
            <a:pPr eaLnBrk="1" hangingPunct="1">
              <a:buNone/>
            </a:pPr>
            <a:r>
              <a:rPr lang="en-US" altLang="zh-TW" sz="2800" dirty="0"/>
              <a:t>     </a:t>
            </a:r>
            <a:r>
              <a:rPr lang="en-US" altLang="zh-TW" sz="2400" dirty="0"/>
              <a:t>1. Bacterial colonization of the aerodigestive tract </a:t>
            </a:r>
            <a:endParaRPr lang="en-US" altLang="zh-TW" sz="2400" dirty="0"/>
          </a:p>
          <a:p>
            <a:pPr eaLnBrk="1" hangingPunct="1">
              <a:buNone/>
            </a:pPr>
            <a:r>
              <a:rPr lang="en-US" altLang="zh-TW" sz="2400" dirty="0"/>
              <a:t>      2. Aspiration of contaminated secretion into the</a:t>
            </a:r>
            <a:endParaRPr lang="en-US" altLang="zh-TW" sz="2400" dirty="0"/>
          </a:p>
          <a:p>
            <a:pPr eaLnBrk="1" hangingPunct="1">
              <a:buNone/>
            </a:pPr>
            <a:r>
              <a:rPr lang="en-US" altLang="zh-TW" sz="2400" dirty="0"/>
              <a:t>          Lower airway</a:t>
            </a:r>
            <a:endParaRPr lang="en-US" altLang="zh-TW" sz="2400" dirty="0"/>
          </a:p>
          <a:p>
            <a:pPr eaLnBrk="1" hangingPunct="1">
              <a:buNone/>
            </a:pPr>
            <a:endParaRPr lang="en-US" altLang="zh-TW" sz="2400" dirty="0"/>
          </a:p>
          <a:p>
            <a:pPr eaLnBrk="1" hangingPunct="1"/>
            <a:r>
              <a:rPr lang="en-US" altLang="zh-TW" sz="2800" dirty="0"/>
              <a:t>Prevents mechanical clearance by cough and the mucociliary escalator.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4610" y="767715"/>
            <a:ext cx="5613400" cy="68834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VAP</a:t>
            </a:r>
            <a:r>
              <a:rPr spc="-90" dirty="0"/>
              <a:t> </a:t>
            </a:r>
            <a:r>
              <a:rPr dirty="0"/>
              <a:t>pathogenesis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6491" y="4216719"/>
            <a:ext cx="7235736" cy="1605915"/>
          </a:xfrm>
          <a:prstGeom prst="rect">
            <a:avLst/>
          </a:prstGeom>
        </p:spPr>
        <p:txBody>
          <a:bodyPr vert="horz" wrap="square" lIns="0" tIns="35124" rIns="0" bIns="0" rtlCol="0">
            <a:spAutoFit/>
          </a:bodyPr>
          <a:lstStyle/>
          <a:p>
            <a:pPr marL="50800" marR="43180">
              <a:lnSpc>
                <a:spcPct val="93000"/>
              </a:lnSpc>
              <a:spcBef>
                <a:spcPts val="305"/>
              </a:spcBef>
            </a:pPr>
            <a:r>
              <a:rPr sz="1430" b="1" spc="44" baseline="34000" dirty="0">
                <a:latin typeface="MS Office Symbol Bold" panose="01000000000000000000"/>
                <a:cs typeface="MS Office Symbol Bold" panose="01000000000000000000"/>
              </a:rPr>
              <a:t>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magnitude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of this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response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is dependent on </a:t>
            </a:r>
            <a:r>
              <a:rPr sz="2175" spc="5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type of the 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inoculum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and its size, the virulence of </a:t>
            </a:r>
            <a:r>
              <a:rPr sz="2175" spc="5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pathogen, </a:t>
            </a:r>
            <a:r>
              <a:rPr sz="2175" spc="5" dirty="0">
                <a:latin typeface="Liberation Serif" panose="02020603050405020304"/>
                <a:cs typeface="Liberation Serif" panose="02020603050405020304"/>
              </a:rPr>
              <a:t>and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the  competence of the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host's immune</a:t>
            </a:r>
            <a:r>
              <a:rPr sz="2175" spc="2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system</a:t>
            </a:r>
            <a:endParaRPr sz="2175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50800">
              <a:lnSpc>
                <a:spcPct val="100000"/>
              </a:lnSpc>
            </a:pPr>
            <a:r>
              <a:rPr sz="1430" b="1" spc="30" baseline="34000" dirty="0">
                <a:latin typeface="MS Office Symbol Bold" panose="01000000000000000000"/>
                <a:cs typeface="MS Office Symbol Bold" panose="01000000000000000000"/>
              </a:rPr>
              <a:t>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A</a:t>
            </a:r>
            <a:r>
              <a:rPr sz="2175" spc="-10" dirty="0">
                <a:latin typeface="Liberation Serif" panose="02020603050405020304"/>
                <a:cs typeface="Liberation Serif" panose="02020603050405020304"/>
              </a:rPr>
              <a:t>s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pirat</a:t>
            </a:r>
            <a:r>
              <a:rPr sz="2175" spc="10" dirty="0">
                <a:latin typeface="Liberation Serif" panose="02020603050405020304"/>
                <a:cs typeface="Liberation Serif" panose="02020603050405020304"/>
              </a:rPr>
              <a:t>i</a:t>
            </a:r>
            <a:r>
              <a:rPr sz="2175" spc="-10" dirty="0">
                <a:latin typeface="Liberation Serif" panose="02020603050405020304"/>
                <a:cs typeface="Liberation Serif" panose="02020603050405020304"/>
              </a:rPr>
              <a:t>o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n</a:t>
            </a:r>
            <a:r>
              <a:rPr sz="2175" spc="1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is</a:t>
            </a:r>
            <a:r>
              <a:rPr sz="2175" spc="-1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t</a:t>
            </a:r>
            <a:r>
              <a:rPr sz="2175" spc="5" dirty="0">
                <a:latin typeface="Liberation Serif" panose="02020603050405020304"/>
                <a:cs typeface="Liberation Serif" panose="02020603050405020304"/>
              </a:rPr>
              <a:t>h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e</a:t>
            </a:r>
            <a:r>
              <a:rPr sz="2175" spc="1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175" spc="-10" dirty="0">
                <a:latin typeface="Liberation Serif" panose="02020603050405020304"/>
                <a:cs typeface="Liberation Serif" panose="02020603050405020304"/>
              </a:rPr>
              <a:t>m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o</a:t>
            </a:r>
            <a:r>
              <a:rPr sz="2175" spc="-15" dirty="0">
                <a:latin typeface="Liberation Serif" panose="02020603050405020304"/>
                <a:cs typeface="Liberation Serif" panose="02020603050405020304"/>
              </a:rPr>
              <a:t>s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t </a:t>
            </a:r>
            <a:r>
              <a:rPr sz="2175" spc="-10" dirty="0">
                <a:latin typeface="Liberation Serif" panose="02020603050405020304"/>
                <a:cs typeface="Liberation Serif" panose="02020603050405020304"/>
              </a:rPr>
              <a:t>s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ig</a:t>
            </a:r>
            <a:r>
              <a:rPr sz="2175" spc="5" dirty="0">
                <a:latin typeface="Liberation Serif" panose="02020603050405020304"/>
                <a:cs typeface="Liberation Serif" panose="02020603050405020304"/>
              </a:rPr>
              <a:t>n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i</a:t>
            </a:r>
            <a:r>
              <a:rPr sz="2175" spc="5" dirty="0">
                <a:latin typeface="Liberation Serif" panose="02020603050405020304"/>
                <a:cs typeface="Liberation Serif" panose="02020603050405020304"/>
              </a:rPr>
              <a:t>f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ica</a:t>
            </a:r>
            <a:r>
              <a:rPr sz="2175" spc="5" dirty="0">
                <a:latin typeface="Liberation Serif" panose="02020603050405020304"/>
                <a:cs typeface="Liberation Serif" panose="02020603050405020304"/>
              </a:rPr>
              <a:t>n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t r</a:t>
            </a:r>
            <a:r>
              <a:rPr sz="2175" spc="10" dirty="0">
                <a:latin typeface="Liberation Serif" panose="02020603050405020304"/>
                <a:cs typeface="Liberation Serif" panose="02020603050405020304"/>
              </a:rPr>
              <a:t>i</a:t>
            </a:r>
            <a:r>
              <a:rPr sz="2175" spc="-15" dirty="0">
                <a:latin typeface="Liberation Serif" panose="02020603050405020304"/>
                <a:cs typeface="Liberation Serif" panose="02020603050405020304"/>
              </a:rPr>
              <a:t>s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k factor </a:t>
            </a:r>
            <a:r>
              <a:rPr sz="2175" spc="5" dirty="0">
                <a:latin typeface="Liberation Serif" panose="02020603050405020304"/>
                <a:cs typeface="Liberation Serif" panose="02020603050405020304"/>
              </a:rPr>
              <a:t>f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or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VA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P</a:t>
            </a:r>
            <a:endParaRPr sz="2175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297" y="2397132"/>
            <a:ext cx="1796554" cy="1312866"/>
          </a:xfrm>
          <a:custGeom>
            <a:avLst/>
            <a:gdLst/>
            <a:ahLst/>
            <a:cxnLst/>
            <a:rect l="l" t="t" r="r" b="b"/>
            <a:pathLst>
              <a:path w="1981200" h="1447800">
                <a:moveTo>
                  <a:pt x="1485900" y="0"/>
                </a:moveTo>
                <a:lnTo>
                  <a:pt x="0" y="0"/>
                </a:lnTo>
                <a:lnTo>
                  <a:pt x="0" y="1447800"/>
                </a:lnTo>
                <a:lnTo>
                  <a:pt x="1485900" y="1447800"/>
                </a:lnTo>
                <a:lnTo>
                  <a:pt x="1981200" y="723900"/>
                </a:lnTo>
                <a:lnTo>
                  <a:pt x="1485900" y="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5" name="object 5"/>
          <p:cNvSpPr/>
          <p:nvPr/>
        </p:nvSpPr>
        <p:spPr>
          <a:xfrm>
            <a:off x="807297" y="2397132"/>
            <a:ext cx="1796554" cy="1312866"/>
          </a:xfrm>
          <a:custGeom>
            <a:avLst/>
            <a:gdLst/>
            <a:ahLst/>
            <a:cxnLst/>
            <a:rect l="l" t="t" r="r" b="b"/>
            <a:pathLst>
              <a:path w="1981200" h="1447800">
                <a:moveTo>
                  <a:pt x="0" y="0"/>
                </a:moveTo>
                <a:lnTo>
                  <a:pt x="1485900" y="0"/>
                </a:lnTo>
                <a:lnTo>
                  <a:pt x="1981200" y="723900"/>
                </a:lnTo>
                <a:lnTo>
                  <a:pt x="14859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6" name="object 6"/>
          <p:cNvSpPr/>
          <p:nvPr/>
        </p:nvSpPr>
        <p:spPr>
          <a:xfrm>
            <a:off x="807297" y="23971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7" name="object 7"/>
          <p:cNvSpPr/>
          <p:nvPr/>
        </p:nvSpPr>
        <p:spPr>
          <a:xfrm>
            <a:off x="2603852" y="3709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8" name="object 8"/>
          <p:cNvSpPr/>
          <p:nvPr/>
        </p:nvSpPr>
        <p:spPr>
          <a:xfrm>
            <a:off x="3709424" y="2397132"/>
            <a:ext cx="2488688" cy="1312866"/>
          </a:xfrm>
          <a:custGeom>
            <a:avLst/>
            <a:gdLst/>
            <a:ahLst/>
            <a:cxnLst/>
            <a:rect l="l" t="t" r="r" b="b"/>
            <a:pathLst>
              <a:path w="2744470" h="1447800">
                <a:moveTo>
                  <a:pt x="2057400" y="0"/>
                </a:moveTo>
                <a:lnTo>
                  <a:pt x="0" y="0"/>
                </a:lnTo>
                <a:lnTo>
                  <a:pt x="685800" y="723900"/>
                </a:lnTo>
                <a:lnTo>
                  <a:pt x="0" y="1447800"/>
                </a:lnTo>
                <a:lnTo>
                  <a:pt x="2057400" y="1447800"/>
                </a:lnTo>
                <a:lnTo>
                  <a:pt x="2744470" y="7239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9" name="object 9"/>
          <p:cNvSpPr/>
          <p:nvPr/>
        </p:nvSpPr>
        <p:spPr>
          <a:xfrm>
            <a:off x="3709424" y="2397132"/>
            <a:ext cx="2488688" cy="1312866"/>
          </a:xfrm>
          <a:custGeom>
            <a:avLst/>
            <a:gdLst/>
            <a:ahLst/>
            <a:cxnLst/>
            <a:rect l="l" t="t" r="r" b="b"/>
            <a:pathLst>
              <a:path w="2744470" h="1447800">
                <a:moveTo>
                  <a:pt x="0" y="0"/>
                </a:moveTo>
                <a:lnTo>
                  <a:pt x="2057400" y="0"/>
                </a:lnTo>
                <a:lnTo>
                  <a:pt x="2744470" y="723900"/>
                </a:lnTo>
                <a:lnTo>
                  <a:pt x="2057400" y="1447800"/>
                </a:lnTo>
                <a:lnTo>
                  <a:pt x="0" y="1447800"/>
                </a:lnTo>
                <a:lnTo>
                  <a:pt x="685800" y="7239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0" name="object 10"/>
          <p:cNvSpPr/>
          <p:nvPr/>
        </p:nvSpPr>
        <p:spPr>
          <a:xfrm>
            <a:off x="3709424" y="23971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1" name="object 11"/>
          <p:cNvSpPr txBox="1"/>
          <p:nvPr/>
        </p:nvSpPr>
        <p:spPr>
          <a:xfrm>
            <a:off x="848756" y="2500779"/>
            <a:ext cx="1433213" cy="9207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 marR="5080">
              <a:lnSpc>
                <a:spcPct val="136000"/>
              </a:lnSpc>
              <a:spcBef>
                <a:spcPts val="100"/>
              </a:spcBef>
            </a:pPr>
            <a:r>
              <a:rPr sz="1450" spc="-5" dirty="0">
                <a:latin typeface="Liberation Serif" panose="02020603050405020304"/>
                <a:cs typeface="Liberation Serif" panose="02020603050405020304"/>
              </a:rPr>
              <a:t>Bacterial  colonization </a:t>
            </a:r>
            <a:r>
              <a:rPr sz="1450" dirty="0">
                <a:latin typeface="Liberation Serif" panose="02020603050405020304"/>
                <a:cs typeface="Liberation Serif" panose="02020603050405020304"/>
              </a:rPr>
              <a:t>of  Aerodigestive</a:t>
            </a:r>
            <a:r>
              <a:rPr sz="1450" spc="-7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1450" spc="-5" dirty="0">
                <a:latin typeface="Liberation Serif" panose="02020603050405020304"/>
                <a:cs typeface="Liberation Serif" panose="02020603050405020304"/>
              </a:rPr>
              <a:t>tract</a:t>
            </a:r>
            <a:endParaRPr sz="1450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19971" y="2397132"/>
            <a:ext cx="2280242" cy="1312866"/>
          </a:xfrm>
          <a:custGeom>
            <a:avLst/>
            <a:gdLst/>
            <a:ahLst/>
            <a:cxnLst/>
            <a:rect l="l" t="t" r="r" b="b"/>
            <a:pathLst>
              <a:path w="2514600" h="1447800">
                <a:moveTo>
                  <a:pt x="1885949" y="0"/>
                </a:moveTo>
                <a:lnTo>
                  <a:pt x="0" y="0"/>
                </a:lnTo>
                <a:lnTo>
                  <a:pt x="627380" y="723900"/>
                </a:lnTo>
                <a:lnTo>
                  <a:pt x="0" y="1447800"/>
                </a:lnTo>
                <a:lnTo>
                  <a:pt x="1885949" y="1447800"/>
                </a:lnTo>
                <a:lnTo>
                  <a:pt x="2514599" y="723900"/>
                </a:lnTo>
                <a:lnTo>
                  <a:pt x="1885949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3" name="object 13"/>
          <p:cNvSpPr/>
          <p:nvPr/>
        </p:nvSpPr>
        <p:spPr>
          <a:xfrm>
            <a:off x="2019971" y="2397132"/>
            <a:ext cx="2280242" cy="1312866"/>
          </a:xfrm>
          <a:custGeom>
            <a:avLst/>
            <a:gdLst/>
            <a:ahLst/>
            <a:cxnLst/>
            <a:rect l="l" t="t" r="r" b="b"/>
            <a:pathLst>
              <a:path w="2514600" h="1447800">
                <a:moveTo>
                  <a:pt x="0" y="0"/>
                </a:moveTo>
                <a:lnTo>
                  <a:pt x="1885949" y="0"/>
                </a:lnTo>
                <a:lnTo>
                  <a:pt x="2514599" y="723900"/>
                </a:lnTo>
                <a:lnTo>
                  <a:pt x="1885949" y="1447800"/>
                </a:lnTo>
                <a:lnTo>
                  <a:pt x="0" y="1447800"/>
                </a:lnTo>
                <a:lnTo>
                  <a:pt x="627380" y="7239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4" name="object 14"/>
          <p:cNvSpPr/>
          <p:nvPr/>
        </p:nvSpPr>
        <p:spPr>
          <a:xfrm>
            <a:off x="2019971" y="23971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5" name="object 15"/>
          <p:cNvSpPr/>
          <p:nvPr/>
        </p:nvSpPr>
        <p:spPr>
          <a:xfrm>
            <a:off x="4300213" y="3709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6" name="object 16"/>
          <p:cNvSpPr txBox="1"/>
          <p:nvPr/>
        </p:nvSpPr>
        <p:spPr>
          <a:xfrm>
            <a:off x="2352795" y="2399436"/>
            <a:ext cx="1529374" cy="119443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51155" marR="5080" indent="-339090">
              <a:lnSpc>
                <a:spcPct val="100000"/>
              </a:lnSpc>
              <a:spcBef>
                <a:spcPts val="100"/>
              </a:spcBef>
            </a:pPr>
            <a:r>
              <a:rPr sz="1540" spc="-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Aspiration </a:t>
            </a:r>
            <a:r>
              <a:rPr sz="1540" spc="-10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of  </a:t>
            </a:r>
            <a:r>
              <a:rPr sz="1540" spc="-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contaminated  secretions past  </a:t>
            </a:r>
            <a:r>
              <a:rPr sz="1540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the cuff </a:t>
            </a:r>
            <a:r>
              <a:rPr sz="1540" spc="-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to the  </a:t>
            </a:r>
            <a:r>
              <a:rPr sz="1540" spc="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lower</a:t>
            </a:r>
            <a:r>
              <a:rPr sz="1540" spc="-2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1540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airways</a:t>
            </a:r>
            <a:endParaRPr sz="1540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4013" y="2606731"/>
            <a:ext cx="1798857" cy="7632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51155" marR="5080" indent="-339090">
              <a:lnSpc>
                <a:spcPct val="100000"/>
              </a:lnSpc>
              <a:spcBef>
                <a:spcPts val="100"/>
              </a:spcBef>
            </a:pPr>
            <a:r>
              <a:rPr sz="1630" spc="-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Bacteria </a:t>
            </a:r>
            <a:r>
              <a:rPr sz="1630" spc="-10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entered </a:t>
            </a:r>
            <a:r>
              <a:rPr sz="1630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in </a:t>
            </a:r>
            <a:r>
              <a:rPr sz="1630" spc="-10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to  the </a:t>
            </a:r>
            <a:r>
              <a:rPr sz="1630" spc="-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Lower  respiratory</a:t>
            </a:r>
            <a:r>
              <a:rPr sz="1630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1630" spc="-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tract</a:t>
            </a:r>
            <a:endParaRPr sz="1630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6959" y="2258936"/>
            <a:ext cx="1796554" cy="1285875"/>
          </a:xfrm>
          <a:prstGeom prst="rect">
            <a:avLst/>
          </a:prstGeom>
          <a:solidFill>
            <a:srgbClr val="FF3300"/>
          </a:solidFill>
          <a:ln w="2551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60">
              <a:latin typeface="Times New Roman" panose="02020603050405020304"/>
              <a:cs typeface="Times New Roman" panose="02020603050405020304"/>
            </a:endParaRPr>
          </a:p>
          <a:p>
            <a:pPr marL="338455">
              <a:lnSpc>
                <a:spcPct val="100000"/>
              </a:lnSpc>
              <a:spcBef>
                <a:spcPts val="1970"/>
              </a:spcBef>
            </a:pPr>
            <a:r>
              <a:rPr sz="217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Incidence</a:t>
            </a:r>
            <a:r>
              <a:rPr sz="2175" spc="-2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175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of</a:t>
            </a:r>
            <a:endParaRPr sz="2175">
              <a:latin typeface="Liberation Serif" panose="02020603050405020304"/>
              <a:cs typeface="Liberation Serif" panose="02020603050405020304"/>
            </a:endParaRPr>
          </a:p>
          <a:p>
            <a:pPr marL="966470">
              <a:lnSpc>
                <a:spcPct val="100000"/>
              </a:lnSpc>
            </a:pPr>
            <a:r>
              <a:rPr sz="2175" spc="-10" dirty="0">
                <a:solidFill>
                  <a:srgbClr val="FFFFFF"/>
                </a:solidFill>
                <a:latin typeface="Liberation Serif" panose="02020603050405020304"/>
                <a:cs typeface="Liberation Serif" panose="02020603050405020304"/>
              </a:rPr>
              <a:t>VAP</a:t>
            </a:r>
            <a:endParaRPr sz="2175">
              <a:latin typeface="Liberation Serif" panose="02020603050405020304"/>
              <a:cs typeface="Liberation Serif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35" y="945515"/>
            <a:ext cx="7357110" cy="40132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40" spc="-5" dirty="0"/>
              <a:t>Role </a:t>
            </a:r>
            <a:r>
              <a:rPr sz="2540" dirty="0"/>
              <a:t>of </a:t>
            </a:r>
            <a:r>
              <a:rPr sz="2540" spc="-5" dirty="0"/>
              <a:t>oropharyngeal </a:t>
            </a:r>
            <a:r>
              <a:rPr sz="2540" dirty="0"/>
              <a:t>&amp; </a:t>
            </a:r>
            <a:r>
              <a:rPr sz="2540" spc="-5" dirty="0"/>
              <a:t>gastric colonization in</a:t>
            </a:r>
            <a:r>
              <a:rPr sz="2540" spc="-65" dirty="0"/>
              <a:t> </a:t>
            </a:r>
            <a:r>
              <a:rPr sz="2540" spc="-5" dirty="0"/>
              <a:t>VAP</a:t>
            </a:r>
            <a:endParaRPr sz="2540"/>
          </a:p>
        </p:txBody>
      </p:sp>
      <p:sp>
        <p:nvSpPr>
          <p:cNvPr id="3" name="object 3"/>
          <p:cNvSpPr txBox="1"/>
          <p:nvPr/>
        </p:nvSpPr>
        <p:spPr>
          <a:xfrm>
            <a:off x="5898574" y="5333551"/>
            <a:ext cx="102496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1815" dirty="0">
                <a:latin typeface="Liberation Serif" panose="02020603050405020304"/>
                <a:cs typeface="Liberation Serif" panose="02020603050405020304"/>
              </a:rPr>
              <a:t>e</a:t>
            </a:r>
            <a:endParaRPr sz="1815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20980" y="1981200"/>
            <a:ext cx="8468360" cy="386334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Oropharyngeal</a:t>
            </a:r>
            <a:r>
              <a:rPr sz="2000" spc="-10" dirty="0"/>
              <a:t> colonization:</a:t>
            </a:r>
            <a:endParaRPr sz="2000" spc="-10" dirty="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00" marR="130810">
              <a:lnSpc>
                <a:spcPct val="95000"/>
              </a:lnSpc>
              <a:buSzPct val="58000"/>
              <a:buFont typeface="MS Office Symbol Bold" panose="01000000000000000000"/>
              <a:buChar char=""/>
              <a:tabLst>
                <a:tab pos="318770" algn="l"/>
              </a:tabLst>
            </a:pP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Aspiration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of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oropharyngeal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pathogens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around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the  endotracheal tube cuff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is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primary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routes of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bacterial 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entry into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lower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respiratory</a:t>
            </a:r>
            <a:r>
              <a:rPr sz="2000" b="0" spc="2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tract</a:t>
            </a:r>
            <a:endParaRPr sz="2000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"/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00" marR="516890">
              <a:lnSpc>
                <a:spcPts val="2230"/>
              </a:lnSpc>
              <a:buSzPct val="45000"/>
              <a:buFont typeface="MS Office Symbol Bold" panose="01000000000000000000"/>
              <a:buChar char=""/>
              <a:tabLst>
                <a:tab pos="266700" algn="l"/>
              </a:tabLst>
            </a:pPr>
            <a:r>
              <a:rPr sz="2000" b="0" dirty="0">
                <a:latin typeface="Liberation Serif" panose="02020603050405020304"/>
                <a:cs typeface="Liberation Serif" panose="02020603050405020304"/>
              </a:rPr>
              <a:t>ETT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is commonly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made of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PVC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&amp;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bacteria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easily 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adhere </a:t>
            </a:r>
            <a:r>
              <a:rPr sz="2000" b="0" spc="5" dirty="0">
                <a:latin typeface="Liberation Serif" panose="02020603050405020304"/>
                <a:cs typeface="Liberation Serif" panose="02020603050405020304"/>
              </a:rPr>
              <a:t>to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its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internal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surface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and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from</a:t>
            </a:r>
            <a:r>
              <a:rPr sz="2000" b="0" spc="1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Biofilm</a:t>
            </a:r>
            <a:endParaRPr sz="2000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00">
              <a:lnSpc>
                <a:spcPts val="3055"/>
              </a:lnSpc>
            </a:pPr>
            <a:r>
              <a:rPr sz="2000" spc="-5" dirty="0"/>
              <a:t>Gastric</a:t>
            </a:r>
            <a:r>
              <a:rPr sz="2000" spc="-10" dirty="0"/>
              <a:t> colonization:</a:t>
            </a:r>
            <a:endParaRPr sz="2000" spc="-10" dirty="0"/>
          </a:p>
          <a:p>
            <a:pPr marL="88900" marR="500380">
              <a:lnSpc>
                <a:spcPts val="2240"/>
              </a:lnSpc>
              <a:spcBef>
                <a:spcPts val="145"/>
              </a:spcBef>
            </a:pP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The stomach is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potential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reservoirs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for MDR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Gr -v</a:t>
            </a:r>
            <a:r>
              <a:rPr lang="en-IN" sz="2000" b="0" spc="-5" dirty="0">
                <a:latin typeface="Liberation Serif" panose="02020603050405020304"/>
                <a:cs typeface="Liberation Serif" panose="02020603050405020304"/>
              </a:rPr>
              <a:t>e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pathogens</a:t>
            </a:r>
            <a:endParaRPr sz="2000">
              <a:latin typeface="Liberation Serif" panose="02020603050405020304"/>
              <a:cs typeface="Liberation Serif" panose="02020603050405020304"/>
            </a:endParaRPr>
          </a:p>
          <a:p>
            <a:pPr marL="88900" marR="17780">
              <a:lnSpc>
                <a:spcPts val="2230"/>
              </a:lnSpc>
              <a:spcBef>
                <a:spcPts val="5"/>
              </a:spcBef>
            </a:pP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chief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predisposing factors for gastric colonization</a:t>
            </a:r>
            <a:r>
              <a:rPr lang="en-IN" sz="2000" b="0" spc="-5" dirty="0">
                <a:latin typeface="Liberation Serif" panose="02020603050405020304"/>
                <a:cs typeface="Liberation Serif" panose="02020603050405020304"/>
              </a:rPr>
              <a:t>,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 gastric </a:t>
            </a:r>
            <a:r>
              <a:rPr sz="2000" b="0" dirty="0">
                <a:latin typeface="Liberation Serif" panose="02020603050405020304"/>
                <a:cs typeface="Liberation Serif" panose="02020603050405020304"/>
              </a:rPr>
              <a:t>pH, enteral</a:t>
            </a:r>
            <a:r>
              <a:rPr sz="2000" b="0" spc="2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000" b="0" spc="-5" dirty="0">
                <a:latin typeface="Liberation Serif" panose="02020603050405020304"/>
                <a:cs typeface="Liberation Serif" panose="02020603050405020304"/>
              </a:rPr>
              <a:t>nutrition</a:t>
            </a:r>
            <a:endParaRPr sz="2000">
              <a:latin typeface="Liberation Serif" panose="02020603050405020304"/>
              <a:cs typeface="Liberation Serif" panose="020206030504050203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-105410" y="-109855"/>
            <a:ext cx="9452610" cy="690816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03275"/>
            <a:ext cx="3128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I</a:t>
            </a:r>
            <a:r>
              <a:rPr sz="2850" spc="15" dirty="0"/>
              <a:t>NTRODUCTION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535940" y="1628597"/>
            <a:ext cx="7279005" cy="427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22301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287020" algn="l"/>
              </a:tabLst>
            </a:pPr>
            <a:r>
              <a:rPr sz="2800" dirty="0">
                <a:latin typeface="Century Schoolbook" panose="02040604050505020304"/>
                <a:cs typeface="Century Schoolbook" panose="02040604050505020304"/>
              </a:rPr>
              <a:t>Nosocomial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pneumonia pneumonia  acquired while in a</a:t>
            </a:r>
            <a:r>
              <a:rPr sz="2800" spc="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hospital</a:t>
            </a:r>
            <a:endParaRPr sz="2800">
              <a:latin typeface="Century Schoolbook" panose="02040604050505020304"/>
              <a:cs typeface="Century Schoolbook" panose="02040604050505020304"/>
            </a:endParaRPr>
          </a:p>
          <a:p>
            <a:pPr marL="286385" marR="1318895" indent="-274320">
              <a:lnSpc>
                <a:spcPct val="100000"/>
              </a:lnSpc>
              <a:spcBef>
                <a:spcPts val="59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287020" algn="l"/>
              </a:tabLst>
            </a:pP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From </a:t>
            </a:r>
            <a:r>
              <a:rPr sz="2800" spc="-10" dirty="0">
                <a:latin typeface="Century Schoolbook" panose="02040604050505020304"/>
                <a:cs typeface="Century Schoolbook" panose="02040604050505020304"/>
              </a:rPr>
              <a:t>the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Latin word </a:t>
            </a:r>
            <a:r>
              <a:rPr sz="2800" i="1" spc="-5" dirty="0">
                <a:latin typeface="Century Schoolbook" panose="02040604050505020304"/>
                <a:cs typeface="Century Schoolbook" panose="02040604050505020304"/>
              </a:rPr>
              <a:t>nosocomium:  </a:t>
            </a:r>
            <a:r>
              <a:rPr sz="2800" i="1" spc="-5" dirty="0">
                <a:latin typeface="Century Schoolbook" panose="02040604050505020304"/>
                <a:cs typeface="Century Schoolbook" panose="02040604050505020304"/>
              </a:rPr>
              <a:t>“hospital”</a:t>
            </a:r>
            <a:endParaRPr sz="2800">
              <a:latin typeface="Century Schoolbook" panose="02040604050505020304"/>
              <a:cs typeface="Century Schoolbook" panose="02040604050505020304"/>
            </a:endParaRPr>
          </a:p>
          <a:p>
            <a:pPr marL="287020" indent="-274320">
              <a:lnSpc>
                <a:spcPct val="100000"/>
              </a:lnSpc>
              <a:spcBef>
                <a:spcPts val="61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287020" algn="l"/>
              </a:tabLst>
            </a:pP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Classically divided</a:t>
            </a:r>
            <a:r>
              <a:rPr sz="2800" spc="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into:</a:t>
            </a:r>
            <a:endParaRPr sz="2800">
              <a:latin typeface="Century Schoolbook" panose="02040604050505020304"/>
              <a:cs typeface="Century Schoolbook" panose="02040604050505020304"/>
            </a:endParaRPr>
          </a:p>
          <a:p>
            <a:pPr marL="652780" lvl="1" indent="-274955">
              <a:lnSpc>
                <a:spcPct val="100000"/>
              </a:lnSpc>
              <a:spcBef>
                <a:spcPts val="675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653415" algn="l"/>
              </a:tabLst>
            </a:pP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Hospital-acquired pneumonia</a:t>
            </a:r>
            <a:r>
              <a:rPr sz="2800" spc="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(HAP)</a:t>
            </a:r>
            <a:endParaRPr sz="2800">
              <a:latin typeface="Century Schoolbook" panose="02040604050505020304"/>
              <a:cs typeface="Century Schoolbook" panose="02040604050505020304"/>
            </a:endParaRPr>
          </a:p>
          <a:p>
            <a:pPr marL="652780" lvl="1" indent="-274955">
              <a:lnSpc>
                <a:spcPct val="100000"/>
              </a:lnSpc>
              <a:spcBef>
                <a:spcPts val="67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653415" algn="l"/>
              </a:tabLst>
            </a:pP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Ventilator-associated pneumonia</a:t>
            </a:r>
            <a:r>
              <a:rPr sz="2800" spc="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(VAP)</a:t>
            </a:r>
            <a:endParaRPr sz="2800">
              <a:latin typeface="Century Schoolbook" panose="02040604050505020304"/>
              <a:cs typeface="Century Schoolbook" panose="02040604050505020304"/>
            </a:endParaRPr>
          </a:p>
          <a:p>
            <a:pPr marL="652780" marR="5080" lvl="1" indent="-274320">
              <a:lnSpc>
                <a:spcPct val="100000"/>
              </a:lnSpc>
              <a:spcBef>
                <a:spcPts val="675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653415" algn="l"/>
              </a:tabLst>
            </a:pPr>
            <a:r>
              <a:rPr sz="2800" spc="-10" dirty="0">
                <a:latin typeface="Century Schoolbook" panose="02040604050505020304"/>
                <a:cs typeface="Century Schoolbook" panose="02040604050505020304"/>
              </a:rPr>
              <a:t>Recently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has </a:t>
            </a:r>
            <a:r>
              <a:rPr sz="2800" spc="-10" dirty="0">
                <a:latin typeface="Century Schoolbook" panose="02040604050505020304"/>
                <a:cs typeface="Century Schoolbook" panose="02040604050505020304"/>
              </a:rPr>
              <a:t>also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been applied to health  care–associated </a:t>
            </a:r>
            <a:r>
              <a:rPr sz="2800" spc="-10" dirty="0">
                <a:latin typeface="Century Schoolbook" panose="02040604050505020304"/>
                <a:cs typeface="Century Schoolbook" panose="02040604050505020304"/>
              </a:rPr>
              <a:t>pneumonia</a:t>
            </a:r>
            <a:r>
              <a:rPr sz="2800" spc="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800" spc="-5" dirty="0">
                <a:latin typeface="Century Schoolbook" panose="02040604050505020304"/>
                <a:cs typeface="Century Schoolbook" panose="02040604050505020304"/>
              </a:rPr>
              <a:t>(HCAP)</a:t>
            </a:r>
            <a:endParaRPr sz="28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-52070" y="-96520"/>
            <a:ext cx="9324975" cy="69932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2175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643" y="5917628"/>
            <a:ext cx="7465244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  <a:tabLst>
                <a:tab pos="4469765" algn="l"/>
              </a:tabLst>
            </a:pPr>
            <a:r>
              <a:rPr sz="1200" spc="1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Your </a:t>
            </a:r>
            <a:r>
              <a:rPr sz="1200" spc="1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Address,	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FILE: </a:t>
            </a:r>
            <a:r>
              <a:rPr sz="1800" b="1" spc="30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HAP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presentation.odp  </a:t>
            </a:r>
            <a:r>
              <a:rPr sz="1800" b="1" spc="15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/  03-1-24  / 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Page</a:t>
            </a:r>
            <a:r>
              <a:rPr sz="1800" b="1" spc="-11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14</a:t>
            </a:r>
            <a:endParaRPr sz="1800" baseline="4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6158865" algn="l"/>
              </a:tabLst>
            </a:pPr>
            <a:r>
              <a:rPr sz="1200" spc="1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Your</a:t>
            </a:r>
            <a:r>
              <a:rPr sz="1200" spc="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1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Institute</a:t>
            </a:r>
            <a:r>
              <a:rPr sz="1800" b="1" spc="22" baseline="4000" dirty="0">
                <a:solidFill>
                  <a:srgbClr val="0000FF"/>
                </a:solidFill>
                <a:latin typeface="Arial" panose="020B0604020202020204"/>
                <a:cs typeface="Arial" panose="020B0604020202020204"/>
                <a:hlinkClick r:id="rId1"/>
              </a:rPr>
              <a:t>our.Email@somewhere.com</a:t>
            </a:r>
            <a:endParaRPr sz="1800" baseline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96" y="5778400"/>
            <a:ext cx="8537264" cy="6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4" name="object 4"/>
          <p:cNvSpPr/>
          <p:nvPr/>
        </p:nvSpPr>
        <p:spPr>
          <a:xfrm>
            <a:off x="361523" y="5874560"/>
            <a:ext cx="894409" cy="46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5" name="object 5"/>
          <p:cNvSpPr txBox="1"/>
          <p:nvPr/>
        </p:nvSpPr>
        <p:spPr>
          <a:xfrm>
            <a:off x="300499" y="502554"/>
            <a:ext cx="8537299" cy="9271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34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17145" algn="ctr">
              <a:lnSpc>
                <a:spcPct val="100000"/>
              </a:lnSpc>
            </a:pPr>
            <a:r>
              <a:rPr sz="3600" spc="-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Diagnosis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083" y="1596780"/>
            <a:ext cx="6709042" cy="3031490"/>
          </a:xfrm>
          <a:prstGeom prst="rect">
            <a:avLst/>
          </a:prstGeom>
        </p:spPr>
        <p:txBody>
          <a:bodyPr vert="horz" wrap="square" lIns="0" tIns="10872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000"/>
              <a:buChar char="•"/>
              <a:tabLst>
                <a:tab pos="9398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guidelines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address two separate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diagnostic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strategies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HAP, VAP, and</a:t>
            </a:r>
            <a:r>
              <a:rPr sz="2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HCAP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 panose="02020603050405020304"/>
              <a:buChar char="•"/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93345" indent="-81280">
              <a:lnSpc>
                <a:spcPct val="100000"/>
              </a:lnSpc>
              <a:buSzPct val="94000"/>
              <a:buFont typeface="Times New Roman" panose="02020603050405020304"/>
              <a:buChar char="•"/>
              <a:tabLst>
                <a:tab pos="9398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Clinical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strategy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93345" indent="-81280">
              <a:lnSpc>
                <a:spcPct val="100000"/>
              </a:lnSpc>
              <a:spcBef>
                <a:spcPts val="15"/>
              </a:spcBef>
              <a:buSzPct val="94000"/>
              <a:buChar char="•"/>
              <a:tabLst>
                <a:tab pos="93980" algn="l"/>
              </a:tabLst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And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93345" indent="-81280">
              <a:lnSpc>
                <a:spcPct val="100000"/>
              </a:lnSpc>
              <a:spcBef>
                <a:spcPts val="15"/>
              </a:spcBef>
              <a:buSzPct val="94000"/>
              <a:buFont typeface="Times New Roman" panose="02020603050405020304"/>
              <a:buChar char="•"/>
              <a:tabLst>
                <a:tab pos="9398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Bacteriologic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strategy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303" y="5925721"/>
            <a:ext cx="8727029" cy="556142"/>
          </a:xfrm>
          <a:custGeom>
            <a:avLst/>
            <a:gdLst/>
            <a:ahLst/>
            <a:cxnLst/>
            <a:rect l="l" t="t" r="r" b="b"/>
            <a:pathLst>
              <a:path w="10193655" h="649604">
                <a:moveTo>
                  <a:pt x="0" y="0"/>
                </a:moveTo>
                <a:lnTo>
                  <a:pt x="10193399" y="0"/>
                </a:lnTo>
                <a:lnTo>
                  <a:pt x="10193399" y="649439"/>
                </a:lnTo>
                <a:lnTo>
                  <a:pt x="0" y="6494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5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7896" y="5778400"/>
            <a:ext cx="8537264" cy="616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5" name="object 5"/>
          <p:cNvSpPr txBox="1"/>
          <p:nvPr/>
        </p:nvSpPr>
        <p:spPr>
          <a:xfrm>
            <a:off x="300499" y="502554"/>
            <a:ext cx="8537299" cy="9271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34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44450" algn="ctr">
              <a:lnSpc>
                <a:spcPct val="100000"/>
              </a:lnSpc>
            </a:pPr>
            <a:r>
              <a:rPr sz="385" dirty="0">
                <a:solidFill>
                  <a:srgbClr val="0000FF"/>
                </a:solidFill>
                <a:latin typeface="Tahoma" panose="020B0604030504040204"/>
                <a:cs typeface="Tahoma" panose="020B0604030504040204"/>
              </a:rPr>
              <a:t></a:t>
            </a:r>
            <a:r>
              <a:rPr sz="3600" b="1" spc="-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Clinica</a:t>
            </a:r>
            <a:r>
              <a:rPr sz="36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3600" b="1" spc="-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strategy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397" y="1592431"/>
            <a:ext cx="4400210" cy="3909060"/>
          </a:xfrm>
          <a:prstGeom prst="rect">
            <a:avLst/>
          </a:prstGeom>
        </p:spPr>
        <p:txBody>
          <a:bodyPr vert="horz" wrap="square" lIns="0" tIns="10872" rIns="0" bIns="0" rtlCol="0">
            <a:spAutoFit/>
          </a:bodyPr>
          <a:lstStyle/>
          <a:p>
            <a:pPr marL="137795" indent="-125730">
              <a:lnSpc>
                <a:spcPts val="3180"/>
              </a:lnSpc>
              <a:spcBef>
                <a:spcPts val="100"/>
              </a:spcBef>
              <a:buSzPct val="96000"/>
              <a:buFont typeface="Times New Roman" panose="02020603050405020304"/>
              <a:buChar char="•"/>
              <a:tabLst>
                <a:tab pos="138430" algn="l"/>
              </a:tabLst>
            </a:pPr>
            <a:r>
              <a:rPr sz="2395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Clinical</a:t>
            </a: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1052195" lvl="1" indent="-125730">
              <a:lnSpc>
                <a:spcPts val="3000"/>
              </a:lnSpc>
              <a:buSzPct val="96000"/>
              <a:buChar char="•"/>
              <a:tabLst>
                <a:tab pos="1052830" algn="l"/>
              </a:tabLst>
            </a:pPr>
            <a:r>
              <a:rPr sz="2395" spc="-5" dirty="0">
                <a:latin typeface="Times New Roman" panose="02020603050405020304"/>
                <a:cs typeface="Times New Roman" panose="02020603050405020304"/>
              </a:rPr>
              <a:t>Fever</a:t>
            </a:r>
            <a:r>
              <a:rPr sz="239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95" dirty="0">
                <a:latin typeface="Times New Roman" panose="02020603050405020304"/>
                <a:cs typeface="Times New Roman" panose="02020603050405020304"/>
              </a:rPr>
              <a:t>(&gt;380C)</a:t>
            </a: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1052195" lvl="1" indent="-125730">
              <a:lnSpc>
                <a:spcPts val="3000"/>
              </a:lnSpc>
              <a:buSzPct val="96000"/>
              <a:buChar char="•"/>
              <a:tabLst>
                <a:tab pos="1052830" algn="l"/>
              </a:tabLst>
            </a:pPr>
            <a:r>
              <a:rPr sz="2395" spc="-10" dirty="0">
                <a:latin typeface="Times New Roman" panose="02020603050405020304"/>
                <a:cs typeface="Times New Roman" panose="02020603050405020304"/>
              </a:rPr>
              <a:t>Cough </a:t>
            </a:r>
            <a:r>
              <a:rPr sz="2395" spc="-5" dirty="0"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395" dirty="0">
                <a:latin typeface="Times New Roman" panose="02020603050405020304"/>
                <a:cs typeface="Times New Roman" panose="02020603050405020304"/>
              </a:rPr>
              <a:t>purulent</a:t>
            </a:r>
            <a:r>
              <a:rPr sz="2395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95" spc="-5" dirty="0">
                <a:latin typeface="Times New Roman" panose="02020603050405020304"/>
                <a:cs typeface="Times New Roman" panose="02020603050405020304"/>
              </a:rPr>
              <a:t>sputum</a:t>
            </a: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137795" indent="-125730">
              <a:lnSpc>
                <a:spcPts val="3000"/>
              </a:lnSpc>
              <a:buSzPct val="96000"/>
              <a:buFont typeface="Times New Roman" panose="02020603050405020304"/>
              <a:buChar char="•"/>
              <a:tabLst>
                <a:tab pos="138430" algn="l"/>
              </a:tabLst>
            </a:pPr>
            <a:r>
              <a:rPr sz="2395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Radiographic</a:t>
            </a: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873760" marR="643890" lvl="1" indent="52705">
              <a:lnSpc>
                <a:spcPts val="3000"/>
              </a:lnSpc>
              <a:spcBef>
                <a:spcPts val="220"/>
              </a:spcBef>
              <a:buSzPct val="96000"/>
              <a:buChar char="•"/>
              <a:tabLst>
                <a:tab pos="1052830" algn="l"/>
              </a:tabLst>
            </a:pPr>
            <a:r>
              <a:rPr sz="2395" spc="-5" dirty="0">
                <a:latin typeface="Times New Roman" panose="02020603050405020304"/>
                <a:cs typeface="Times New Roman" panose="02020603050405020304"/>
              </a:rPr>
              <a:t>New </a:t>
            </a:r>
            <a:r>
              <a:rPr sz="2395" dirty="0">
                <a:latin typeface="Times New Roman" panose="02020603050405020304"/>
                <a:cs typeface="Times New Roman" panose="02020603050405020304"/>
              </a:rPr>
              <a:t>or progressive  </a:t>
            </a:r>
            <a:r>
              <a:rPr sz="2395" spc="-5" dirty="0">
                <a:latin typeface="Times New Roman" panose="02020603050405020304"/>
                <a:cs typeface="Times New Roman" panose="02020603050405020304"/>
              </a:rPr>
              <a:t>infiltrates </a:t>
            </a:r>
            <a:r>
              <a:rPr sz="239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2395" spc="-10" dirty="0">
                <a:latin typeface="Times New Roman" panose="02020603050405020304"/>
                <a:cs typeface="Times New Roman" panose="02020603050405020304"/>
              </a:rPr>
              <a:t>Chest</a:t>
            </a:r>
            <a:r>
              <a:rPr sz="2395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95" spc="-5" dirty="0">
                <a:latin typeface="Times New Roman" panose="02020603050405020304"/>
                <a:cs typeface="Times New Roman" panose="02020603050405020304"/>
              </a:rPr>
              <a:t>X-ray</a:t>
            </a: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137795" indent="-125730">
              <a:lnSpc>
                <a:spcPts val="2780"/>
              </a:lnSpc>
              <a:buSzPct val="96000"/>
              <a:buFont typeface="Times New Roman" panose="02020603050405020304"/>
              <a:buChar char="•"/>
              <a:tabLst>
                <a:tab pos="138430" algn="l"/>
              </a:tabLst>
            </a:pPr>
            <a:r>
              <a:rPr sz="2395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Laboratorial</a:t>
            </a: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873760" marR="162560" lvl="1" indent="52705">
              <a:lnSpc>
                <a:spcPts val="3000"/>
              </a:lnSpc>
              <a:spcBef>
                <a:spcPts val="220"/>
              </a:spcBef>
              <a:buSzPct val="96000"/>
              <a:buChar char="•"/>
              <a:tabLst>
                <a:tab pos="1052830" algn="l"/>
              </a:tabLst>
            </a:pPr>
            <a:r>
              <a:rPr sz="2395" spc="-5" dirty="0">
                <a:latin typeface="Times New Roman" panose="02020603050405020304"/>
                <a:cs typeface="Times New Roman" panose="02020603050405020304"/>
              </a:rPr>
              <a:t>Leukocytosis </a:t>
            </a:r>
            <a:r>
              <a:rPr sz="2395" dirty="0">
                <a:latin typeface="Times New Roman" panose="02020603050405020304"/>
                <a:cs typeface="Times New Roman" panose="02020603050405020304"/>
              </a:rPr>
              <a:t>or</a:t>
            </a:r>
            <a:r>
              <a:rPr sz="2395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95" spc="-5" dirty="0">
                <a:latin typeface="Times New Roman" panose="02020603050405020304"/>
                <a:cs typeface="Times New Roman" panose="02020603050405020304"/>
              </a:rPr>
              <a:t>leukopenia  </a:t>
            </a:r>
            <a:r>
              <a:rPr sz="2395" dirty="0">
                <a:latin typeface="Times New Roman" panose="02020603050405020304"/>
                <a:cs typeface="Times New Roman" panose="02020603050405020304"/>
              </a:rPr>
              <a:t>(Increase or decrease</a:t>
            </a:r>
            <a:r>
              <a:rPr sz="2395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95" spc="-5" dirty="0">
                <a:latin typeface="Times New Roman" panose="02020603050405020304"/>
                <a:cs typeface="Times New Roman" panose="02020603050405020304"/>
              </a:rPr>
              <a:t>WBC)</a:t>
            </a:r>
            <a:endParaRPr sz="2395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4966" y="1567710"/>
            <a:ext cx="3848241" cy="4077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643" y="5917628"/>
            <a:ext cx="7465244" cy="97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  <a:tabLst>
                <a:tab pos="4469765" algn="l"/>
              </a:tabLst>
            </a:pPr>
            <a:r>
              <a:rPr sz="1200" spc="1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Your </a:t>
            </a:r>
            <a:r>
              <a:rPr sz="1200" spc="1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Address,	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FILE: </a:t>
            </a:r>
            <a:r>
              <a:rPr sz="1800" b="1" spc="30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HAP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presentation.odp  </a:t>
            </a:r>
            <a:r>
              <a:rPr sz="1800" b="1" spc="15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/  03-1-24  / 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Page</a:t>
            </a:r>
            <a:r>
              <a:rPr sz="1800" b="1" spc="-11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16</a:t>
            </a:r>
            <a:endParaRPr sz="1800" baseline="4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6158865" algn="l"/>
              </a:tabLst>
            </a:pPr>
            <a:r>
              <a:rPr sz="1200" spc="1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Your</a:t>
            </a:r>
            <a:r>
              <a:rPr sz="1200" spc="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1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Institute	</a:t>
            </a:r>
            <a:r>
              <a:rPr sz="1800" b="1" spc="22" baseline="4000" dirty="0">
                <a:solidFill>
                  <a:srgbClr val="0000FF"/>
                </a:solidFill>
                <a:latin typeface="Arial" panose="020B0604020202020204"/>
                <a:cs typeface="Arial" panose="020B0604020202020204"/>
                <a:hlinkClick r:id="rId1"/>
              </a:rPr>
              <a:t>Your.Email@somewhere.com</a:t>
            </a:r>
            <a:endParaRPr sz="1800" baseline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96" y="5778400"/>
            <a:ext cx="8537264" cy="6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4" name="object 4"/>
          <p:cNvSpPr/>
          <p:nvPr/>
        </p:nvSpPr>
        <p:spPr>
          <a:xfrm>
            <a:off x="361523" y="5874560"/>
            <a:ext cx="894409" cy="46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5" name="object 5"/>
          <p:cNvSpPr/>
          <p:nvPr/>
        </p:nvSpPr>
        <p:spPr>
          <a:xfrm>
            <a:off x="228995" y="5925721"/>
            <a:ext cx="8727029" cy="556142"/>
          </a:xfrm>
          <a:custGeom>
            <a:avLst/>
            <a:gdLst/>
            <a:ahLst/>
            <a:cxnLst/>
            <a:rect l="l" t="t" r="r" b="b"/>
            <a:pathLst>
              <a:path w="10193655" h="649604">
                <a:moveTo>
                  <a:pt x="0" y="0"/>
                </a:moveTo>
                <a:lnTo>
                  <a:pt x="10193399" y="0"/>
                </a:lnTo>
                <a:lnTo>
                  <a:pt x="10193399" y="649439"/>
                </a:lnTo>
                <a:lnTo>
                  <a:pt x="0" y="6494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6" name="object 6"/>
          <p:cNvSpPr txBox="1"/>
          <p:nvPr/>
        </p:nvSpPr>
        <p:spPr>
          <a:xfrm>
            <a:off x="300499" y="502554"/>
            <a:ext cx="8537299" cy="8655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34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95">
              <a:latin typeface="Times New Roman" panose="02020603050405020304"/>
              <a:cs typeface="Times New Roman" panose="02020603050405020304"/>
            </a:endParaRPr>
          </a:p>
          <a:p>
            <a:pPr marL="15240" algn="ctr">
              <a:lnSpc>
                <a:spcPct val="100000"/>
              </a:lnSpc>
            </a:pPr>
            <a:r>
              <a:rPr sz="3200" spc="-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Microbiological Diagnosis </a:t>
            </a:r>
            <a:r>
              <a:rPr sz="32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200" spc="-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HAP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950" y="1594485"/>
            <a:ext cx="4325620" cy="3434080"/>
          </a:xfrm>
          <a:prstGeom prst="rect">
            <a:avLst/>
          </a:prstGeom>
        </p:spPr>
        <p:txBody>
          <a:bodyPr vert="horz" wrap="square" lIns="0" tIns="23920" rIns="0" bIns="0" rtlCol="0">
            <a:spAutoFit/>
          </a:bodyPr>
          <a:lstStyle/>
          <a:p>
            <a:pPr marL="12700" marR="79375" indent="45085">
              <a:lnSpc>
                <a:spcPts val="2850"/>
              </a:lnSpc>
              <a:spcBef>
                <a:spcPts val="220"/>
              </a:spcBef>
              <a:buSzPct val="96000"/>
              <a:buChar char="•"/>
              <a:tabLst>
                <a:tab pos="165735" algn="l"/>
              </a:tabLst>
            </a:pPr>
            <a:r>
              <a:rPr sz="2055" spc="-5" dirty="0">
                <a:latin typeface="Times New Roman" panose="02020603050405020304"/>
                <a:cs typeface="Times New Roman" panose="02020603050405020304"/>
              </a:rPr>
              <a:t>Suggestive Gram stain and </a:t>
            </a:r>
            <a:r>
              <a:rPr sz="2055" dirty="0">
                <a:latin typeface="Times New Roman" panose="02020603050405020304"/>
                <a:cs typeface="Times New Roman" panose="02020603050405020304"/>
              </a:rPr>
              <a:t>positive  </a:t>
            </a:r>
            <a:r>
              <a:rPr sz="2055" spc="-5" dirty="0">
                <a:latin typeface="Times New Roman" panose="02020603050405020304"/>
                <a:cs typeface="Times New Roman" panose="02020603050405020304"/>
              </a:rPr>
              <a:t>cultures</a:t>
            </a:r>
            <a:r>
              <a:rPr sz="205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5" dirty="0">
                <a:latin typeface="Times New Roman" panose="02020603050405020304"/>
                <a:cs typeface="Times New Roman" panose="02020603050405020304"/>
              </a:rPr>
              <a:t>of</a:t>
            </a:r>
            <a:endParaRPr sz="2055">
              <a:latin typeface="Times New Roman" panose="02020603050405020304"/>
              <a:cs typeface="Times New Roman" panose="02020603050405020304"/>
            </a:endParaRPr>
          </a:p>
          <a:p>
            <a:pPr marL="610235" lvl="1" indent="-99695">
              <a:lnSpc>
                <a:spcPts val="2520"/>
              </a:lnSpc>
              <a:buSzPct val="95000"/>
              <a:buChar char="•"/>
              <a:tabLst>
                <a:tab pos="610870" algn="l"/>
              </a:tabLst>
            </a:pPr>
            <a:r>
              <a:rPr sz="1885" spc="-5" dirty="0">
                <a:latin typeface="Times New Roman" panose="02020603050405020304"/>
                <a:cs typeface="Times New Roman" panose="02020603050405020304"/>
              </a:rPr>
              <a:t>Blood</a:t>
            </a:r>
            <a:r>
              <a:rPr sz="18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culture</a:t>
            </a:r>
            <a:endParaRPr sz="1885">
              <a:latin typeface="Times New Roman" panose="02020603050405020304"/>
              <a:cs typeface="Times New Roman" panose="02020603050405020304"/>
            </a:endParaRPr>
          </a:p>
          <a:p>
            <a:pPr marL="469900" marR="152400" lvl="1" indent="41275">
              <a:lnSpc>
                <a:spcPts val="2630"/>
              </a:lnSpc>
              <a:spcBef>
                <a:spcPts val="85"/>
              </a:spcBef>
              <a:buSzPct val="95000"/>
              <a:buChar char="•"/>
              <a:tabLst>
                <a:tab pos="610870" algn="l"/>
              </a:tabLst>
            </a:pPr>
            <a:r>
              <a:rPr sz="1885" spc="-5" dirty="0">
                <a:latin typeface="Times New Roman" panose="02020603050405020304"/>
                <a:cs typeface="Times New Roman" panose="02020603050405020304"/>
              </a:rPr>
              <a:t>Samples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lower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respiratory</a:t>
            </a:r>
            <a:r>
              <a:rPr sz="1885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tract  secretion should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be obtained 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including:</a:t>
            </a:r>
            <a:endParaRPr sz="1885">
              <a:latin typeface="Times New Roman" panose="02020603050405020304"/>
              <a:cs typeface="Times New Roman" panose="02020603050405020304"/>
            </a:endParaRPr>
          </a:p>
          <a:p>
            <a:pPr marL="610235" lvl="1" indent="-99695">
              <a:lnSpc>
                <a:spcPts val="2520"/>
              </a:lnSpc>
              <a:buSzPct val="95000"/>
              <a:buChar char="•"/>
              <a:tabLst>
                <a:tab pos="610870" algn="l"/>
              </a:tabLst>
            </a:pPr>
            <a:r>
              <a:rPr sz="1885" spc="-5" dirty="0">
                <a:latin typeface="Times New Roman" panose="02020603050405020304"/>
                <a:cs typeface="Times New Roman" panose="02020603050405020304"/>
              </a:rPr>
              <a:t>Endotracheal</a:t>
            </a:r>
            <a:r>
              <a:rPr sz="18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aspirate</a:t>
            </a:r>
            <a:endParaRPr sz="1885">
              <a:latin typeface="Times New Roman" panose="02020603050405020304"/>
              <a:cs typeface="Times New Roman" panose="02020603050405020304"/>
            </a:endParaRPr>
          </a:p>
          <a:p>
            <a:pPr marL="469900" marR="80645" lvl="1" indent="41275">
              <a:lnSpc>
                <a:spcPts val="2630"/>
              </a:lnSpc>
              <a:spcBef>
                <a:spcPts val="90"/>
              </a:spcBef>
              <a:buSzPct val="95000"/>
              <a:buChar char="•"/>
              <a:tabLst>
                <a:tab pos="610870" algn="l"/>
              </a:tabLst>
            </a:pPr>
            <a:r>
              <a:rPr sz="1885" spc="-5" dirty="0">
                <a:latin typeface="Times New Roman" panose="02020603050405020304"/>
                <a:cs typeface="Times New Roman" panose="02020603050405020304"/>
              </a:rPr>
              <a:t>BAL,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Protected specimen</a:t>
            </a:r>
            <a:r>
              <a:rPr sz="1885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brush 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sample</a:t>
            </a:r>
            <a:endParaRPr sz="1885">
              <a:latin typeface="Times New Roman" panose="02020603050405020304"/>
              <a:cs typeface="Times New Roman" panose="02020603050405020304"/>
            </a:endParaRPr>
          </a:p>
          <a:p>
            <a:pPr marL="610235" lvl="1" indent="-99695">
              <a:lnSpc>
                <a:spcPts val="2525"/>
              </a:lnSpc>
              <a:buSzPct val="95000"/>
              <a:buChar char="•"/>
              <a:tabLst>
                <a:tab pos="610870" algn="l"/>
              </a:tabLst>
            </a:pPr>
            <a:r>
              <a:rPr sz="1885" dirty="0">
                <a:latin typeface="Times New Roman" panose="02020603050405020304"/>
                <a:cs typeface="Times New Roman" panose="02020603050405020304"/>
              </a:rPr>
              <a:t>If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there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complicating empyema,</a:t>
            </a:r>
            <a:r>
              <a:rPr sz="1885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a</a:t>
            </a:r>
            <a:endParaRPr sz="1885">
              <a:latin typeface="Times New Roman" panose="02020603050405020304"/>
              <a:cs typeface="Times New Roman" panose="02020603050405020304"/>
            </a:endParaRPr>
          </a:p>
          <a:p>
            <a:pPr marL="469900">
              <a:lnSpc>
                <a:spcPts val="2635"/>
              </a:lnSpc>
            </a:pPr>
            <a:r>
              <a:rPr sz="1885" dirty="0">
                <a:latin typeface="Times New Roman" panose="02020603050405020304"/>
                <a:cs typeface="Times New Roman" panose="02020603050405020304"/>
              </a:rPr>
              <a:t>pleural </a:t>
            </a:r>
            <a:r>
              <a:rPr sz="1885" spc="-5" dirty="0">
                <a:latin typeface="Times New Roman" panose="02020603050405020304"/>
                <a:cs typeface="Times New Roman" panose="02020603050405020304"/>
              </a:rPr>
              <a:t>aspirate should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1885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85" dirty="0">
                <a:latin typeface="Times New Roman" panose="02020603050405020304"/>
                <a:cs typeface="Times New Roman" panose="02020603050405020304"/>
              </a:rPr>
              <a:t>obtained</a:t>
            </a:r>
            <a:endParaRPr sz="1885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7717" y="1570176"/>
            <a:ext cx="4073544" cy="1838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9" name="object 9"/>
          <p:cNvSpPr txBox="1"/>
          <p:nvPr/>
        </p:nvSpPr>
        <p:spPr>
          <a:xfrm>
            <a:off x="4869238" y="3480218"/>
            <a:ext cx="2671440" cy="487045"/>
          </a:xfrm>
          <a:prstGeom prst="rect">
            <a:avLst/>
          </a:prstGeom>
        </p:spPr>
        <p:txBody>
          <a:bodyPr vert="horz" wrap="square" lIns="0" tIns="9241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540" b="1" spc="-5" dirty="0">
                <a:latin typeface="Arial" panose="020B0604020202020204"/>
                <a:cs typeface="Arial" panose="020B0604020202020204"/>
              </a:rPr>
              <a:t>Bronchoalveolar lavage</a:t>
            </a:r>
            <a:r>
              <a:rPr sz="154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540" b="1" spc="-5" dirty="0">
                <a:latin typeface="Arial" panose="020B0604020202020204"/>
                <a:cs typeface="Arial" panose="020B0604020202020204"/>
              </a:rPr>
              <a:t>with  bronchoscopy</a:t>
            </a:r>
            <a:endParaRPr sz="154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5489" y="5539949"/>
            <a:ext cx="1760844" cy="487045"/>
          </a:xfrm>
          <a:prstGeom prst="rect">
            <a:avLst/>
          </a:prstGeom>
        </p:spPr>
        <p:txBody>
          <a:bodyPr vert="horz" wrap="square" lIns="0" tIns="9241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540" b="1" spc="-5" dirty="0">
                <a:latin typeface="Arial" panose="020B0604020202020204"/>
                <a:cs typeface="Arial" panose="020B0604020202020204"/>
              </a:rPr>
              <a:t>Bronchial</a:t>
            </a:r>
            <a:r>
              <a:rPr sz="154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540" b="1" spc="-5" dirty="0">
                <a:latin typeface="Arial" panose="020B0604020202020204"/>
                <a:cs typeface="Arial" panose="020B0604020202020204"/>
              </a:rPr>
              <a:t>Aspirate  Sampling</a:t>
            </a:r>
            <a:endParaRPr sz="154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4084" y="3885408"/>
            <a:ext cx="3562227" cy="1673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91440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Treatment</a:t>
            </a:r>
            <a:endParaRPr lang="en-US" altLang="zh-TW" b="1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en-US" altLang="zh-TW" sz="2800" dirty="0">
                <a:latin typeface="Arial" panose="020B0604020202020204" pitchFamily="34" charset="0"/>
              </a:rPr>
              <a:t>Most initial therapy is empiric because no pathogen is identified or results are not available when antimicrobial decisions are made in most patients.</a:t>
            </a:r>
            <a:endParaRPr lang="en-US" altLang="zh-TW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Treatment</a:t>
            </a:r>
            <a:endParaRPr lang="zh-TW" altLang="en-US" b="1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en-US" altLang="zh-TW" sz="2800" dirty="0"/>
              <a:t>Initially be treated with a broad-spectrum antibiotic regimen aimed </a:t>
            </a:r>
            <a:r>
              <a:rPr lang="en-US" altLang="zh-TW" sz="2800" b="1" dirty="0"/>
              <a:t>at covering all likely bacterial pathogen</a:t>
            </a:r>
            <a:endParaRPr lang="en-US" altLang="zh-TW" sz="2800" b="1" dirty="0"/>
          </a:p>
          <a:p>
            <a:pPr eaLnBrk="1" hangingPunct="1"/>
            <a:endParaRPr lang="en-US" altLang="zh-TW" sz="1600" b="1" dirty="0"/>
          </a:p>
          <a:p>
            <a:pPr eaLnBrk="1" hangingPunct="1"/>
            <a:r>
              <a:rPr lang="en-US" altLang="zh-TW" sz="2800" dirty="0"/>
              <a:t>This regimen should subsequently be narrowed, </a:t>
            </a:r>
            <a:r>
              <a:rPr lang="en-US" altLang="zh-TW" sz="2800" b="1" dirty="0"/>
              <a:t>according to the result of culture</a:t>
            </a:r>
            <a:endParaRPr lang="en-US" altLang="zh-TW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Treatment</a:t>
            </a:r>
            <a:endParaRPr lang="en-US" altLang="zh-TW" b="1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TW" sz="2800" dirty="0"/>
              <a:t>The mortality can be reduced with early appropriate empiric therapy</a:t>
            </a:r>
            <a:r>
              <a:rPr lang="en-US" altLang="zh-TW" sz="2400" dirty="0"/>
              <a:t>.</a:t>
            </a:r>
            <a:endParaRPr lang="en-US" altLang="zh-TW" sz="2400" dirty="0"/>
          </a:p>
          <a:p>
            <a:pPr eaLnBrk="1" hangingPunct="1"/>
            <a:endParaRPr lang="en-US" altLang="zh-TW" sz="2400" dirty="0"/>
          </a:p>
          <a:p>
            <a:pPr eaLnBrk="1" hangingPunct="1"/>
            <a:endParaRPr lang="en-US" altLang="zh-TW" sz="2400" dirty="0"/>
          </a:p>
          <a:p>
            <a:pPr eaLnBrk="1" hangingPunct="1"/>
            <a:endParaRPr lang="en-US" altLang="zh-TW" sz="2400" dirty="0"/>
          </a:p>
          <a:p>
            <a:pPr eaLnBrk="1" hangingPunct="1"/>
            <a:endParaRPr lang="en-US" altLang="zh-TW" sz="1400" dirty="0"/>
          </a:p>
          <a:p>
            <a:pPr lvl="1" algn="r" eaLnBrk="1" hangingPunct="1">
              <a:buNone/>
            </a:pPr>
            <a:r>
              <a:rPr lang="en-US" altLang="zh-TW" sz="1400" dirty="0"/>
              <a:t>  ---- </a:t>
            </a:r>
            <a:endParaRPr lang="en-US" altLang="zh-TW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Treatment</a:t>
            </a:r>
            <a:endParaRPr lang="zh-TW" altLang="en-US" b="1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en-US" altLang="zh-TW" sz="2800" dirty="0"/>
              <a:t>Guidelines  by American Thoracic Society has separated patients into </a:t>
            </a:r>
            <a:r>
              <a:rPr lang="en-US" altLang="zh-TW" sz="2800" dirty="0">
                <a:solidFill>
                  <a:srgbClr val="C00000"/>
                </a:solidFill>
              </a:rPr>
              <a:t>three groups</a:t>
            </a:r>
            <a:r>
              <a:rPr lang="en-US" altLang="zh-TW" sz="2800" dirty="0"/>
              <a:t>, each with a set of probable pathogens.</a:t>
            </a:r>
            <a:endParaRPr lang="en-US" altLang="zh-TW" sz="2800" dirty="0"/>
          </a:p>
          <a:p>
            <a:pPr eaLnBrk="1" hangingPunct="1"/>
            <a:endParaRPr lang="en-US" altLang="zh-TW" sz="1000" dirty="0"/>
          </a:p>
          <a:p>
            <a:pPr eaLnBrk="1" hangingPunct="1">
              <a:buNone/>
            </a:pPr>
            <a:r>
              <a:rPr lang="en-US" altLang="zh-TW" sz="2800" dirty="0"/>
              <a:t>     </a:t>
            </a:r>
            <a:r>
              <a:rPr lang="en-US" altLang="zh-TW" sz="2000" dirty="0">
                <a:solidFill>
                  <a:srgbClr val="C00000"/>
                </a:solidFill>
              </a:rPr>
              <a:t>Group 1</a:t>
            </a:r>
            <a:r>
              <a:rPr lang="en-US" altLang="zh-TW" sz="2000" dirty="0"/>
              <a:t>: mild to moderate HAP with no risk factor</a:t>
            </a:r>
            <a:endParaRPr lang="en-US" altLang="zh-TW" sz="2000" dirty="0"/>
          </a:p>
          <a:p>
            <a:pPr eaLnBrk="1" hangingPunct="1">
              <a:buNone/>
            </a:pPr>
            <a:r>
              <a:rPr lang="en-US" altLang="zh-TW" sz="2000" dirty="0"/>
              <a:t>       </a:t>
            </a:r>
            <a:r>
              <a:rPr lang="en-US" altLang="zh-TW" sz="2000" dirty="0">
                <a:solidFill>
                  <a:srgbClr val="C00000"/>
                </a:solidFill>
              </a:rPr>
              <a:t>Group 2</a:t>
            </a:r>
            <a:r>
              <a:rPr lang="en-US" altLang="zh-TW" sz="2000" dirty="0"/>
              <a:t>: mild to moderate HAP with risk factor</a:t>
            </a:r>
            <a:endParaRPr lang="en-US" altLang="zh-TW" sz="2000" dirty="0"/>
          </a:p>
          <a:p>
            <a:pPr eaLnBrk="1" hangingPunct="1">
              <a:buNone/>
            </a:pPr>
            <a:r>
              <a:rPr lang="en-US" altLang="zh-TW" sz="2000" dirty="0"/>
              <a:t>       </a:t>
            </a:r>
            <a:r>
              <a:rPr lang="en-US" altLang="zh-TW" sz="2000" dirty="0">
                <a:solidFill>
                  <a:srgbClr val="C00000"/>
                </a:solidFill>
              </a:rPr>
              <a:t>Group 3</a:t>
            </a:r>
            <a:r>
              <a:rPr lang="en-US" altLang="zh-TW" sz="2000" dirty="0">
                <a:solidFill>
                  <a:schemeClr val="tx2"/>
                </a:solidFill>
              </a:rPr>
              <a:t>a</a:t>
            </a:r>
            <a:r>
              <a:rPr lang="en-US" altLang="zh-TW" sz="2000" dirty="0"/>
              <a:t>: severe HAP, early-onset with no risk factor</a:t>
            </a:r>
            <a:endParaRPr lang="en-US" altLang="zh-TW" sz="2000" dirty="0"/>
          </a:p>
          <a:p>
            <a:pPr eaLnBrk="1" hangingPunct="1">
              <a:buNone/>
            </a:pPr>
            <a:r>
              <a:rPr lang="en-US" altLang="zh-TW" sz="2000" dirty="0"/>
              <a:t>       </a:t>
            </a:r>
            <a:r>
              <a:rPr lang="en-US" altLang="zh-TW" sz="2000" dirty="0">
                <a:solidFill>
                  <a:srgbClr val="C00000"/>
                </a:solidFill>
              </a:rPr>
              <a:t>Group 3</a:t>
            </a:r>
            <a:r>
              <a:rPr lang="en-US" altLang="zh-TW" sz="2000" dirty="0">
                <a:solidFill>
                  <a:schemeClr val="tx2"/>
                </a:solidFill>
              </a:rPr>
              <a:t>b</a:t>
            </a:r>
            <a:r>
              <a:rPr lang="en-US" altLang="zh-TW" sz="2000" dirty="0"/>
              <a:t>: severe HAP, late-onset or with risk factor</a:t>
            </a:r>
            <a:endParaRPr lang="en-US" altLang="zh-TW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Treatment</a:t>
            </a:r>
            <a:endParaRPr lang="en-US" altLang="zh-TW" b="1" dirty="0"/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en-US" altLang="zh-TW" sz="2800" dirty="0"/>
              <a:t>For mild-to-moderate HAP, monotherapy has been shown to be effective. </a:t>
            </a:r>
            <a:endParaRPr lang="en-US" altLang="zh-TW" sz="2800" dirty="0"/>
          </a:p>
          <a:p>
            <a:pPr eaLnBrk="1" hangingPunct="1"/>
            <a:endParaRPr lang="en-US" altLang="zh-TW" sz="2800" dirty="0"/>
          </a:p>
          <a:p>
            <a:pPr eaLnBrk="1" hangingPunct="1"/>
            <a:r>
              <a:rPr lang="en-US" altLang="zh-TW" sz="2800" dirty="0"/>
              <a:t>For severe HAP in which infection with resistant organisms is likely, combination therapy probably should be instituted until culture result are available. 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643" y="5917628"/>
            <a:ext cx="7465244" cy="97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  <a:tabLst>
                <a:tab pos="4469765" algn="l"/>
              </a:tabLst>
            </a:pPr>
            <a:r>
              <a:rPr sz="1200" spc="1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Your </a:t>
            </a:r>
            <a:r>
              <a:rPr sz="1200" spc="1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Address,	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FILE: </a:t>
            </a:r>
            <a:r>
              <a:rPr sz="1800" b="1" spc="30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HAP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presentation.odp  </a:t>
            </a:r>
            <a:r>
              <a:rPr sz="1800" b="1" spc="15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/  03-1-24  / 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Page</a:t>
            </a:r>
            <a:r>
              <a:rPr sz="1800" b="1" spc="-11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22" baseline="40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22</a:t>
            </a:r>
            <a:endParaRPr sz="1800" baseline="4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6158865" algn="l"/>
              </a:tabLst>
            </a:pPr>
            <a:r>
              <a:rPr sz="1200" spc="1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Your</a:t>
            </a:r>
            <a:r>
              <a:rPr sz="1200" spc="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1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Institute	</a:t>
            </a:r>
            <a:r>
              <a:rPr sz="1800" b="1" spc="22" baseline="4000" dirty="0">
                <a:solidFill>
                  <a:srgbClr val="0000FF"/>
                </a:solidFill>
                <a:latin typeface="Arial" panose="020B0604020202020204"/>
                <a:cs typeface="Arial" panose="020B0604020202020204"/>
                <a:hlinkClick r:id="rId1"/>
              </a:rPr>
              <a:t>Your.Email@somewhere.com</a:t>
            </a:r>
            <a:endParaRPr sz="1800" baseline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5584" y="6263400"/>
            <a:ext cx="2194669" cy="0"/>
          </a:xfrm>
          <a:custGeom>
            <a:avLst/>
            <a:gdLst/>
            <a:ahLst/>
            <a:cxnLst/>
            <a:rect l="l" t="t" r="r" b="b"/>
            <a:pathLst>
              <a:path w="2563495">
                <a:moveTo>
                  <a:pt x="0" y="0"/>
                </a:moveTo>
                <a:lnTo>
                  <a:pt x="2562991" y="0"/>
                </a:lnTo>
              </a:path>
            </a:pathLst>
          </a:custGeom>
          <a:ln w="1918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4" name="object 4"/>
          <p:cNvSpPr/>
          <p:nvPr/>
        </p:nvSpPr>
        <p:spPr>
          <a:xfrm>
            <a:off x="307896" y="5778400"/>
            <a:ext cx="8537264" cy="6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5" name="object 5"/>
          <p:cNvSpPr/>
          <p:nvPr/>
        </p:nvSpPr>
        <p:spPr>
          <a:xfrm>
            <a:off x="361523" y="5874560"/>
            <a:ext cx="894409" cy="46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355" y="875665"/>
            <a:ext cx="9819005" cy="53784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72877" rIns="0" bIns="0" rtlCol="0">
            <a:spAutoFit/>
          </a:bodyPr>
          <a:lstStyle/>
          <a:p>
            <a:pPr marL="8890" marR="107950">
              <a:lnSpc>
                <a:spcPts val="2850"/>
              </a:lnSpc>
              <a:spcBef>
                <a:spcPts val="1590"/>
              </a:spcBef>
            </a:pPr>
            <a:endParaRPr b="0" u="none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12395" y="-164465"/>
            <a:ext cx="10708005" cy="7279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03275"/>
            <a:ext cx="5469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D</a:t>
            </a:r>
            <a:r>
              <a:rPr sz="2850" spc="15" dirty="0"/>
              <a:t>EFINITIONS</a:t>
            </a:r>
            <a:r>
              <a:rPr sz="2850" spc="120" dirty="0"/>
              <a:t> </a:t>
            </a:r>
            <a:r>
              <a:rPr dirty="0"/>
              <a:t>(CLINICAL)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535940" y="1587449"/>
            <a:ext cx="7233920" cy="55073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4320">
              <a:lnSpc>
                <a:spcPts val="2810"/>
              </a:lnSpc>
              <a:spcBef>
                <a:spcPts val="4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287020" algn="l"/>
              </a:tabLst>
            </a:pPr>
            <a:r>
              <a:rPr sz="2600" spc="-5" dirty="0">
                <a:latin typeface="Century Schoolbook" panose="02040604050505020304"/>
                <a:cs typeface="Century Schoolbook" panose="02040604050505020304"/>
              </a:rPr>
              <a:t>Hospital-acquired </a:t>
            </a:r>
            <a:r>
              <a:rPr sz="2600" dirty="0">
                <a:latin typeface="Century Schoolbook" panose="02040604050505020304"/>
                <a:cs typeface="Century Schoolbook" panose="02040604050505020304"/>
              </a:rPr>
              <a:t>(or nosocomial) pneumonia  (HAP)</a:t>
            </a:r>
            <a:endParaRPr sz="2600">
              <a:latin typeface="Century Schoolbook" panose="02040604050505020304"/>
              <a:cs typeface="Century Schoolbook" panose="02040604050505020304"/>
            </a:endParaRPr>
          </a:p>
          <a:p>
            <a:pPr marL="652780" marR="366395" lvl="1" indent="-274320">
              <a:lnSpc>
                <a:spcPts val="2810"/>
              </a:lnSpc>
              <a:spcBef>
                <a:spcPts val="625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652780" algn="l"/>
                <a:tab pos="653415" algn="l"/>
              </a:tabLst>
            </a:pPr>
            <a:r>
              <a:rPr sz="2600" dirty="0">
                <a:latin typeface="Century Schoolbook" panose="02040604050505020304"/>
                <a:cs typeface="Century Schoolbook" panose="02040604050505020304"/>
              </a:rPr>
              <a:t>Pneumonia </a:t>
            </a:r>
            <a:r>
              <a:rPr sz="2600" spc="-5" dirty="0">
                <a:latin typeface="Century Schoolbook" panose="02040604050505020304"/>
                <a:cs typeface="Century Schoolbook" panose="02040604050505020304"/>
              </a:rPr>
              <a:t>that </a:t>
            </a:r>
            <a:r>
              <a:rPr sz="2600" dirty="0">
                <a:latin typeface="Century Schoolbook" panose="02040604050505020304"/>
                <a:cs typeface="Century Schoolbook" panose="02040604050505020304"/>
              </a:rPr>
              <a:t>occurs </a:t>
            </a:r>
            <a:r>
              <a:rPr sz="2600" b="1" spc="-5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48 </a:t>
            </a:r>
            <a:r>
              <a:rPr sz="2600" b="1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hours or</a:t>
            </a:r>
            <a:r>
              <a:rPr sz="2600" b="1" spc="-110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more  after admission</a:t>
            </a:r>
            <a:endParaRPr sz="2600" b="1">
              <a:solidFill>
                <a:srgbClr val="FF0000"/>
              </a:solidFill>
              <a:latin typeface="Century Schoolbook" panose="02040604050505020304"/>
              <a:cs typeface="Century Schoolbook" panose="02040604050505020304"/>
            </a:endParaRPr>
          </a:p>
          <a:p>
            <a:pPr marL="652780" lvl="1" indent="-274955">
              <a:lnSpc>
                <a:spcPct val="100000"/>
              </a:lnSpc>
              <a:spcBef>
                <a:spcPts val="270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652780" algn="l"/>
                <a:tab pos="653415" algn="l"/>
              </a:tabLst>
            </a:pPr>
            <a:r>
              <a:rPr sz="2600" dirty="0">
                <a:latin typeface="Century Schoolbook" panose="02040604050505020304"/>
                <a:cs typeface="Century Schoolbook" panose="02040604050505020304"/>
              </a:rPr>
              <a:t>Not incubating at </a:t>
            </a:r>
            <a:r>
              <a:rPr sz="2600" spc="-5" dirty="0">
                <a:latin typeface="Century Schoolbook" panose="02040604050505020304"/>
                <a:cs typeface="Century Schoolbook" panose="02040604050505020304"/>
              </a:rPr>
              <a:t>the </a:t>
            </a:r>
            <a:r>
              <a:rPr sz="2600" dirty="0">
                <a:latin typeface="Century Schoolbook" panose="02040604050505020304"/>
                <a:cs typeface="Century Schoolbook" panose="02040604050505020304"/>
              </a:rPr>
              <a:t>time of</a:t>
            </a:r>
            <a:r>
              <a:rPr sz="2600" spc="-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600" spc="-5" dirty="0">
                <a:latin typeface="Century Schoolbook" panose="02040604050505020304"/>
                <a:cs typeface="Century Schoolbook" panose="02040604050505020304"/>
              </a:rPr>
              <a:t>admission</a:t>
            </a:r>
            <a:endParaRPr sz="2600">
              <a:latin typeface="Century Schoolbook" panose="02040604050505020304"/>
              <a:cs typeface="Century Schoolbook" panose="02040604050505020304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287020" algn="l"/>
              </a:tabLst>
            </a:pPr>
            <a:r>
              <a:rPr sz="2600" spc="-5" dirty="0">
                <a:latin typeface="Century Schoolbook" panose="02040604050505020304"/>
                <a:cs typeface="Century Schoolbook" panose="02040604050505020304"/>
              </a:rPr>
              <a:t>Ventilator-associated </a:t>
            </a:r>
            <a:r>
              <a:rPr sz="2600" dirty="0">
                <a:latin typeface="Century Schoolbook" panose="02040604050505020304"/>
                <a:cs typeface="Century Schoolbook" panose="02040604050505020304"/>
              </a:rPr>
              <a:t>pneumonia</a:t>
            </a:r>
            <a:r>
              <a:rPr sz="2600" spc="-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600" dirty="0">
                <a:latin typeface="Century Schoolbook" panose="02040604050505020304"/>
                <a:cs typeface="Century Schoolbook" panose="02040604050505020304"/>
              </a:rPr>
              <a:t>(VAP)</a:t>
            </a:r>
            <a:endParaRPr sz="2600">
              <a:latin typeface="Century Schoolbook" panose="02040604050505020304"/>
              <a:cs typeface="Century Schoolbook" panose="02040604050505020304"/>
            </a:endParaRPr>
          </a:p>
          <a:p>
            <a:pPr marL="652780" marR="436880" lvl="1" indent="-274320">
              <a:lnSpc>
                <a:spcPts val="2810"/>
              </a:lnSpc>
              <a:spcBef>
                <a:spcPts val="660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652780" algn="l"/>
                <a:tab pos="653415" algn="l"/>
              </a:tabLst>
            </a:pPr>
            <a:r>
              <a:rPr sz="2600" dirty="0">
                <a:latin typeface="Century Schoolbook" panose="02040604050505020304"/>
                <a:cs typeface="Century Schoolbook" panose="02040604050505020304"/>
              </a:rPr>
              <a:t>Develops </a:t>
            </a:r>
            <a:r>
              <a:rPr sz="2600" spc="-5" dirty="0">
                <a:latin typeface="Century Schoolbook" panose="02040604050505020304"/>
                <a:cs typeface="Century Schoolbook" panose="02040604050505020304"/>
              </a:rPr>
              <a:t>more than</a:t>
            </a:r>
            <a:r>
              <a:rPr sz="2600" b="1" spc="-5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 48 to 72 </a:t>
            </a:r>
            <a:r>
              <a:rPr sz="2600" b="1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hours </a:t>
            </a:r>
            <a:r>
              <a:rPr sz="2600" b="1" spc="-5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after  </a:t>
            </a:r>
            <a:r>
              <a:rPr sz="2600" b="1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intubation.</a:t>
            </a:r>
            <a:endParaRPr sz="2600" b="1" dirty="0">
              <a:solidFill>
                <a:srgbClr val="FF0000"/>
              </a:solidFill>
              <a:latin typeface="Century Schoolbook" panose="02040604050505020304"/>
              <a:cs typeface="Century Schoolbook" panose="02040604050505020304"/>
            </a:endParaRPr>
          </a:p>
          <a:p>
            <a:pPr marL="652780" marR="436880" lvl="1" indent="-274320">
              <a:lnSpc>
                <a:spcPts val="2810"/>
              </a:lnSpc>
              <a:spcBef>
                <a:spcPts val="660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652780" algn="l"/>
                <a:tab pos="653415" algn="l"/>
              </a:tabLst>
            </a:pPr>
            <a:r>
              <a:rPr sz="2600" spc="-5" dirty="0">
                <a:latin typeface="Century Schoolbook" panose="02040604050505020304"/>
                <a:cs typeface="Century Schoolbook" panose="02040604050505020304"/>
                <a:sym typeface="+mn-ea"/>
              </a:rPr>
              <a:t>Healthcare-associated </a:t>
            </a:r>
            <a:r>
              <a:rPr sz="2600" dirty="0">
                <a:latin typeface="Century Schoolbook" panose="02040604050505020304"/>
                <a:cs typeface="Century Schoolbook" panose="02040604050505020304"/>
                <a:sym typeface="+mn-ea"/>
              </a:rPr>
              <a:t>pneumonia</a:t>
            </a:r>
            <a:r>
              <a:rPr sz="2600" spc="-50" dirty="0">
                <a:latin typeface="Century Schoolbook" panose="02040604050505020304"/>
                <a:cs typeface="Century Schoolbook" panose="02040604050505020304"/>
                <a:sym typeface="+mn-ea"/>
              </a:rPr>
              <a:t> </a:t>
            </a:r>
            <a:r>
              <a:rPr sz="2600" dirty="0">
                <a:latin typeface="Century Schoolbook" panose="02040604050505020304"/>
                <a:cs typeface="Century Schoolbook" panose="02040604050505020304"/>
                <a:sym typeface="+mn-ea"/>
              </a:rPr>
              <a:t>(HCAP)</a:t>
            </a:r>
            <a:endParaRPr sz="2600">
              <a:latin typeface="Century Schoolbook" panose="02040604050505020304"/>
              <a:cs typeface="Century Schoolbook" panose="02040604050505020304"/>
            </a:endParaRPr>
          </a:p>
          <a:p>
            <a:pPr marL="273685" marR="454660" lvl="1" indent="-273685" algn="r">
              <a:lnSpc>
                <a:spcPct val="100000"/>
              </a:lnSpc>
              <a:spcBef>
                <a:spcPts val="310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273685" algn="l"/>
                <a:tab pos="274320" algn="l"/>
              </a:tabLst>
            </a:pPr>
            <a:r>
              <a:rPr sz="2600" dirty="0">
                <a:latin typeface="Century Schoolbook" panose="02040604050505020304"/>
                <a:cs typeface="Century Schoolbook" panose="02040604050505020304"/>
                <a:sym typeface="+mn-ea"/>
              </a:rPr>
              <a:t>Pneumonia in a </a:t>
            </a:r>
            <a:r>
              <a:rPr sz="2600" spc="-5" dirty="0">
                <a:latin typeface="Century Schoolbook" panose="02040604050505020304"/>
                <a:cs typeface="Century Schoolbook" panose="02040604050505020304"/>
                <a:sym typeface="+mn-ea"/>
              </a:rPr>
              <a:t>nonhospitalized</a:t>
            </a:r>
            <a:r>
              <a:rPr sz="2600" spc="-15" dirty="0">
                <a:latin typeface="Century Schoolbook" panose="02040604050505020304"/>
                <a:cs typeface="Century Schoolbook" panose="02040604050505020304"/>
                <a:sym typeface="+mn-ea"/>
              </a:rPr>
              <a:t> </a:t>
            </a:r>
            <a:r>
              <a:rPr sz="2600" spc="-5" dirty="0">
                <a:latin typeface="Century Schoolbook" panose="02040604050505020304"/>
                <a:cs typeface="Century Schoolbook" panose="02040604050505020304"/>
                <a:sym typeface="+mn-ea"/>
              </a:rPr>
              <a:t>patient</a:t>
            </a:r>
            <a:endParaRPr sz="2600">
              <a:latin typeface="Century Schoolbook" panose="02040604050505020304"/>
              <a:cs typeface="Century Schoolbook" panose="02040604050505020304"/>
            </a:endParaRPr>
          </a:p>
          <a:p>
            <a:pPr marL="652780" lvl="1" indent="-274955">
              <a:lnSpc>
                <a:spcPct val="100000"/>
              </a:lnSpc>
              <a:spcBef>
                <a:spcPts val="315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652780" algn="l"/>
                <a:tab pos="653415" algn="l"/>
              </a:tabLst>
            </a:pPr>
            <a:r>
              <a:rPr sz="2600" dirty="0">
                <a:latin typeface="Century Schoolbook" panose="02040604050505020304"/>
                <a:cs typeface="Century Schoolbook" panose="02040604050505020304"/>
                <a:sym typeface="+mn-ea"/>
              </a:rPr>
              <a:t>With extensive </a:t>
            </a:r>
            <a:r>
              <a:rPr sz="2600" spc="-5" dirty="0">
                <a:latin typeface="Century Schoolbook" panose="02040604050505020304"/>
                <a:cs typeface="Century Schoolbook" panose="02040604050505020304"/>
                <a:sym typeface="+mn-ea"/>
              </a:rPr>
              <a:t>healthcare</a:t>
            </a:r>
            <a:r>
              <a:rPr sz="2600" spc="-50" dirty="0">
                <a:latin typeface="Century Schoolbook" panose="02040604050505020304"/>
                <a:cs typeface="Century Schoolbook" panose="02040604050505020304"/>
                <a:sym typeface="+mn-ea"/>
              </a:rPr>
              <a:t> </a:t>
            </a:r>
            <a:r>
              <a:rPr sz="2600" dirty="0">
                <a:latin typeface="Century Schoolbook" panose="02040604050505020304"/>
                <a:cs typeface="Century Schoolbook" panose="02040604050505020304"/>
                <a:sym typeface="+mn-ea"/>
              </a:rPr>
              <a:t>contact</a:t>
            </a:r>
            <a:endParaRPr sz="2600">
              <a:latin typeface="Century Schoolbook" panose="02040604050505020304"/>
              <a:cs typeface="Century Schoolbook" panose="02040604050505020304"/>
            </a:endParaRPr>
          </a:p>
          <a:p>
            <a:pPr marL="12700" indent="0" algn="just">
              <a:lnSpc>
                <a:spcPct val="100000"/>
              </a:lnSpc>
              <a:spcBef>
                <a:spcPts val="725"/>
              </a:spcBef>
              <a:buClr>
                <a:srgbClr val="FD8537"/>
              </a:buClr>
              <a:buSzPct val="69000"/>
              <a:buFont typeface="Wingdings" panose="05000000000000000000"/>
              <a:buNone/>
              <a:tabLst>
                <a:tab pos="287020" algn="l"/>
              </a:tabLst>
            </a:pPr>
            <a:endParaRPr sz="2600" dirty="0">
              <a:latin typeface="Century Schoolbook" panose="02040604050505020304"/>
              <a:cs typeface="Century Schoolbook" panose="02040604050505020304"/>
            </a:endParaRPr>
          </a:p>
          <a:p>
            <a:pPr marL="274320" marR="469900" indent="-274320" algn="r">
              <a:lnSpc>
                <a:spcPct val="100000"/>
              </a:lnSpc>
              <a:spcBef>
                <a:spcPts val="250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274320" algn="l"/>
              </a:tabLst>
            </a:pPr>
            <a:endParaRPr sz="26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85800" y="908050"/>
            <a:ext cx="7772400" cy="76835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Response to Therapy</a:t>
            </a:r>
            <a:endParaRPr lang="zh-TW" altLang="en-US" b="1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If no clinical response is noted or deterioration occurs, we need to consider:</a:t>
            </a:r>
            <a:endParaRPr lang="en-US" altLang="zh-TW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400" dirty="0"/>
              <a:t>	 1. </a:t>
            </a:r>
            <a:r>
              <a:rPr lang="en-US" altLang="zh-TW" sz="2400" b="1" dirty="0"/>
              <a:t>Infectious causes</a:t>
            </a:r>
            <a:r>
              <a:rPr lang="en-US" altLang="zh-TW" sz="2400" dirty="0"/>
              <a:t>: </a:t>
            </a:r>
            <a:endParaRPr lang="en-US" altLang="zh-TW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400" dirty="0"/>
              <a:t>           </a:t>
            </a:r>
            <a:r>
              <a:rPr lang="en-US" altLang="zh-TW" sz="1800" dirty="0"/>
              <a:t>Resistant pathogen</a:t>
            </a:r>
            <a:endParaRPr lang="en-US" altLang="zh-TW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1800" dirty="0"/>
              <a:t>               Superinfection</a:t>
            </a:r>
            <a:endParaRPr lang="en-US" altLang="zh-TW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1800" dirty="0"/>
              <a:t>               Unusual pathogens</a:t>
            </a:r>
            <a:endParaRPr lang="en-US" altLang="zh-TW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1800" dirty="0"/>
              <a:t>               Lung abscess</a:t>
            </a:r>
            <a:endParaRPr lang="en-US" altLang="zh-TW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1800" dirty="0"/>
              <a:t>               Extrapulmonary infection </a:t>
            </a:r>
            <a:endParaRPr lang="en-US" altLang="zh-TW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400" dirty="0"/>
              <a:t>	 2. </a:t>
            </a:r>
            <a:r>
              <a:rPr lang="en-US" altLang="zh-TW" sz="2400" b="1" dirty="0"/>
              <a:t>Noninfectious events</a:t>
            </a:r>
            <a:r>
              <a:rPr lang="en-US" altLang="zh-TW" sz="2400" dirty="0"/>
              <a:t>: </a:t>
            </a:r>
            <a:endParaRPr lang="en-US" altLang="zh-TW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400" dirty="0"/>
              <a:t>           </a:t>
            </a:r>
            <a:r>
              <a:rPr lang="en-US" altLang="zh-TW" sz="1800" dirty="0"/>
              <a:t>Heart: congestive heart failure (CHF)</a:t>
            </a:r>
            <a:endParaRPr lang="en-US" altLang="zh-TW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1800" dirty="0"/>
              <a:t>               Lung: fibroproliferative acute respiratory distress syndrome (ARDS), pulmonary emboli, Atelectesis.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007" y="2438591"/>
            <a:ext cx="7440728" cy="3355975"/>
          </a:xfrm>
          <a:prstGeom prst="rect">
            <a:avLst/>
          </a:prstGeom>
        </p:spPr>
        <p:txBody>
          <a:bodyPr vert="horz" wrap="square" lIns="0" tIns="39155" rIns="0" bIns="0" rtlCol="0">
            <a:spAutoFit/>
          </a:bodyPr>
          <a:lstStyle/>
          <a:p>
            <a:pPr marL="322580" indent="-284480">
              <a:lnSpc>
                <a:spcPct val="100000"/>
              </a:lnSpc>
              <a:spcBef>
                <a:spcPts val="340"/>
              </a:spcBef>
              <a:buSzPct val="45000"/>
              <a:buFont typeface="MS Office Symbol Bold" panose="01000000000000000000"/>
              <a:buChar char=""/>
              <a:tabLst>
                <a:tab pos="322580" algn="l"/>
              </a:tabLst>
            </a:pPr>
            <a:r>
              <a:rPr sz="2900" spc="-10" dirty="0">
                <a:latin typeface="Liberation Serif" panose="02020603050405020304"/>
                <a:cs typeface="Liberation Serif" panose="02020603050405020304"/>
              </a:rPr>
              <a:t>Elevation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of </a:t>
            </a:r>
            <a:r>
              <a:rPr sz="2900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head </a:t>
            </a:r>
            <a:r>
              <a:rPr sz="2900" dirty="0">
                <a:latin typeface="Liberation Serif" panose="02020603050405020304"/>
                <a:cs typeface="Liberation Serif" panose="02020603050405020304"/>
              </a:rPr>
              <a:t>of the</a:t>
            </a:r>
            <a:r>
              <a:rPr sz="2900" spc="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bed</a:t>
            </a:r>
            <a:endParaRPr sz="2900">
              <a:latin typeface="Liberation Serif" panose="02020603050405020304"/>
              <a:cs typeface="Liberation Serif" panose="02020603050405020304"/>
            </a:endParaRPr>
          </a:p>
          <a:p>
            <a:pPr marL="322580" marR="30480" indent="-322580">
              <a:lnSpc>
                <a:spcPts val="3450"/>
              </a:lnSpc>
              <a:spcBef>
                <a:spcPts val="680"/>
              </a:spcBef>
              <a:buSzPct val="45000"/>
              <a:buFont typeface="MS Office Symbol Bold" panose="01000000000000000000"/>
              <a:buChar char=""/>
              <a:tabLst>
                <a:tab pos="322580" algn="l"/>
              </a:tabLst>
            </a:pP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Daily interruption of sedation and assessment of  </a:t>
            </a:r>
            <a:r>
              <a:rPr sz="2900" spc="-10" dirty="0">
                <a:latin typeface="Liberation Serif" panose="02020603050405020304"/>
                <a:cs typeface="Liberation Serif" panose="02020603050405020304"/>
              </a:rPr>
              <a:t>readiness </a:t>
            </a:r>
            <a:r>
              <a:rPr sz="2900" dirty="0">
                <a:latin typeface="Liberation Serif" panose="02020603050405020304"/>
                <a:cs typeface="Liberation Serif" panose="02020603050405020304"/>
              </a:rPr>
              <a:t>to</a:t>
            </a:r>
            <a:r>
              <a:rPr sz="2900" spc="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extubate</a:t>
            </a:r>
            <a:endParaRPr sz="2900">
              <a:latin typeface="Liberation Serif" panose="02020603050405020304"/>
              <a:cs typeface="Liberation Serif" panose="02020603050405020304"/>
            </a:endParaRPr>
          </a:p>
          <a:p>
            <a:pPr marL="322580" indent="-284480">
              <a:lnSpc>
                <a:spcPct val="100000"/>
              </a:lnSpc>
              <a:spcBef>
                <a:spcPts val="180"/>
              </a:spcBef>
              <a:buSzPct val="45000"/>
              <a:buFont typeface="MS Office Symbol Bold" panose="01000000000000000000"/>
              <a:buChar char=""/>
              <a:tabLst>
                <a:tab pos="322580" algn="l"/>
              </a:tabLst>
            </a:pP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Peptic Ulcer Disease</a:t>
            </a:r>
            <a:r>
              <a:rPr sz="2900" spc="-3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spc="-10" dirty="0">
                <a:latin typeface="Liberation Serif" panose="02020603050405020304"/>
                <a:cs typeface="Liberation Serif" panose="02020603050405020304"/>
              </a:rPr>
              <a:t>Prophylaxis</a:t>
            </a:r>
            <a:endParaRPr sz="2900">
              <a:latin typeface="Liberation Serif" panose="02020603050405020304"/>
              <a:cs typeface="Liberation Serif" panose="02020603050405020304"/>
            </a:endParaRPr>
          </a:p>
          <a:p>
            <a:pPr marL="322580" indent="-284480">
              <a:lnSpc>
                <a:spcPct val="100000"/>
              </a:lnSpc>
              <a:spcBef>
                <a:spcPts val="240"/>
              </a:spcBef>
              <a:buSzPct val="45000"/>
              <a:buFont typeface="MS Office Symbol Bold" panose="01000000000000000000"/>
              <a:buChar char=""/>
              <a:tabLst>
                <a:tab pos="322580" algn="l"/>
              </a:tabLst>
            </a:pP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Deep Venous Thrombosis (DVT)</a:t>
            </a:r>
            <a:r>
              <a:rPr sz="2900" spc="2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spc="-10" dirty="0">
                <a:latin typeface="Liberation Serif" panose="02020603050405020304"/>
                <a:cs typeface="Liberation Serif" panose="02020603050405020304"/>
              </a:rPr>
              <a:t>Prophylaxis</a:t>
            </a:r>
            <a:endParaRPr sz="2900">
              <a:latin typeface="Liberation Serif" panose="02020603050405020304"/>
              <a:cs typeface="Liberation Serif" panose="02020603050405020304"/>
            </a:endParaRPr>
          </a:p>
          <a:p>
            <a:pPr marL="322580" indent="-284480">
              <a:lnSpc>
                <a:spcPct val="100000"/>
              </a:lnSpc>
              <a:spcBef>
                <a:spcPts val="240"/>
              </a:spcBef>
              <a:buSzPct val="45000"/>
              <a:buFont typeface="MS Office Symbol Bold" panose="01000000000000000000"/>
              <a:buChar char=""/>
              <a:tabLst>
                <a:tab pos="322580" algn="l"/>
              </a:tabLst>
            </a:pP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Daily Oral </a:t>
            </a:r>
            <a:r>
              <a:rPr sz="2900" spc="-10" dirty="0">
                <a:latin typeface="Liberation Serif" panose="02020603050405020304"/>
                <a:cs typeface="Liberation Serif" panose="02020603050405020304"/>
              </a:rPr>
              <a:t>Care </a:t>
            </a:r>
            <a:r>
              <a:rPr sz="2900" dirty="0">
                <a:latin typeface="Liberation Serif" panose="02020603050405020304"/>
                <a:cs typeface="Liberation Serif" panose="02020603050405020304"/>
              </a:rPr>
              <a:t>with</a:t>
            </a:r>
            <a:r>
              <a:rPr sz="2900" spc="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Chlorhexidine</a:t>
            </a:r>
            <a:endParaRPr sz="2900">
              <a:latin typeface="Liberation Serif" panose="02020603050405020304"/>
              <a:cs typeface="Liberation Serif" panose="02020603050405020304"/>
            </a:endParaRPr>
          </a:p>
          <a:p>
            <a:pPr marL="322580" indent="-284480">
              <a:lnSpc>
                <a:spcPct val="100000"/>
              </a:lnSpc>
              <a:spcBef>
                <a:spcPts val="230"/>
              </a:spcBef>
              <a:buSzPct val="45000"/>
              <a:buFont typeface="MS Office Symbol Bold" panose="01000000000000000000"/>
              <a:buChar char=""/>
              <a:tabLst>
                <a:tab pos="322580" algn="l"/>
              </a:tabLst>
            </a:pP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Hand</a:t>
            </a:r>
            <a:r>
              <a:rPr sz="290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hyigene</a:t>
            </a:r>
            <a:endParaRPr sz="2900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040" y="913824"/>
            <a:ext cx="7460305" cy="4572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0" dirty="0">
                <a:solidFill>
                  <a:srgbClr val="270099"/>
                </a:solidFill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900" b="1" dirty="0">
                <a:solidFill>
                  <a:srgbClr val="270099"/>
                </a:solidFill>
                <a:latin typeface="Liberation Serif" panose="02020603050405020304"/>
                <a:cs typeface="Liberation Serif" panose="02020603050405020304"/>
              </a:rPr>
              <a:t>key </a:t>
            </a:r>
            <a:r>
              <a:rPr sz="2900" b="1" spc="-5" dirty="0">
                <a:solidFill>
                  <a:srgbClr val="270099"/>
                </a:solidFill>
                <a:latin typeface="Liberation Serif" panose="02020603050405020304"/>
                <a:cs typeface="Liberation Serif" panose="02020603050405020304"/>
              </a:rPr>
              <a:t>components of </a:t>
            </a:r>
            <a:r>
              <a:rPr sz="2900" b="1" dirty="0">
                <a:solidFill>
                  <a:srgbClr val="270099"/>
                </a:solidFill>
                <a:latin typeface="Liberation Serif" panose="02020603050405020304"/>
                <a:cs typeface="Liberation Serif" panose="02020603050405020304"/>
              </a:rPr>
              <a:t>a </a:t>
            </a:r>
            <a:r>
              <a:rPr sz="2900" b="1" spc="-5" dirty="0">
                <a:solidFill>
                  <a:srgbClr val="270099"/>
                </a:solidFill>
                <a:latin typeface="Liberation Serif" panose="02020603050405020304"/>
                <a:cs typeface="Liberation Serif" panose="02020603050405020304"/>
              </a:rPr>
              <a:t>Ventilator Bundle</a:t>
            </a:r>
            <a:r>
              <a:rPr sz="2900" b="1" spc="-25" dirty="0">
                <a:solidFill>
                  <a:srgbClr val="270099"/>
                </a:solidFill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b="1" spc="-5" dirty="0">
                <a:solidFill>
                  <a:srgbClr val="270099"/>
                </a:solidFill>
                <a:latin typeface="Liberation Serif" panose="02020603050405020304"/>
                <a:cs typeface="Liberation Serif" panose="02020603050405020304"/>
              </a:rPr>
              <a:t>are</a:t>
            </a:r>
            <a:endParaRPr sz="2900">
              <a:latin typeface="Liberation Serif" panose="02020603050405020304"/>
              <a:cs typeface="Liberation Serif" panose="020206030504050203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11" y="97905"/>
            <a:ext cx="6875849" cy="13652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Elevation </a:t>
            </a:r>
            <a:r>
              <a:rPr dirty="0"/>
              <a:t>of the head of the</a:t>
            </a:r>
            <a:r>
              <a:rPr spc="-10" dirty="0"/>
              <a:t> </a:t>
            </a:r>
            <a:r>
              <a:rPr dirty="0"/>
              <a:t>bed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50097" y="1797130"/>
            <a:ext cx="253360" cy="323215"/>
          </a:xfrm>
          <a:prstGeom prst="rect">
            <a:avLst/>
          </a:prstGeom>
        </p:spPr>
        <p:txBody>
          <a:bodyPr vert="horz" wrap="square" lIns="0" tIns="10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40" b="1" spc="-254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</a:t>
            </a:r>
            <a:endParaRPr sz="2040">
              <a:latin typeface="MS Office Symbol Bold" panose="01000000000000000000"/>
              <a:cs typeface="MS Office Symbol Bold" panose="01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282" y="1784462"/>
            <a:ext cx="3454336" cy="868680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2700" marR="5080" indent="176530">
              <a:lnSpc>
                <a:spcPts val="3260"/>
              </a:lnSpc>
              <a:spcBef>
                <a:spcPts val="290"/>
              </a:spcBef>
            </a:pP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The recommended  </a:t>
            </a:r>
            <a:r>
              <a:rPr sz="2540" spc="-10" dirty="0">
                <a:latin typeface="Liberation Serif" panose="02020603050405020304"/>
                <a:cs typeface="Liberation Serif" panose="02020603050405020304"/>
              </a:rPr>
              <a:t>elevation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is </a:t>
            </a:r>
            <a:r>
              <a:rPr sz="2175" b="1" dirty="0">
                <a:latin typeface="Liberation Serif" panose="02020603050405020304"/>
                <a:cs typeface="Liberation Serif" panose="02020603050405020304"/>
              </a:rPr>
              <a:t>30 to </a:t>
            </a:r>
            <a:r>
              <a:rPr sz="2175" b="1" spc="-5" dirty="0">
                <a:latin typeface="Liberation Serif" panose="02020603050405020304"/>
                <a:cs typeface="Liberation Serif" panose="02020603050405020304"/>
              </a:rPr>
              <a:t>45</a:t>
            </a:r>
            <a:r>
              <a:rPr sz="2175" b="1" spc="-4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175" b="1" spc="-5" dirty="0">
                <a:latin typeface="Liberation Serif" panose="02020603050405020304"/>
                <a:cs typeface="Liberation Serif" panose="02020603050405020304"/>
              </a:rPr>
              <a:t>degrees</a:t>
            </a:r>
            <a:endParaRPr sz="2175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548" y="3027079"/>
            <a:ext cx="4103284" cy="1838325"/>
          </a:xfrm>
          <a:prstGeom prst="rect">
            <a:avLst/>
          </a:prstGeom>
        </p:spPr>
        <p:txBody>
          <a:bodyPr vert="horz" wrap="square" lIns="0" tIns="34549" rIns="0" bIns="0" rtlCol="0">
            <a:spAutoFit/>
          </a:bodyPr>
          <a:lstStyle/>
          <a:p>
            <a:pPr marL="387350" marR="43180" indent="-336550">
              <a:lnSpc>
                <a:spcPts val="3250"/>
              </a:lnSpc>
              <a:spcBef>
                <a:spcPts val="300"/>
              </a:spcBef>
            </a:pPr>
            <a:r>
              <a:rPr sz="3060" b="1" spc="-382" baseline="11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May </a:t>
            </a:r>
            <a:r>
              <a:rPr sz="2540" spc="-10" dirty="0">
                <a:latin typeface="Liberation Serif" panose="02020603050405020304"/>
                <a:cs typeface="Liberation Serif" panose="02020603050405020304"/>
              </a:rPr>
              <a:t>decrease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chances </a:t>
            </a:r>
            <a:r>
              <a:rPr sz="2540" dirty="0">
                <a:latin typeface="Liberation Serif" panose="02020603050405020304"/>
                <a:cs typeface="Liberation Serif" panose="02020603050405020304"/>
              </a:rPr>
              <a:t>of  </a:t>
            </a:r>
            <a:r>
              <a:rPr sz="2540" spc="-10" dirty="0">
                <a:latin typeface="Liberation Serif" panose="02020603050405020304"/>
                <a:cs typeface="Liberation Serif" panose="02020603050405020304"/>
              </a:rPr>
              <a:t>aspiration </a:t>
            </a:r>
            <a:r>
              <a:rPr sz="2540" dirty="0">
                <a:latin typeface="Liberation Serif" panose="02020603050405020304"/>
                <a:cs typeface="Liberation Serif" panose="02020603050405020304"/>
              </a:rPr>
              <a:t>of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gastric</a:t>
            </a:r>
            <a:r>
              <a:rPr sz="2540" spc="-6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contents</a:t>
            </a:r>
            <a:endParaRPr sz="2540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65">
              <a:latin typeface="Times New Roman" panose="02020603050405020304"/>
              <a:cs typeface="Times New Roman" panose="02020603050405020304"/>
            </a:endParaRPr>
          </a:p>
          <a:p>
            <a:pPr marL="50800">
              <a:lnSpc>
                <a:spcPct val="100000"/>
              </a:lnSpc>
            </a:pPr>
            <a:r>
              <a:rPr sz="3060" b="1" spc="-382" baseline="11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Reduce the rate </a:t>
            </a:r>
            <a:r>
              <a:rPr sz="2540" dirty="0">
                <a:latin typeface="Liberation Serif" panose="02020603050405020304"/>
                <a:cs typeface="Liberation Serif" panose="02020603050405020304"/>
              </a:rPr>
              <a:t>of</a:t>
            </a:r>
            <a:r>
              <a:rPr sz="2540" spc="-12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540" dirty="0">
                <a:latin typeface="Liberation Serif" panose="02020603050405020304"/>
                <a:cs typeface="Liberation Serif" panose="02020603050405020304"/>
              </a:rPr>
              <a:t>VAP</a:t>
            </a:r>
            <a:endParaRPr sz="2540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4042" y="3151455"/>
            <a:ext cx="62188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3500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7" name="object 7"/>
          <p:cNvSpPr/>
          <p:nvPr/>
        </p:nvSpPr>
        <p:spPr>
          <a:xfrm>
            <a:off x="6203870" y="3151455"/>
            <a:ext cx="6334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50" y="0"/>
                </a:lnTo>
              </a:path>
            </a:pathLst>
          </a:custGeom>
          <a:ln w="63500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8" name="object 8"/>
          <p:cNvSpPr/>
          <p:nvPr/>
        </p:nvSpPr>
        <p:spPr>
          <a:xfrm>
            <a:off x="6294848" y="3151455"/>
            <a:ext cx="62188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3500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9" name="object 9"/>
          <p:cNvSpPr/>
          <p:nvPr/>
        </p:nvSpPr>
        <p:spPr>
          <a:xfrm>
            <a:off x="6384677" y="3151455"/>
            <a:ext cx="6334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50" y="0"/>
                </a:lnTo>
              </a:path>
            </a:pathLst>
          </a:custGeom>
          <a:ln w="63500">
            <a:solidFill>
              <a:srgbClr val="FFC0B2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0" name="object 10"/>
          <p:cNvSpPr/>
          <p:nvPr/>
        </p:nvSpPr>
        <p:spPr>
          <a:xfrm>
            <a:off x="6475656" y="3151455"/>
            <a:ext cx="6334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50" y="0"/>
                </a:lnTo>
              </a:path>
            </a:pathLst>
          </a:custGeom>
          <a:ln w="63500">
            <a:solidFill>
              <a:srgbClr val="BD6D48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1" name="object 11"/>
          <p:cNvSpPr/>
          <p:nvPr/>
        </p:nvSpPr>
        <p:spPr>
          <a:xfrm>
            <a:off x="6566636" y="3151455"/>
            <a:ext cx="62188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3500">
            <a:solidFill>
              <a:srgbClr val="47FF89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2" name="object 12"/>
          <p:cNvSpPr/>
          <p:nvPr/>
        </p:nvSpPr>
        <p:spPr>
          <a:xfrm>
            <a:off x="6657614" y="3151455"/>
            <a:ext cx="62188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3500">
            <a:solidFill>
              <a:srgbClr val="34D566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3" name="object 13"/>
          <p:cNvSpPr/>
          <p:nvPr/>
        </p:nvSpPr>
        <p:spPr>
          <a:xfrm>
            <a:off x="6747443" y="3151455"/>
            <a:ext cx="6334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50" y="0"/>
                </a:lnTo>
              </a:path>
            </a:pathLst>
          </a:custGeom>
          <a:ln w="63500">
            <a:solidFill>
              <a:srgbClr val="C30054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4" name="object 14"/>
          <p:cNvSpPr/>
          <p:nvPr/>
        </p:nvSpPr>
        <p:spPr>
          <a:xfrm>
            <a:off x="5738608" y="2930340"/>
            <a:ext cx="0" cy="249905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0"/>
                </a:moveTo>
                <a:lnTo>
                  <a:pt x="0" y="275589"/>
                </a:lnTo>
              </a:path>
            </a:pathLst>
          </a:custGeom>
          <a:ln w="40640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5" name="object 15"/>
          <p:cNvSpPr/>
          <p:nvPr/>
        </p:nvSpPr>
        <p:spPr>
          <a:xfrm>
            <a:off x="5738608" y="3308078"/>
            <a:ext cx="0" cy="264877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40640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6" name="object 16"/>
          <p:cNvSpPr/>
          <p:nvPr/>
        </p:nvSpPr>
        <p:spPr>
          <a:xfrm>
            <a:off x="7567408" y="2750686"/>
            <a:ext cx="0" cy="429560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709"/>
                </a:lnTo>
              </a:path>
            </a:pathLst>
          </a:custGeom>
          <a:ln w="40640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7" name="object 17"/>
          <p:cNvSpPr/>
          <p:nvPr/>
        </p:nvSpPr>
        <p:spPr>
          <a:xfrm>
            <a:off x="7567408" y="3308078"/>
            <a:ext cx="0" cy="264877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40640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8" name="object 18"/>
          <p:cNvSpPr/>
          <p:nvPr/>
        </p:nvSpPr>
        <p:spPr>
          <a:xfrm>
            <a:off x="7520191" y="3574106"/>
            <a:ext cx="87524" cy="806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9" name="object 19"/>
          <p:cNvSpPr/>
          <p:nvPr/>
        </p:nvSpPr>
        <p:spPr>
          <a:xfrm>
            <a:off x="7393511" y="2895791"/>
            <a:ext cx="130135" cy="107102"/>
          </a:xfrm>
          <a:custGeom>
            <a:avLst/>
            <a:gdLst/>
            <a:ahLst/>
            <a:cxnLst/>
            <a:rect l="l" t="t" r="r" b="b"/>
            <a:pathLst>
              <a:path w="143509" h="118110">
                <a:moveTo>
                  <a:pt x="90170" y="0"/>
                </a:moveTo>
                <a:lnTo>
                  <a:pt x="0" y="35560"/>
                </a:lnTo>
                <a:lnTo>
                  <a:pt x="0" y="105410"/>
                </a:lnTo>
                <a:lnTo>
                  <a:pt x="87629" y="118110"/>
                </a:lnTo>
                <a:lnTo>
                  <a:pt x="143509" y="78739"/>
                </a:lnTo>
                <a:lnTo>
                  <a:pt x="90170" y="0"/>
                </a:lnTo>
                <a:close/>
              </a:path>
            </a:pathLst>
          </a:custGeom>
          <a:solidFill>
            <a:srgbClr val="47FF89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0" name="object 20"/>
          <p:cNvSpPr/>
          <p:nvPr/>
        </p:nvSpPr>
        <p:spPr>
          <a:xfrm>
            <a:off x="5591199" y="2930340"/>
            <a:ext cx="165836" cy="377736"/>
          </a:xfrm>
          <a:custGeom>
            <a:avLst/>
            <a:gdLst/>
            <a:ahLst/>
            <a:cxnLst/>
            <a:rect l="l" t="t" r="r" b="b"/>
            <a:pathLst>
              <a:path w="182879" h="416560">
                <a:moveTo>
                  <a:pt x="182879" y="0"/>
                </a:moveTo>
                <a:lnTo>
                  <a:pt x="0" y="43180"/>
                </a:lnTo>
                <a:lnTo>
                  <a:pt x="0" y="416560"/>
                </a:lnTo>
                <a:lnTo>
                  <a:pt x="182879" y="275589"/>
                </a:lnTo>
                <a:lnTo>
                  <a:pt x="182879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1" name="object 21"/>
          <p:cNvSpPr/>
          <p:nvPr/>
        </p:nvSpPr>
        <p:spPr>
          <a:xfrm>
            <a:off x="5591199" y="3205006"/>
            <a:ext cx="2100586" cy="0"/>
          </a:xfrm>
          <a:custGeom>
            <a:avLst/>
            <a:gdLst/>
            <a:ahLst/>
            <a:cxnLst/>
            <a:rect l="l" t="t" r="r" b="b"/>
            <a:pathLst>
              <a:path w="2316479">
                <a:moveTo>
                  <a:pt x="0" y="0"/>
                </a:moveTo>
                <a:lnTo>
                  <a:pt x="2316479" y="0"/>
                </a:lnTo>
              </a:path>
            </a:pathLst>
          </a:custGeom>
          <a:ln w="54610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2" name="object 22"/>
          <p:cNvSpPr/>
          <p:nvPr/>
        </p:nvSpPr>
        <p:spPr>
          <a:xfrm>
            <a:off x="7548982" y="3180245"/>
            <a:ext cx="142803" cy="95586"/>
          </a:xfrm>
          <a:custGeom>
            <a:avLst/>
            <a:gdLst/>
            <a:ahLst/>
            <a:cxnLst/>
            <a:rect l="l" t="t" r="r" b="b"/>
            <a:pathLst>
              <a:path w="157479" h="105410">
                <a:moveTo>
                  <a:pt x="0" y="0"/>
                </a:moveTo>
                <a:lnTo>
                  <a:pt x="0" y="95250"/>
                </a:lnTo>
                <a:lnTo>
                  <a:pt x="121920" y="105410"/>
                </a:lnTo>
                <a:lnTo>
                  <a:pt x="15747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3" name="object 23"/>
          <p:cNvSpPr/>
          <p:nvPr/>
        </p:nvSpPr>
        <p:spPr>
          <a:xfrm>
            <a:off x="6955889" y="3153759"/>
            <a:ext cx="340885" cy="112860"/>
          </a:xfrm>
          <a:custGeom>
            <a:avLst/>
            <a:gdLst/>
            <a:ahLst/>
            <a:cxnLst/>
            <a:rect l="l" t="t" r="r" b="b"/>
            <a:pathLst>
              <a:path w="375920" h="124460">
                <a:moveTo>
                  <a:pt x="210820" y="0"/>
                </a:moveTo>
                <a:lnTo>
                  <a:pt x="0" y="124459"/>
                </a:lnTo>
                <a:lnTo>
                  <a:pt x="375920" y="124459"/>
                </a:lnTo>
                <a:lnTo>
                  <a:pt x="375920" y="1269"/>
                </a:lnTo>
                <a:lnTo>
                  <a:pt x="210820" y="0"/>
                </a:lnTo>
                <a:close/>
              </a:path>
            </a:pathLst>
          </a:custGeom>
          <a:solidFill>
            <a:srgbClr val="FFC6C8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4" name="object 24"/>
          <p:cNvSpPr/>
          <p:nvPr/>
        </p:nvSpPr>
        <p:spPr>
          <a:xfrm>
            <a:off x="7548982" y="2749534"/>
            <a:ext cx="138196" cy="480233"/>
          </a:xfrm>
          <a:custGeom>
            <a:avLst/>
            <a:gdLst/>
            <a:ahLst/>
            <a:cxnLst/>
            <a:rect l="l" t="t" r="r" b="b"/>
            <a:pathLst>
              <a:path w="152400" h="529589">
                <a:moveTo>
                  <a:pt x="152400" y="0"/>
                </a:moveTo>
                <a:lnTo>
                  <a:pt x="8890" y="1270"/>
                </a:lnTo>
                <a:lnTo>
                  <a:pt x="0" y="476250"/>
                </a:lnTo>
                <a:lnTo>
                  <a:pt x="152400" y="529589"/>
                </a:lnTo>
                <a:lnTo>
                  <a:pt x="15240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5" name="object 25"/>
          <p:cNvSpPr/>
          <p:nvPr/>
        </p:nvSpPr>
        <p:spPr>
          <a:xfrm>
            <a:off x="7213856" y="2883124"/>
            <a:ext cx="444532" cy="358159"/>
          </a:xfrm>
          <a:custGeom>
            <a:avLst/>
            <a:gdLst/>
            <a:ahLst/>
            <a:cxnLst/>
            <a:rect l="l" t="t" r="r" b="b"/>
            <a:pathLst>
              <a:path w="490220" h="394970">
                <a:moveTo>
                  <a:pt x="372110" y="0"/>
                </a:moveTo>
                <a:lnTo>
                  <a:pt x="0" y="334009"/>
                </a:lnTo>
                <a:lnTo>
                  <a:pt x="120650" y="394969"/>
                </a:lnTo>
                <a:lnTo>
                  <a:pt x="490220" y="66039"/>
                </a:lnTo>
                <a:lnTo>
                  <a:pt x="372110" y="0"/>
                </a:lnTo>
                <a:close/>
              </a:path>
            </a:pathLst>
          </a:custGeom>
          <a:solidFill>
            <a:srgbClr val="FFC6C8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6" name="object 26"/>
          <p:cNvSpPr/>
          <p:nvPr/>
        </p:nvSpPr>
        <p:spPr>
          <a:xfrm>
            <a:off x="7319806" y="2937251"/>
            <a:ext cx="343188" cy="306336"/>
          </a:xfrm>
          <a:custGeom>
            <a:avLst/>
            <a:gdLst/>
            <a:ahLst/>
            <a:cxnLst/>
            <a:rect l="l" t="t" r="r" b="b"/>
            <a:pathLst>
              <a:path w="378459" h="337820">
                <a:moveTo>
                  <a:pt x="0" y="337819"/>
                </a:moveTo>
                <a:lnTo>
                  <a:pt x="378459" y="0"/>
                </a:lnTo>
              </a:path>
            </a:pathLst>
          </a:custGeom>
          <a:ln w="24130">
            <a:solidFill>
              <a:srgbClr val="FFC6C8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7" name="object 27"/>
          <p:cNvSpPr/>
          <p:nvPr/>
        </p:nvSpPr>
        <p:spPr>
          <a:xfrm>
            <a:off x="7213856" y="3188308"/>
            <a:ext cx="105950" cy="55279"/>
          </a:xfrm>
          <a:custGeom>
            <a:avLst/>
            <a:gdLst/>
            <a:ahLst/>
            <a:cxnLst/>
            <a:rect l="l" t="t" r="r" b="b"/>
            <a:pathLst>
              <a:path w="116840" h="60960">
                <a:moveTo>
                  <a:pt x="0" y="0"/>
                </a:moveTo>
                <a:lnTo>
                  <a:pt x="116840" y="60959"/>
                </a:lnTo>
              </a:path>
            </a:pathLst>
          </a:custGeom>
          <a:ln w="24130">
            <a:solidFill>
              <a:srgbClr val="E99D9B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8" name="object 28"/>
          <p:cNvSpPr/>
          <p:nvPr/>
        </p:nvSpPr>
        <p:spPr>
          <a:xfrm>
            <a:off x="7257618" y="3150303"/>
            <a:ext cx="105950" cy="55279"/>
          </a:xfrm>
          <a:custGeom>
            <a:avLst/>
            <a:gdLst/>
            <a:ahLst/>
            <a:cxnLst/>
            <a:rect l="l" t="t" r="r" b="b"/>
            <a:pathLst>
              <a:path w="116840" h="60960">
                <a:moveTo>
                  <a:pt x="0" y="0"/>
                </a:moveTo>
                <a:lnTo>
                  <a:pt x="116839" y="60960"/>
                </a:lnTo>
              </a:path>
            </a:pathLst>
          </a:custGeom>
          <a:ln w="24130">
            <a:solidFill>
              <a:srgbClr val="E99D9B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9" name="object 29"/>
          <p:cNvSpPr/>
          <p:nvPr/>
        </p:nvSpPr>
        <p:spPr>
          <a:xfrm>
            <a:off x="7300229" y="3112300"/>
            <a:ext cx="104799" cy="55279"/>
          </a:xfrm>
          <a:custGeom>
            <a:avLst/>
            <a:gdLst/>
            <a:ahLst/>
            <a:cxnLst/>
            <a:rect l="l" t="t" r="r" b="b"/>
            <a:pathLst>
              <a:path w="115570" h="60960">
                <a:moveTo>
                  <a:pt x="0" y="0"/>
                </a:moveTo>
                <a:lnTo>
                  <a:pt x="115570" y="60960"/>
                </a:lnTo>
              </a:path>
            </a:pathLst>
          </a:custGeom>
          <a:ln w="24130">
            <a:solidFill>
              <a:srgbClr val="E99D9B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0" name="object 30"/>
          <p:cNvSpPr/>
          <p:nvPr/>
        </p:nvSpPr>
        <p:spPr>
          <a:xfrm>
            <a:off x="7342838" y="3074296"/>
            <a:ext cx="105950" cy="54127"/>
          </a:xfrm>
          <a:custGeom>
            <a:avLst/>
            <a:gdLst/>
            <a:ahLst/>
            <a:cxnLst/>
            <a:rect l="l" t="t" r="r" b="b"/>
            <a:pathLst>
              <a:path w="116840" h="59689">
                <a:moveTo>
                  <a:pt x="0" y="0"/>
                </a:moveTo>
                <a:lnTo>
                  <a:pt x="116839" y="59689"/>
                </a:lnTo>
              </a:path>
            </a:pathLst>
          </a:custGeom>
          <a:ln w="24130">
            <a:solidFill>
              <a:srgbClr val="E99D9B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1" name="object 31"/>
          <p:cNvSpPr/>
          <p:nvPr/>
        </p:nvSpPr>
        <p:spPr>
          <a:xfrm>
            <a:off x="7385449" y="3035139"/>
            <a:ext cx="104799" cy="55279"/>
          </a:xfrm>
          <a:custGeom>
            <a:avLst/>
            <a:gdLst/>
            <a:ahLst/>
            <a:cxnLst/>
            <a:rect l="l" t="t" r="r" b="b"/>
            <a:pathLst>
              <a:path w="115570" h="60960">
                <a:moveTo>
                  <a:pt x="0" y="0"/>
                </a:moveTo>
                <a:lnTo>
                  <a:pt x="115570" y="60960"/>
                </a:lnTo>
              </a:path>
            </a:pathLst>
          </a:custGeom>
          <a:ln w="24130">
            <a:solidFill>
              <a:srgbClr val="E99D9B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2" name="object 32"/>
          <p:cNvSpPr/>
          <p:nvPr/>
        </p:nvSpPr>
        <p:spPr>
          <a:xfrm>
            <a:off x="7470671" y="2959132"/>
            <a:ext cx="105950" cy="55279"/>
          </a:xfrm>
          <a:custGeom>
            <a:avLst/>
            <a:gdLst/>
            <a:ahLst/>
            <a:cxnLst/>
            <a:rect l="l" t="t" r="r" b="b"/>
            <a:pathLst>
              <a:path w="116840" h="60960">
                <a:moveTo>
                  <a:pt x="0" y="0"/>
                </a:moveTo>
                <a:lnTo>
                  <a:pt x="116839" y="60960"/>
                </a:lnTo>
              </a:path>
            </a:pathLst>
          </a:custGeom>
          <a:ln w="24130">
            <a:solidFill>
              <a:srgbClr val="E99D9B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3" name="object 33"/>
          <p:cNvSpPr/>
          <p:nvPr/>
        </p:nvSpPr>
        <p:spPr>
          <a:xfrm>
            <a:off x="7513282" y="2921127"/>
            <a:ext cx="105950" cy="55279"/>
          </a:xfrm>
          <a:custGeom>
            <a:avLst/>
            <a:gdLst/>
            <a:ahLst/>
            <a:cxnLst/>
            <a:rect l="l" t="t" r="r" b="b"/>
            <a:pathLst>
              <a:path w="116840" h="60960">
                <a:moveTo>
                  <a:pt x="0" y="0"/>
                </a:moveTo>
                <a:lnTo>
                  <a:pt x="116840" y="60960"/>
                </a:lnTo>
              </a:path>
            </a:pathLst>
          </a:custGeom>
          <a:ln w="24130">
            <a:solidFill>
              <a:srgbClr val="E99D9B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4" name="object 34"/>
          <p:cNvSpPr/>
          <p:nvPr/>
        </p:nvSpPr>
        <p:spPr>
          <a:xfrm>
            <a:off x="7557044" y="2881972"/>
            <a:ext cx="105950" cy="55279"/>
          </a:xfrm>
          <a:custGeom>
            <a:avLst/>
            <a:gdLst/>
            <a:ahLst/>
            <a:cxnLst/>
            <a:rect l="l" t="t" r="r" b="b"/>
            <a:pathLst>
              <a:path w="116840" h="60960">
                <a:moveTo>
                  <a:pt x="0" y="0"/>
                </a:moveTo>
                <a:lnTo>
                  <a:pt x="116839" y="60960"/>
                </a:lnTo>
              </a:path>
            </a:pathLst>
          </a:custGeom>
          <a:ln w="24130">
            <a:solidFill>
              <a:srgbClr val="E99D9B"/>
            </a:solidFill>
          </a:ln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5" name="object 35"/>
          <p:cNvSpPr/>
          <p:nvPr/>
        </p:nvSpPr>
        <p:spPr>
          <a:xfrm>
            <a:off x="5591199" y="3229767"/>
            <a:ext cx="2097131" cy="78311"/>
          </a:xfrm>
          <a:custGeom>
            <a:avLst/>
            <a:gdLst/>
            <a:ahLst/>
            <a:cxnLst/>
            <a:rect l="l" t="t" r="r" b="b"/>
            <a:pathLst>
              <a:path w="2312670" h="86360">
                <a:moveTo>
                  <a:pt x="2312670" y="0"/>
                </a:moveTo>
                <a:lnTo>
                  <a:pt x="0" y="0"/>
                </a:lnTo>
                <a:lnTo>
                  <a:pt x="0" y="86360"/>
                </a:lnTo>
                <a:lnTo>
                  <a:pt x="2312670" y="86360"/>
                </a:lnTo>
                <a:lnTo>
                  <a:pt x="2312670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6" name="object 36"/>
          <p:cNvSpPr/>
          <p:nvPr/>
        </p:nvSpPr>
        <p:spPr>
          <a:xfrm>
            <a:off x="5519797" y="2504811"/>
            <a:ext cx="2641856" cy="1224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7" name="object 37"/>
          <p:cNvSpPr txBox="1"/>
          <p:nvPr/>
        </p:nvSpPr>
        <p:spPr>
          <a:xfrm>
            <a:off x="3784280" y="5988744"/>
            <a:ext cx="5291197" cy="146050"/>
          </a:xfrm>
          <a:prstGeom prst="rect">
            <a:avLst/>
          </a:prstGeom>
        </p:spPr>
        <p:txBody>
          <a:bodyPr vert="horz" wrap="square" lIns="0" tIns="69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endParaRPr sz="905"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040" y="423614"/>
            <a:ext cx="7688906" cy="965835"/>
          </a:xfrm>
          <a:prstGeom prst="rect">
            <a:avLst/>
          </a:prstGeom>
        </p:spPr>
        <p:txBody>
          <a:bodyPr vert="horz" wrap="square" lIns="0" tIns="51247" rIns="0" bIns="0" rtlCol="0">
            <a:spAutoFit/>
          </a:bodyPr>
          <a:lstStyle/>
          <a:p>
            <a:pPr marL="12700" marR="5080" indent="101600">
              <a:lnSpc>
                <a:spcPts val="3570"/>
              </a:lnSpc>
              <a:spcBef>
                <a:spcPts val="445"/>
              </a:spcBef>
            </a:pPr>
            <a:r>
              <a:rPr sz="2900" dirty="0"/>
              <a:t>Daily </a:t>
            </a:r>
            <a:r>
              <a:rPr sz="2900" spc="-5" dirty="0"/>
              <a:t>interruption of sedation and assessment </a:t>
            </a:r>
            <a:r>
              <a:rPr sz="2900" dirty="0"/>
              <a:t>of  </a:t>
            </a:r>
            <a:r>
              <a:rPr sz="2900" spc="-5" dirty="0"/>
              <a:t>readiness to</a:t>
            </a:r>
            <a:r>
              <a:rPr sz="2900" spc="5" dirty="0"/>
              <a:t> </a:t>
            </a:r>
            <a:r>
              <a:rPr sz="2900" spc="-5" dirty="0"/>
              <a:t>extubate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33015" y="1784462"/>
            <a:ext cx="4816723" cy="3768725"/>
          </a:xfrm>
          <a:prstGeom prst="rect">
            <a:avLst/>
          </a:prstGeom>
        </p:spPr>
        <p:txBody>
          <a:bodyPr vert="horz" wrap="square" lIns="0" tIns="30518" rIns="0" bIns="0" rtlCol="0">
            <a:spAutoFit/>
          </a:bodyPr>
          <a:lstStyle/>
          <a:p>
            <a:pPr marL="399415" marR="150495" indent="-336550">
              <a:lnSpc>
                <a:spcPts val="2790"/>
              </a:lnSpc>
              <a:spcBef>
                <a:spcPts val="265"/>
              </a:spcBef>
            </a:pPr>
            <a:r>
              <a:rPr sz="2585" b="1" spc="-284" baseline="12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Lightening sedation decreases the time  spent on</a:t>
            </a:r>
            <a:r>
              <a:rPr sz="2175" spc="1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MV</a:t>
            </a:r>
            <a:endParaRPr sz="2175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75">
              <a:latin typeface="Times New Roman" panose="02020603050405020304"/>
              <a:cs typeface="Times New Roman" panose="02020603050405020304"/>
            </a:endParaRPr>
          </a:p>
          <a:p>
            <a:pPr marL="399415" marR="55880" indent="-336550">
              <a:lnSpc>
                <a:spcPts val="2790"/>
              </a:lnSpc>
            </a:pPr>
            <a:r>
              <a:rPr sz="2585" b="1" spc="-284" baseline="12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In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a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study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interruption of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sedation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leads  to decreased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MV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from 7.3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days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to 4.9 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days</a:t>
            </a:r>
            <a:endParaRPr sz="2175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85">
              <a:latin typeface="Times New Roman" panose="02020603050405020304"/>
              <a:cs typeface="Times New Roman" panose="02020603050405020304"/>
            </a:endParaRPr>
          </a:p>
          <a:p>
            <a:pPr marL="399415" marR="244475" indent="-336550">
              <a:lnSpc>
                <a:spcPct val="97000"/>
              </a:lnSpc>
            </a:pPr>
            <a:r>
              <a:rPr sz="2585" b="1" spc="-284" baseline="12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But, may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be an increased potential for  pain and anxiety 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associated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with  lightening</a:t>
            </a:r>
            <a:r>
              <a:rPr sz="2175" spc="-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175" dirty="0">
                <a:latin typeface="Liberation Serif" panose="02020603050405020304"/>
                <a:cs typeface="Liberation Serif" panose="02020603050405020304"/>
              </a:rPr>
              <a:t>sedation</a:t>
            </a:r>
            <a:endParaRPr sz="2175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3330" y="2283121"/>
            <a:ext cx="3023048" cy="20303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924" y="97905"/>
            <a:ext cx="7138424" cy="13652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Peptic </a:t>
            </a:r>
            <a:r>
              <a:rPr dirty="0"/>
              <a:t>Ulcer Disease </a:t>
            </a:r>
            <a:r>
              <a:rPr spc="-5" dirty="0"/>
              <a:t>Prophylaxis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4856" y="1882350"/>
            <a:ext cx="5066628" cy="3572510"/>
          </a:xfrm>
          <a:prstGeom prst="rect">
            <a:avLst/>
          </a:prstGeom>
        </p:spPr>
        <p:txBody>
          <a:bodyPr vert="horz" wrap="square" lIns="0" tIns="32821" rIns="0" bIns="0" rtlCol="0">
            <a:spAutoFit/>
          </a:bodyPr>
          <a:lstStyle/>
          <a:p>
            <a:pPr marL="355600" marR="55880" indent="-292100">
              <a:lnSpc>
                <a:spcPts val="3240"/>
              </a:lnSpc>
              <a:spcBef>
                <a:spcPts val="285"/>
              </a:spcBef>
            </a:pPr>
            <a:r>
              <a:rPr sz="2990" b="1" spc="-345" baseline="8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Stress induced GI erosions and</a:t>
            </a:r>
            <a:r>
              <a:rPr sz="2495" spc="-114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ulcer  are </a:t>
            </a:r>
            <a:r>
              <a:rPr sz="2495" spc="20" dirty="0">
                <a:latin typeface="Liberation Serif" panose="02020603050405020304"/>
                <a:cs typeface="Liberation Serif" panose="02020603050405020304"/>
              </a:rPr>
              <a:t>common </a:t>
            </a:r>
            <a:r>
              <a:rPr sz="2495" dirty="0">
                <a:latin typeface="Liberation Serif" panose="02020603050405020304"/>
                <a:cs typeface="Liberation Serif" panose="02020603050405020304"/>
              </a:rPr>
              <a:t>in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ICU</a:t>
            </a:r>
            <a:r>
              <a:rPr sz="2495" spc="-1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patients</a:t>
            </a:r>
            <a:endParaRPr sz="2495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imes New Roman" panose="02020603050405020304"/>
              <a:cs typeface="Times New Roman" panose="02020603050405020304"/>
            </a:endParaRPr>
          </a:p>
          <a:p>
            <a:pPr marL="355600" marR="650240" indent="-292100">
              <a:lnSpc>
                <a:spcPts val="3230"/>
              </a:lnSpc>
            </a:pPr>
            <a:r>
              <a:rPr sz="2990" b="1" spc="-345" baseline="8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H2-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receptor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inhibitors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are</a:t>
            </a:r>
            <a:r>
              <a:rPr sz="2495" spc="-6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more 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preferred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than sucralfate</a:t>
            </a:r>
            <a:endParaRPr sz="2495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>
              <a:latin typeface="Times New Roman" panose="02020603050405020304"/>
              <a:cs typeface="Times New Roman" panose="02020603050405020304"/>
            </a:endParaRPr>
          </a:p>
          <a:p>
            <a:pPr marL="355600" marR="407035" indent="-292100">
              <a:lnSpc>
                <a:spcPts val="3240"/>
              </a:lnSpc>
            </a:pPr>
            <a:r>
              <a:rPr sz="2990" b="1" spc="-345" baseline="8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Raise gastric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pH may promote</a:t>
            </a:r>
            <a:r>
              <a:rPr sz="2495" spc="-6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the 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growth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of bacteria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in the</a:t>
            </a:r>
            <a:r>
              <a:rPr sz="2495" spc="-6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stomach</a:t>
            </a:r>
            <a:endParaRPr sz="2495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3924" y="2125347"/>
            <a:ext cx="3317867" cy="264646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85" y="774700"/>
            <a:ext cx="5755640" cy="68834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DVT</a:t>
            </a:r>
            <a:r>
              <a:rPr spc="-45" dirty="0"/>
              <a:t> </a:t>
            </a:r>
            <a:r>
              <a:rPr spc="-5" dirty="0"/>
              <a:t>prophylaxis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4302" y="1784461"/>
            <a:ext cx="5497341" cy="4163695"/>
          </a:xfrm>
          <a:prstGeom prst="rect">
            <a:avLst/>
          </a:prstGeom>
        </p:spPr>
        <p:txBody>
          <a:bodyPr vert="horz" wrap="square" lIns="0" tIns="32821" rIns="0" bIns="0" rtlCol="0">
            <a:spAutoFit/>
          </a:bodyPr>
          <a:lstStyle/>
          <a:p>
            <a:pPr marL="355600" marR="217170" indent="-292100">
              <a:lnSpc>
                <a:spcPts val="3240"/>
              </a:lnSpc>
              <a:spcBef>
                <a:spcPts val="285"/>
              </a:spcBef>
            </a:pPr>
            <a:r>
              <a:rPr sz="2990" b="1" spc="-345" baseline="8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Ventilated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patients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are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at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a high risk</a:t>
            </a:r>
            <a:r>
              <a:rPr sz="2495" spc="-10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of 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developing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495" spc="20" dirty="0">
                <a:latin typeface="Liberation Serif" panose="02020603050405020304"/>
                <a:cs typeface="Liberation Serif" panose="02020603050405020304"/>
              </a:rPr>
              <a:t>DVT</a:t>
            </a:r>
            <a:endParaRPr sz="2495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10">
              <a:latin typeface="Times New Roman" panose="02020603050405020304"/>
              <a:cs typeface="Times New Roman" panose="02020603050405020304"/>
            </a:endParaRPr>
          </a:p>
          <a:p>
            <a:pPr marL="355600" marR="55880" indent="-292100">
              <a:lnSpc>
                <a:spcPct val="98000"/>
              </a:lnSpc>
            </a:pPr>
            <a:r>
              <a:rPr sz="2990" b="1" spc="-345" baseline="8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risk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of venous thromboembolism </a:t>
            </a:r>
            <a:r>
              <a:rPr sz="2495" dirty="0">
                <a:latin typeface="Liberation Serif" panose="02020603050405020304"/>
                <a:cs typeface="Liberation Serif" panose="02020603050405020304"/>
              </a:rPr>
              <a:t>is 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reduced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if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prophylaxis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is consistently 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applied</a:t>
            </a:r>
            <a:endParaRPr sz="2495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imes New Roman" panose="02020603050405020304"/>
              <a:cs typeface="Times New Roman" panose="02020603050405020304"/>
            </a:endParaRPr>
          </a:p>
          <a:p>
            <a:pPr marL="355600" marR="342900" indent="-292100" algn="just">
              <a:lnSpc>
                <a:spcPct val="98000"/>
              </a:lnSpc>
            </a:pPr>
            <a:r>
              <a:rPr sz="2990" b="1" spc="-345" baseline="8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But, Risk of bleeding </a:t>
            </a:r>
            <a:r>
              <a:rPr sz="2495" spc="15" dirty="0">
                <a:latin typeface="Liberation Serif" panose="02020603050405020304"/>
                <a:cs typeface="Liberation Serif" panose="02020603050405020304"/>
              </a:rPr>
              <a:t>may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increase </a:t>
            </a:r>
            <a:r>
              <a:rPr sz="2495" dirty="0">
                <a:latin typeface="Liberation Serif" panose="02020603050405020304"/>
                <a:cs typeface="Liberation Serif" panose="02020603050405020304"/>
              </a:rPr>
              <a:t>if 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anticoagulants are used </a:t>
            </a:r>
            <a:r>
              <a:rPr sz="2495" spc="5" dirty="0">
                <a:latin typeface="Liberation Serif" panose="02020603050405020304"/>
                <a:cs typeface="Liberation Serif" panose="02020603050405020304"/>
              </a:rPr>
              <a:t>to </a:t>
            </a:r>
            <a:r>
              <a:rPr sz="2495" spc="10" dirty="0">
                <a:latin typeface="Liberation Serif" panose="02020603050405020304"/>
                <a:cs typeface="Liberation Serif" panose="02020603050405020304"/>
              </a:rPr>
              <a:t>accomplish  prophylaxis</a:t>
            </a:r>
            <a:endParaRPr sz="2495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3431" y="2171412"/>
            <a:ext cx="2284847" cy="34284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052" y="865920"/>
            <a:ext cx="7095813" cy="5695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25" spc="-10" dirty="0"/>
              <a:t>Daily </a:t>
            </a:r>
            <a:r>
              <a:rPr sz="3625" spc="-5" dirty="0"/>
              <a:t>Oral Care </a:t>
            </a:r>
            <a:r>
              <a:rPr sz="3625" spc="-10" dirty="0"/>
              <a:t>with</a:t>
            </a:r>
            <a:r>
              <a:rPr sz="3625" spc="-30" dirty="0"/>
              <a:t> </a:t>
            </a:r>
            <a:r>
              <a:rPr sz="3625" spc="-10" dirty="0"/>
              <a:t>Chlorhexidine</a:t>
            </a:r>
            <a:endParaRPr sz="3625"/>
          </a:p>
        </p:txBody>
      </p:sp>
      <p:sp>
        <p:nvSpPr>
          <p:cNvPr id="3" name="object 3"/>
          <p:cNvSpPr txBox="1"/>
          <p:nvPr/>
        </p:nvSpPr>
        <p:spPr>
          <a:xfrm>
            <a:off x="610368" y="1785613"/>
            <a:ext cx="4391769" cy="4210685"/>
          </a:xfrm>
          <a:prstGeom prst="rect">
            <a:avLst/>
          </a:prstGeom>
        </p:spPr>
        <p:txBody>
          <a:bodyPr vert="horz" wrap="square" lIns="0" tIns="22456" rIns="0" bIns="0" rtlCol="0">
            <a:spAutoFit/>
          </a:bodyPr>
          <a:lstStyle/>
          <a:p>
            <a:pPr marL="281940" marR="410210" indent="-269240" algn="just">
              <a:lnSpc>
                <a:spcPct val="97000"/>
              </a:lnSpc>
              <a:spcBef>
                <a:spcPts val="195"/>
              </a:spcBef>
            </a:pPr>
            <a:r>
              <a:rPr sz="2790" b="1" spc="-337" baseline="4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310" spc="-5" dirty="0">
                <a:latin typeface="Liberation Serif" panose="02020603050405020304"/>
                <a:cs typeface="Liberation Serif" panose="02020603050405020304"/>
              </a:rPr>
              <a:t>Dental plaques are covered </a:t>
            </a:r>
            <a:r>
              <a:rPr sz="2310" spc="5" dirty="0">
                <a:latin typeface="Liberation Serif" panose="02020603050405020304"/>
                <a:cs typeface="Liberation Serif" panose="02020603050405020304"/>
              </a:rPr>
              <a:t>by</a:t>
            </a:r>
            <a:r>
              <a:rPr sz="2310" spc="-9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310" dirty="0">
                <a:latin typeface="Liberation Serif" panose="02020603050405020304"/>
                <a:cs typeface="Liberation Serif" panose="02020603050405020304"/>
              </a:rPr>
              <a:t>a  </a:t>
            </a:r>
            <a:r>
              <a:rPr sz="2310" spc="-5" dirty="0">
                <a:latin typeface="Liberation Serif" panose="02020603050405020304"/>
                <a:cs typeface="Liberation Serif" panose="02020603050405020304"/>
              </a:rPr>
              <a:t>biofilm </a:t>
            </a:r>
            <a:r>
              <a:rPr sz="2310" dirty="0">
                <a:latin typeface="Liberation Serif" panose="02020603050405020304"/>
                <a:cs typeface="Liberation Serif" panose="02020603050405020304"/>
              </a:rPr>
              <a:t>which </a:t>
            </a:r>
            <a:r>
              <a:rPr sz="2310" spc="-5" dirty="0">
                <a:latin typeface="Liberation Serif" panose="02020603050405020304"/>
                <a:cs typeface="Liberation Serif" panose="02020603050405020304"/>
              </a:rPr>
              <a:t>are colonized by  bacteria and leads to</a:t>
            </a:r>
            <a:r>
              <a:rPr sz="2310" spc="-2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310" dirty="0">
                <a:latin typeface="Liberation Serif" panose="02020603050405020304"/>
                <a:cs typeface="Liberation Serif" panose="02020603050405020304"/>
              </a:rPr>
              <a:t>VAP</a:t>
            </a:r>
            <a:endParaRPr sz="2310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30">
              <a:latin typeface="Times New Roman" panose="02020603050405020304"/>
              <a:cs typeface="Times New Roman" panose="02020603050405020304"/>
            </a:endParaRPr>
          </a:p>
          <a:p>
            <a:pPr marL="281940" marR="67310" indent="-269240">
              <a:lnSpc>
                <a:spcPct val="97000"/>
              </a:lnSpc>
              <a:spcBef>
                <a:spcPts val="5"/>
              </a:spcBef>
            </a:pPr>
            <a:r>
              <a:rPr sz="2790" b="1" spc="-337" baseline="4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310" dirty="0">
                <a:latin typeface="Liberation Serif" panose="02020603050405020304"/>
                <a:cs typeface="Liberation Serif" panose="02020603050405020304"/>
              </a:rPr>
              <a:t>The </a:t>
            </a:r>
            <a:r>
              <a:rPr sz="2310" spc="-5" dirty="0">
                <a:latin typeface="Liberation Serif" panose="02020603050405020304"/>
                <a:cs typeface="Liberation Serif" panose="02020603050405020304"/>
              </a:rPr>
              <a:t>recommended chlorhexidine  solution Recommended strength is  </a:t>
            </a:r>
            <a:r>
              <a:rPr sz="2310" b="1" spc="5" dirty="0">
                <a:latin typeface="Liberation Serif" panose="02020603050405020304"/>
                <a:cs typeface="Liberation Serif" panose="02020603050405020304"/>
              </a:rPr>
              <a:t>0.12%</a:t>
            </a:r>
            <a:endParaRPr sz="2310">
              <a:latin typeface="Liberation Serif" panose="02020603050405020304"/>
              <a:cs typeface="Liberation Serif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75">
              <a:latin typeface="Times New Roman" panose="02020603050405020304"/>
              <a:cs typeface="Times New Roman" panose="02020603050405020304"/>
            </a:endParaRPr>
          </a:p>
          <a:p>
            <a:pPr marL="281940" marR="5080" indent="-269240" algn="just">
              <a:lnSpc>
                <a:spcPts val="2980"/>
              </a:lnSpc>
            </a:pPr>
            <a:r>
              <a:rPr sz="2790" b="1" spc="-337" baseline="4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310" spc="-5" dirty="0">
                <a:latin typeface="Liberation Serif" panose="02020603050405020304"/>
                <a:cs typeface="Liberation Serif" panose="02020603050405020304"/>
              </a:rPr>
              <a:t>Nursing </a:t>
            </a:r>
            <a:r>
              <a:rPr sz="2310" dirty="0">
                <a:latin typeface="Liberation Serif" panose="02020603050405020304"/>
                <a:cs typeface="Liberation Serif" panose="02020603050405020304"/>
              </a:rPr>
              <a:t>staff </a:t>
            </a:r>
            <a:r>
              <a:rPr sz="2310" spc="-5" dirty="0">
                <a:latin typeface="Liberation Serif" panose="02020603050405020304"/>
                <a:cs typeface="Liberation Serif" panose="02020603050405020304"/>
              </a:rPr>
              <a:t>needs </a:t>
            </a:r>
            <a:r>
              <a:rPr sz="2310" dirty="0">
                <a:latin typeface="Liberation Serif" panose="02020603050405020304"/>
                <a:cs typeface="Liberation Serif" panose="02020603050405020304"/>
              </a:rPr>
              <a:t>to </a:t>
            </a:r>
            <a:r>
              <a:rPr sz="2310" spc="-5" dirty="0">
                <a:latin typeface="Liberation Serif" panose="02020603050405020304"/>
                <a:cs typeface="Liberation Serif" panose="02020603050405020304"/>
              </a:rPr>
              <a:t>be educated  regarding use of chlorhexidine oral  rinse</a:t>
            </a:r>
            <a:endParaRPr sz="2310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6957" y="3526889"/>
            <a:ext cx="3316715" cy="22802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5" name="object 5"/>
          <p:cNvSpPr/>
          <p:nvPr/>
        </p:nvSpPr>
        <p:spPr>
          <a:xfrm>
            <a:off x="5596957" y="2064310"/>
            <a:ext cx="3316715" cy="1243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9585" y="774700"/>
            <a:ext cx="6801485" cy="68834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Appropriate </a:t>
            </a:r>
            <a:r>
              <a:rPr dirty="0"/>
              <a:t>hand</a:t>
            </a:r>
            <a:r>
              <a:rPr spc="-30" dirty="0"/>
              <a:t> </a:t>
            </a:r>
            <a:r>
              <a:rPr dirty="0"/>
              <a:t>hygiene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294273" y="2203082"/>
            <a:ext cx="2524388" cy="9858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4" name="object 4"/>
          <p:cNvSpPr/>
          <p:nvPr/>
        </p:nvSpPr>
        <p:spPr>
          <a:xfrm>
            <a:off x="6836118" y="3526889"/>
            <a:ext cx="2286000" cy="2193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5" name="object 5"/>
          <p:cNvSpPr txBox="1"/>
          <p:nvPr/>
        </p:nvSpPr>
        <p:spPr>
          <a:xfrm>
            <a:off x="587335" y="1756822"/>
            <a:ext cx="5222099" cy="4577080"/>
          </a:xfrm>
          <a:prstGeom prst="rect">
            <a:avLst/>
          </a:prstGeom>
        </p:spPr>
        <p:txBody>
          <a:bodyPr vert="horz" wrap="square" lIns="0" tIns="62188" rIns="0" bIns="0" rtlCol="0">
            <a:spAutoFit/>
          </a:bodyPr>
          <a:lstStyle/>
          <a:p>
            <a:pPr marL="373380" marR="1129665" indent="-335280">
              <a:lnSpc>
                <a:spcPts val="3450"/>
              </a:lnSpc>
              <a:spcBef>
                <a:spcPts val="540"/>
              </a:spcBef>
            </a:pPr>
            <a:r>
              <a:rPr sz="3470" b="1" spc="-405" baseline="7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Appropriate time </a:t>
            </a:r>
            <a:r>
              <a:rPr sz="2900" dirty="0">
                <a:latin typeface="Liberation Serif" panose="02020603050405020304"/>
                <a:cs typeface="Liberation Serif" panose="02020603050405020304"/>
              </a:rPr>
              <a:t>for</a:t>
            </a:r>
            <a:r>
              <a:rPr sz="2900" spc="-16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hand  </a:t>
            </a:r>
            <a:r>
              <a:rPr sz="2900" dirty="0">
                <a:latin typeface="Liberation Serif" panose="02020603050405020304"/>
                <a:cs typeface="Liberation Serif" panose="02020603050405020304"/>
              </a:rPr>
              <a:t>washing</a:t>
            </a:r>
            <a:r>
              <a:rPr sz="2900" spc="-1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900" spc="-5" dirty="0">
                <a:latin typeface="Liberation Serif" panose="02020603050405020304"/>
                <a:cs typeface="Liberation Serif" panose="02020603050405020304"/>
              </a:rPr>
              <a:t>includes</a:t>
            </a:r>
            <a:endParaRPr sz="2900">
              <a:latin typeface="Liberation Serif" panose="02020603050405020304"/>
              <a:cs typeface="Liberation Serif" panose="02020603050405020304"/>
            </a:endParaRPr>
          </a:p>
          <a:p>
            <a:pPr marL="774700" indent="-279400">
              <a:lnSpc>
                <a:spcPts val="3335"/>
              </a:lnSpc>
              <a:buClr>
                <a:srgbClr val="33CCFF"/>
              </a:buClr>
              <a:buSzPct val="125000"/>
              <a:buFont typeface="Gill Sans MT" panose="020B0502020104020203"/>
              <a:buChar char="•"/>
              <a:tabLst>
                <a:tab pos="774700" algn="l"/>
              </a:tabLst>
            </a:pP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Before and after touching </a:t>
            </a:r>
            <a:r>
              <a:rPr sz="2540" dirty="0">
                <a:latin typeface="Liberation Serif" panose="02020603050405020304"/>
                <a:cs typeface="Liberation Serif" panose="02020603050405020304"/>
              </a:rPr>
              <a:t>a</a:t>
            </a:r>
            <a:r>
              <a:rPr sz="2540" spc="-8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540" spc="-10" dirty="0">
                <a:latin typeface="Liberation Serif" panose="02020603050405020304"/>
                <a:cs typeface="Liberation Serif" panose="02020603050405020304"/>
              </a:rPr>
              <a:t>patient</a:t>
            </a:r>
            <a:endParaRPr sz="2540">
              <a:latin typeface="Liberation Serif" panose="02020603050405020304"/>
              <a:cs typeface="Liberation Serif" panose="02020603050405020304"/>
            </a:endParaRPr>
          </a:p>
          <a:p>
            <a:pPr marL="774700" marR="979805" indent="-279400">
              <a:lnSpc>
                <a:spcPct val="86000"/>
              </a:lnSpc>
              <a:spcBef>
                <a:spcPts val="260"/>
              </a:spcBef>
              <a:buClr>
                <a:srgbClr val="33CCFF"/>
              </a:buClr>
              <a:buSzPct val="125000"/>
              <a:buFont typeface="Gill Sans MT" panose="020B0502020104020203"/>
              <a:buChar char="•"/>
              <a:tabLst>
                <a:tab pos="774700" algn="l"/>
              </a:tabLst>
            </a:pP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Before and after </a:t>
            </a:r>
            <a:r>
              <a:rPr sz="2540" spc="-10" dirty="0">
                <a:latin typeface="Liberation Serif" panose="02020603050405020304"/>
                <a:cs typeface="Liberation Serif" panose="02020603050405020304"/>
              </a:rPr>
              <a:t>an</a:t>
            </a:r>
            <a:r>
              <a:rPr sz="2540" spc="-9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invasive  </a:t>
            </a:r>
            <a:r>
              <a:rPr sz="2540" dirty="0">
                <a:latin typeface="Liberation Serif" panose="02020603050405020304"/>
                <a:cs typeface="Liberation Serif" panose="02020603050405020304"/>
              </a:rPr>
              <a:t>procedure</a:t>
            </a:r>
            <a:endParaRPr sz="2540">
              <a:latin typeface="Liberation Serif" panose="02020603050405020304"/>
              <a:cs typeface="Liberation Serif" panose="02020603050405020304"/>
            </a:endParaRPr>
          </a:p>
          <a:p>
            <a:pPr marL="774700" indent="-279400">
              <a:lnSpc>
                <a:spcPts val="3370"/>
              </a:lnSpc>
              <a:buClr>
                <a:srgbClr val="33CCFF"/>
              </a:buClr>
              <a:buSzPct val="125000"/>
              <a:buFont typeface="Gill Sans MT" panose="020B0502020104020203"/>
              <a:buChar char="•"/>
              <a:tabLst>
                <a:tab pos="774700" algn="l"/>
              </a:tabLst>
            </a:pP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After removing</a:t>
            </a:r>
            <a:r>
              <a:rPr sz="2540" spc="-25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gloves</a:t>
            </a:r>
            <a:endParaRPr sz="2540">
              <a:latin typeface="Liberation Serif" panose="02020603050405020304"/>
              <a:cs typeface="Liberation Serif" panose="02020603050405020304"/>
            </a:endParaRPr>
          </a:p>
          <a:p>
            <a:pPr marL="774700" indent="-279400">
              <a:lnSpc>
                <a:spcPts val="3880"/>
              </a:lnSpc>
              <a:buClr>
                <a:srgbClr val="33CCFF"/>
              </a:buClr>
              <a:buSzPct val="125000"/>
              <a:buFont typeface="Gill Sans MT" panose="020B0502020104020203"/>
              <a:buChar char="•"/>
              <a:tabLst>
                <a:tab pos="774700" algn="l"/>
              </a:tabLst>
            </a:pPr>
            <a:r>
              <a:rPr sz="2540" spc="-10" dirty="0">
                <a:latin typeface="Liberation Serif" panose="02020603050405020304"/>
                <a:cs typeface="Liberation Serif" panose="02020603050405020304"/>
              </a:rPr>
              <a:t>If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contamination is</a:t>
            </a:r>
            <a:r>
              <a:rPr sz="2540" spc="-3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540" spc="-5" dirty="0">
                <a:latin typeface="Liberation Serif" panose="02020603050405020304"/>
                <a:cs typeface="Liberation Serif" panose="02020603050405020304"/>
              </a:rPr>
              <a:t>suspected</a:t>
            </a:r>
            <a:endParaRPr sz="2540">
              <a:latin typeface="Liberation Serif" panose="02020603050405020304"/>
              <a:cs typeface="Liberation Serif" panose="02020603050405020304"/>
            </a:endParaRPr>
          </a:p>
          <a:p>
            <a:pPr marL="373380" marR="30480" indent="-335280">
              <a:lnSpc>
                <a:spcPts val="2790"/>
              </a:lnSpc>
              <a:spcBef>
                <a:spcPts val="520"/>
              </a:spcBef>
            </a:pPr>
            <a:r>
              <a:rPr sz="2790" b="1" spc="-300" baseline="7000" dirty="0">
                <a:solidFill>
                  <a:srgbClr val="33CCFF"/>
                </a:solidFill>
                <a:latin typeface="MS Office Symbol Bold" panose="01000000000000000000"/>
                <a:cs typeface="MS Office Symbol Bold" panose="01000000000000000000"/>
              </a:rPr>
              <a:t> </a:t>
            </a:r>
            <a:r>
              <a:rPr sz="2360" dirty="0">
                <a:latin typeface="Liberation Serif" panose="02020603050405020304"/>
                <a:cs typeface="Liberation Serif" panose="02020603050405020304"/>
              </a:rPr>
              <a:t>Washing </a:t>
            </a:r>
            <a:r>
              <a:rPr sz="2360" spc="-5" dirty="0">
                <a:latin typeface="Liberation Serif" panose="02020603050405020304"/>
                <a:cs typeface="Liberation Serif" panose="02020603050405020304"/>
              </a:rPr>
              <a:t>hands </a:t>
            </a:r>
            <a:r>
              <a:rPr sz="2360" spc="-10" dirty="0">
                <a:latin typeface="Liberation Serif" panose="02020603050405020304"/>
                <a:cs typeface="Liberation Serif" panose="02020603050405020304"/>
              </a:rPr>
              <a:t>or </a:t>
            </a:r>
            <a:r>
              <a:rPr sz="2360" dirty="0">
                <a:latin typeface="Liberation Serif" panose="02020603050405020304"/>
                <a:cs typeface="Liberation Serif" panose="02020603050405020304"/>
              </a:rPr>
              <a:t>using an </a:t>
            </a:r>
            <a:r>
              <a:rPr sz="2360" spc="-5" dirty="0">
                <a:latin typeface="Liberation Serif" panose="02020603050405020304"/>
                <a:cs typeface="Liberation Serif" panose="02020603050405020304"/>
              </a:rPr>
              <a:t>alcohol-  </a:t>
            </a:r>
            <a:r>
              <a:rPr sz="2360" dirty="0">
                <a:latin typeface="Liberation Serif" panose="02020603050405020304"/>
                <a:cs typeface="Liberation Serif" panose="02020603050405020304"/>
              </a:rPr>
              <a:t>based </a:t>
            </a:r>
            <a:r>
              <a:rPr sz="2360" spc="-5" dirty="0">
                <a:latin typeface="Liberation Serif" panose="02020603050405020304"/>
                <a:cs typeface="Liberation Serif" panose="02020603050405020304"/>
              </a:rPr>
              <a:t>waterless </a:t>
            </a:r>
            <a:r>
              <a:rPr sz="2360" spc="-10" dirty="0">
                <a:latin typeface="Liberation Serif" panose="02020603050405020304"/>
                <a:cs typeface="Liberation Serif" panose="02020603050405020304"/>
              </a:rPr>
              <a:t>hand </a:t>
            </a:r>
            <a:r>
              <a:rPr sz="2360" spc="-5" dirty="0">
                <a:latin typeface="Liberation Serif" panose="02020603050405020304"/>
                <a:cs typeface="Liberation Serif" panose="02020603050405020304"/>
              </a:rPr>
              <a:t>cleaner can help to  prevent</a:t>
            </a:r>
            <a:r>
              <a:rPr sz="2360" spc="-10" dirty="0">
                <a:latin typeface="Liberation Serif" panose="02020603050405020304"/>
                <a:cs typeface="Liberation Serif" panose="02020603050405020304"/>
              </a:rPr>
              <a:t> </a:t>
            </a:r>
            <a:r>
              <a:rPr sz="2360" spc="-5" dirty="0">
                <a:latin typeface="Liberation Serif" panose="02020603050405020304"/>
                <a:cs typeface="Liberation Serif" panose="02020603050405020304"/>
              </a:rPr>
              <a:t>contamination</a:t>
            </a:r>
            <a:endParaRPr sz="2360">
              <a:latin typeface="Liberation Serif" panose="02020603050405020304"/>
              <a:cs typeface="Liberation Serif" panose="020206030504050203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035" y="917575"/>
            <a:ext cx="8397875" cy="4572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/>
              <a:t>Continuous </a:t>
            </a:r>
            <a:r>
              <a:rPr sz="2900" spc="-5" dirty="0"/>
              <a:t>Removal of Subglottic</a:t>
            </a:r>
            <a:r>
              <a:rPr sz="2900" spc="20" dirty="0"/>
              <a:t> </a:t>
            </a:r>
            <a:r>
              <a:rPr sz="2900" spc="-10" dirty="0"/>
              <a:t>Secretions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662191" y="1892716"/>
            <a:ext cx="4735532" cy="1489710"/>
          </a:xfrm>
          <a:prstGeom prst="rect">
            <a:avLst/>
          </a:prstGeom>
        </p:spPr>
        <p:txBody>
          <a:bodyPr vert="horz" wrap="square" lIns="0" tIns="38579" rIns="0" bIns="0" rtlCol="0">
            <a:spAutoFit/>
          </a:bodyPr>
          <a:lstStyle/>
          <a:p>
            <a:pPr marL="352425" marR="5080" indent="-340360">
              <a:lnSpc>
                <a:spcPct val="93000"/>
              </a:lnSpc>
              <a:spcBef>
                <a:spcPts val="335"/>
              </a:spcBef>
            </a:pPr>
            <a:r>
              <a:rPr sz="2540" spc="-10" dirty="0">
                <a:solidFill>
                  <a:srgbClr val="00007F"/>
                </a:solidFill>
                <a:latin typeface="Liberation Serif" panose="02020603050405020304"/>
                <a:cs typeface="Liberation Serif" panose="02020603050405020304"/>
              </a:rPr>
              <a:t>Use an </a:t>
            </a:r>
            <a:r>
              <a:rPr sz="2540" spc="-5" dirty="0">
                <a:solidFill>
                  <a:srgbClr val="00007F"/>
                </a:solidFill>
                <a:latin typeface="Liberation Serif" panose="02020603050405020304"/>
                <a:cs typeface="Liberation Serif" panose="02020603050405020304"/>
              </a:rPr>
              <a:t>ET tube with continuous  suction through </a:t>
            </a:r>
            <a:r>
              <a:rPr sz="2540" dirty="0">
                <a:solidFill>
                  <a:srgbClr val="00007F"/>
                </a:solidFill>
                <a:latin typeface="Liberation Serif" panose="02020603050405020304"/>
                <a:cs typeface="Liberation Serif" panose="02020603050405020304"/>
              </a:rPr>
              <a:t>a </a:t>
            </a:r>
            <a:r>
              <a:rPr sz="2540" spc="-5" dirty="0">
                <a:solidFill>
                  <a:srgbClr val="00007F"/>
                </a:solidFill>
                <a:latin typeface="Liberation Serif" panose="02020603050405020304"/>
                <a:cs typeface="Liberation Serif" panose="02020603050405020304"/>
              </a:rPr>
              <a:t>dorsal lumen  above the cuff to prevent </a:t>
            </a:r>
            <a:r>
              <a:rPr sz="2540" spc="-10" dirty="0">
                <a:solidFill>
                  <a:srgbClr val="00007F"/>
                </a:solidFill>
                <a:latin typeface="Liberation Serif" panose="02020603050405020304"/>
                <a:cs typeface="Liberation Serif" panose="02020603050405020304"/>
              </a:rPr>
              <a:t>drainage  </a:t>
            </a:r>
            <a:r>
              <a:rPr sz="2540" spc="-5" dirty="0">
                <a:solidFill>
                  <a:srgbClr val="00007F"/>
                </a:solidFill>
                <a:latin typeface="Liberation Serif" panose="02020603050405020304"/>
                <a:cs typeface="Liberation Serif" panose="02020603050405020304"/>
              </a:rPr>
              <a:t>accumulation</a:t>
            </a:r>
            <a:endParaRPr sz="2540">
              <a:latin typeface="Liberation Serif" panose="02020603050405020304"/>
              <a:cs typeface="Liberation Serif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6957" y="1668147"/>
            <a:ext cx="3130149" cy="37243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474" y="2074674"/>
            <a:ext cx="7345142" cy="39178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Introduction</a:t>
            </a:r>
            <a:endParaRPr lang="en-US" altLang="zh-TW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924800" cy="4114800"/>
          </a:xfrm>
        </p:spPr>
        <p:txBody>
          <a:bodyPr vert="horz" wrap="square" lIns="91440" tIns="45720" rIns="91440" bIns="45720" numCol="1" anchor="t" anchorCtr="0" compatLnSpc="1"/>
          <a:p>
            <a:pPr eaLnBrk="1" hangingPunct="1"/>
            <a:r>
              <a:rPr lang="en-US" altLang="zh-TW" sz="2800" dirty="0"/>
              <a:t>Nosocomial pneumonia is the </a:t>
            </a:r>
            <a:r>
              <a:rPr lang="en-US" altLang="zh-TW" sz="2800" dirty="0">
                <a:solidFill>
                  <a:srgbClr val="FF0AFF"/>
                </a:solidFill>
              </a:rPr>
              <a:t>2</a:t>
            </a:r>
            <a:r>
              <a:rPr lang="en-US" altLang="zh-TW" sz="2800" baseline="30000" dirty="0">
                <a:solidFill>
                  <a:srgbClr val="FF0AFF"/>
                </a:solidFill>
              </a:rPr>
              <a:t>nd</a:t>
            </a:r>
            <a:r>
              <a:rPr lang="en-US" altLang="zh-TW" sz="2800" dirty="0">
                <a:solidFill>
                  <a:srgbClr val="FF0AFF"/>
                </a:solidFill>
              </a:rPr>
              <a:t> most common</a:t>
            </a:r>
            <a:r>
              <a:rPr lang="en-US" altLang="zh-TW" sz="2800" dirty="0"/>
              <a:t> hospital-acquired infections after UTI. </a:t>
            </a:r>
            <a:r>
              <a:rPr lang="en-US" altLang="zh-TW" sz="2000" dirty="0"/>
              <a:t>Accounting for 31 % of all nosocomial infections</a:t>
            </a:r>
            <a:endParaRPr lang="en-US" altLang="zh-TW" sz="2000" dirty="0"/>
          </a:p>
          <a:p>
            <a:pPr eaLnBrk="1" hangingPunct="1"/>
            <a:endParaRPr lang="en-US" altLang="zh-TW" sz="2400" dirty="0"/>
          </a:p>
          <a:p>
            <a:pPr eaLnBrk="1" hangingPunct="1"/>
            <a:r>
              <a:rPr lang="en-US" altLang="zh-TW" sz="2800" dirty="0"/>
              <a:t>Nosocomial pneumonia is the </a:t>
            </a:r>
            <a:r>
              <a:rPr lang="en-US" altLang="zh-TW" sz="2800" dirty="0">
                <a:solidFill>
                  <a:srgbClr val="FF0AFF"/>
                </a:solidFill>
              </a:rPr>
              <a:t>leading cause of death</a:t>
            </a:r>
            <a:r>
              <a:rPr lang="en-US" altLang="zh-TW" sz="2800" dirty="0"/>
              <a:t> from hospital-acquired infections.</a:t>
            </a:r>
            <a:endParaRPr lang="en-US" altLang="zh-TW" sz="2800" dirty="0"/>
          </a:p>
          <a:p>
            <a:pPr eaLnBrk="1" hangingPunct="1">
              <a:buNone/>
            </a:pPr>
            <a:r>
              <a:rPr lang="en-US" altLang="zh-TW" sz="2800" dirty="0"/>
              <a:t> </a:t>
            </a:r>
            <a:endParaRPr lang="en-US" altLang="zh-TW" sz="2800" dirty="0"/>
          </a:p>
          <a:p>
            <a:pPr eaLnBrk="1" hangingPunct="1"/>
            <a:r>
              <a:rPr lang="en-US" altLang="zh-TW" sz="2800" dirty="0"/>
              <a:t>The incidence of nosocomial pneumonia is highest in ICU (</a:t>
            </a:r>
            <a:r>
              <a:rPr lang="en-US" altLang="zh-TW" sz="2800" u="sng" dirty="0"/>
              <a:t>i</a:t>
            </a:r>
            <a:r>
              <a:rPr lang="en-US" altLang="zh-TW" sz="2800" dirty="0"/>
              <a:t>ntensive </a:t>
            </a:r>
            <a:r>
              <a:rPr lang="en-US" altLang="zh-TW" sz="2800" u="sng" dirty="0"/>
              <a:t>c</a:t>
            </a:r>
            <a:r>
              <a:rPr lang="en-US" altLang="zh-TW" sz="2800" dirty="0"/>
              <a:t>are </a:t>
            </a:r>
            <a:r>
              <a:rPr lang="en-US" altLang="zh-TW" sz="2800" u="sng" dirty="0"/>
              <a:t>u</a:t>
            </a:r>
            <a:r>
              <a:rPr lang="en-US" altLang="zh-TW" sz="2800" dirty="0"/>
              <a:t>nit)</a:t>
            </a:r>
            <a:endParaRPr lang="en-US" altLang="zh-TW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Introduction</a:t>
            </a:r>
            <a:endParaRPr lang="en-US" altLang="zh-TW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p>
            <a:pPr eaLnBrk="1" hangingPunct="1"/>
            <a:r>
              <a:rPr lang="en-US" altLang="zh-TW" sz="2800" dirty="0"/>
              <a:t>The incidence of nosocomial pneumonia in </a:t>
            </a:r>
            <a:r>
              <a:rPr lang="en-US" altLang="zh-TW" sz="2800" dirty="0">
                <a:solidFill>
                  <a:srgbClr val="FF0AFF"/>
                </a:solidFill>
              </a:rPr>
              <a:t>ventilated patients </a:t>
            </a:r>
            <a:r>
              <a:rPr lang="en-US" altLang="zh-TW" sz="2800" dirty="0"/>
              <a:t>was </a:t>
            </a:r>
            <a:r>
              <a:rPr lang="en-US" altLang="zh-TW" sz="2800" b="1" dirty="0"/>
              <a:t>10-fold higher</a:t>
            </a:r>
            <a:r>
              <a:rPr lang="en-US" altLang="zh-TW" sz="2800" dirty="0"/>
              <a:t> than non-ventilated patients</a:t>
            </a:r>
            <a:endParaRPr lang="en-US" altLang="zh-TW" sz="2800" dirty="0"/>
          </a:p>
          <a:p>
            <a:pPr eaLnBrk="1" hangingPunct="1"/>
            <a:endParaRPr lang="en-US" altLang="zh-TW" sz="2800" dirty="0"/>
          </a:p>
          <a:p>
            <a:pPr eaLnBrk="1" hangingPunct="1"/>
            <a:r>
              <a:rPr lang="en-US" altLang="zh-TW" sz="2800" dirty="0"/>
              <a:t>The reported crude mortality for HAP is 30% to greater than 70%.</a:t>
            </a:r>
            <a:endParaRPr lang="en-US" altLang="zh-TW" sz="2800" dirty="0"/>
          </a:p>
          <a:p>
            <a:pPr eaLnBrk="1" hangingPunct="1"/>
            <a:endParaRPr lang="zh-TW" altLang="en-US" sz="2800" dirty="0"/>
          </a:p>
        </p:txBody>
      </p:sp>
      <p:sp>
        <p:nvSpPr>
          <p:cNvPr id="9220" name="Text Box 4"/>
          <p:cNvSpPr txBox="1"/>
          <p:nvPr/>
        </p:nvSpPr>
        <p:spPr>
          <a:xfrm>
            <a:off x="2727325" y="49530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4191000" y="5486400"/>
            <a:ext cx="348615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1200" dirty="0">
                <a:latin typeface="Tahoma" panose="020B0604030504040204" pitchFamily="34" charset="0"/>
              </a:rPr>
              <a:t>--- </a:t>
            </a:r>
            <a:endParaRPr lang="en-US" altLang="zh-TW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490855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Pathogenesis</a:t>
            </a:r>
            <a:endParaRPr lang="en-US" altLang="zh-TW" b="1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685800" y="1492885"/>
            <a:ext cx="8451850" cy="5060315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TW" sz="2800" dirty="0"/>
              <a:t>For pneumonia to occur, at least one of the following three conditions must occur: </a:t>
            </a:r>
            <a:endParaRPr lang="en-US" altLang="zh-TW" sz="2800" dirty="0"/>
          </a:p>
          <a:p>
            <a:pPr eaLnBrk="1" hangingPunct="1"/>
            <a:endParaRPr lang="en-US" altLang="zh-TW" sz="1000" dirty="0"/>
          </a:p>
          <a:p>
            <a:pPr eaLnBrk="1" hangingPunct="1">
              <a:buNone/>
            </a:pPr>
            <a:r>
              <a:rPr lang="en-US" altLang="zh-TW" sz="2000" dirty="0"/>
              <a:t>	     1. Significant impairment of host defenses</a:t>
            </a:r>
            <a:endParaRPr lang="en-US" altLang="zh-TW" sz="2000" dirty="0"/>
          </a:p>
          <a:p>
            <a:pPr eaLnBrk="1" hangingPunct="1">
              <a:buNone/>
            </a:pPr>
            <a:r>
              <a:rPr lang="en-US" altLang="zh-TW" sz="2000" dirty="0"/>
              <a:t>	     2. Introduction of a sufficient-size inoculum to overwhelm   	  the host's lower respiratory tract defenses</a:t>
            </a:r>
            <a:endParaRPr lang="en-US" altLang="zh-TW" sz="2000" dirty="0"/>
          </a:p>
          <a:p>
            <a:pPr eaLnBrk="1" hangingPunct="1">
              <a:buNone/>
            </a:pPr>
            <a:r>
              <a:rPr lang="en-US" altLang="zh-TW" sz="2000" dirty="0"/>
              <a:t>	     3. The introduction of highly virulent organisms into the 	  	  lower respiratory tract</a:t>
            </a:r>
            <a:endParaRPr lang="en-US" altLang="zh-TW" sz="2800" dirty="0"/>
          </a:p>
          <a:p>
            <a:pPr eaLnBrk="1" hangingPunct="1"/>
            <a:r>
              <a:rPr lang="en-US" altLang="zh-TW" sz="2800" dirty="0"/>
              <a:t>Most common is microaspiration of </a:t>
            </a:r>
            <a:r>
              <a:rPr lang="en-US" altLang="zh-TW" sz="2800" dirty="0">
                <a:solidFill>
                  <a:srgbClr val="C00000"/>
                </a:solidFill>
              </a:rPr>
              <a:t>oropharyngeal secretions </a:t>
            </a:r>
            <a:r>
              <a:rPr lang="en-US" altLang="zh-TW" sz="2800" dirty="0"/>
              <a:t>colonized with pathogenic bacteria.</a:t>
            </a:r>
            <a:endParaRPr lang="en-US" altLang="zh-TW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635635" y="33655"/>
            <a:ext cx="7822565" cy="939800"/>
          </a:xfrm>
        </p:spPr>
        <p:txBody>
          <a:bodyPr vert="horz" wrap="square" lIns="91440" tIns="45720" rIns="91440" bIns="45720" anchor="b"/>
          <a:p>
            <a:pPr eaLnBrk="1" hangingPunct="1"/>
            <a:br>
              <a:rPr lang="en-US" altLang="zh-TW" b="1" dirty="0"/>
            </a:br>
            <a:br>
              <a:rPr lang="en-US" altLang="zh-TW" b="1" dirty="0"/>
            </a:br>
            <a:r>
              <a:rPr lang="en-US" altLang="zh-TW" b="1" dirty="0"/>
              <a:t>Pathogenesis</a:t>
            </a:r>
            <a:endParaRPr lang="zh-TW" altLang="en-US" b="1" dirty="0"/>
          </a:p>
        </p:txBody>
      </p:sp>
      <p:pic>
        <p:nvPicPr>
          <p:cNvPr id="12291" name="Picture 4" descr="C:\Documents and Settings\k\桌面\HAP-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" y="973455"/>
            <a:ext cx="9107170" cy="5926455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685800" y="65405"/>
            <a:ext cx="7772400" cy="96647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TW" b="1" dirty="0"/>
              <a:t>Classification</a:t>
            </a:r>
            <a:endParaRPr lang="en-US" altLang="zh-TW" b="1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95300" y="1792605"/>
            <a:ext cx="8153400" cy="349948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C00000"/>
                </a:solidFill>
              </a:rPr>
              <a:t>Early-onset nosocomial pneumonia: 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800" dirty="0"/>
              <a:t>     </a:t>
            </a:r>
            <a:r>
              <a:rPr lang="en-US" altLang="zh-TW" sz="2400" dirty="0"/>
              <a:t>Occurs during the </a:t>
            </a:r>
            <a:r>
              <a:rPr lang="en-US" altLang="zh-TW" sz="2400" b="1" dirty="0"/>
              <a:t>first 4 days</a:t>
            </a:r>
            <a:r>
              <a:rPr lang="en-US" altLang="zh-TW" sz="2400" dirty="0"/>
              <a:t> of admission.</a:t>
            </a:r>
            <a:endParaRPr lang="en-US" altLang="zh-TW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400" dirty="0"/>
              <a:t>      Usually is due to </a:t>
            </a:r>
            <a:r>
              <a:rPr lang="en-US" altLang="zh-TW" sz="2400" i="1" dirty="0"/>
              <a:t>S. pneumoniae</a:t>
            </a:r>
            <a:r>
              <a:rPr lang="en-US" altLang="zh-TW" sz="2400" dirty="0"/>
              <a:t>, MSSA (</a:t>
            </a:r>
            <a:r>
              <a:rPr lang="en-US" altLang="zh-TW" sz="1800" dirty="0"/>
              <a:t>Methicillin</a:t>
            </a:r>
            <a:r>
              <a:rPr lang="en-US" altLang="zh-TW" sz="2400" dirty="0"/>
              <a:t> </a:t>
            </a:r>
            <a:r>
              <a:rPr lang="en-US" altLang="zh-TW" sz="1600" dirty="0"/>
              <a:t>sensitive </a:t>
            </a:r>
            <a:r>
              <a:rPr lang="en-US" altLang="zh-TW" sz="1600" i="1" dirty="0"/>
              <a:t>S.aureus</a:t>
            </a:r>
            <a:r>
              <a:rPr lang="en-US" altLang="zh-TW" sz="1600" dirty="0"/>
              <a:t> </a:t>
            </a:r>
            <a:r>
              <a:rPr lang="en-US" altLang="zh-TW" sz="2400" dirty="0"/>
              <a:t>), </a:t>
            </a:r>
            <a:r>
              <a:rPr lang="en-US" altLang="zh-TW" sz="2400" i="1" dirty="0"/>
              <a:t>H. Influenza</a:t>
            </a:r>
            <a:r>
              <a:rPr lang="en-US" altLang="zh-TW" sz="2400" dirty="0"/>
              <a:t>, or anaerobes</a:t>
            </a:r>
            <a:r>
              <a:rPr lang="en-US" altLang="zh-TW" sz="2800" dirty="0"/>
              <a:t>.</a:t>
            </a:r>
            <a:endParaRPr lang="en-US" altLang="zh-TW" sz="28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C00000"/>
                </a:solidFill>
              </a:rPr>
              <a:t>Late-onset nosocomial pneumonia: 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800" dirty="0"/>
              <a:t>     occurs m</a:t>
            </a:r>
            <a:r>
              <a:rPr lang="en-US" altLang="zh-TW" sz="2400" dirty="0"/>
              <a:t>ore than 4 days of admission.</a:t>
            </a:r>
            <a:endParaRPr lang="en-US" altLang="zh-TW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400" dirty="0"/>
              <a:t>      More commonly by Gram negative organisms, especially: </a:t>
            </a:r>
            <a:r>
              <a:rPr lang="en-US" altLang="zh-TW" sz="2400" i="1" dirty="0"/>
              <a:t>P. aeruginosa, Acinetobacter, Enterobacteriaceae  </a:t>
            </a:r>
            <a:r>
              <a:rPr lang="en-US" altLang="zh-TW" sz="2400" dirty="0"/>
              <a:t>(</a:t>
            </a:r>
            <a:r>
              <a:rPr lang="en-US" altLang="zh-TW" sz="1600" i="1" dirty="0"/>
              <a:t>Klebsiella</a:t>
            </a:r>
            <a:r>
              <a:rPr lang="en-US" altLang="zh-TW" sz="1600" dirty="0"/>
              <a:t>, </a:t>
            </a:r>
            <a:r>
              <a:rPr lang="en-US" altLang="zh-TW" sz="1600" i="1" dirty="0"/>
              <a:t>Enterobacter, Serratia</a:t>
            </a:r>
            <a:r>
              <a:rPr lang="en-US" altLang="zh-TW" sz="2400" dirty="0"/>
              <a:t>) or MRSA.</a:t>
            </a:r>
            <a:r>
              <a:rPr lang="en-US" altLang="zh-TW" sz="2800" dirty="0"/>
              <a:t> </a:t>
            </a:r>
            <a:endParaRPr lang="en-US" altLang="zh-TW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9370" y="-28575"/>
            <a:ext cx="9297670" cy="6941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PMingLiU" pitchFamily="18" charset="-12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0</TotalTime>
  <Words>9130</Words>
  <Application>WPS Presentation</Application>
  <PresentationFormat>On-screen Show (4:3)</PresentationFormat>
  <Paragraphs>301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60" baseType="lpstr">
      <vt:lpstr>Arial</vt:lpstr>
      <vt:lpstr>SimSun</vt:lpstr>
      <vt:lpstr>Wingdings</vt:lpstr>
      <vt:lpstr>Times New Roman</vt:lpstr>
      <vt:lpstr>PMingLiU</vt:lpstr>
      <vt:lpstr>Tahoma</vt:lpstr>
      <vt:lpstr>Arial</vt:lpstr>
      <vt:lpstr>Times New Roman</vt:lpstr>
      <vt:lpstr>Microsoft YaHei</vt:lpstr>
      <vt:lpstr>Arial Unicode MS</vt:lpstr>
      <vt:lpstr>MingLiU-ExtB</vt:lpstr>
      <vt:lpstr>MS Office Symbol Bold</vt:lpstr>
      <vt:lpstr>Liberation Serif</vt:lpstr>
      <vt:lpstr>Tahoma</vt:lpstr>
      <vt:lpstr>Cambria</vt:lpstr>
      <vt:lpstr>Gill Sans MT</vt:lpstr>
      <vt:lpstr>Wingdings</vt:lpstr>
      <vt:lpstr>Century Schoolbook</vt:lpstr>
      <vt:lpstr>Wingdings 2</vt:lpstr>
      <vt:lpstr>Sumi Painting</vt:lpstr>
      <vt:lpstr>1_Sumi Painting</vt:lpstr>
      <vt:lpstr>Health Care Associated  Pneumonia </vt:lpstr>
      <vt:lpstr>INTRODUCTION</vt:lpstr>
      <vt:lpstr>DEFINITIONS (CLINICAL)</vt:lpstr>
      <vt:lpstr>Introduction</vt:lpstr>
      <vt:lpstr>Introduction</vt:lpstr>
      <vt:lpstr>Pathogenesis</vt:lpstr>
      <vt:lpstr>Pathogenesis</vt:lpstr>
      <vt:lpstr>Classification</vt:lpstr>
      <vt:lpstr>PowerPoint 演示文稿</vt:lpstr>
      <vt:lpstr>Causative Agents</vt:lpstr>
      <vt:lpstr>Causative Agents</vt:lpstr>
      <vt:lpstr>Causative Agents</vt:lpstr>
      <vt:lpstr>Ventilator-associated Pneumonia (VAP)</vt:lpstr>
      <vt:lpstr>Ventilator-associated Pneumonia (VAP)</vt:lpstr>
      <vt:lpstr>sources of pathogen</vt:lpstr>
      <vt:lpstr>Pathogenesis</vt:lpstr>
      <vt:lpstr>VAP pathogenesis</vt:lpstr>
      <vt:lpstr>Role of oropharyngeal &amp; gastric colonization in VAP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Treatment</vt:lpstr>
      <vt:lpstr>Treatment</vt:lpstr>
      <vt:lpstr>Treatment</vt:lpstr>
      <vt:lpstr>Treatment</vt:lpstr>
      <vt:lpstr>Treatment</vt:lpstr>
      <vt:lpstr>PowerPoint 演示文稿</vt:lpstr>
      <vt:lpstr>Response to Therapy</vt:lpstr>
      <vt:lpstr>PowerPoint 演示文稿</vt:lpstr>
      <vt:lpstr>Elevation of the head of the bed</vt:lpstr>
      <vt:lpstr>Daily interruption of sedation and assessment of  readiness to extubate</vt:lpstr>
      <vt:lpstr>Peptic Ulcer Disease Prophylaxis</vt:lpstr>
      <vt:lpstr>DVT prophylaxis</vt:lpstr>
      <vt:lpstr>Daily Oral Care with Chlorhexidine</vt:lpstr>
      <vt:lpstr>Appropriate hand hygiene</vt:lpstr>
      <vt:lpstr>Continuous Removal of Subglottic Secretions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draru</cp:lastModifiedBy>
  <cp:revision>115</cp:revision>
  <dcterms:created xsi:type="dcterms:W3CDTF">2020-04-06T13:25:00Z</dcterms:created>
  <dcterms:modified xsi:type="dcterms:W3CDTF">2020-04-06T16:15:36Z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