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60" r:id="rId3"/>
    <p:sldId id="261" r:id="rId4"/>
    <p:sldId id="262" r:id="rId5"/>
    <p:sldId id="263" r:id="rId6"/>
    <p:sldId id="299" r:id="rId7"/>
    <p:sldId id="30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3" r:id="rId40"/>
    <p:sldId id="302" r:id="rId41"/>
    <p:sldId id="304" r:id="rId42"/>
    <p:sldId id="295" r:id="rId43"/>
    <p:sldId id="296" r:id="rId44"/>
    <p:sldId id="305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2B9D-47A9-497B-8F81-B1C8A3C1330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A3A04-3945-4DD7-A31A-0C127B80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4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1027E-1D5C-4806-9A71-CDF3E392517B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Induciton of a myasthenic-like syndrome in mice by injecting a large quantitiy of immunoglobulin G from MG patients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414C4-59D7-424C-BB38-DCA48A973B3E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Induciton of a myasthenic-like syndrome in mice by injecting a large quantitiy of immunoglobulin G from MG patients </a:t>
            </a:r>
          </a:p>
          <a:p>
            <a:r>
              <a:rPr lang="en-US"/>
              <a:t>Top photo shows a rabbit with "floppy" ears after an injection of receptor antigens. Bottom shows the same rabbit after receiving edrophonium. </a:t>
            </a:r>
          </a:p>
          <a:p>
            <a:r>
              <a:rPr lang="en-US"/>
              <a:t>http://www.aneuroa.org/html/c20html/1970_1979.htm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28CC2-1F7B-4CE7-8258-93C4A61DACB0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Induciton of a myasthenic-like syndrome in mice by injecting a large quantitiy of immunoglobulin G from MG patients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96464-E19B-4315-989D-A48F3B805F8D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Onset from mild to maximal weakness is less than 36 months in 83% of patients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958CD-A478-43EB-AEDD-877ADE460582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Lambert-Eaton myasthenic syndrome (LEMS) is a rare condition in which weakness results from an abnormality of acetylcholine (ACh) release at the neuromuscular junction. Recent work demonstrates that LEMS results from an autoimmune attack against voltage-gated calcium channels (VGCC) on the presynaptic motor nerve terminal.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083AC-8E66-4784-A0B9-5C67C405238F}" type="slidenum">
              <a:rPr lang="en-US"/>
              <a:pPr/>
              <a:t>29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Positive RNS test features </a:t>
            </a:r>
          </a:p>
          <a:p>
            <a:r>
              <a:rPr lang="en-US"/>
              <a:t>Decrement in CMAP amplitude </a:t>
            </a:r>
          </a:p>
          <a:p>
            <a:pPr lvl="1"/>
            <a:r>
              <a:rPr lang="en-US"/>
              <a:t>Size: More than 10% in reduction in CMAP amplitude </a:t>
            </a:r>
          </a:p>
          <a:p>
            <a:pPr lvl="2"/>
            <a:r>
              <a:rPr lang="en-US"/>
              <a:t>Measure from 1st to 4th or 5th potential in train </a:t>
            </a:r>
          </a:p>
          <a:p>
            <a:pPr lvl="1"/>
            <a:r>
              <a:rPr lang="en-US"/>
              <a:t>Smallest CMAP is often 2nd or 3rd potential in train </a:t>
            </a:r>
          </a:p>
          <a:p>
            <a:r>
              <a:rPr lang="en-US"/>
              <a:t>Post-exercise exhaustion </a:t>
            </a:r>
          </a:p>
          <a:p>
            <a:pPr lvl="1"/>
            <a:r>
              <a:rPr lang="en-US"/>
              <a:t>Exercising muscle briefly before testing exacerbates decremental response </a:t>
            </a:r>
          </a:p>
          <a:p>
            <a:pPr lvl="1"/>
            <a:r>
              <a:rPr lang="en-US"/>
              <a:t>Occurs rapidly after initial stimulation </a:t>
            </a:r>
          </a:p>
          <a:p>
            <a:r>
              <a:rPr lang="en-US"/>
              <a:t>Post-tetanic potentiation </a:t>
            </a:r>
          </a:p>
          <a:p>
            <a:pPr lvl="1"/>
            <a:r>
              <a:rPr lang="en-US"/>
              <a:t>Reduction in decrement in minutes after exercise </a:t>
            </a:r>
          </a:p>
          <a:p>
            <a:pPr lvl="1"/>
            <a:r>
              <a:rPr lang="en-US"/>
              <a:t>Occurs after post-exercise exhaustion 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23EAA3-E264-477F-98A4-4A4FC001E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4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046779-23E4-400E-921A-B0553B39B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9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ei.org.au/~leiiweb/teaching/undergrad/low_res_gallery/ptosis_unilateral32k.jp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62200" y="1143000"/>
            <a:ext cx="6781800" cy="4724400"/>
          </a:xfrm>
        </p:spPr>
        <p:txBody>
          <a:bodyPr/>
          <a:lstStyle/>
          <a:p>
            <a:pPr algn="l"/>
            <a:r>
              <a:rPr lang="en-US" sz="4400" dirty="0"/>
              <a:t>Myasthenia Gravis</a:t>
            </a:r>
            <a:br>
              <a:rPr lang="en-US" sz="4400" dirty="0"/>
            </a:b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47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Frequency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Annual incidence in US- 2/1,000,000 (E)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Worldwide prevalence 1/10,000 (D)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Mortality/morbidity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Recent decrease in mortality rate due to advances in treatment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3-4% (as high as 30-40%)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Risk factors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Age &gt; </a:t>
            </a:r>
            <a:r>
              <a:rPr lang="en-US" sz="1800" dirty="0" smtClean="0"/>
              <a:t>40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 err="1"/>
              <a:t>Thymoma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100" dirty="0"/>
              <a:t>Sex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F-M (6:4) 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Mean age of onset (M-42, F-28)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Incidence peaks- M- 6-7</a:t>
            </a:r>
            <a:r>
              <a:rPr lang="en-US" sz="2000" baseline="30000" dirty="0"/>
              <a:t>th</a:t>
            </a:r>
            <a:r>
              <a:rPr lang="en-US" sz="2000" dirty="0"/>
              <a:t> decade F- 3</a:t>
            </a:r>
            <a:r>
              <a:rPr lang="en-US" sz="2000" baseline="30000" dirty="0"/>
              <a:t>rd</a:t>
            </a:r>
            <a:r>
              <a:rPr lang="en-US" sz="2000" dirty="0"/>
              <a:t> decade  </a:t>
            </a:r>
          </a:p>
        </p:txBody>
      </p:sp>
    </p:spTree>
    <p:extLst>
      <p:ext uri="{BB962C8B-B14F-4D97-AF65-F5344CB8AC3E}">
        <p14:creationId xmlns:p14="http://schemas.microsoft.com/office/powerpoint/2010/main" val="11965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Fluctuating weakness increased by exertion</a:t>
            </a:r>
          </a:p>
          <a:p>
            <a:pPr lvl="1"/>
            <a:r>
              <a:rPr lang="en-US"/>
              <a:t>Weakness increases during the day and improves with rest</a:t>
            </a:r>
          </a:p>
          <a:p>
            <a:r>
              <a:rPr lang="en-US"/>
              <a:t>Extraocular muscle weakness</a:t>
            </a:r>
          </a:p>
          <a:p>
            <a:pPr lvl="1"/>
            <a:r>
              <a:rPr lang="en-US"/>
              <a:t>Ptosis is present initially in 50% of patients and during the course of disease in 90% of patients</a:t>
            </a:r>
          </a:p>
          <a:p>
            <a:r>
              <a:rPr lang="en-US"/>
              <a:t>Head extension and flexion weakness</a:t>
            </a:r>
          </a:p>
          <a:p>
            <a:pPr lvl="1"/>
            <a:r>
              <a:rPr lang="en-US"/>
              <a:t>Weakness may be worse in proximal muscles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	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Progression of disease</a:t>
            </a:r>
          </a:p>
          <a:p>
            <a:pPr lvl="1"/>
            <a:r>
              <a:rPr lang="en-US" sz="2200"/>
              <a:t>Mild to more severe over weeks to months</a:t>
            </a:r>
          </a:p>
          <a:p>
            <a:pPr lvl="2"/>
            <a:r>
              <a:rPr lang="en-US" sz="2100"/>
              <a:t>Usually spreads from ocular to facial to bulbar to truncal and limb muscles</a:t>
            </a:r>
          </a:p>
          <a:p>
            <a:pPr lvl="2"/>
            <a:r>
              <a:rPr lang="en-US" sz="2100"/>
              <a:t>Often, symptoms may remain limited to EOM and eyelid muscles for years </a:t>
            </a:r>
          </a:p>
          <a:p>
            <a:pPr lvl="2"/>
            <a:r>
              <a:rPr lang="en-US" sz="2100"/>
              <a:t>The disease remains ocular in 16% of patients</a:t>
            </a:r>
          </a:p>
          <a:p>
            <a:r>
              <a:rPr lang="en-US" sz="2600"/>
              <a:t>Remissions</a:t>
            </a:r>
          </a:p>
          <a:p>
            <a:pPr lvl="1"/>
            <a:r>
              <a:rPr lang="en-US" sz="2200"/>
              <a:t>Spontaneous remissions rare</a:t>
            </a:r>
          </a:p>
          <a:p>
            <a:pPr lvl="1"/>
            <a:r>
              <a:rPr lang="en-US" sz="2200"/>
              <a:t>Most remissions with treatment occur within the first three years</a:t>
            </a:r>
          </a:p>
        </p:txBody>
      </p:sp>
    </p:spTree>
    <p:extLst>
      <p:ext uri="{BB962C8B-B14F-4D97-AF65-F5344CB8AC3E}">
        <p14:creationId xmlns:p14="http://schemas.microsoft.com/office/powerpoint/2010/main" val="10581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physical exam findings</a:t>
            </a:r>
          </a:p>
          <a:p>
            <a:pPr lvl="1"/>
            <a:r>
              <a:rPr lang="en-US"/>
              <a:t>Muscle strength testing</a:t>
            </a:r>
          </a:p>
          <a:p>
            <a:pPr lvl="1"/>
            <a:r>
              <a:rPr lang="en-US"/>
              <a:t>Recognize patients who may develop respiratory failure (i.e. difficult breathing)</a:t>
            </a:r>
          </a:p>
          <a:p>
            <a:pPr lvl="1"/>
            <a:r>
              <a:rPr lang="en-US"/>
              <a:t>Sensory examination and DTR’s are normal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	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Muscle strength</a:t>
            </a:r>
          </a:p>
          <a:p>
            <a:pPr lvl="1"/>
            <a:r>
              <a:rPr lang="en-US" sz="2200"/>
              <a:t>Facial muscle weakness</a:t>
            </a:r>
          </a:p>
          <a:p>
            <a:pPr lvl="1"/>
            <a:r>
              <a:rPr lang="en-US" sz="2200"/>
              <a:t>Bulbar muscle weakness</a:t>
            </a:r>
          </a:p>
          <a:p>
            <a:pPr lvl="1"/>
            <a:r>
              <a:rPr lang="en-US" sz="2200"/>
              <a:t>Limb muscle weakness</a:t>
            </a:r>
          </a:p>
          <a:p>
            <a:pPr lvl="1"/>
            <a:r>
              <a:rPr lang="en-US" sz="2200"/>
              <a:t>Respiratory weakness</a:t>
            </a:r>
          </a:p>
          <a:p>
            <a:pPr lvl="1"/>
            <a:r>
              <a:rPr lang="en-US" sz="2200"/>
              <a:t>Ocular muscle weakness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1676400"/>
          <a:ext cx="26670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3" imgW="2666667" imgH="2857899" progId="MSPhotoEd.3">
                  <p:embed/>
                </p:oleObj>
              </mc:Choice>
              <mc:Fallback>
                <p:oleObj name="Photo Editor Photo" r:id="rId3" imgW="2666667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76400"/>
                        <a:ext cx="26670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4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	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6096000" cy="4411662"/>
          </a:xfrm>
        </p:spPr>
        <p:txBody>
          <a:bodyPr/>
          <a:lstStyle/>
          <a:p>
            <a:r>
              <a:rPr lang="en-US" sz="2600"/>
              <a:t>Facial muscle weakness is almost always present</a:t>
            </a:r>
          </a:p>
          <a:p>
            <a:pPr lvl="1"/>
            <a:r>
              <a:rPr lang="en-US" sz="2200"/>
              <a:t>Ptosis and bilateral facial muscle weakness</a:t>
            </a:r>
          </a:p>
          <a:p>
            <a:pPr lvl="1"/>
            <a:r>
              <a:rPr lang="en-US" sz="2200"/>
              <a:t>Sclera below limbus may be exposed due to weak lower lids</a:t>
            </a:r>
          </a:p>
        </p:txBody>
      </p:sp>
      <p:pic>
        <p:nvPicPr>
          <p:cNvPr id="36869" name="Picture 5" descr="ptosis_unilateral32k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962400"/>
            <a:ext cx="3352800" cy="22272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6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3844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900"/>
              <a:t>Bulbar muscle weakness	</a:t>
            </a:r>
          </a:p>
          <a:p>
            <a:pPr lvl="1">
              <a:lnSpc>
                <a:spcPct val="80000"/>
              </a:lnSpc>
            </a:pPr>
            <a:r>
              <a:rPr lang="en-US" sz="2500"/>
              <a:t>Palatal muscles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“Nasal voice”, nasal regurgitation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Chewing may become difficult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Severe jaw weakness may cause jaw to hang open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Swallowing may be difficult and aspiration may occur with fluids—coughing and choking while drinking</a:t>
            </a:r>
          </a:p>
          <a:p>
            <a:pPr lvl="1">
              <a:lnSpc>
                <a:spcPct val="80000"/>
              </a:lnSpc>
            </a:pPr>
            <a:r>
              <a:rPr lang="en-US" sz="2500"/>
              <a:t>Neck muscles</a:t>
            </a:r>
          </a:p>
          <a:p>
            <a:pPr lvl="2">
              <a:lnSpc>
                <a:spcPct val="80000"/>
              </a:lnSpc>
            </a:pPr>
            <a:r>
              <a:rPr lang="en-US" sz="2400"/>
              <a:t>Neck flexors affected more than extensors</a:t>
            </a:r>
          </a:p>
          <a:p>
            <a:pPr>
              <a:lnSpc>
                <a:spcPct val="80000"/>
              </a:lnSpc>
            </a:pPr>
            <a:endParaRPr lang="en-US" sz="2900"/>
          </a:p>
          <a:p>
            <a:pPr>
              <a:lnSpc>
                <a:spcPct val="8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7076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	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02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Limb muscle weakness</a:t>
            </a:r>
          </a:p>
          <a:p>
            <a:pPr lvl="1">
              <a:lnSpc>
                <a:spcPct val="90000"/>
              </a:lnSpc>
            </a:pPr>
            <a:r>
              <a:rPr lang="en-US"/>
              <a:t>Upper limbs more common than lower limbs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98525" y="3036888"/>
            <a:ext cx="33702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Upper Extremities</a:t>
            </a:r>
          </a:p>
          <a:p>
            <a:r>
              <a:rPr lang="en-US" sz="2800"/>
              <a:t>	</a:t>
            </a:r>
            <a:r>
              <a:rPr lang="en-US" sz="2400"/>
              <a:t>Deltoids</a:t>
            </a:r>
          </a:p>
          <a:p>
            <a:r>
              <a:rPr lang="en-US" sz="2400"/>
              <a:t>	Wrist extensors</a:t>
            </a:r>
          </a:p>
          <a:p>
            <a:r>
              <a:rPr lang="en-US" sz="2400"/>
              <a:t>	Finger extensors</a:t>
            </a:r>
          </a:p>
          <a:p>
            <a:r>
              <a:rPr lang="en-US" sz="2400"/>
              <a:t>	Triceps &gt; Biceps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800600" y="3048000"/>
            <a:ext cx="3827463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Lower Extremities</a:t>
            </a:r>
          </a:p>
          <a:p>
            <a:r>
              <a:rPr lang="en-US" sz="2400"/>
              <a:t>Hip flexors (most common)</a:t>
            </a:r>
          </a:p>
          <a:p>
            <a:r>
              <a:rPr lang="en-US" sz="2400"/>
              <a:t>Quadriceps</a:t>
            </a:r>
          </a:p>
          <a:p>
            <a:r>
              <a:rPr lang="en-US" sz="2400"/>
              <a:t>Hamstrings</a:t>
            </a:r>
          </a:p>
          <a:p>
            <a:r>
              <a:rPr lang="en-US" sz="2400"/>
              <a:t>Foot dorsiflexors</a:t>
            </a:r>
          </a:p>
          <a:p>
            <a:r>
              <a:rPr lang="en-US" sz="2400"/>
              <a:t>Plantar flexors</a:t>
            </a:r>
          </a:p>
        </p:txBody>
      </p:sp>
    </p:spTree>
    <p:extLst>
      <p:ext uri="{BB962C8B-B14F-4D97-AF65-F5344CB8AC3E}">
        <p14:creationId xmlns:p14="http://schemas.microsoft.com/office/powerpoint/2010/main" val="12905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Respiratory muscle weakness</a:t>
            </a:r>
          </a:p>
          <a:p>
            <a:pPr lvl="1"/>
            <a:r>
              <a:rPr lang="en-US" sz="2200" dirty="0"/>
              <a:t>Weakness of the </a:t>
            </a:r>
            <a:r>
              <a:rPr lang="en-US" sz="2200" i="1" dirty="0"/>
              <a:t>intercostal muscles</a:t>
            </a:r>
            <a:r>
              <a:rPr lang="en-US" sz="2200" dirty="0"/>
              <a:t> and the </a:t>
            </a:r>
            <a:r>
              <a:rPr lang="en-US" sz="2200" i="1" dirty="0" smtClean="0"/>
              <a:t>diaphragm</a:t>
            </a:r>
            <a:r>
              <a:rPr lang="en-US" sz="2200" dirty="0" smtClean="0"/>
              <a:t> </a:t>
            </a:r>
            <a:r>
              <a:rPr lang="en-US" sz="2200" dirty="0"/>
              <a:t>may result in CO2 retention due to hypoventilation</a:t>
            </a:r>
          </a:p>
          <a:p>
            <a:pPr lvl="2"/>
            <a:r>
              <a:rPr lang="en-US" sz="2100" dirty="0"/>
              <a:t>May cause a neuromuscular emergency</a:t>
            </a:r>
          </a:p>
          <a:p>
            <a:pPr lvl="1"/>
            <a:r>
              <a:rPr lang="en-US" sz="2200" dirty="0"/>
              <a:t>Weakness of </a:t>
            </a:r>
            <a:r>
              <a:rPr lang="en-US" sz="2200" i="1" dirty="0"/>
              <a:t>pharyngeal muscles </a:t>
            </a:r>
            <a:r>
              <a:rPr lang="en-US" sz="2200" dirty="0"/>
              <a:t>may collapse the upper airway</a:t>
            </a:r>
          </a:p>
          <a:p>
            <a:pPr lvl="2"/>
            <a:r>
              <a:rPr lang="en-US" sz="2100" dirty="0"/>
              <a:t>Monitor negative inspiratory force, vital capacity and tidal volume</a:t>
            </a:r>
          </a:p>
          <a:p>
            <a:pPr lvl="2"/>
            <a:r>
              <a:rPr lang="en-US" sz="2100" dirty="0"/>
              <a:t>Do NOT rely on pulse </a:t>
            </a:r>
            <a:r>
              <a:rPr lang="en-US" sz="2100" dirty="0" err="1"/>
              <a:t>oximetry</a:t>
            </a:r>
            <a:endParaRPr lang="en-US" sz="2100" dirty="0"/>
          </a:p>
          <a:p>
            <a:pPr lvl="3"/>
            <a:r>
              <a:rPr lang="en-US" sz="1800" dirty="0"/>
              <a:t>Arterial blood oxygenation may be normal while CO2 is retained</a:t>
            </a:r>
          </a:p>
        </p:txBody>
      </p:sp>
    </p:spTree>
    <p:extLst>
      <p:ext uri="{BB962C8B-B14F-4D97-AF65-F5344CB8AC3E}">
        <p14:creationId xmlns:p14="http://schemas.microsoft.com/office/powerpoint/2010/main" val="30521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Occular muscle weakness</a:t>
            </a:r>
          </a:p>
          <a:p>
            <a:pPr lvl="1">
              <a:lnSpc>
                <a:spcPct val="90000"/>
              </a:lnSpc>
            </a:pPr>
            <a:r>
              <a:rPr lang="en-US"/>
              <a:t>Asymmetric</a:t>
            </a:r>
          </a:p>
          <a:p>
            <a:pPr lvl="2">
              <a:lnSpc>
                <a:spcPct val="90000"/>
              </a:lnSpc>
            </a:pPr>
            <a:r>
              <a:rPr lang="en-US"/>
              <a:t>Usually affects more than one extraocular muscle and is not limited to muscles innervated by one cranial nerve</a:t>
            </a:r>
          </a:p>
          <a:p>
            <a:pPr lvl="2">
              <a:lnSpc>
                <a:spcPct val="90000"/>
              </a:lnSpc>
            </a:pPr>
            <a:r>
              <a:rPr lang="en-US"/>
              <a:t>Weakness of lateral and medial recti may produce a pseudointernuclear opthalmoplegia</a:t>
            </a:r>
          </a:p>
          <a:p>
            <a:pPr lvl="3">
              <a:lnSpc>
                <a:spcPct val="90000"/>
              </a:lnSpc>
            </a:pPr>
            <a:r>
              <a:rPr lang="en-US"/>
              <a:t>Limited adduction of one eye with nystagmus of the abducting eye on attempted lateral gaze</a:t>
            </a:r>
          </a:p>
          <a:p>
            <a:pPr lvl="1">
              <a:lnSpc>
                <a:spcPct val="90000"/>
              </a:lnSpc>
            </a:pPr>
            <a:r>
              <a:rPr lang="en-US"/>
              <a:t>Ptosis caused by eyelid weakness</a:t>
            </a:r>
          </a:p>
          <a:p>
            <a:pPr lvl="1">
              <a:lnSpc>
                <a:spcPct val="90000"/>
              </a:lnSpc>
            </a:pPr>
            <a:r>
              <a:rPr lang="en-US"/>
              <a:t>Diplopia is very common</a:t>
            </a:r>
          </a:p>
        </p:txBody>
      </p:sp>
    </p:spTree>
    <p:extLst>
      <p:ext uri="{BB962C8B-B14F-4D97-AF65-F5344CB8AC3E}">
        <p14:creationId xmlns:p14="http://schemas.microsoft.com/office/powerpoint/2010/main" val="39088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Acquired autoimmune </a:t>
            </a:r>
            <a:r>
              <a:rPr lang="en-US" dirty="0" smtClean="0"/>
              <a:t>disorder of neuromuscular junction.</a:t>
            </a:r>
          </a:p>
          <a:p>
            <a:r>
              <a:rPr lang="en-US" dirty="0" smtClean="0"/>
              <a:t>Women&gt;men</a:t>
            </a:r>
            <a:endParaRPr lang="en-US" dirty="0"/>
          </a:p>
          <a:p>
            <a:r>
              <a:rPr lang="en-US" dirty="0"/>
              <a:t>Clinically characterized by:</a:t>
            </a:r>
          </a:p>
          <a:p>
            <a:pPr lvl="1"/>
            <a:r>
              <a:rPr lang="en-US" dirty="0"/>
              <a:t>Weakness of skeletal muscles </a:t>
            </a:r>
          </a:p>
          <a:p>
            <a:pPr lvl="1"/>
            <a:r>
              <a:rPr lang="en-US" dirty="0"/>
              <a:t>Fatigability on exertion.</a:t>
            </a:r>
          </a:p>
          <a:p>
            <a:r>
              <a:rPr lang="en-US" dirty="0"/>
              <a:t>First clinical description in 1672 by Thomas Willis</a:t>
            </a:r>
          </a:p>
        </p:txBody>
      </p:sp>
    </p:spTree>
    <p:extLst>
      <p:ext uri="{BB962C8B-B14F-4D97-AF65-F5344CB8AC3E}">
        <p14:creationId xmlns:p14="http://schemas.microsoft.com/office/powerpoint/2010/main" val="39767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Co-existing autoimmune diseases</a:t>
            </a:r>
          </a:p>
          <a:p>
            <a:pPr lvl="1"/>
            <a:r>
              <a:rPr lang="en-US" dirty="0"/>
              <a:t>Hyperthyroidism</a:t>
            </a:r>
          </a:p>
          <a:p>
            <a:pPr lvl="2"/>
            <a:r>
              <a:rPr lang="en-US" dirty="0"/>
              <a:t>Occurs in 10-15% MG patients</a:t>
            </a:r>
          </a:p>
          <a:p>
            <a:pPr lvl="3"/>
            <a:r>
              <a:rPr lang="en-US" dirty="0" err="1"/>
              <a:t>Exopthalamos</a:t>
            </a:r>
            <a:r>
              <a:rPr lang="en-US" dirty="0"/>
              <a:t> and tachycardia point to hyperthyroidism</a:t>
            </a:r>
          </a:p>
          <a:p>
            <a:pPr lvl="3"/>
            <a:r>
              <a:rPr lang="en-US" dirty="0"/>
              <a:t>Weakness may not improve with treatment of MG alone in patients with co-existing hyperthyroidism</a:t>
            </a:r>
          </a:p>
          <a:p>
            <a:pPr lvl="1"/>
            <a:r>
              <a:rPr lang="en-US" dirty="0"/>
              <a:t>Rheumatoid arthritis</a:t>
            </a:r>
          </a:p>
          <a:p>
            <a:pPr lvl="1"/>
            <a:r>
              <a:rPr lang="en-US" dirty="0"/>
              <a:t>Scleroderma</a:t>
            </a:r>
          </a:p>
          <a:p>
            <a:pPr lvl="1"/>
            <a:r>
              <a:rPr lang="en-US" dirty="0"/>
              <a:t>Lupus 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Causes</a:t>
            </a:r>
          </a:p>
          <a:p>
            <a:pPr lvl="1"/>
            <a:r>
              <a:rPr lang="en-US"/>
              <a:t>Idiopathic</a:t>
            </a:r>
          </a:p>
          <a:p>
            <a:pPr lvl="1"/>
            <a:r>
              <a:rPr lang="en-US"/>
              <a:t>Penicillamine</a:t>
            </a:r>
          </a:p>
          <a:p>
            <a:pPr lvl="2"/>
            <a:r>
              <a:rPr lang="en-US"/>
              <a:t>AChR antibodies are found in 90% of patients developing MG secondary to penicillamine exposure</a:t>
            </a:r>
          </a:p>
          <a:p>
            <a:pPr lvl="1"/>
            <a:r>
              <a:rPr lang="en-US"/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13478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Causes</a:t>
            </a:r>
          </a:p>
          <a:p>
            <a:pPr lvl="1"/>
            <a:r>
              <a:rPr lang="en-US" sz="2200"/>
              <a:t>Drugs</a:t>
            </a:r>
          </a:p>
          <a:p>
            <a:pPr lvl="2"/>
            <a:r>
              <a:rPr lang="en-US" sz="2100"/>
              <a:t>Antibiotics (Aminoglycosides, ciprofloxacin, ampicillin, erythromycin)</a:t>
            </a:r>
          </a:p>
          <a:p>
            <a:pPr lvl="2"/>
            <a:r>
              <a:rPr lang="en-US" sz="2100"/>
              <a:t>B-blocker (propranolol)</a:t>
            </a:r>
          </a:p>
          <a:p>
            <a:pPr lvl="2"/>
            <a:r>
              <a:rPr lang="en-US" sz="2100"/>
              <a:t>Lithium</a:t>
            </a:r>
          </a:p>
          <a:p>
            <a:pPr lvl="2"/>
            <a:r>
              <a:rPr lang="en-US" sz="2100"/>
              <a:t>Magnesium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90800"/>
            <a:ext cx="4038600" cy="3540125"/>
          </a:xfrm>
        </p:spPr>
        <p:txBody>
          <a:bodyPr/>
          <a:lstStyle/>
          <a:p>
            <a:pPr lvl="2"/>
            <a:r>
              <a:rPr lang="en-US" sz="2100"/>
              <a:t>Procainamide</a:t>
            </a:r>
          </a:p>
          <a:p>
            <a:pPr lvl="2"/>
            <a:r>
              <a:rPr lang="en-US" sz="2100"/>
              <a:t>Verapamil</a:t>
            </a:r>
          </a:p>
          <a:p>
            <a:pPr lvl="2"/>
            <a:r>
              <a:rPr lang="en-US" sz="2100"/>
              <a:t>Quinidine</a:t>
            </a:r>
          </a:p>
          <a:p>
            <a:pPr lvl="2"/>
            <a:r>
              <a:rPr lang="en-US" sz="2100"/>
              <a:t>Chloroquine</a:t>
            </a:r>
          </a:p>
          <a:p>
            <a:pPr lvl="2"/>
            <a:r>
              <a:rPr lang="en-US" sz="2100"/>
              <a:t>Prednisone</a:t>
            </a:r>
          </a:p>
          <a:p>
            <a:pPr lvl="2"/>
            <a:r>
              <a:rPr lang="en-US" sz="2100"/>
              <a:t>Timolol</a:t>
            </a:r>
          </a:p>
          <a:p>
            <a:pPr lvl="2"/>
            <a:r>
              <a:rPr lang="en-US" sz="2100"/>
              <a:t>Anticholinergics</a:t>
            </a:r>
          </a:p>
        </p:txBody>
      </p:sp>
    </p:spTree>
    <p:extLst>
      <p:ext uri="{BB962C8B-B14F-4D97-AF65-F5344CB8AC3E}">
        <p14:creationId xmlns:p14="http://schemas.microsoft.com/office/powerpoint/2010/main" val="12888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Amyotropic Lateral Sclerosis</a:t>
            </a:r>
          </a:p>
          <a:p>
            <a:pPr>
              <a:lnSpc>
                <a:spcPct val="90000"/>
              </a:lnSpc>
            </a:pPr>
            <a:r>
              <a:rPr lang="en-US" sz="2600"/>
              <a:t>Basilar Artery Thrombosis</a:t>
            </a:r>
          </a:p>
          <a:p>
            <a:pPr>
              <a:lnSpc>
                <a:spcPct val="90000"/>
              </a:lnSpc>
            </a:pPr>
            <a:r>
              <a:rPr lang="en-US" sz="2600"/>
              <a:t>Brainstem gliomas</a:t>
            </a:r>
          </a:p>
          <a:p>
            <a:pPr>
              <a:lnSpc>
                <a:spcPct val="90000"/>
              </a:lnSpc>
            </a:pPr>
            <a:r>
              <a:rPr lang="en-US" sz="2600"/>
              <a:t>Cavernous sinus syndromes</a:t>
            </a:r>
          </a:p>
          <a:p>
            <a:pPr>
              <a:lnSpc>
                <a:spcPct val="90000"/>
              </a:lnSpc>
            </a:pPr>
            <a:r>
              <a:rPr lang="en-US" sz="2600"/>
              <a:t>Dermatomyositis</a:t>
            </a:r>
          </a:p>
          <a:p>
            <a:pPr>
              <a:lnSpc>
                <a:spcPct val="90000"/>
              </a:lnSpc>
            </a:pPr>
            <a:r>
              <a:rPr lang="en-US" sz="2600"/>
              <a:t>Lambert-Eaton Myasthenic Syndrome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Multiple Sclerosis</a:t>
            </a:r>
          </a:p>
          <a:p>
            <a:pPr>
              <a:lnSpc>
                <a:spcPct val="90000"/>
              </a:lnSpc>
            </a:pPr>
            <a:r>
              <a:rPr lang="en-US" sz="2600"/>
              <a:t>Sarcoidosis and Neuropathy</a:t>
            </a:r>
          </a:p>
          <a:p>
            <a:pPr>
              <a:lnSpc>
                <a:spcPct val="90000"/>
              </a:lnSpc>
            </a:pPr>
            <a:r>
              <a:rPr lang="en-US" sz="2600"/>
              <a:t>Thyroid disease</a:t>
            </a:r>
          </a:p>
          <a:p>
            <a:pPr>
              <a:lnSpc>
                <a:spcPct val="90000"/>
              </a:lnSpc>
            </a:pPr>
            <a:r>
              <a:rPr lang="en-US" sz="2600"/>
              <a:t>Botulism</a:t>
            </a:r>
          </a:p>
          <a:p>
            <a:pPr>
              <a:lnSpc>
                <a:spcPct val="90000"/>
              </a:lnSpc>
            </a:pPr>
            <a:r>
              <a:rPr lang="en-US" sz="2600"/>
              <a:t>Oculopharyngeal muscular dystrophy</a:t>
            </a:r>
          </a:p>
          <a:p>
            <a:pPr>
              <a:lnSpc>
                <a:spcPct val="90000"/>
              </a:lnSpc>
            </a:pPr>
            <a:r>
              <a:rPr lang="en-US" sz="2600"/>
              <a:t>Brainstem syndromes</a:t>
            </a:r>
          </a:p>
        </p:txBody>
      </p:sp>
    </p:spTree>
    <p:extLst>
      <p:ext uri="{BB962C8B-B14F-4D97-AF65-F5344CB8AC3E}">
        <p14:creationId xmlns:p14="http://schemas.microsoft.com/office/powerpoint/2010/main" val="42537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Ice pack test</a:t>
            </a:r>
          </a:p>
          <a:p>
            <a:pPr lvl="1"/>
            <a:r>
              <a:rPr lang="en-IN" dirty="0" smtClean="0"/>
              <a:t>Bedside test</a:t>
            </a:r>
          </a:p>
          <a:p>
            <a:pPr lvl="1"/>
            <a:r>
              <a:rPr lang="en-IN" dirty="0" smtClean="0"/>
              <a:t>Application of a pack of ice over ptosis results in improvement of symptoms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4977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Work-up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Lab studies</a:t>
            </a:r>
          </a:p>
          <a:p>
            <a:pPr lvl="1"/>
            <a:r>
              <a:rPr lang="en-US" dirty="0"/>
              <a:t>Anti-acetylcholine receptor antibody</a:t>
            </a:r>
          </a:p>
          <a:p>
            <a:pPr lvl="2"/>
            <a:r>
              <a:rPr lang="en-US" dirty="0"/>
              <a:t>Positive in 74%</a:t>
            </a:r>
          </a:p>
          <a:p>
            <a:pPr lvl="2"/>
            <a:r>
              <a:rPr lang="en-US" dirty="0"/>
              <a:t>80% in generalized myasthenia</a:t>
            </a:r>
          </a:p>
          <a:p>
            <a:pPr lvl="2"/>
            <a:r>
              <a:rPr lang="en-US" dirty="0"/>
              <a:t>50% of patients with pure ocular myasthenia</a:t>
            </a:r>
          </a:p>
          <a:p>
            <a:pPr lvl="1"/>
            <a:r>
              <a:rPr lang="en-US" dirty="0" smtClean="0"/>
              <a:t>Anti </a:t>
            </a:r>
            <a:r>
              <a:rPr lang="en-US" dirty="0" err="1" smtClean="0"/>
              <a:t>MuSK</a:t>
            </a:r>
            <a:r>
              <a:rPr lang="en-US" dirty="0" smtClean="0"/>
              <a:t> antibodies</a:t>
            </a:r>
          </a:p>
          <a:p>
            <a:pPr lvl="2"/>
            <a:r>
              <a:rPr lang="en-US" dirty="0" smtClean="0"/>
              <a:t>Positive in 40% of anti </a:t>
            </a:r>
            <a:r>
              <a:rPr lang="en-US" dirty="0" err="1" smtClean="0"/>
              <a:t>AchR</a:t>
            </a:r>
            <a:r>
              <a:rPr lang="en-US" dirty="0" smtClean="0"/>
              <a:t> negative patients</a:t>
            </a:r>
            <a:endParaRPr lang="en-US" dirty="0" smtClean="0"/>
          </a:p>
          <a:p>
            <a:pPr lvl="1"/>
            <a:r>
              <a:rPr lang="en-US" dirty="0" smtClean="0"/>
              <a:t>Anti LRP4 antibodies</a:t>
            </a:r>
          </a:p>
          <a:p>
            <a:pPr lvl="1"/>
            <a:r>
              <a:rPr lang="en-US" dirty="0" smtClean="0"/>
              <a:t>Anti-striated </a:t>
            </a:r>
            <a:r>
              <a:rPr lang="en-US" dirty="0"/>
              <a:t>muscle</a:t>
            </a:r>
          </a:p>
          <a:p>
            <a:pPr lvl="2"/>
            <a:r>
              <a:rPr lang="en-US" dirty="0"/>
              <a:t>Present in 84% of patients with </a:t>
            </a:r>
            <a:r>
              <a:rPr lang="en-US" dirty="0" err="1"/>
              <a:t>thymoma</a:t>
            </a:r>
            <a:r>
              <a:rPr lang="en-US" dirty="0"/>
              <a:t> who are younger than 40 years</a:t>
            </a:r>
          </a:p>
        </p:txBody>
      </p:sp>
    </p:spTree>
    <p:extLst>
      <p:ext uri="{BB962C8B-B14F-4D97-AF65-F5344CB8AC3E}">
        <p14:creationId xmlns:p14="http://schemas.microsoft.com/office/powerpoint/2010/main" val="9222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Work-up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TFT, associated auto immune disorders</a:t>
            </a:r>
          </a:p>
          <a:p>
            <a:r>
              <a:rPr lang="en-US" dirty="0" smtClean="0"/>
              <a:t>TB, blood glucose</a:t>
            </a:r>
          </a:p>
          <a:p>
            <a:r>
              <a:rPr lang="en-US" dirty="0" smtClean="0"/>
              <a:t>Pulmonary function tests</a:t>
            </a:r>
            <a:endParaRPr lang="en-US" dirty="0" smtClean="0"/>
          </a:p>
          <a:p>
            <a:r>
              <a:rPr lang="en-US" dirty="0" smtClean="0"/>
              <a:t>Imaging </a:t>
            </a:r>
            <a:r>
              <a:rPr lang="en-US" dirty="0"/>
              <a:t>studies</a:t>
            </a:r>
          </a:p>
          <a:p>
            <a:pPr lvl="1"/>
            <a:r>
              <a:rPr lang="en-US" dirty="0"/>
              <a:t>Chest x-ray</a:t>
            </a:r>
          </a:p>
          <a:p>
            <a:pPr lvl="2"/>
            <a:r>
              <a:rPr lang="en-US" dirty="0"/>
              <a:t>Plain </a:t>
            </a:r>
            <a:r>
              <a:rPr lang="en-US" dirty="0" err="1"/>
              <a:t>anteroposterior</a:t>
            </a:r>
            <a:r>
              <a:rPr lang="en-US" dirty="0"/>
              <a:t> and lateral views may identify a </a:t>
            </a:r>
            <a:r>
              <a:rPr lang="en-US" dirty="0" err="1"/>
              <a:t>thymoma</a:t>
            </a:r>
            <a:r>
              <a:rPr lang="en-US" dirty="0"/>
              <a:t> as an anterior </a:t>
            </a:r>
            <a:r>
              <a:rPr lang="en-US" dirty="0" err="1"/>
              <a:t>mediastinal</a:t>
            </a:r>
            <a:r>
              <a:rPr lang="en-US" dirty="0"/>
              <a:t> mass</a:t>
            </a:r>
          </a:p>
          <a:p>
            <a:pPr lvl="1"/>
            <a:r>
              <a:rPr lang="en-US" dirty="0"/>
              <a:t>Chest CT scan is mandatory to identify </a:t>
            </a:r>
            <a:r>
              <a:rPr lang="en-US" dirty="0" err="1"/>
              <a:t>thymoma</a:t>
            </a:r>
            <a:endParaRPr lang="en-US" dirty="0"/>
          </a:p>
          <a:p>
            <a:pPr lvl="1"/>
            <a:r>
              <a:rPr lang="en-US" dirty="0"/>
              <a:t>MRI of the brain and orbits may help to rule out other causes of cranial nerve deficits but should not be used routinely</a:t>
            </a:r>
          </a:p>
        </p:txBody>
      </p:sp>
    </p:spTree>
    <p:extLst>
      <p:ext uri="{BB962C8B-B14F-4D97-AF65-F5344CB8AC3E}">
        <p14:creationId xmlns:p14="http://schemas.microsoft.com/office/powerpoint/2010/main" val="41278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Work-up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Electrodiagnostic studies</a:t>
            </a:r>
          </a:p>
          <a:p>
            <a:pPr lvl="1"/>
            <a:r>
              <a:rPr lang="en-US"/>
              <a:t>Repetitive nerve stimulation</a:t>
            </a:r>
          </a:p>
          <a:p>
            <a:pPr lvl="1"/>
            <a:r>
              <a:rPr lang="en-US"/>
              <a:t>Single fiber electromyography (SFEMG)</a:t>
            </a:r>
          </a:p>
          <a:p>
            <a:pPr lvl="1"/>
            <a:endParaRPr lang="en-US"/>
          </a:p>
          <a:p>
            <a:pPr lvl="1"/>
            <a:r>
              <a:rPr lang="en-US"/>
              <a:t>SFEMG is more sensitive than RNS in MG</a:t>
            </a:r>
          </a:p>
        </p:txBody>
      </p:sp>
    </p:spTree>
    <p:extLst>
      <p:ext uri="{BB962C8B-B14F-4D97-AF65-F5344CB8AC3E}">
        <p14:creationId xmlns:p14="http://schemas.microsoft.com/office/powerpoint/2010/main" val="3493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Electrodiagnostic studies:</a:t>
            </a:r>
            <a:br>
              <a:rPr lang="en-US"/>
            </a:br>
            <a:r>
              <a:rPr lang="en-US" sz="3100" u="sng"/>
              <a:t>Repetitive Nerve Stimulation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467600" cy="4411662"/>
          </a:xfrm>
        </p:spPr>
        <p:txBody>
          <a:bodyPr/>
          <a:lstStyle/>
          <a:p>
            <a:r>
              <a:rPr lang="en-US" sz="2600" dirty="0"/>
              <a:t>Low frequency RNS (1-5Hz)</a:t>
            </a:r>
          </a:p>
          <a:p>
            <a:pPr lvl="1"/>
            <a:r>
              <a:rPr lang="en-US" sz="2400" dirty="0" smtClean="0"/>
              <a:t>Anti </a:t>
            </a:r>
            <a:r>
              <a:rPr lang="en-US" sz="2400" dirty="0" err="1" smtClean="0"/>
              <a:t>AChE</a:t>
            </a:r>
            <a:r>
              <a:rPr lang="en-US" sz="2400" dirty="0" smtClean="0"/>
              <a:t> medication stopped 6-12 hours before</a:t>
            </a:r>
          </a:p>
          <a:p>
            <a:pPr lvl="1"/>
            <a:r>
              <a:rPr lang="en-US" sz="2400" dirty="0" smtClean="0"/>
              <a:t>Locally </a:t>
            </a:r>
            <a:r>
              <a:rPr lang="en-US" sz="2400" dirty="0"/>
              <a:t>available Ach becomes depleted at all NMJs and less available for immediate release</a:t>
            </a:r>
          </a:p>
          <a:p>
            <a:pPr lvl="2"/>
            <a:r>
              <a:rPr lang="en-US" sz="2100" dirty="0"/>
              <a:t>Results in smaller EPSP’s</a:t>
            </a:r>
          </a:p>
        </p:txBody>
      </p:sp>
      <p:graphicFrame>
        <p:nvGraphicFramePr>
          <p:cNvPr id="5223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1371600" y="3886200"/>
          <a:ext cx="5867400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3" imgW="2857899" imgH="933580" progId="MSPhotoEd.3">
                  <p:embed/>
                </p:oleObj>
              </mc:Choice>
              <mc:Fallback>
                <p:oleObj name="Photo Editor Photo" r:id="rId3" imgW="2857899" imgH="933580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5867400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6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Electrodiagnostic studies:</a:t>
            </a:r>
            <a:br>
              <a:rPr lang="en-US"/>
            </a:br>
            <a:r>
              <a:rPr lang="en-US" sz="3100" u="sng"/>
              <a:t>Repetitive Nerve Stimulation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6477000" cy="4411662"/>
          </a:xfrm>
        </p:spPr>
        <p:txBody>
          <a:bodyPr/>
          <a:lstStyle/>
          <a:p>
            <a:pPr lvl="2"/>
            <a:r>
              <a:rPr lang="en-US" sz="2100" dirty="0"/>
              <a:t>Patients w/ MG</a:t>
            </a:r>
          </a:p>
          <a:p>
            <a:pPr lvl="3"/>
            <a:r>
              <a:rPr lang="en-US" sz="1800" dirty="0" err="1"/>
              <a:t>AchR’s</a:t>
            </a:r>
            <a:r>
              <a:rPr lang="en-US" sz="1800" dirty="0"/>
              <a:t> are reduced and during RNS EPSP’s may not reach threshold and no action potential is generated</a:t>
            </a:r>
          </a:p>
          <a:p>
            <a:pPr lvl="4"/>
            <a:r>
              <a:rPr lang="en-US" sz="1800" dirty="0"/>
              <a:t>Results in a </a:t>
            </a:r>
            <a:r>
              <a:rPr lang="en-US" sz="1800" dirty="0" err="1"/>
              <a:t>decremental</a:t>
            </a:r>
            <a:r>
              <a:rPr lang="en-US" sz="1800" dirty="0"/>
              <a:t> decrease in the compound muscle action potential</a:t>
            </a:r>
          </a:p>
          <a:p>
            <a:pPr lvl="4"/>
            <a:r>
              <a:rPr lang="en-US" sz="1800" dirty="0"/>
              <a:t>Any decrement over 10% is considered abnormal</a:t>
            </a:r>
          </a:p>
          <a:p>
            <a:pPr lvl="4"/>
            <a:r>
              <a:rPr lang="en-US" sz="1800" dirty="0"/>
              <a:t>Should not test </a:t>
            </a:r>
            <a:r>
              <a:rPr lang="en-US" sz="1800" dirty="0" err="1"/>
              <a:t>clincally</a:t>
            </a:r>
            <a:r>
              <a:rPr lang="en-US" sz="1800" dirty="0"/>
              <a:t> normal muscle</a:t>
            </a:r>
          </a:p>
          <a:p>
            <a:pPr lvl="4"/>
            <a:r>
              <a:rPr lang="en-US" sz="1800" dirty="0"/>
              <a:t>Proximal muscles are better tested than unaffected distal muscles</a:t>
            </a:r>
          </a:p>
        </p:txBody>
      </p:sp>
      <p:pic>
        <p:nvPicPr>
          <p:cNvPr id="69640" name="Picture 8" descr="rnschangeslb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133600"/>
            <a:ext cx="1254125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2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Neuromuscular Junction (NMJ)</a:t>
            </a:r>
          </a:p>
          <a:p>
            <a:pPr lvl="1">
              <a:lnSpc>
                <a:spcPct val="90000"/>
              </a:lnSpc>
            </a:pPr>
            <a:r>
              <a:rPr lang="en-US"/>
              <a:t>Components:</a:t>
            </a:r>
          </a:p>
          <a:p>
            <a:pPr lvl="2">
              <a:lnSpc>
                <a:spcPct val="90000"/>
              </a:lnSpc>
            </a:pPr>
            <a:r>
              <a:rPr lang="en-US"/>
              <a:t>Presynaptic membrane</a:t>
            </a:r>
          </a:p>
          <a:p>
            <a:pPr lvl="2">
              <a:lnSpc>
                <a:spcPct val="90000"/>
              </a:lnSpc>
            </a:pPr>
            <a:r>
              <a:rPr lang="en-US"/>
              <a:t>Postsynaptic membrane </a:t>
            </a:r>
          </a:p>
          <a:p>
            <a:pPr lvl="2">
              <a:lnSpc>
                <a:spcPct val="90000"/>
              </a:lnSpc>
            </a:pPr>
            <a:r>
              <a:rPr lang="en-US"/>
              <a:t>Synaptic cleft </a:t>
            </a:r>
          </a:p>
          <a:p>
            <a:pPr lvl="1">
              <a:lnSpc>
                <a:spcPct val="90000"/>
              </a:lnSpc>
            </a:pPr>
            <a:r>
              <a:rPr lang="en-US"/>
              <a:t>Presynaptic membrane contains vesicles with Acetylcholine (ACh) which are released into synaptic cleft in a calcium dependent manner</a:t>
            </a:r>
          </a:p>
          <a:p>
            <a:pPr lvl="1">
              <a:lnSpc>
                <a:spcPct val="90000"/>
              </a:lnSpc>
            </a:pPr>
            <a:r>
              <a:rPr lang="en-US"/>
              <a:t>ACh attaches to ACh receptors (AChR) on postsynaptic membrane</a:t>
            </a:r>
          </a:p>
        </p:txBody>
      </p:sp>
    </p:spTree>
    <p:extLst>
      <p:ext uri="{BB962C8B-B14F-4D97-AF65-F5344CB8AC3E}">
        <p14:creationId xmlns:p14="http://schemas.microsoft.com/office/powerpoint/2010/main" val="12978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Repetitive nerve stimulation	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Most common employed stimulation rate is 3Hz</a:t>
            </a:r>
          </a:p>
          <a:p>
            <a:pPr>
              <a:lnSpc>
                <a:spcPct val="90000"/>
              </a:lnSpc>
            </a:pPr>
            <a:r>
              <a:rPr lang="en-US" dirty="0"/>
              <a:t>Several factors can </a:t>
            </a:r>
            <a:r>
              <a:rPr lang="en-US" dirty="0" err="1"/>
              <a:t>afect</a:t>
            </a:r>
            <a:r>
              <a:rPr lang="en-US" dirty="0"/>
              <a:t> RNS results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Lower temperature increases the amplitude of the compound muscle action potential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Many patients report clinically significant improvement in cold temperatures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AChE</a:t>
            </a:r>
            <a:r>
              <a:rPr lang="en-US" dirty="0"/>
              <a:t> inhibitors prior to testing may mask the abnormalities and should be avoided </a:t>
            </a:r>
          </a:p>
        </p:txBody>
      </p:sp>
    </p:spTree>
    <p:extLst>
      <p:ext uri="{BB962C8B-B14F-4D97-AF65-F5344CB8AC3E}">
        <p14:creationId xmlns:p14="http://schemas.microsoft.com/office/powerpoint/2010/main" val="31758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Electrodiagnostic studies:</a:t>
            </a:r>
            <a:r>
              <a:rPr lang="en-US" sz="3100" u="sng"/>
              <a:t/>
            </a:r>
            <a:br>
              <a:rPr lang="en-US" sz="3100" u="sng"/>
            </a:br>
            <a:r>
              <a:rPr lang="en-US" sz="3100" u="sng"/>
              <a:t>Single-fiber electromyography</a:t>
            </a:r>
            <a:r>
              <a:rPr lang="en-US"/>
              <a:t>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105400" cy="4411662"/>
          </a:xfrm>
        </p:spPr>
        <p:txBody>
          <a:bodyPr/>
          <a:lstStyle/>
          <a:p>
            <a:r>
              <a:rPr lang="en-US" sz="2600"/>
              <a:t>Concentric or monopolar needle electrodes that record single motor unit potentials</a:t>
            </a:r>
          </a:p>
          <a:p>
            <a:pPr lvl="1"/>
            <a:r>
              <a:rPr lang="en-US" sz="2200"/>
              <a:t>Findings suggestive of NMF transmission defect</a:t>
            </a:r>
          </a:p>
          <a:p>
            <a:pPr lvl="3"/>
            <a:r>
              <a:rPr lang="en-US" sz="1800"/>
              <a:t>Increased jitter and normal fiber density</a:t>
            </a:r>
          </a:p>
          <a:p>
            <a:pPr lvl="3"/>
            <a:r>
              <a:rPr lang="en-US" sz="1800"/>
              <a:t>SFEMG can determine jitter</a:t>
            </a:r>
          </a:p>
          <a:p>
            <a:pPr lvl="4"/>
            <a:r>
              <a:rPr lang="en-US" sz="1800"/>
              <a:t>Variability of the interpotential interval between two or more single muscle fibers of the same motor unit</a:t>
            </a:r>
          </a:p>
        </p:txBody>
      </p:sp>
      <p:pic>
        <p:nvPicPr>
          <p:cNvPr id="51208" name="Picture 8" descr="jittern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2235200"/>
            <a:ext cx="2476500" cy="148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1" name="Picture 11" descr="jitterm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038600"/>
            <a:ext cx="2195513" cy="156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Electrodiagnostic studies:</a:t>
            </a:r>
            <a:r>
              <a:rPr lang="en-US" sz="3100" u="sng"/>
              <a:t/>
            </a:r>
            <a:br>
              <a:rPr lang="en-US" sz="3100" u="sng"/>
            </a:br>
            <a:r>
              <a:rPr lang="en-US" sz="3100" u="sng"/>
              <a:t>Single-fiber electromyography</a:t>
            </a:r>
            <a:r>
              <a:rPr lang="en-US"/>
              <a:t>	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Generalized MG</a:t>
            </a:r>
          </a:p>
          <a:p>
            <a:pPr lvl="2"/>
            <a:r>
              <a:rPr lang="en-US"/>
              <a:t>Abnormal extensor digiti minimi found in 87%</a:t>
            </a:r>
          </a:p>
          <a:p>
            <a:pPr lvl="2"/>
            <a:r>
              <a:rPr lang="en-US"/>
              <a:t>Examination of a second abnormal muscle will increase sensitivity to 99%</a:t>
            </a:r>
          </a:p>
          <a:p>
            <a:pPr lvl="1"/>
            <a:r>
              <a:rPr lang="en-US"/>
              <a:t>Occular MG</a:t>
            </a:r>
          </a:p>
          <a:p>
            <a:pPr lvl="2"/>
            <a:r>
              <a:rPr lang="en-US"/>
              <a:t>Frontalis muscle is abnormal in almost 100%</a:t>
            </a:r>
          </a:p>
          <a:p>
            <a:pPr lvl="2"/>
            <a:r>
              <a:rPr lang="en-US"/>
              <a:t>More sensitive than EDC (60%)</a:t>
            </a:r>
          </a:p>
        </p:txBody>
      </p:sp>
    </p:spTree>
    <p:extLst>
      <p:ext uri="{BB962C8B-B14F-4D97-AF65-F5344CB8AC3E}">
        <p14:creationId xmlns:p14="http://schemas.microsoft.com/office/powerpoint/2010/main" val="36176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Workup</a:t>
            </a:r>
            <a:br>
              <a:rPr lang="en-US"/>
            </a:br>
            <a:r>
              <a:rPr lang="en-US"/>
              <a:t>Pharmacological testing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Edrophonium (Tensilon test)</a:t>
            </a:r>
          </a:p>
          <a:p>
            <a:pPr lvl="1">
              <a:lnSpc>
                <a:spcPct val="90000"/>
              </a:lnSpc>
            </a:pPr>
            <a:r>
              <a:rPr lang="en-US"/>
              <a:t>Patients with MG have low numbers of AChR at the NMJ</a:t>
            </a:r>
          </a:p>
          <a:p>
            <a:pPr lvl="1">
              <a:lnSpc>
                <a:spcPct val="90000"/>
              </a:lnSpc>
            </a:pPr>
            <a:r>
              <a:rPr lang="en-US"/>
              <a:t>Ach released from the motor nerve terminal is metabolized by </a:t>
            </a:r>
            <a:r>
              <a:rPr lang="en-US" u="sng"/>
              <a:t>Acetylcholine esterase</a:t>
            </a:r>
          </a:p>
          <a:p>
            <a:pPr lvl="1">
              <a:lnSpc>
                <a:spcPct val="90000"/>
              </a:lnSpc>
            </a:pPr>
            <a:r>
              <a:rPr lang="en-US"/>
              <a:t>Edrophonium is a short acting </a:t>
            </a:r>
            <a:r>
              <a:rPr lang="en-US" u="sng"/>
              <a:t>Acetylcholine Esterase </a:t>
            </a:r>
            <a:r>
              <a:rPr lang="en-US" b="1" u="sng"/>
              <a:t>Inhibitor</a:t>
            </a:r>
            <a:r>
              <a:rPr lang="en-US"/>
              <a:t> that improves muscle weakness </a:t>
            </a:r>
          </a:p>
          <a:p>
            <a:pPr lvl="1">
              <a:lnSpc>
                <a:spcPct val="90000"/>
              </a:lnSpc>
            </a:pPr>
            <a:r>
              <a:rPr lang="en-US"/>
              <a:t>Evaluate weakness (i.e. ptosis and opthalmoplegia) before and after administration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Workup</a:t>
            </a:r>
            <a:br>
              <a:rPr lang="en-US"/>
            </a:br>
            <a:r>
              <a:rPr lang="en-US"/>
              <a:t>Pharmacological testing</a:t>
            </a:r>
          </a:p>
        </p:txBody>
      </p:sp>
      <p:pic>
        <p:nvPicPr>
          <p:cNvPr id="70661" name="Picture 5" descr="mgprer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828800"/>
            <a:ext cx="1757363" cy="271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4" name="Picture 8" descr="mgpostr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828800"/>
            <a:ext cx="1851025" cy="271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286000" y="4648200"/>
            <a:ext cx="253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Before	               After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Workup</a:t>
            </a:r>
            <a:br>
              <a:rPr lang="en-US"/>
            </a:br>
            <a:r>
              <a:rPr lang="en-US"/>
              <a:t>Pharmacological testing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Edrophonium (Tensilon test)</a:t>
            </a:r>
          </a:p>
          <a:p>
            <a:pPr lvl="1"/>
            <a:r>
              <a:rPr lang="en-US"/>
              <a:t>Steps</a:t>
            </a:r>
          </a:p>
          <a:p>
            <a:pPr lvl="2"/>
            <a:r>
              <a:rPr lang="en-US"/>
              <a:t>0.1ml of a 10 mg/ml edrophonium solution is administered as a test</a:t>
            </a:r>
          </a:p>
          <a:p>
            <a:pPr lvl="2"/>
            <a:r>
              <a:rPr lang="en-US"/>
              <a:t>If no unwanted effects are noted (i.e. sinus bradychardia), the remainder of the drug is injected</a:t>
            </a:r>
          </a:p>
          <a:p>
            <a:pPr lvl="2"/>
            <a:r>
              <a:rPr lang="en-US"/>
              <a:t>Consider that Edrophonium can improve weakness in diseases other than MG such as ALS, poliomyelitis, and some peripheral neuropathies</a:t>
            </a:r>
          </a:p>
        </p:txBody>
      </p:sp>
    </p:spTree>
    <p:extLst>
      <p:ext uri="{BB962C8B-B14F-4D97-AF65-F5344CB8AC3E}">
        <p14:creationId xmlns:p14="http://schemas.microsoft.com/office/powerpoint/2010/main" val="39328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AChE</a:t>
            </a:r>
            <a:r>
              <a:rPr lang="en-US" dirty="0"/>
              <a:t> inhibitors</a:t>
            </a:r>
          </a:p>
          <a:p>
            <a:r>
              <a:rPr lang="en-US" dirty="0" err="1"/>
              <a:t>Immunomodulating</a:t>
            </a:r>
            <a:r>
              <a:rPr lang="en-US" dirty="0"/>
              <a:t> therapies</a:t>
            </a:r>
          </a:p>
          <a:p>
            <a:r>
              <a:rPr lang="en-US" dirty="0" err="1"/>
              <a:t>Plasmapheresis</a:t>
            </a:r>
            <a:endParaRPr lang="en-US" dirty="0"/>
          </a:p>
          <a:p>
            <a:r>
              <a:rPr lang="en-US" dirty="0" smtClean="0"/>
              <a:t>Intravenous </a:t>
            </a:r>
            <a:r>
              <a:rPr lang="en-US" dirty="0" err="1" smtClean="0"/>
              <a:t>immunoglobin</a:t>
            </a:r>
            <a:endParaRPr lang="en-US" dirty="0" smtClean="0"/>
          </a:p>
          <a:p>
            <a:r>
              <a:rPr lang="en-US" dirty="0" err="1" smtClean="0"/>
              <a:t>Thymectomy</a:t>
            </a:r>
            <a:endParaRPr lang="en-US" dirty="0"/>
          </a:p>
          <a:p>
            <a:pPr lvl="1"/>
            <a:r>
              <a:rPr lang="en-US" dirty="0"/>
              <a:t>Important in treatment, especially if </a:t>
            </a:r>
            <a:r>
              <a:rPr lang="en-US" dirty="0" err="1"/>
              <a:t>thymoma</a:t>
            </a:r>
            <a:r>
              <a:rPr lang="en-US" dirty="0"/>
              <a:t> is present</a:t>
            </a:r>
          </a:p>
        </p:txBody>
      </p:sp>
    </p:spTree>
    <p:extLst>
      <p:ext uri="{BB962C8B-B14F-4D97-AF65-F5344CB8AC3E}">
        <p14:creationId xmlns:p14="http://schemas.microsoft.com/office/powerpoint/2010/main" val="10954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AChE</a:t>
            </a:r>
            <a:r>
              <a:rPr lang="en-US" dirty="0"/>
              <a:t> inhibitor</a:t>
            </a:r>
          </a:p>
          <a:p>
            <a:pPr lvl="1"/>
            <a:r>
              <a:rPr lang="en-US" dirty="0" err="1"/>
              <a:t>Pyridostigmine</a:t>
            </a:r>
            <a:r>
              <a:rPr lang="en-US" dirty="0"/>
              <a:t> bromide (</a:t>
            </a:r>
            <a:r>
              <a:rPr lang="en-US" dirty="0" err="1"/>
              <a:t>Mestinon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Starts working in </a:t>
            </a:r>
            <a:r>
              <a:rPr lang="en-US" dirty="0" smtClean="0"/>
              <a:t>15</a:t>
            </a:r>
            <a:r>
              <a:rPr lang="en-US" dirty="0" smtClean="0"/>
              <a:t>-30 </a:t>
            </a:r>
            <a:r>
              <a:rPr lang="en-US" dirty="0"/>
              <a:t>minutes and lasts </a:t>
            </a:r>
            <a:r>
              <a:rPr lang="en-US" dirty="0" smtClean="0"/>
              <a:t>3-4 </a:t>
            </a:r>
            <a:r>
              <a:rPr lang="en-US" dirty="0"/>
              <a:t>hours</a:t>
            </a:r>
          </a:p>
          <a:p>
            <a:pPr lvl="2"/>
            <a:r>
              <a:rPr lang="en-US" dirty="0"/>
              <a:t>Individualize dose</a:t>
            </a:r>
          </a:p>
          <a:p>
            <a:pPr lvl="2"/>
            <a:r>
              <a:rPr lang="en-US" dirty="0"/>
              <a:t>Adult dose:  </a:t>
            </a:r>
          </a:p>
          <a:p>
            <a:pPr lvl="3"/>
            <a:r>
              <a:rPr lang="en-US" dirty="0" smtClean="0"/>
              <a:t>60-600mg/d PO</a:t>
            </a:r>
            <a:endParaRPr lang="en-US" dirty="0"/>
          </a:p>
          <a:p>
            <a:pPr lvl="2"/>
            <a:r>
              <a:rPr lang="en-US" dirty="0"/>
              <a:t>Caution</a:t>
            </a:r>
          </a:p>
          <a:p>
            <a:pPr lvl="3"/>
            <a:r>
              <a:rPr lang="en-US" dirty="0"/>
              <a:t>Check for cholinergic crisis</a:t>
            </a:r>
          </a:p>
          <a:p>
            <a:pPr lvl="2"/>
            <a:r>
              <a:rPr lang="en-US" dirty="0"/>
              <a:t>Others:  Neostigmine Bromide</a:t>
            </a:r>
          </a:p>
        </p:txBody>
      </p:sp>
    </p:spTree>
    <p:extLst>
      <p:ext uri="{BB962C8B-B14F-4D97-AF65-F5344CB8AC3E}">
        <p14:creationId xmlns:p14="http://schemas.microsoft.com/office/powerpoint/2010/main" val="22301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Immunomodulating</a:t>
            </a:r>
            <a:r>
              <a:rPr lang="en-US" dirty="0"/>
              <a:t> therapies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Prednisone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commonly used corticosteroid in 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Significant improvement is often seen after a decreased antibody titer which is usually 1-4 months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single dose regimen is accepted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Some start low and go high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Others start high dose to achieve a quicker response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Cyclosporine and </a:t>
            </a:r>
            <a:r>
              <a:rPr lang="en-IN" dirty="0" err="1" smtClean="0"/>
              <a:t>tacrolimus</a:t>
            </a:r>
            <a:r>
              <a:rPr lang="en-IN" dirty="0" smtClean="0"/>
              <a:t> provide improvement in 1-3 months</a:t>
            </a:r>
          </a:p>
          <a:p>
            <a:r>
              <a:rPr lang="en-IN" dirty="0" smtClean="0"/>
              <a:t>MMF and azathioprine take years to act</a:t>
            </a:r>
          </a:p>
          <a:p>
            <a:r>
              <a:rPr lang="en-IN" dirty="0" smtClean="0"/>
              <a:t>Rituximab </a:t>
            </a:r>
            <a:r>
              <a:rPr lang="en-IN" dirty="0" err="1" smtClean="0"/>
              <a:t>esp</a:t>
            </a:r>
            <a:r>
              <a:rPr lang="en-IN" dirty="0" smtClean="0"/>
              <a:t> in anti </a:t>
            </a:r>
            <a:r>
              <a:rPr lang="en-IN" dirty="0" err="1" smtClean="0"/>
              <a:t>MuSK</a:t>
            </a:r>
            <a:r>
              <a:rPr lang="en-IN" dirty="0" smtClean="0"/>
              <a:t> positive patients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658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Neuromuscular Junction (NMJ)</a:t>
            </a:r>
          </a:p>
          <a:p>
            <a:pPr lvl="1"/>
            <a:r>
              <a:rPr lang="en-US"/>
              <a:t>The Acetylcholine receptor (AChR) is a sodium channel that opens when bound by ACh</a:t>
            </a:r>
          </a:p>
          <a:p>
            <a:pPr lvl="2"/>
            <a:r>
              <a:rPr lang="en-US"/>
              <a:t>There is a partial depolarization of the postsynaptic membrane and this causes an excitatory postsynaptic potential (EPSP)</a:t>
            </a:r>
          </a:p>
          <a:p>
            <a:pPr lvl="2"/>
            <a:r>
              <a:rPr lang="en-US"/>
              <a:t>If enough sodium channels open and a threshold potential is reached, a muscle action potential is generated in the postsynaptic membrane</a:t>
            </a:r>
          </a:p>
        </p:txBody>
      </p:sp>
    </p:spTree>
    <p:extLst>
      <p:ext uri="{BB962C8B-B14F-4D97-AF65-F5344CB8AC3E}">
        <p14:creationId xmlns:p14="http://schemas.microsoft.com/office/powerpoint/2010/main" val="16034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T</a:t>
            </a:r>
            <a:r>
              <a:rPr lang="en-IN" dirty="0" err="1" smtClean="0"/>
              <a:t>hymectomy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Surgical removal of </a:t>
            </a:r>
            <a:r>
              <a:rPr lang="en-IN" dirty="0" err="1" smtClean="0"/>
              <a:t>thymoma</a:t>
            </a:r>
            <a:endParaRPr lang="en-IN" dirty="0" smtClean="0"/>
          </a:p>
          <a:p>
            <a:r>
              <a:rPr lang="en-IN" dirty="0" err="1" smtClean="0"/>
              <a:t>Thymectomy</a:t>
            </a:r>
            <a:r>
              <a:rPr lang="en-IN" dirty="0" smtClean="0"/>
              <a:t> as treatment for myasthenia</a:t>
            </a:r>
          </a:p>
          <a:p>
            <a:pPr lvl="1"/>
            <a:r>
              <a:rPr lang="en-IN" dirty="0" smtClean="0"/>
              <a:t>Reduce anticholinesterase inhibitors dose</a:t>
            </a:r>
          </a:p>
          <a:p>
            <a:pPr lvl="1"/>
            <a:r>
              <a:rPr lang="en-IN" dirty="0" smtClean="0"/>
              <a:t>Clinical improvement in power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7402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IVIG and </a:t>
            </a:r>
            <a:r>
              <a:rPr lang="en-IN" dirty="0" err="1" smtClean="0"/>
              <a:t>Plasmapheresis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Usually used in patients who require immediate improvement</a:t>
            </a:r>
          </a:p>
          <a:p>
            <a:r>
              <a:rPr lang="en-IN" dirty="0" smtClean="0"/>
              <a:t>As a bridge treatment to stabilise the patient before </a:t>
            </a:r>
            <a:r>
              <a:rPr lang="en-IN" dirty="0" err="1" smtClean="0"/>
              <a:t>thymectomy</a:t>
            </a:r>
            <a:endParaRPr lang="en-IN" dirty="0" smtClean="0"/>
          </a:p>
          <a:p>
            <a:r>
              <a:rPr lang="en-IN" dirty="0" err="1" smtClean="0"/>
              <a:t>Plasmapheresis</a:t>
            </a:r>
            <a:r>
              <a:rPr lang="en-IN" dirty="0" smtClean="0"/>
              <a:t> 3-4 l/cycle- 10 cycles</a:t>
            </a:r>
          </a:p>
          <a:p>
            <a:r>
              <a:rPr lang="en-IN" dirty="0" smtClean="0"/>
              <a:t>IVIG 2g/Kg iv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26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</a:t>
            </a:r>
            <a:br>
              <a:rPr lang="en-US"/>
            </a:br>
            <a:r>
              <a:rPr lang="en-US"/>
              <a:t>Behavioral modifications	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Patients may experience difficulty chewing and swallowing due to </a:t>
            </a:r>
            <a:r>
              <a:rPr lang="en-US" dirty="0" err="1"/>
              <a:t>oropharyngeal</a:t>
            </a:r>
            <a:r>
              <a:rPr lang="en-US" dirty="0"/>
              <a:t> weakness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dysphagia develops, liquids should be thickened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Thickened liquids decrease risk for aspiration</a:t>
            </a:r>
          </a:p>
          <a:p>
            <a:pPr>
              <a:lnSpc>
                <a:spcPct val="90000"/>
              </a:lnSpc>
            </a:pPr>
            <a:r>
              <a:rPr lang="en-US" dirty="0"/>
              <a:t>Activity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Patients should be advised to be as active as possible but should rest frequently and avoid sustained activity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Educate patients about fluctuating nature of weakness and exercise induced fatigability</a:t>
            </a:r>
          </a:p>
        </p:txBody>
      </p:sp>
    </p:spTree>
    <p:extLst>
      <p:ext uri="{BB962C8B-B14F-4D97-AF65-F5344CB8AC3E}">
        <p14:creationId xmlns:p14="http://schemas.microsoft.com/office/powerpoint/2010/main" val="462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of MG	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Respiratory failure</a:t>
            </a:r>
          </a:p>
          <a:p>
            <a:r>
              <a:rPr lang="en-US"/>
              <a:t>Dysphagia</a:t>
            </a:r>
          </a:p>
          <a:p>
            <a:r>
              <a:rPr lang="en-US"/>
              <a:t>Complications secondary to drug treatment</a:t>
            </a:r>
          </a:p>
          <a:p>
            <a:pPr lvl="1"/>
            <a:r>
              <a:rPr lang="en-US"/>
              <a:t>Long term steroid use</a:t>
            </a:r>
          </a:p>
          <a:p>
            <a:pPr lvl="2"/>
            <a:r>
              <a:rPr lang="en-US"/>
              <a:t>Osteoporosis, cataracts, hyperglycemia, HTN</a:t>
            </a:r>
          </a:p>
          <a:p>
            <a:pPr lvl="2"/>
            <a:r>
              <a:rPr lang="en-US"/>
              <a:t>Gastritis, peptic ulcer disease</a:t>
            </a:r>
          </a:p>
          <a:p>
            <a:pPr lvl="2"/>
            <a:r>
              <a:rPr lang="en-US"/>
              <a:t>Pneumocystis carinii</a:t>
            </a:r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MYASTHENIC CRISIS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Sudden exacerbation of weakness sufficient enough to endanger life</a:t>
            </a:r>
          </a:p>
          <a:p>
            <a:r>
              <a:rPr lang="en-IN" dirty="0" smtClean="0"/>
              <a:t>Try stopping anti </a:t>
            </a:r>
            <a:r>
              <a:rPr lang="en-IN" dirty="0" err="1" smtClean="0"/>
              <a:t>AChE</a:t>
            </a:r>
            <a:r>
              <a:rPr lang="en-IN" dirty="0" smtClean="0"/>
              <a:t> inhibitors</a:t>
            </a:r>
          </a:p>
          <a:p>
            <a:r>
              <a:rPr lang="en-IN" dirty="0" smtClean="0"/>
              <a:t>m/c due to </a:t>
            </a:r>
            <a:r>
              <a:rPr lang="en-IN" dirty="0" err="1" smtClean="0"/>
              <a:t>intercurrent</a:t>
            </a:r>
            <a:r>
              <a:rPr lang="en-IN" dirty="0" smtClean="0"/>
              <a:t> infection</a:t>
            </a:r>
          </a:p>
          <a:p>
            <a:r>
              <a:rPr lang="en-IN" dirty="0" smtClean="0"/>
              <a:t>Rx</a:t>
            </a:r>
          </a:p>
          <a:p>
            <a:pPr lvl="1"/>
            <a:r>
              <a:rPr lang="en-IN" dirty="0" smtClean="0"/>
              <a:t>Early and effective antibiotic therapy</a:t>
            </a:r>
          </a:p>
          <a:p>
            <a:pPr lvl="1"/>
            <a:r>
              <a:rPr lang="en-IN" dirty="0" smtClean="0"/>
              <a:t>Ventilator assistance</a:t>
            </a:r>
          </a:p>
          <a:p>
            <a:pPr lvl="1"/>
            <a:r>
              <a:rPr lang="en-IN" dirty="0" smtClean="0"/>
              <a:t>Pulmonary physiotherapy</a:t>
            </a:r>
          </a:p>
          <a:p>
            <a:pPr lvl="1"/>
            <a:r>
              <a:rPr lang="en-IN" dirty="0" smtClean="0"/>
              <a:t>IVIG/</a:t>
            </a:r>
            <a:r>
              <a:rPr lang="en-IN" dirty="0" err="1" smtClean="0"/>
              <a:t>plasmapheresis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6199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Prognosis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20% may go for remission</a:t>
            </a:r>
          </a:p>
          <a:p>
            <a:r>
              <a:rPr lang="en-US" dirty="0" smtClean="0"/>
              <a:t>Untreated </a:t>
            </a:r>
            <a:r>
              <a:rPr lang="en-US" dirty="0"/>
              <a:t>MG carries a mortality rate of 25-31%</a:t>
            </a:r>
          </a:p>
          <a:p>
            <a:r>
              <a:rPr lang="en-US" dirty="0"/>
              <a:t>Treated MG has a 4% </a:t>
            </a:r>
            <a:r>
              <a:rPr lang="en-US" dirty="0" err="1"/>
              <a:t>mortalitiy</a:t>
            </a:r>
            <a:r>
              <a:rPr lang="en-US" dirty="0"/>
              <a:t> rate</a:t>
            </a:r>
          </a:p>
          <a:p>
            <a:r>
              <a:rPr lang="en-US" dirty="0"/>
              <a:t>40% have ONLY </a:t>
            </a:r>
            <a:r>
              <a:rPr lang="en-US" dirty="0" smtClean="0"/>
              <a:t>ocular </a:t>
            </a:r>
            <a:r>
              <a:rPr lang="en-US" dirty="0"/>
              <a:t>symptoms</a:t>
            </a:r>
          </a:p>
          <a:p>
            <a:pPr lvl="1"/>
            <a:r>
              <a:rPr lang="en-US" dirty="0"/>
              <a:t>Only 16% of those with </a:t>
            </a:r>
            <a:r>
              <a:rPr lang="en-US" dirty="0" smtClean="0"/>
              <a:t>ocular </a:t>
            </a:r>
            <a:r>
              <a:rPr lang="en-US" dirty="0"/>
              <a:t>symptoms at onset remain exclusively </a:t>
            </a:r>
            <a:r>
              <a:rPr lang="en-US" dirty="0" smtClean="0"/>
              <a:t>ocular </a:t>
            </a:r>
            <a:r>
              <a:rPr lang="en-US" dirty="0"/>
              <a:t>at the end of 2 years</a:t>
            </a:r>
          </a:p>
        </p:txBody>
      </p:sp>
    </p:spTree>
    <p:extLst>
      <p:ext uri="{BB962C8B-B14F-4D97-AF65-F5344CB8AC3E}">
        <p14:creationId xmlns:p14="http://schemas.microsoft.com/office/powerpoint/2010/main" val="34674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MG, antibodies are directed toward the acetylcholine receptor at the neuromuscular junction of skeletal muscles</a:t>
            </a:r>
          </a:p>
          <a:p>
            <a:r>
              <a:rPr lang="en-US"/>
              <a:t>Results in:</a:t>
            </a:r>
          </a:p>
          <a:p>
            <a:pPr lvl="1"/>
            <a:r>
              <a:rPr lang="en-US"/>
              <a:t>Decreased number of nicotinic acetylcholine receptors at the motor end-plate</a:t>
            </a:r>
          </a:p>
          <a:p>
            <a:pPr lvl="1"/>
            <a:r>
              <a:rPr lang="en-US"/>
              <a:t>Reduced postsynaptic membrane folds</a:t>
            </a:r>
          </a:p>
          <a:p>
            <a:pPr lvl="1"/>
            <a:r>
              <a:rPr lang="en-US"/>
              <a:t>Widened synaptic cleft </a:t>
            </a:r>
          </a:p>
        </p:txBody>
      </p:sp>
    </p:spTree>
    <p:extLst>
      <p:ext uri="{BB962C8B-B14F-4D97-AF65-F5344CB8AC3E}">
        <p14:creationId xmlns:p14="http://schemas.microsoft.com/office/powerpoint/2010/main" val="33222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19915"/>
          <a:stretch/>
        </p:blipFill>
        <p:spPr bwMode="auto">
          <a:xfrm>
            <a:off x="2209800" y="464553"/>
            <a:ext cx="5181600" cy="607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2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49338"/>
          <a:stretch/>
        </p:blipFill>
        <p:spPr bwMode="auto">
          <a:xfrm>
            <a:off x="914400" y="838200"/>
            <a:ext cx="7255899" cy="533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5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410200" cy="4411662"/>
          </a:xfrm>
        </p:spPr>
        <p:txBody>
          <a:bodyPr/>
          <a:lstStyle/>
          <a:p>
            <a:pPr lvl="1"/>
            <a:r>
              <a:rPr lang="en-US" sz="2200" dirty="0"/>
              <a:t>Anti-</a:t>
            </a:r>
            <a:r>
              <a:rPr lang="en-US" sz="2200" dirty="0" err="1"/>
              <a:t>AChR</a:t>
            </a:r>
            <a:r>
              <a:rPr lang="en-US" sz="2200" dirty="0"/>
              <a:t> antibody is found in 80-90% of patients with MG</a:t>
            </a:r>
          </a:p>
          <a:p>
            <a:pPr lvl="2"/>
            <a:r>
              <a:rPr lang="en-US" sz="2100" dirty="0"/>
              <a:t>Proven with passive transfer experiments</a:t>
            </a:r>
          </a:p>
          <a:p>
            <a:pPr lvl="1"/>
            <a:r>
              <a:rPr lang="en-US" sz="2200" dirty="0"/>
              <a:t>MG may be considered a B cell-mediated disease</a:t>
            </a:r>
          </a:p>
          <a:p>
            <a:pPr lvl="2"/>
            <a:r>
              <a:rPr lang="en-US" sz="2100" dirty="0"/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42794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6934200" cy="1785937"/>
          </a:xfrm>
        </p:spPr>
        <p:txBody>
          <a:bodyPr/>
          <a:lstStyle/>
          <a:p>
            <a:pPr lvl="1"/>
            <a:r>
              <a:rPr lang="en-US" sz="2200"/>
              <a:t>T-cell mediated immunity has some influence</a:t>
            </a:r>
          </a:p>
          <a:p>
            <a:pPr lvl="2"/>
            <a:r>
              <a:rPr lang="en-US" sz="2100"/>
              <a:t>Thymic hyperplasia and thymomas are recognized in myasthenic patients*</a:t>
            </a:r>
          </a:p>
        </p:txBody>
      </p:sp>
      <p:pic>
        <p:nvPicPr>
          <p:cNvPr id="79876" name="Picture 4" descr="thymomacxr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352800"/>
            <a:ext cx="2543175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8" name="Picture 6" descr="thymomac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352800"/>
            <a:ext cx="2971800" cy="266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7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1788</Words>
  <Application>Microsoft Office PowerPoint</Application>
  <PresentationFormat>On-screen Show (4:3)</PresentationFormat>
  <Paragraphs>329</Paragraphs>
  <Slides>45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Photo Editor Photo</vt:lpstr>
      <vt:lpstr>Myasthenia Gravis  </vt:lpstr>
      <vt:lpstr>Background</vt:lpstr>
      <vt:lpstr>Anatomy </vt:lpstr>
      <vt:lpstr>Anatomy</vt:lpstr>
      <vt:lpstr>Pathophysiology</vt:lpstr>
      <vt:lpstr>PowerPoint Presentation</vt:lpstr>
      <vt:lpstr>PowerPoint Presentation</vt:lpstr>
      <vt:lpstr>Pathophysiology</vt:lpstr>
      <vt:lpstr>Pathophysiology</vt:lpstr>
      <vt:lpstr>Epidemiology </vt:lpstr>
      <vt:lpstr>Clinical Presentation</vt:lpstr>
      <vt:lpstr>Clinical presentation  </vt:lpstr>
      <vt:lpstr>Clinical presentation</vt:lpstr>
      <vt:lpstr>Clinical presentation  </vt:lpstr>
      <vt:lpstr>Clinical presentation  </vt:lpstr>
      <vt:lpstr>Clinical presentation</vt:lpstr>
      <vt:lpstr>Clinical presentation </vt:lpstr>
      <vt:lpstr>Clinical presentation</vt:lpstr>
      <vt:lpstr>Clinical presentation</vt:lpstr>
      <vt:lpstr>Clinical presentation</vt:lpstr>
      <vt:lpstr> </vt:lpstr>
      <vt:lpstr> </vt:lpstr>
      <vt:lpstr>Differentials</vt:lpstr>
      <vt:lpstr>PowerPoint Presentation</vt:lpstr>
      <vt:lpstr>Work-up</vt:lpstr>
      <vt:lpstr>Work-up</vt:lpstr>
      <vt:lpstr>Work-up</vt:lpstr>
      <vt:lpstr>Electrodiagnostic studies: Repetitive Nerve Stimulation</vt:lpstr>
      <vt:lpstr>Electrodiagnostic studies: Repetitive Nerve Stimulation</vt:lpstr>
      <vt:lpstr>Repetitive nerve stimulation </vt:lpstr>
      <vt:lpstr>Electrodiagnostic studies: Single-fiber electromyography </vt:lpstr>
      <vt:lpstr>Electrodiagnostic studies: Single-fiber electromyography </vt:lpstr>
      <vt:lpstr>Workup Pharmacological testing</vt:lpstr>
      <vt:lpstr>Workup Pharmacological testing</vt:lpstr>
      <vt:lpstr>Workup Pharmacological testing</vt:lpstr>
      <vt:lpstr>Treatment</vt:lpstr>
      <vt:lpstr>Treatment</vt:lpstr>
      <vt:lpstr>Treatment</vt:lpstr>
      <vt:lpstr>PowerPoint Presentation</vt:lpstr>
      <vt:lpstr>Thymectomy</vt:lpstr>
      <vt:lpstr>IVIG and Plasmapheresis</vt:lpstr>
      <vt:lpstr>Treatment Behavioral modifications </vt:lpstr>
      <vt:lpstr>Complications of MG </vt:lpstr>
      <vt:lpstr>MYASTHENIC CRISIS</vt:lpstr>
      <vt:lpstr>Prognosis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Myasthenia Gravis  </dc:title>
  <dc:creator/>
  <cp:lastModifiedBy>JAYARAMAN</cp:lastModifiedBy>
  <cp:revision>6</cp:revision>
  <dcterms:created xsi:type="dcterms:W3CDTF">2006-08-16T00:00:00Z</dcterms:created>
  <dcterms:modified xsi:type="dcterms:W3CDTF">2019-07-30T16:36:26Z</dcterms:modified>
</cp:coreProperties>
</file>