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ink/ink8.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ink/ink6.xml" ContentType="application/inkml+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ink/ink4.xml" ContentType="application/inkml+xml"/>
  <Override PartName="/ppt/ink/ink14.xml" ContentType="application/inkml+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ink/ink2.xml" ContentType="application/inkml+xml"/>
  <Override PartName="/ppt/ink/ink12.xml" ContentType="application/inkml+xml"/>
  <Override PartName="/ppt/ink/ink10.xml" ContentType="application/inkml+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ink/ink9.xml" ContentType="application/inkml+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ink/ink7.xml" ContentType="application/inkml+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5.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ink/ink1.xml" ContentType="application/inkml+xml"/>
  <Override PartName="/ppt/ink/ink13.xml" ContentType="application/inkml+xml"/>
  <Override PartName="/ppt/slideLayouts/slideLayout10.xml" ContentType="application/vnd.openxmlformats-officedocument.presentationml.slideLayout+xml"/>
  <Default Extension="gif" ContentType="image/gif"/>
  <Override PartName="/ppt/ink/ink1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1" r:id="rId1"/>
  </p:sldMasterIdLst>
  <p:notesMasterIdLst>
    <p:notesMasterId r:id="rId37"/>
  </p:notesMasterIdLst>
  <p:sldIdLst>
    <p:sldId id="256" r:id="rId2"/>
    <p:sldId id="281" r:id="rId3"/>
    <p:sldId id="258" r:id="rId4"/>
    <p:sldId id="257" r:id="rId5"/>
    <p:sldId id="285" r:id="rId6"/>
    <p:sldId id="284" r:id="rId7"/>
    <p:sldId id="286" r:id="rId8"/>
    <p:sldId id="270" r:id="rId9"/>
    <p:sldId id="313" r:id="rId10"/>
    <p:sldId id="315" r:id="rId11"/>
    <p:sldId id="319" r:id="rId12"/>
    <p:sldId id="322" r:id="rId13"/>
    <p:sldId id="312" r:id="rId14"/>
    <p:sldId id="300" r:id="rId15"/>
    <p:sldId id="325" r:id="rId16"/>
    <p:sldId id="327" r:id="rId17"/>
    <p:sldId id="324" r:id="rId18"/>
    <p:sldId id="326" r:id="rId19"/>
    <p:sldId id="330" r:id="rId20"/>
    <p:sldId id="264" r:id="rId21"/>
    <p:sldId id="267" r:id="rId22"/>
    <p:sldId id="311" r:id="rId23"/>
    <p:sldId id="293" r:id="rId24"/>
    <p:sldId id="294" r:id="rId25"/>
    <p:sldId id="272" r:id="rId26"/>
    <p:sldId id="296" r:id="rId27"/>
    <p:sldId id="298" r:id="rId28"/>
    <p:sldId id="297" r:id="rId29"/>
    <p:sldId id="295" r:id="rId30"/>
    <p:sldId id="302" r:id="rId31"/>
    <p:sldId id="291" r:id="rId32"/>
    <p:sldId id="280" r:id="rId33"/>
    <p:sldId id="274" r:id="rId34"/>
    <p:sldId id="331" r:id="rId35"/>
    <p:sldId id="32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6-02T14:55:05.03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47,'0'0,"0"0,25 0,-25 0,25 0,-25 0,25 0,-1 0,1 0,0 0,0 0,-25 0,25 0,-25 0,24 0,1-21,-25 21,25-20,0 20,0 0,-25 0,24 0,-24 0,25 0,-25 0,25 0,0 0,-25 0,25 0,-25 0,24 0,1 0,-25 0,25 0,-25 0,25 0,-25 0,25 0,-1 0,-24 0,25 0,-25 0,25 0,0 0,-25 0,25 0,-25 0,24 0,-24 0,25 0,0 0,-25 0,25 0,-25 0,25 0,0 0,-1 0,-24 0,25 0,0 0,-25 0,25 0,-25 0,0 0,25 0,-25 0,24 0,1 0,-25 0,25 0,-25 0,25 0,0 0,-25 20,24-20,-24 21,25-21,-25 0,25 0,0 21,-25-21,25 0,-25 0,24 0,1 0,-25 0,25 0,-25 0,25 0,-25 0,25 0,-1 0,-24 0,25 0,-25 0,0 0,50 0,-50 0,25 0,-25 0,49 0,-49 0,25 0,-25 0,25 0,-25 0,25 0,-1 0,-24 0,25 0,-25 0,25 0,0 0,-25 0,25 0,-25 0,24 0,-24 0,50 0,-25 0,0 0,-1 0,1 0,0 0,-25 0,50 0,-50 0,25 0,-25 0,24 0,-24 0,25 0,0 0,-25 0,25 0,-25 0,25 0,-1 0,-24 0,25 21,-25-21,25 0,-25 0,0 0,25 0,0 0,-25 0,24 0,-24 0,25 0,-25 0,25 0,-25 0,25 0,-25 0,25 0,-25 0,24 0,1 0,-25 0,25 0,-25 0,25 0,0 0,-25 0,24 0,-24 0,25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4-06-04T17:05:17.6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19156 16792 0,'17'0'172,"-17"0"-157,18 0-15,0 0 16,17 0-16,-17 0 15,-1 0-15,1 0 94,0 0 0,-1 0-79,18 0-15,-17 0 31,0 0-15,-1 0 0,1 0-16,0 0 15,17 0-15,-17 0 16,-1 0 31,1 0-32,0 0 1,-1 0-1,18 0 1,-17 0-16,-18 0 16,18 0-16,-1 0 0,1 0 15,0 0-15,17-17 16,-17 17-16,-1 0 15,1 0 1,-1 0 0,1 0-1,17 0-15,-17 0 16,0 0-1,-1 0 1,1 0 0,0 0-1,17 0-15,-18 0 16,1 0-16,0 0 15,-1 0-15,1 0 0,-18 0 16,35 0-16,-17 0 0,0 0 16,-1 0 30,1 0-14,0 0-17,17 0 1,-18 0 46,1 0-46,0 0-1,-1 0-15,1 0 16,17 0-16,-17 0 0,0 0 0,-1 0 16,1 0-16,-1 0 0,19 0 0,-19 0 15,1 0 32,-18 0-47,18 0 16,-1 0-16,1 0 0,17 0 15,-17 0-15,-1 0 0,1 0 16,0 0-16,-1 0 15,1 0 32,17 0-31,-17 0 15,0 0-15,-1 0 15,1 0 31,0 0-62,-18 0 16,35 0-16,-18 0 15,1 0-15,0 0 16,-1 0 0,1 0-1,17 0-15,-17 0 16,0 0-16,-1 0 15,1 0-15,-1 0 0,19 0 16,-19 0-16,1 0 0,0 0 0,-1 0 16,1 0-16,17 0 15,-17 0 1,-1 0 77,1 0-30,0 0-48,-1 0 1,19 0 15,-19 0-15,1 0-1,0 0 1,-1 0 0,1 0-1,17 0-15,-17 0 16,-1 0-1,1 0 32,0 0-16,-1 0-15,19 0-16,-19 0 16,1 0 62,0 0-63,-18 0-15,17 0 16,1 0-16,17 0 15,-17 0-15,-1 0 0,1 0 16,0 0-16,-1 0 16,19 0-1,-19 0 32,1 0-16,-1 0 63,1 0-79,0 0-15,17 0 0,-17 0 16,-1 0-16,1 0 16,0 0 108,-1 0-108,19 0 0,-19 0-16,1 0 15,-1 0 1,1 0 31,0 0-32,17 0 1,-17 17-16,-1-17 0,1 0 15,0 0-15,-1 0 16,18 0 0,-17 0-1,0 0-15,-1 0 16,1 0-16,-18 0 0,18 0 15,17 0 95,-17 0-95,-1 0 1,1 0-16,-1 0 15,1 0-15,17 0 16,-17 0-16,0 0 16,-1 0-16,1 0 0,0 0 15,17 0-15,-17 0 0,-1 0 16,1 0-16,-1 0 15,1 0 48,17 0-32,-17 0-31,0 0 16,-1 0-16,1 0 15,0 0-15,-1 0 0,18 0 16,-17 0-16,0 0 15,-1 0 1,1 0 0,0 0-1,17 0 16,-17 0 1,-1 0-17,1 0 1,-1 0-16,1 0 15,17 0 17,-17 0 61,0 0-93,-1 0 16,1 0-16,-18 18 0,18-18 15,17 0-15,-17 0 0,-1 0 16,1 0-16,-1 0 0,1 0 0,17 0 16,-17 0-16,0 0 0,-1 0 0,1 0 15,0 0-15,17 0 0,-18 0 0,1 0 0,0 0 16,-1 0-16,1 0 0,17 0 0,-17 0 0,0 0 15,-1 0-15,1 0 0,-1 0 0,19 0 16,-19 0 93,1 0-93,0 17-1,-1-17-15,1 0 0,17 0 16,-17 0-16,0 0 0,-1 0 0,1 0 0,-1 0 16,19 0-16,-19 0 0,1 0 0,0 0 0,-1 0 15,1 0-15,17 0 0,-17 0 0,-1 0 0,1 0 16,0 0-1,-1 0 375,19 0-390,-19 0 16,1 0-16,0 0 0,-1 0 16,-17-17-1,18 17 172,17 0-77,-17 0-95,-18 0-15,17 0 172,1 0-157,0 0 1,-18-18-16,17 18 265,19 0-202,-36 0-63,17 0 109,1 0-78,0 0-15,-1 0-1,1 0 1,17 0-16,-17 0 15,-1 0-15,1 0 0,0 0 0,-1 0 16,19 0-16,-36-17 16,17 17-16</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4-06-04T17:05:40.9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19121 6438 0,'17'0'297,"-17"0"-297,18 0 15,-18 18 16,17-18-15,1 0 15,0 0-15,-1 35-16,19-35 0,-19 0 15,-17 18-15,18-18 0,0 0 0,-18 17 16,17-17-16,1 0 16,17 0 46,-35 18-46,18-18-16,-1 0 15,1 0-15,0 0 47,-18 18-47,17-18 31,19 0 0,-19 0-15,1 0 15,0 0-15,-1 0-1,1 0 1,17 0 0,-17 0-16,-1 0 15,1 0-15,0 0 16,-1 0-1,19 0 1,-36 0 0,17 0-16,1 0 15,-1 0 1,1 0-1,0 0-15,17 0 0,-17 0 16,-1-18-16,1 18 0,0 0 16,-1 0-16,18 0 0,-17 0 0,0 0 0,-1-18 15,1 18-15,0 0 0,17 0 16,-17 0 15,-1 0-15,1 0-16,0 0 0,-1 0 15,18 0-15,-17 0 0,0 0 0,-1 0 0,1 0 0,0 0 16,17 0-16,-17 0 0,-1 18 0,1-18 0,-1 0 15,1 0-15,17 0 32,-17 0-1,0 0-16,-1 0-15,1 0 0,0 0 16,17 0-16,-18 0 0,1 0 16,0 0 62,-1 0-78,1 0 15,17 18-15,-17-18 0,0 0 0,-1 0 16,1 0-16,0 0 0,17 0 0,-18 17 0,1-17 0,0 0 15,-1 0-15,1 0 0,0 0 16,17 0-16,-17 0 16,-1 0-16,1 0 15,-1 0 1,1 0-1,17 0-15,-17 0 16,0 0 0,-1 0-1,1 0-15,0 0 16,17 0-16,-18 0 0,1 0 0,0 0 15,-1 0-15,1 0 0,17 0 0,-17 0 0,0 0 16,-1 0-16,1 0 0,0 0 0,17 0 16,-18 0-16,1 0 0,0 0 0,-1 0 15,1 0-15,17 0 0,-17 0 0,0 0 16,-1 0-16,1 0 0,-1 0 15,19 0 17,-19 0-1,1 0-31,0 0 15,-1 0-15,1 0 0,17 0 16,-17 0-16,-1 0 16,1 0-16,0 0 15,-1 0 1,19 0-16,-19 0 15,1 0 1,0 0 0,-1 0-1,1 0 1,17 0-16,-17 0 0,-1 0 15,1 0-15,0 0 0,-1 0 16,19 0-16,-19 0 0,1 0 16,0 0-16,-1 0 0,1 0 15,17 0-15,-17 0 0,-1 0 16,1 0 62,0 0 47,-1 0-110,19 0-15,-19 0 16,1 0-16,-1 0 0,1 0 15,0 0-15,17 0 0,-17 0 16,-1 0-16,-17 36 0,18-36 0,0 0 16,-1 0-1,19 0 1,-19 0-1,1 0 126,-1 0-110,1 0 172,0 0 15,17 0-187,-17 0 32,-1-18-48,1 18 1,-18-18 0,18 18 30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4-06-04T17:06:01.9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19103 3157 0,'18'0'202,"-18"18"-202,17-18 16,1 18-16,17-18 16,-35 35-16,18-35 0,-1 18 15,1-18 1,0 0 15,-18 17-15,17-17-16,19 0 15,-19 0-15,1 0 16,-1 0-1,1 0 17,0 0-17,17 0 1,-17 0 15,-1 0-15,-17-17-16,18 17 15,0 0 1,-1 0-16,19 0 15,-19 0 1,1 0 0,-18-36-16,17 36 15,1 0 32,0 0-31,17 0-16,-17 0 0,-1 0 15,1 0-15,0 0 0,-1-17 16,18 17-16,-17 0 0,0 0 15,-1-18 1,1 18 0,0 0-1,-18-18 1,35 18-1,-17 0 48,-1 0-48,1 0 32,-1 0-31,1 0-1,17 0 1,-17 0-16,0 0 16,-1 0-16,1 0 15,0 0 1,17 0-1,-17 0-15,-1 0 0,1 0 16,-1 0-16,1 0 16,17 0-16,-17 0 15,0 0 1,-1 0 15,1 0-15,0 0-16,17 0 15,-18 0-15,1 0 16,0 0-16,-1 0 15,1 0 1,17 0 78,-17 0-48,0 0-14,-1 0-17,1 0-15,-1 0 16,19-17-16,-19 17 0,1 0 15,0 0-15,-1 0 0,1 0 0,17 0 0,1 0 0,16 0 16,-34 0-16,0 0 0,-1 0 0,1 0 0,0 0 0,17 0 16,-17 0-16,-1 0 0,1 0 15,-1 0 63</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4-06-04T17:58:58.0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12735 15505 0,'18'0'156,"-18"-18"-140,18 18-16,-1 0 16,1 0-16,-1 0 15,19 0 1,-19 0-1,1 0 32,0 0-31,-1 0-16,-17-18 15,18 18-15,17 0 0,-17-17 16,-1 17-16,1 0 16,-18-18-16,18 18 0,-1 0 15,-17-35 1,36 35-16,-19-18 15,1 18 1,0 0 0,-18-18-16,17 18 15,1 0 1,17 0-1,-17 0-15,-1 0 16,1 0-16,0 0 0,-1 0 0,19 0 16,-19 0-16,1-17 0,0 17 0,-1 0 15,1 0-15,17 0 0,-17 0 0,-1 0 16,1 0-1,0 0 17,-1 0-17,-17 0-15,36 0 0,-19 0 0,1 0 16,-1 0-16,1 0 15,0 0-15,17 0 16,-17 0 46,-1 0-46,1 0-16,0 0 16,-1 0-16,19 17 0,-19-17 15,1 0-15,-1 0 0,1 0 0,0 0 16,-18 18-1,35-18 32,-17 0-31,-1 0-16,1 0 15,0 0-15,-1 35 0,18-35 0,-17 0 16,0 0-16,-1 0 0,1 0 16,0 0-16,17 0 0,-17 0 15,-1 0-15,1 0 16,-1 0-16,1 0 0,17 0 15,-17 0 1,0 0 15,-18 18-31,17-18 16,1 0-16,0 0 15,17 0-15,-17 0 0,-1 0 0,1 18 0,-1-18 16,1 0-16,35 0 0,-35 0 0,-1 0 0,1 0 0,0 17 16,17-17-16,-18 0 0,1 0 0,0 0 0,-1 0 15,1 0-15,17 0 31,-17 0 63,0 0-78,-1 0-16,1 0 15,-1 0 79,19 0-63,-19 0-31,-17 18 0,18-18 16,0 0-16,-1 0 0,1 0 0,17 0 15,-17 18-15,0-18 0,-1 0 0,1 0 16,-1 0-16,19 0 0,-19 0 125,1 0-79,0 0-30,-1 0 0,1 0-1,17 0 48,-17 0-32,-1 0 0,1 0 0,0 0-15,-1 0 202,19 0-187,-19 0-31,-17 0 16,18 0-16,0 0 0,-1 0 16,1 0-16,17 0 0,-17 0 15,-18-18-15,17 18 16</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4-06-05T17:47:21.3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19191 10319 0,'0'0'234,"0"0"-218,35 0 0,-17 0 15,0 0-16,-18 17-15,17-17 16,1 0 78,0 0-79,17 0 1,-35 0-16,17 0 15,1 0-15,0 0 0,-1 0 16,1-17-16,17 17 0,-17 0 16,0 0-16,-1 0 0,1 0 15,0 0-15,17-18 0,-18 18 16,1 0-16,0 0 31,-1 0-15,1 0 15,17 0-16,-17 0 1,0 0-16,-1 0 0,1-18 16,-1 18-16,19 0 0,-19-17 15,1 17-15,0 0 0,-18-35 16,17 35-16,1 0 0,17 0 15,-35-18-15,18 18 0,-1 0 16,1 0-16,0-18 16,-1 18-16,19 0 15,-19-17-15,1 17 16,0 0-16,-1 0 15,-17-18 1,18 18-16,17 0 0,-17 0 16,-1 0-16,1 0 15,0 0-15,-1 0 16,-17-18-16,36 18 0,-19 0 15,1 0-15,0 0 16,-1 0-16,1 0 16,17 0 15,-17 0-16,-1 0 1,1 0-16,0 0 0,-1 0 16,19 0-16,-19 0 0,1 0 15,-1 0-15,1 0 0,0 0 16,17 0-16,-17 0 15,-1 0-15,1 0 0,0 0 16,-1 0-16,19 0 0,-19 0 16,1 0-16,-1 0 15,1 0 32,0 0 15,17 0-30,-17 0-17,-1 0 1,1 0-1,0 0-15,-1 0 16,18 0-16,-17 0 31,0 0-15,-18 18 46,17-18-62,1 0 16,0 0-16,-1 0 15,19 0-15,-19 0 0,1 0 0,-1 0 0,1 0 16,0 18-16,17-18 0,-17 0 0,-1 0 16,1 0-16,0 0 0,-18 17 0,17-17 0,19 0 15,-19 0-15,1 18 0,-1-18 0,1 0 16,0 0-16,-18 35 0,35-35 0,-17 0 15,-1 0-15,1 0 0,0 18 0,-1-18 16,18 0-16,-17 0 0,0 0 16,-1 0-16,1 17 0,0-17 0,17 0 15,-17 0-15,-1 0 0,1 18 0,-1-18 0,1 0 16,17 0-16,-17 0 0,0 0 0,-1 18 0,1-18 15,0 0-15,17 0 0,-17 0 0,-1 0 0,1 0 16,-1 0-16,1 0 0,17 0 0,-17 17 0,0-17 0,-1 0 16,1 0-16,0 0 0,17 0 0,-18 0 15,1 0-15,0 0 16,-1 0-1,1 0 1,17 0-16,-17 0 31,0 0 0,-1 0-15,1 0 15,-1 0 141,19 0-157,-19 0 1,1 0 62,0 0-16,-18 36-46,17-36-16,1 0 16,17 0 202,-17 0-62,0 0-109,-18 17 109,17-17-125,1 0 63,-1 0-32,19 0-62,-19 0 0,1 0 0,0 0 16,-1 0-16,1 0 0,17 0 0,-17 0 0,-1 0 15,1 0-15,0 0 63,-18 18 15,17-18-47,19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6-02T14:55:13.5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51,'0'0,"25"0,0 0,-25 0,24 0,-24 0,25 0,-25 0,25 0,0 0,-25 0,24 0,-24 0,0 0,25 0,-25 24,25-1,-25-23,25 0,0 0,-1 0,-24 0,25 0,0 0,0 0,0 0,-25 0,24 0,1 0,-25 0,0 24,0-24,25 0,-25 0,25 0,-1 0,1 0,-25 0,25 0,-25 0,25 0,0 0,-25 0,24 0,-24 0,25 0,-25 0,25 0,0 0,-1 0,-24 0,25 0,0 0,-25 0,25 0,0 0,-1 0,1 0,-25 0,50 0,-50 0,25 0,-25 0,24 0,1 0,-25 0,25 0,0 0,-1 0,-24 0,25 0,-25 0,50 0,-50 0,25-24,-25 24,24 0,-24-23,0-1,50 24,-25 0,24-23,-24 23,0 0,0 0,-1 0,-24 0,25 0,0 0,0 0,-25 0,25 0,-25 0,24 0,-24 0,25 0,0 0,-25 0,25-23,-25 23,25 0,-1 0,-24 0,25 0,-25 0,25 0,0 0,-1 0,1 0,0 0,-25 0,25 0,-25 23,25-23,-25 0,24 0,1 0,-25 23,25-23,0 0,-1 0,1 24,-25-24,50 23,-25-23,-1 0,1 0,-25 0,0 24,0-24,0 23,25-23,0 0,-25 0,25 0,-25 0,24 0,-24 0,25 0,0 0,-25 0,25 0,-25 0,24 0,-24 0,25 0,-25 0,0 0,25 0,-25 0,25 0,-25 0,0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6-02T14:55:23.2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0,'0'0,"0"0,0 0,25 0,-25 0,24 0,-24 0,25 0,-25 0,25 0,0 0,-25 24,0-24,25 0,-25 25,24-1,-24 24,25-24,-25-24,25 0,0 0,0 0,0 24,-25-24,49 25,-49-25,50 24,-50-24,25 0,-1 0,1 0,-25 0,0 0,25 0,-25 0,25 0,0 0,-25 0,25 0,-25 0,24 0,-24 0,0 0,25 0,0-24,-25 24,0 0,25 0,0 0,-1 0,-24 0,25 0,0 0,-25 0,25 0,-25 0,25 0,-25-25,24 25,1 0,-25 0,25 0,-25 0,25 0,-25 0,25-24,0 24,-1 0,-24 0,25-24,0 24,-25 0,25 0,-25 0,0 0,25 0,-1 0,1-24,0 24,0 0,-25-24,25 0,0 24,-1 0,1 0,-25 0,25 0,0 0,-25 0,25 0,-25 0,24 0,1 0,-25 0,25 0,-25 0,25 0,-25 0,25 0,-1 0,-24 0,25 0,0 0,0 0,-25 0,25 0,-25 0,25 0,-1 0,-24 0,25 0,-25 0,0 0,25 0,-25 0,0 24,25 0,0-24,-1 0,-24 24,25-24,0 0,0 24,-25 0,25-24,0 0,-1 25,-24-25,0 0,0 0,0-25,25 25,-25 0,25-24,-25 24,0-24,25 24,-25 0,0 0,25-24,-1 24,-24 0,0 0,25 0,-25-24,0 24,25 0,-25-24,0 24,25 0,0 0,-25 0,24 0,-24 0,25-25,0 25,-25 0,25 0,-25 0,25 0,-25 0,0-24,25 24,-1 0,-24 0,0 0,25 0,-25 0,25 0,0 0,-25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4-06-02T18:14:45.5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19121 5768 0,'17'0'140,"-17"18"-140,18-18 16,-1 0 15,-17 17-31,18-17 171,17 0-171,-17 0 16,0 0 0,-1 0-16,1 0 0,0 0 15,17 0-15,-18 0 16,1 0-16,0 0 0,-1 0 15,1 0-15,17 0 0,-17 0 0,0 0 0,-1 0 0,19 0 16,16 0-16,1 0 0,-17 0 0,17 0 16,-36-17-16,36 17 0,-35 0 0,-1 0 0,19 0 0,-1 0 15,-17-18-15,-1 18 0,1 0 0,-1 0 0,1 0 0,17 0 16,-17 0-1,0 0 17,-1 0-17,1 0-15,0 0 16,17 0-1,-17 0 1,-1 0 0,1 0-1,-1 0 1,1 0-16,17-35 15,-17 35-15,0 0 16,-1 0-16,1 0 31,0 0-15,17 0-1,-18 0-15,1 0 16,0 0 0,-1 0-16,1 0 15,17 0 16,-17 0-15,0 0 0,-1 0-16,1 0 0,-1 0 15,19 0-15,-19 0 16,1 0-1,0 0 1,-1 0 0,-17-18-16,18 18 0,17 0 15,-17 0 1,0 0-1,-1 0-15,1 0 0,-1 0 0,1 0 16,17 0-16,1 0 0,-19 0 0,1 0 0,17 0 16,-17 0-16,-1 0 0,1 0 0,0 0 0,-1 0 15,19 0-15,-19 0 0,1 0 0,0 0 16,-1 0-16,1 0 0,17 0 15,-17 0-15,-1 0 0,1 0 16,0 0-16,-1 0 0,19 0 0,-19 0 16,1 0-16,0 0 0,-1 0 0,1 0 0,17 0 15,-17 0-15,-1 0 0,1 0 0,0 0 16,-1 0-16,19 0 15,-19 0 1,1 0 0,-1 0-1,1 0 1,0 0-16,17 0 0,-17 0 15,-1 0-15,1 0 16,0 0-16,-1 0 62,18 0-62,-17 0 16,0 0-16,-1 0 0,1 0 16,0 0-16,17 0 0,-17 0 0,-1 0 0,1 0 0,0 0 0,-1 0 15,18 0-15,-17 0 0,17 0 0,-17 0 16,35 0-16,-35 0 0,17 0 0,0 0 0,0 0 15,-17 0-15,0 0 0,17 0 0,-17 0 0,-1 0 16,1 0-16,-1 0 0,1 0 0,17 0 16,-17 0-16,0 0 15,-1 0 1,1 0-1,0 0-15,17 0 0,-17 0 16,-1 0-16,1 0 0,-1 0 16,1 0-16,17 0 0,-17 0 0,0 0 15,-18-18-15,17 18 16,1 0 15,0 0-31,17 0 16,-18 0-16,1 0 0,0 0 15,-1 0-15,1 0 0,17 0 16,-17 0-16,0 0 0,-1 0 15,1 0-15,-1 0 0,19 0 16,-19 0-16,1 0 0,0 0 16,-1 0-16,1 0 0,17 0 15,-17 0 1,0 0-16,-1 0 47,1 0 15,-1 0-46,19 0-1,-19 0 1,1 0-16,0 0 15,-1 0-15,1 0 32,17 0-17,-17 0 16,-1 0 16,1 0-31,0 0 15,-1 0 0,19 0-31,-36 18 16,17-18-16,1 0 0,0 0 0,-1 0 15,1 0-15,17 0 0,-17 0 0,-1 0 16,1 0-16,0 0 16,-18 35-16,17-35 31,1 0 203,-18 18-172,35-18 1,-17 0 61,0 0-77,-1 18 608,1-18-514</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4-06-02T18:15:02.3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12806 10372 0,'0'0'203,"17"0"-172,-17 0-15,36 0-1,-19 0 32,-17 17-47,18-17 0,0 0 16,-1 0-1,-17 18-15,18-18 0,17 0 16,-17 0-1,-1 0-15,1 0 16,0 0-16,-1 0 16,-17 18-16,36-18 0,-19 0 15,1 0-15,0 0 16,-1 0-16,-17 17 0,18-17 0,17 0 0,-17 0 15,-1 0-15,1 0 0,0 35 0,-1-35 0,19 0 16,-19 0-16,1 0 0,0 0 0,-1 0 0,1 0 16,17 0-16,-17 0 15,-1 0 1,1 0 15,0 0-31,-1 0 16,19 0-16,-19 0 15,1 0-15,-1 0 16,1 0-1,-18 18-15,18-18 0,17 0 16,-17 0-16,-1 0 16,1 0-16,0 0 0,-1 0 0,19 0 15,-19 0-15,1 0 16,-1 0-16,1 0 0,0 0 15,-1 0-15,19 0 0,-19 0 16,1 0-16,0 0 0,-1 0 16,1 0-16,17 0 0,-17 0 0,-1 0 0,1 0 15,0 0-15,-1 0 0,19 0 0,-19 0 0,1 0 16,-1 0-16,1 0 0,0 0 0,17 0 15,-17 0-15,-1 0 0,1 0 16,0 0-16,-1 0 16,19 0-16,-19 0 15,1 0 1,-18-35-16,17 35 0,1 0 0,0 0 15,17 0-15,-17 0 0,-1 0 0,1 0 16,0-18-16,-1 18 0,18 0 0,-17 0 0,0 0 0,-1 0 16,1 0-16,0 0 0,17 0 0,-17-17 0,-1 17 0,1 0 0,35 0 15,-36 0-15,1 0 0,0 0 0,-1 0 0,1 0 0,35-18 16,-35 18-16,-1 0 0,1 0 0,17 0 0,-17 0 0,-1 0 15,1 0-15,0 0 0,-1 0 0,19 0 16,-19 0-16,1 0 78,-18-18-78,17 18 16,1 0-1,0 0-15,17 0 16,-17 0-16,-1 0 15,1 0 17,0 0-17,-1 0-15,18 0 16,-17 0-16,0 0 15,-1 0-15,1 0 0,0 0 16,17 0 0,-17 0-16,-1 0 15,1 0-15,0 0 16,-1 0-16,18 0 15,-17 0-15,0 0 16,-1 0-16,1 0 0,0 0 16,17 0-16,-17 0 0,-1 0 15,1 0-15,-1 0 0,1 0 0,17 0 16,-17 0-16,0 0 15,-1 0-15,1 0 32,0 0-17,17 0 1,-18 0-16,1-17 15,0 17-15,-1 0 0,1 0 16,17 0 0,-17 0-1,0 0-15,-1 0 16,1 0 93</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4-06-02T18:15:10.6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12735 12312 0,'0'0'203,"0"0"-187,18 0-1,0 0 1,-1 0 15,1 0 31,-18 18-15,35-18-47,-17 0 16,-1 0-1,1 0 17,0 0 14,-1 0-30,19 0 0,-19 0-1,1 0-15,-1 0 0,1 0 16,0 0-16,17 0 0,-17 0 15,-1 0-15,1 0 0,0 0 16,-1 0-16,19 0 0,-19 0 16,1 0-1,-1 0 1,1 0-16,0 0 15,17 0-15,-17 0 0,-1 0 16,1 0-16,0 0 0,-1 0 0,18 0 0,-17 0 16,0 0-16,-1 0 0,1 0 15,0 0-15,17 0 16,-17 0-16,-1 0 15,1 0 1,-1 0-16,1 0 16,17 0 15,-17 0-16,0 0-15,-1 0 16,1 0-16,0 0 0,17 0 0,-17 0 0,-1 0 16,1 0-16,-1 0 0,1 0 0,17 0 15,-17 0-15,0 0 0,-1 0 0,1 0 0,0 0 16,-1 0-16,18 0 0,-17 0 0,0 0 0,-1 0 15,1 0-15,0 0 0,17 0 16,-17 0-16,-1 0 0,1 0 0,-1 0 16,1 0-16,17 0 0,-17 0 15,0 0-15,-1 0 16,1 0-1,0 0 1,17 0 0,-17 0-1,-1 0 1,1 0-1,-1 0-15,1 0 0,17 0 0,-17 0 16,0 0-16,-1 0 0,1 0 0,0 0 0,17 0 16,-18 0-16,1 0 0,0 0 0,-1 0 0,1 0 15,17 0-15,-17 0 0,0 0 0,-1 0 16,1 0-16,-1 0 15,19 0 1,-19 0 46,1 0-15,0 0-31,-1 0-1,1 0 1,17 0 0,-17 0-16,0 0 15,-1 0-15,1 0 16,-1 0-16,19 0 15,-19 0-15,1 0 0,0 0 0,-1 0 16,1 0-16,17 0 0,-17 0 0,-1 0 0,1 0 0,0 0 16,-1 0-16,19 0 0,-19 0 0,1 0 0,0 0 0,-1 0 15,1 0-15,17 0 0,-17 0 0,-1 0 16,1 0-1,0 0 1452,-1 0-1420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4-06-02T18:20:51.4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19138 10971 0,'35'0'141,"-17"0"-79,-18 18-46,18-18-1,-1 0 1,-17 18-16,18-18 0,0 0 16,17 0-16,-17 0 15,-1 0-15,1 0 94,-1 0-79,1 0 1,17 0-16,-17 0 16,0 0-16,-1 0 15,1 0-15,0 0 16,17 0-16,-17 0 0,-1 0 15,1 0-15,-1 0 0,1 0 16,17 0-16,-17 0 0,0 0 0,-1 0 16,1 0-16,0 0 0,17 0 15,-18 0-15,1 0 16,0 0-16,-1 0 15,1 0 1,17 0 0,-17 0 30,0 0-30,-1 0 0,1 0-1,-1 0 1,19 0-16,-19 0 0,1 0 15,0 0-15,-1 0 0,1 0 0,17 0 0,-17 0 0,0 0 16,-1 0-16,1 0 0,-1 0 0,19 0 0,-19 0 0,1 0 16,0 0-16,-1 0 0,1 0 0,17 0 0,-17 0 15,-1 0-15,1 0 0,0 0 0,-1 0 16,19 0-16,-19 0 0,1 0 0,0 0 15,-1 0-15,1 0 0,-1 0 0,19 0 16,-19 0-16,1 0 0,0 0 0,-1 0 16,1 0-16,17 0 15,-17 0 1,0 0 31,-1 0-16,1 0-16,-1 0-15,19 0 16,-19 0-16,1 0 0,0 0 16,-1 0-16,1 0 0,17 0 0,-17 0 15,-1 0-15,1 0 16,0 0 46,-1 0-31,19 0 406,-19 0 390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4-06-04T17:04:56.6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19121 14111 0,'0'18'499,"17"-18"-483,1 0 405,-18 17-405,17-17-1,1 0 126,-18 18-95,18-18 32,-1 0 94,-17 18-156,36-18-1,-19 0 94,-17 35-93,18-35 31,0 0 46,-18 18-15,17-18-46,1 17-1,17-17-16,-17 0-15,-1 0 16,1 0 15,0 0-15,-1 0-1,19 0 235,-19 0-234,1 0 46,0 0-46,-1 18-16,1-18 15,17 0-15,-17 0 16,-1 0 46,1 0 110,0 0-157,-1 0 1,19 0-16,-19 0 16,1 0 30,-1 0-30,1 0-16,0 0 0,17 0 16,-17 0-16,-1 0 0,1 0 0,0 0 15,-1 0-15,18 0 0,-17 0 16,0 0-1,-1 0 63,1 0-62,0 0-16,17 0 16,-17 0-1,-1 0 1,-17 17-16,18-17 15,0 0 1,-1 0 62,18 0-78,-17 0 16,0 0-1,-1 0-15,1 0 16,0 0-16,17 0 15,-17 0-15,-1 0 16,1 0 0,-1 0 77,1 0-62,17 0-15,-17 0 0,0 0-1,-1 0-15,1 0 16,0 0-16,17 0 15,-35 18-15,17-18 16,1 0 0,0 0-1,-1 0-15,1 0 16,17 0-1,-17 0 32,0 0-31,-18 35-16,17-35 0,1 0 15,0 0 1,17 0 0,-18 0 124,1 0-124,0 0-1,-1 0 1,1 0 124,17 0-62,-17 0-62,0 0 93,-1 0-78,1 0 0,-1 0-15,19 0 0,-36-17 77,17 17 63,1 0-140,0 0-16,-1 17 15,1-17-15,0 0 0,17 0 0,-18 0 16,1 0-16,0 0 0,-1 0 0,-17-17 0,18 17 0,17 0 16,-17 0-16,0 0 15</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4-06-04T17:05:06.0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19244 17462 0,'0'0'234,"0"18"-218,18-18-16,-1 0 16,-17 35 124,36-35-109,-19 0 0,1 0 47,-1 0-15,1 0-63,-18-17 15,18 17-15,17 0 63,-17-18-48,-1 18 17,1 0-17,-18-18-15,18 18 16,-1 0-1,-17-17-15,36 17 47,-19 0-16,1 0-15,-1-18 0,1 18-1,0 0 1,-18-17-1,0 17 48,35 0-63,-17 0 31,-1 0 47,1 0-62,0 0 30,-1 0-30,-17 0 0,35 0-16,-17 0 15,0 0 79,-1 0-79,1 0-15,0 0 16,-18-36-16,17 36 16,19 0 30,-19 0-30,1 0 0,-1 0-16,1 0 15,0 0-15,17 0 16,-17 0-16,-1 0 15,1 0 48,0 0 30,-1 0-77,-17-17 0,36 17-16,-19 0 15,1 0-15,-1 0 0,1 0 16,0 0-16,17 0 0,-17 0 0,-1 0 0,19 0 0,16 0 15,1 0-15,-35 0 0,0 0 0,-1 0 0,1 0 16,17 0-16,-17 0 0,-1 0 0,1 0 0,0 0 0,-1 0 16,1 0 62,17 0-63,-17 0 32,0 0-31,-18 0-16,17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66736-57F0-4706-828E-751BD33379C5}" type="datetimeFigureOut">
              <a:rPr lang="en-US" smtClean="0"/>
              <a:pPr/>
              <a:t>7/14/2019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0A042-1567-443E-B252-745223A06ED9}" type="slidenum">
              <a:rPr lang="en-US" smtClean="0"/>
              <a:pPr/>
              <a:t>‹#›</a:t>
            </a:fld>
            <a:endParaRPr lang="en-US"/>
          </a:p>
        </p:txBody>
      </p:sp>
    </p:spTree>
    <p:extLst>
      <p:ext uri="{BB962C8B-B14F-4D97-AF65-F5344CB8AC3E}">
        <p14:creationId xmlns:p14="http://schemas.microsoft.com/office/powerpoint/2010/main" xmlns="" val="4111517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0A042-1567-443E-B252-745223A06ED9}" type="slidenum">
              <a:rPr lang="en-US" smtClean="0"/>
              <a:pPr/>
              <a:t>6</a:t>
            </a:fld>
            <a:endParaRPr lang="en-US"/>
          </a:p>
        </p:txBody>
      </p:sp>
    </p:spTree>
    <p:extLst>
      <p:ext uri="{BB962C8B-B14F-4D97-AF65-F5344CB8AC3E}">
        <p14:creationId xmlns:p14="http://schemas.microsoft.com/office/powerpoint/2010/main" xmlns="" val="356192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0A042-1567-443E-B252-745223A06ED9}" type="slidenum">
              <a:rPr lang="en-US" smtClean="0"/>
              <a:pPr/>
              <a:t>7</a:t>
            </a:fld>
            <a:endParaRPr lang="en-US"/>
          </a:p>
        </p:txBody>
      </p:sp>
    </p:spTree>
    <p:extLst>
      <p:ext uri="{BB962C8B-B14F-4D97-AF65-F5344CB8AC3E}">
        <p14:creationId xmlns:p14="http://schemas.microsoft.com/office/powerpoint/2010/main" xmlns="" val="307003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7A71C-54EF-4526-9596-199788FE4F32}" type="slidenum">
              <a:rPr lang="en-US"/>
              <a:pPr/>
              <a:t>31</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xfrm>
            <a:off x="914400" y="4343400"/>
            <a:ext cx="5029200" cy="4114800"/>
          </a:xfrm>
        </p:spPr>
        <p:txBody>
          <a:bodyPr/>
          <a:lstStyle/>
          <a:p>
            <a:r>
              <a:rPr lang="en-GB"/>
              <a:t>The relative efficacies of different antiplatelet agents for prevention of a second stroke are unknown because of differences in clinical trial design, a lack of direct comparisons between individual agents, and differences in the choice of primary endpoints. For patients with stroke or TIA, the single outcome of stroke is particularly important because these patients have a higher risk of recurrent stroke than any other vascular outcome during the initial years after a stroke.</a:t>
            </a:r>
          </a:p>
        </p:txBody>
      </p:sp>
    </p:spTree>
    <p:extLst>
      <p:ext uri="{BB962C8B-B14F-4D97-AF65-F5344CB8AC3E}">
        <p14:creationId xmlns:p14="http://schemas.microsoft.com/office/powerpoint/2010/main" xmlns="" val="260756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2DA82E-2FC9-4D43-BDE1-7AE243EAD89D}"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19357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DA82E-2FC9-4D43-BDE1-7AE243EAD89D}" type="datetimeFigureOut">
              <a:rPr lang="en-US" smtClean="0"/>
              <a:pPr/>
              <a:t>7/14/2019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186369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DA82E-2FC9-4D43-BDE1-7AE243EAD89D}"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2506896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DA82E-2FC9-4D43-BDE1-7AE243EAD89D}"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4BC09-C1AA-45DC-8B4A-B879663F4CCF}"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xmlns="" val="2328010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DA82E-2FC9-4D43-BDE1-7AE243EAD89D}"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1025407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42DA82E-2FC9-4D43-BDE1-7AE243EAD89D}" type="datetimeFigureOut">
              <a:rPr lang="en-US" smtClean="0"/>
              <a:pPr/>
              <a:t>7/14/2019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621570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42DA82E-2FC9-4D43-BDE1-7AE243EAD89D}" type="datetimeFigureOut">
              <a:rPr lang="en-US" smtClean="0"/>
              <a:pPr/>
              <a:t>7/14/2019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933205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DA82E-2FC9-4D43-BDE1-7AE243EAD89D}"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175565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DA82E-2FC9-4D43-BDE1-7AE243EAD89D}"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7846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764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764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352800" y="6248400"/>
            <a:ext cx="37592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518400" y="6248400"/>
            <a:ext cx="1524000" cy="457200"/>
          </a:xfrm>
        </p:spPr>
        <p:txBody>
          <a:bodyPr/>
          <a:lstStyle>
            <a:lvl1pPr>
              <a:defRPr/>
            </a:lvl1pPr>
          </a:lstStyle>
          <a:p>
            <a:pPr>
              <a:defRPr/>
            </a:pPr>
            <a:fld id="{5C90F79C-6CC1-49D8-B023-71FC09462C8F}" type="slidenum">
              <a:rPr lang="en-US"/>
              <a:pPr>
                <a:defRPr/>
              </a:pPr>
              <a:t>‹#›</a:t>
            </a:fld>
            <a:endParaRPr lang="en-US"/>
          </a:p>
        </p:txBody>
      </p:sp>
    </p:spTree>
    <p:extLst>
      <p:ext uri="{BB962C8B-B14F-4D97-AF65-F5344CB8AC3E}">
        <p14:creationId xmlns:p14="http://schemas.microsoft.com/office/powerpoint/2010/main" xmlns="" val="37920999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DA82E-2FC9-4D43-BDE1-7AE243EAD89D}"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272326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DA82E-2FC9-4D43-BDE1-7AE243EAD89D}"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254457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2DA82E-2FC9-4D43-BDE1-7AE243EAD89D}" type="datetimeFigureOut">
              <a:rPr lang="en-US" smtClean="0"/>
              <a:pPr/>
              <a:t>7/14/2019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13143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2DA82E-2FC9-4D43-BDE1-7AE243EAD89D}" type="datetimeFigureOut">
              <a:rPr lang="en-US" smtClean="0"/>
              <a:pPr/>
              <a:t>7/14/2019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279777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42DA82E-2FC9-4D43-BDE1-7AE243EAD89D}" type="datetimeFigureOut">
              <a:rPr lang="en-US" smtClean="0"/>
              <a:pPr/>
              <a:t>7/14/2019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51902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42DA82E-2FC9-4D43-BDE1-7AE243EAD89D}" type="datetimeFigureOut">
              <a:rPr lang="en-US" smtClean="0"/>
              <a:pPr/>
              <a:t>7/14/2019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259152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42DA82E-2FC9-4D43-BDE1-7AE243EAD89D}" type="datetimeFigureOut">
              <a:rPr lang="en-US" smtClean="0"/>
              <a:pPr/>
              <a:t>7/14/2019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34429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DA82E-2FC9-4D43-BDE1-7AE243EAD89D}" type="datetimeFigureOut">
              <a:rPr lang="en-US" smtClean="0"/>
              <a:pPr/>
              <a:t>7/14/2019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170341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xmlns=""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42DA82E-2FC9-4D43-BDE1-7AE243EAD89D}" type="datetimeFigureOut">
              <a:rPr lang="en-US" smtClean="0"/>
              <a:pPr/>
              <a:t>7/14/2019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314BC09-C1AA-45DC-8B4A-B879663F4CCF}" type="slidenum">
              <a:rPr lang="en-US" smtClean="0"/>
              <a:pPr/>
              <a:t>‹#›</a:t>
            </a:fld>
            <a:endParaRPr lang="en-US"/>
          </a:p>
        </p:txBody>
      </p:sp>
    </p:spTree>
    <p:extLst>
      <p:ext uri="{BB962C8B-B14F-4D97-AF65-F5344CB8AC3E}">
        <p14:creationId xmlns:p14="http://schemas.microsoft.com/office/powerpoint/2010/main" xmlns="" val="2030820998"/>
      </p:ext>
    </p:extLst>
  </p:cSld>
  <p:clrMap bg1="dk1" tx1="lt1" bg2="dk2" tx2="lt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gif"/></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5.emf"/><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0.png"/><Relationship Id="rId21" Type="http://schemas.openxmlformats.org/officeDocument/2006/relationships/image" Target="../media/image19.emf"/><Relationship Id="rId7" Type="http://schemas.openxmlformats.org/officeDocument/2006/relationships/image" Target="../media/image12.emf"/><Relationship Id="rId12" Type="http://schemas.openxmlformats.org/officeDocument/2006/relationships/customXml" Target="../ink/ink5.xml"/><Relationship Id="rId17" Type="http://schemas.openxmlformats.org/officeDocument/2006/relationships/image" Target="../media/image17.emf"/><Relationship Id="rId25" Type="http://schemas.openxmlformats.org/officeDocument/2006/relationships/image" Target="../media/image21.emf"/><Relationship Id="rId2" Type="http://schemas.openxmlformats.org/officeDocument/2006/relationships/notesSlide" Target="../notesSlides/notesSlide2.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4.emf"/><Relationship Id="rId24" Type="http://schemas.openxmlformats.org/officeDocument/2006/relationships/customXml" Target="../ink/ink11.xml"/><Relationship Id="rId5" Type="http://schemas.openxmlformats.org/officeDocument/2006/relationships/image" Target="../media/image11.emf"/><Relationship Id="rId15" Type="http://schemas.openxmlformats.org/officeDocument/2006/relationships/image" Target="../media/image16.emf"/><Relationship Id="rId23" Type="http://schemas.openxmlformats.org/officeDocument/2006/relationships/image" Target="../media/image20.emf"/><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8.emf"/><Relationship Id="rId31" Type="http://schemas.openxmlformats.org/officeDocument/2006/relationships/image" Target="../media/image24.emf"/><Relationship Id="rId4" Type="http://schemas.openxmlformats.org/officeDocument/2006/relationships/customXml" Target="../ink/ink1.xml"/><Relationship Id="rId9" Type="http://schemas.openxmlformats.org/officeDocument/2006/relationships/image" Target="../media/image13.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2.emf"/><Relationship Id="rId30" Type="http://schemas.openxmlformats.org/officeDocument/2006/relationships/customXml" Target="../ink/ink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5539" y="0"/>
            <a:ext cx="8825658" cy="3329581"/>
          </a:xfrm>
        </p:spPr>
        <p:txBody>
          <a:bodyPr/>
          <a:lstStyle/>
          <a:p>
            <a:r>
              <a:rPr lang="en-US" b="1" dirty="0" smtClean="0">
                <a:solidFill>
                  <a:srgbClr val="92D050"/>
                </a:solidFill>
              </a:rPr>
              <a:t>STROKE /</a:t>
            </a:r>
            <a:r>
              <a:rPr lang="en-US" b="1" dirty="0" smtClean="0">
                <a:solidFill>
                  <a:srgbClr val="92D050"/>
                </a:solidFill>
              </a:rPr>
              <a:t>CVD</a:t>
            </a:r>
            <a:endParaRPr lang="en-US" b="1" dirty="0">
              <a:solidFill>
                <a:srgbClr val="92D050"/>
              </a:solidFill>
            </a:endParaRPr>
          </a:p>
        </p:txBody>
      </p:sp>
      <p:sp>
        <p:nvSpPr>
          <p:cNvPr id="5" name="Subtitle 4"/>
          <p:cNvSpPr>
            <a:spLocks noGrp="1"/>
          </p:cNvSpPr>
          <p:nvPr>
            <p:ph type="subTitle" idx="1"/>
          </p:nvPr>
        </p:nvSpPr>
        <p:spPr>
          <a:xfrm>
            <a:off x="6312171" y="5344308"/>
            <a:ext cx="8825658" cy="861420"/>
          </a:xfrm>
        </p:spPr>
        <p:txBody>
          <a:bodyPr/>
          <a:lstStyle/>
          <a:p>
            <a:endParaRPr lang="en-US" dirty="0" smtClean="0"/>
          </a:p>
          <a:p>
            <a:endParaRPr lang="en-US" dirty="0"/>
          </a:p>
        </p:txBody>
      </p:sp>
    </p:spTree>
    <p:extLst>
      <p:ext uri="{BB962C8B-B14F-4D97-AF65-F5344CB8AC3E}">
        <p14:creationId xmlns:p14="http://schemas.microsoft.com/office/powerpoint/2010/main" xmlns="" val="33532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en-US" sz="4000" dirty="0" smtClean="0">
                <a:solidFill>
                  <a:schemeClr val="accent1"/>
                </a:solidFill>
              </a:rPr>
              <a:t>2.  Diabetes</a:t>
            </a:r>
          </a:p>
        </p:txBody>
      </p:sp>
      <p:sp>
        <p:nvSpPr>
          <p:cNvPr id="52227" name="Rectangle 3"/>
          <p:cNvSpPr>
            <a:spLocks noGrp="1" noChangeArrowheads="1"/>
          </p:cNvSpPr>
          <p:nvPr>
            <p:ph idx="1"/>
          </p:nvPr>
        </p:nvSpPr>
        <p:spPr>
          <a:xfrm>
            <a:off x="914400" y="1371600"/>
            <a:ext cx="10871200" cy="5181600"/>
          </a:xfrm>
        </p:spPr>
        <p:txBody>
          <a:bodyPr/>
          <a:lstStyle/>
          <a:p>
            <a:pPr eaLnBrk="1" hangingPunct="1">
              <a:lnSpc>
                <a:spcPct val="80000"/>
              </a:lnSpc>
              <a:buFont typeface="Arial" pitchFamily="34" charset="0"/>
              <a:buNone/>
            </a:pPr>
            <a:endParaRPr lang="en-US" u="sng" dirty="0" smtClean="0">
              <a:solidFill>
                <a:srgbClr val="FF0066"/>
              </a:solidFill>
              <a:latin typeface="Corbel" pitchFamily="34" charset="0"/>
              <a:cs typeface="Calibri" pitchFamily="34" charset="0"/>
            </a:endParaRPr>
          </a:p>
          <a:p>
            <a:pPr eaLnBrk="1" hangingPunct="1">
              <a:lnSpc>
                <a:spcPct val="80000"/>
              </a:lnSpc>
              <a:buFontTx/>
              <a:buNone/>
            </a:pPr>
            <a:r>
              <a:rPr lang="en-US" sz="2400" dirty="0">
                <a:latin typeface="Corbel" pitchFamily="34" charset="0"/>
                <a:cs typeface="Calibri" pitchFamily="34" charset="0"/>
              </a:rPr>
              <a:t> </a:t>
            </a:r>
            <a:r>
              <a:rPr lang="en-US" sz="2400" dirty="0" smtClean="0">
                <a:latin typeface="Corbel" pitchFamily="34" charset="0"/>
                <a:cs typeface="Calibri" pitchFamily="34" charset="0"/>
              </a:rPr>
              <a:t>Diabetics are 3-4 times more likely to have Brain stroke and esp</a:t>
            </a:r>
            <a:r>
              <a:rPr lang="en-US" sz="2400" dirty="0" smtClean="0">
                <a:solidFill>
                  <a:srgbClr val="FF0000"/>
                </a:solidFill>
                <a:latin typeface="Corbel" pitchFamily="34" charset="0"/>
                <a:cs typeface="Calibri" pitchFamily="34" charset="0"/>
              </a:rPr>
              <a:t>. diabetic women have 13 fold increase. </a:t>
            </a:r>
          </a:p>
          <a:p>
            <a:pPr eaLnBrk="1" hangingPunct="1">
              <a:lnSpc>
                <a:spcPct val="80000"/>
              </a:lnSpc>
              <a:buFontTx/>
              <a:buNone/>
            </a:pPr>
            <a:endParaRPr lang="en-US" sz="2400" dirty="0" smtClean="0">
              <a:latin typeface="Corbel" pitchFamily="34" charset="0"/>
              <a:cs typeface="Calibri" pitchFamily="34" charset="0"/>
            </a:endParaRPr>
          </a:p>
          <a:p>
            <a:pPr eaLnBrk="1" hangingPunct="1">
              <a:lnSpc>
                <a:spcPct val="80000"/>
              </a:lnSpc>
              <a:buFontTx/>
              <a:buNone/>
            </a:pPr>
            <a:r>
              <a:rPr lang="en-US" sz="2400" dirty="0" smtClean="0">
                <a:solidFill>
                  <a:srgbClr val="FF0000"/>
                </a:solidFill>
                <a:latin typeface="Corbel" pitchFamily="34" charset="0"/>
                <a:cs typeface="Calibri" pitchFamily="34" charset="0"/>
              </a:rPr>
              <a:t>More mortality and morbidity</a:t>
            </a:r>
            <a:r>
              <a:rPr lang="en-US" sz="2400" dirty="0" smtClean="0">
                <a:latin typeface="Corbel" pitchFamily="34" charset="0"/>
                <a:cs typeface="Calibri" pitchFamily="34" charset="0"/>
              </a:rPr>
              <a:t> from paralysis </a:t>
            </a:r>
          </a:p>
          <a:p>
            <a:pPr eaLnBrk="1" hangingPunct="1">
              <a:lnSpc>
                <a:spcPct val="80000"/>
              </a:lnSpc>
              <a:buFontTx/>
              <a:buNone/>
            </a:pPr>
            <a:endParaRPr lang="en-US" sz="2400" dirty="0" smtClean="0">
              <a:latin typeface="Corbel" pitchFamily="34" charset="0"/>
              <a:cs typeface="Calibri" pitchFamily="34" charset="0"/>
            </a:endParaRPr>
          </a:p>
          <a:p>
            <a:pPr eaLnBrk="1" hangingPunct="1">
              <a:lnSpc>
                <a:spcPct val="80000"/>
              </a:lnSpc>
              <a:buFontTx/>
              <a:buNone/>
            </a:pPr>
            <a:endParaRPr lang="en-US" sz="2400" dirty="0" smtClean="0">
              <a:latin typeface="Corbel" pitchFamily="34" charset="0"/>
              <a:cs typeface="Calibri" pitchFamily="34" charset="0"/>
            </a:endParaRPr>
          </a:p>
          <a:p>
            <a:pPr eaLnBrk="1" hangingPunct="1">
              <a:lnSpc>
                <a:spcPct val="80000"/>
              </a:lnSpc>
              <a:buFontTx/>
              <a:buNone/>
            </a:pPr>
            <a:r>
              <a:rPr lang="en-US" sz="2400" dirty="0" smtClean="0">
                <a:latin typeface="Corbel" pitchFamily="34" charset="0"/>
                <a:cs typeface="Calibri" pitchFamily="34" charset="0"/>
              </a:rPr>
              <a:t>In combination with MI  </a:t>
            </a:r>
            <a:r>
              <a:rPr lang="en-US" sz="2400" dirty="0" smtClean="0">
                <a:solidFill>
                  <a:srgbClr val="FF0000"/>
                </a:solidFill>
                <a:latin typeface="Corbel" pitchFamily="34" charset="0"/>
                <a:cs typeface="Calibri" pitchFamily="34" charset="0"/>
              </a:rPr>
              <a:t>CVD</a:t>
            </a:r>
            <a:r>
              <a:rPr lang="en-US" sz="2400" dirty="0" smtClean="0">
                <a:latin typeface="Corbel" pitchFamily="34" charset="0"/>
                <a:cs typeface="Calibri" pitchFamily="34" charset="0"/>
              </a:rPr>
              <a:t> is the leading cause of death accounting for </a:t>
            </a:r>
            <a:r>
              <a:rPr lang="en-US" sz="2400" dirty="0" smtClean="0">
                <a:solidFill>
                  <a:srgbClr val="FF0000"/>
                </a:solidFill>
                <a:latin typeface="Corbel" pitchFamily="34" charset="0"/>
                <a:cs typeface="Calibri" pitchFamily="34" charset="0"/>
              </a:rPr>
              <a:t>2/3</a:t>
            </a:r>
            <a:r>
              <a:rPr lang="en-US" sz="2400" baseline="30000" dirty="0" smtClean="0">
                <a:solidFill>
                  <a:srgbClr val="FF0000"/>
                </a:solidFill>
                <a:latin typeface="Corbel" pitchFamily="34" charset="0"/>
                <a:cs typeface="Calibri" pitchFamily="34" charset="0"/>
              </a:rPr>
              <a:t>rd</a:t>
            </a:r>
            <a:r>
              <a:rPr lang="en-US" sz="2400" dirty="0" smtClean="0">
                <a:solidFill>
                  <a:srgbClr val="FF0000"/>
                </a:solidFill>
                <a:latin typeface="Corbel" pitchFamily="34" charset="0"/>
                <a:cs typeface="Calibri" pitchFamily="34" charset="0"/>
              </a:rPr>
              <a:t> </a:t>
            </a:r>
            <a:r>
              <a:rPr lang="en-US" sz="2400" dirty="0" smtClean="0">
                <a:latin typeface="Corbel" pitchFamily="34" charset="0"/>
                <a:cs typeface="Calibri" pitchFamily="34" charset="0"/>
              </a:rPr>
              <a:t> </a:t>
            </a:r>
            <a:r>
              <a:rPr lang="en-US" sz="2400" dirty="0" smtClean="0">
                <a:solidFill>
                  <a:srgbClr val="FF0000"/>
                </a:solidFill>
                <a:latin typeface="Corbel" pitchFamily="34" charset="0"/>
                <a:cs typeface="Calibri" pitchFamily="34" charset="0"/>
              </a:rPr>
              <a:t>diabetes related deaths</a:t>
            </a:r>
          </a:p>
          <a:p>
            <a:pPr marL="0" indent="0" eaLnBrk="1" hangingPunct="1">
              <a:lnSpc>
                <a:spcPct val="80000"/>
              </a:lnSpc>
              <a:buNone/>
            </a:pPr>
            <a:endParaRPr lang="en-US" sz="2400" dirty="0" smtClean="0">
              <a:latin typeface="Corbel" pitchFamily="34" charset="0"/>
              <a:cs typeface="Calibri" pitchFamily="34" charset="0"/>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08000" y="286512"/>
            <a:ext cx="10363200" cy="1143000"/>
          </a:xfrm>
        </p:spPr>
        <p:txBody>
          <a:bodyPr/>
          <a:lstStyle/>
          <a:p>
            <a:pPr algn="ctr" eaLnBrk="1" hangingPunct="1"/>
            <a:r>
              <a:rPr lang="en-US" sz="4000" dirty="0" smtClean="0">
                <a:solidFill>
                  <a:schemeClr val="accent1"/>
                </a:solidFill>
              </a:rPr>
              <a:t>3. Smoking</a:t>
            </a:r>
          </a:p>
        </p:txBody>
      </p:sp>
      <p:sp>
        <p:nvSpPr>
          <p:cNvPr id="56323" name="Text Placeholder 2"/>
          <p:cNvSpPr>
            <a:spLocks noGrp="1"/>
          </p:cNvSpPr>
          <p:nvPr>
            <p:ph type="body" sz="half" idx="1"/>
          </p:nvPr>
        </p:nvSpPr>
        <p:spPr>
          <a:xfrm>
            <a:off x="914400" y="1676400"/>
            <a:ext cx="9956800" cy="4114800"/>
          </a:xfrm>
        </p:spPr>
        <p:txBody>
          <a:bodyPr/>
          <a:lstStyle/>
          <a:p>
            <a:pPr eaLnBrk="1" hangingPunct="1"/>
            <a:r>
              <a:rPr lang="en-US" dirty="0" smtClean="0"/>
              <a:t>Commonest </a:t>
            </a:r>
            <a:r>
              <a:rPr lang="en-US" dirty="0" smtClean="0">
                <a:solidFill>
                  <a:srgbClr val="FF0000"/>
                </a:solidFill>
              </a:rPr>
              <a:t>cause in young </a:t>
            </a:r>
            <a:r>
              <a:rPr lang="en-US" dirty="0" smtClean="0"/>
              <a:t>strokes</a:t>
            </a:r>
          </a:p>
          <a:p>
            <a:pPr eaLnBrk="1" hangingPunct="1"/>
            <a:r>
              <a:rPr lang="en-US" dirty="0" smtClean="0"/>
              <a:t>Contributes to 12 - 14% stroke deaths</a:t>
            </a:r>
          </a:p>
          <a:p>
            <a:pPr eaLnBrk="1" hangingPunct="1"/>
            <a:r>
              <a:rPr lang="en-US" dirty="0" smtClean="0">
                <a:solidFill>
                  <a:srgbClr val="FF0000"/>
                </a:solidFill>
              </a:rPr>
              <a:t>Passive smoking </a:t>
            </a:r>
            <a:r>
              <a:rPr lang="en-US" dirty="0" smtClean="0"/>
              <a:t>also increases risks</a:t>
            </a:r>
          </a:p>
          <a:p>
            <a:pPr eaLnBrk="1" hangingPunct="1"/>
            <a:r>
              <a:rPr lang="en-US" dirty="0" smtClean="0"/>
              <a:t>After quitting, it takes </a:t>
            </a:r>
            <a:r>
              <a:rPr lang="en-US" dirty="0" smtClean="0">
                <a:solidFill>
                  <a:srgbClr val="FF0000"/>
                </a:solidFill>
              </a:rPr>
              <a:t>5 </a:t>
            </a:r>
            <a:r>
              <a:rPr lang="en-US" dirty="0" err="1" smtClean="0">
                <a:solidFill>
                  <a:srgbClr val="FF0000"/>
                </a:solidFill>
              </a:rPr>
              <a:t>yrs</a:t>
            </a:r>
            <a:r>
              <a:rPr lang="en-US" dirty="0" smtClean="0">
                <a:solidFill>
                  <a:srgbClr val="FF0000"/>
                </a:solidFill>
              </a:rPr>
              <a:t> to decrease the risk.</a:t>
            </a:r>
          </a:p>
          <a:p>
            <a:pPr marL="0" indent="0" eaLnBrk="1" hangingPunct="1">
              <a:buNone/>
            </a:pPr>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914400" y="76200"/>
            <a:ext cx="10363200" cy="1143000"/>
          </a:xfrm>
        </p:spPr>
        <p:txBody>
          <a:bodyPr/>
          <a:lstStyle/>
          <a:p>
            <a:pPr algn="ctr" eaLnBrk="1" hangingPunct="1"/>
            <a:r>
              <a:rPr lang="en-US" sz="4000" dirty="0" smtClean="0">
                <a:solidFill>
                  <a:schemeClr val="accent1"/>
                </a:solidFill>
              </a:rPr>
              <a:t>4. Atrial Fibrillation &amp; Heart Diseases</a:t>
            </a:r>
          </a:p>
        </p:txBody>
      </p:sp>
      <p:sp>
        <p:nvSpPr>
          <p:cNvPr id="59395" name="Text Placeholder 2"/>
          <p:cNvSpPr>
            <a:spLocks noGrp="1"/>
          </p:cNvSpPr>
          <p:nvPr>
            <p:ph type="body" sz="half" idx="1"/>
          </p:nvPr>
        </p:nvSpPr>
        <p:spPr>
          <a:xfrm>
            <a:off x="711200" y="1981200"/>
            <a:ext cx="5080000" cy="4114800"/>
          </a:xfrm>
        </p:spPr>
        <p:txBody>
          <a:bodyPr/>
          <a:lstStyle/>
          <a:p>
            <a:pPr eaLnBrk="1" hangingPunct="1"/>
            <a:r>
              <a:rPr lang="en-US" sz="2400" smtClean="0"/>
              <a:t>Responsible for 25% of all strokes, esp. in older patients and also in young RHD patients.</a:t>
            </a:r>
          </a:p>
          <a:p>
            <a:pPr eaLnBrk="1" hangingPunct="1">
              <a:buFont typeface="Arial" pitchFamily="34" charset="0"/>
              <a:buNone/>
            </a:pPr>
            <a:endParaRPr lang="en-US" sz="2400" smtClean="0"/>
          </a:p>
          <a:p>
            <a:pPr eaLnBrk="1" hangingPunct="1"/>
            <a:r>
              <a:rPr lang="en-US" sz="2400" smtClean="0"/>
              <a:t>Use of Anticoagulants can prevent.</a:t>
            </a:r>
          </a:p>
        </p:txBody>
      </p:sp>
      <p:pic>
        <p:nvPicPr>
          <p:cNvPr id="2" name="Picture 1"/>
          <p:cNvPicPr>
            <a:picLocks noChangeAspect="1"/>
          </p:cNvPicPr>
          <p:nvPr/>
        </p:nvPicPr>
        <p:blipFill>
          <a:blip r:embed="rId2"/>
          <a:stretch>
            <a:fillRect/>
          </a:stretch>
        </p:blipFill>
        <p:spPr>
          <a:xfrm>
            <a:off x="5413249" y="1499616"/>
            <a:ext cx="6778751" cy="429768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dirty="0" smtClean="0"/>
              <a:t>Obesity &amp; Sedentary life</a:t>
            </a:r>
          </a:p>
        </p:txBody>
      </p:sp>
      <p:pic>
        <p:nvPicPr>
          <p:cNvPr id="64515" name="Picture 2" descr="C:\Users\MADHU\Pictures\image-of-an-obese-man.jpg"/>
          <p:cNvPicPr>
            <a:picLocks noGrp="1" noChangeAspect="1" noChangeArrowheads="1"/>
          </p:cNvPicPr>
          <p:nvPr>
            <p:ph idx="1"/>
          </p:nvPr>
        </p:nvPicPr>
        <p:blipFill>
          <a:blip r:embed="rId2"/>
          <a:srcRect/>
          <a:stretch>
            <a:fillRect/>
          </a:stretch>
        </p:blipFill>
        <p:spPr>
          <a:xfrm>
            <a:off x="1629833" y="1447800"/>
            <a:ext cx="9017000" cy="4876800"/>
          </a:xfrm>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919405" y="749300"/>
            <a:ext cx="6034024" cy="523220"/>
          </a:xfrm>
          <a:prstGeom prst="rect">
            <a:avLst/>
          </a:prstGeom>
          <a:noFill/>
          <a:ln w="9525">
            <a:noFill/>
            <a:miter lim="800000"/>
            <a:headEnd/>
            <a:tailEnd/>
          </a:ln>
          <a:effectLst/>
        </p:spPr>
        <p:txBody>
          <a:bodyPr wrap="none">
            <a:spAutoFit/>
          </a:bodyPr>
          <a:lstStyle/>
          <a:p>
            <a:r>
              <a:rPr lang="en-US" sz="2800" b="1" dirty="0" smtClean="0">
                <a:solidFill>
                  <a:srgbClr val="00FF99"/>
                </a:solidFill>
                <a:effectLst>
                  <a:outerShdw blurRad="38100" dist="38100" dir="2700000" algn="tl">
                    <a:srgbClr val="000000"/>
                  </a:outerShdw>
                </a:effectLst>
                <a:latin typeface="Arial" charset="0"/>
                <a:cs typeface="Times New Roman" pitchFamily="18" charset="0"/>
              </a:rPr>
              <a:t>MECHANISMS  </a:t>
            </a:r>
            <a:r>
              <a:rPr lang="en-US" sz="2800" b="1" dirty="0">
                <a:solidFill>
                  <a:srgbClr val="00FF99"/>
                </a:solidFill>
                <a:effectLst>
                  <a:outerShdw blurRad="38100" dist="38100" dir="2700000" algn="tl">
                    <a:srgbClr val="000000"/>
                  </a:outerShdw>
                </a:effectLst>
                <a:latin typeface="Arial" charset="0"/>
                <a:cs typeface="Times New Roman" pitchFamily="18" charset="0"/>
              </a:rPr>
              <a:t>of </a:t>
            </a:r>
            <a:r>
              <a:rPr lang="en-US" sz="2800" b="1" dirty="0" smtClean="0">
                <a:solidFill>
                  <a:srgbClr val="00FF99"/>
                </a:solidFill>
                <a:effectLst>
                  <a:outerShdw blurRad="38100" dist="38100" dir="2700000" algn="tl">
                    <a:srgbClr val="000000"/>
                  </a:outerShdw>
                </a:effectLst>
                <a:latin typeface="Arial" charset="0"/>
                <a:cs typeface="Times New Roman" pitchFamily="18" charset="0"/>
              </a:rPr>
              <a:t>Ischemic Stroke</a:t>
            </a:r>
            <a:endParaRPr lang="en-GB" sz="2800" b="1" dirty="0">
              <a:solidFill>
                <a:srgbClr val="00FF99"/>
              </a:solidFill>
              <a:effectLst>
                <a:outerShdw blurRad="38100" dist="38100" dir="2700000" algn="tl">
                  <a:srgbClr val="000000"/>
                </a:outerShdw>
              </a:effectLst>
              <a:latin typeface="Arial" charset="0"/>
            </a:endParaRPr>
          </a:p>
        </p:txBody>
      </p:sp>
      <p:sp>
        <p:nvSpPr>
          <p:cNvPr id="5127" name="Text Box 7"/>
          <p:cNvSpPr txBox="1">
            <a:spLocks noChangeArrowheads="1"/>
          </p:cNvSpPr>
          <p:nvPr/>
        </p:nvSpPr>
        <p:spPr bwMode="auto">
          <a:xfrm>
            <a:off x="406400" y="3886200"/>
            <a:ext cx="248786" cy="369332"/>
          </a:xfrm>
          <a:prstGeom prst="rect">
            <a:avLst/>
          </a:prstGeom>
          <a:noFill/>
          <a:ln w="9525">
            <a:noFill/>
            <a:miter lim="800000"/>
            <a:headEnd/>
            <a:tailEnd/>
          </a:ln>
          <a:effectLst/>
        </p:spPr>
        <p:txBody>
          <a:bodyPr wrap="none">
            <a:spAutoFit/>
          </a:bodyPr>
          <a:lstStyle/>
          <a:p>
            <a:r>
              <a:rPr lang="en-GB" dirty="0" smtClean="0">
                <a:solidFill>
                  <a:schemeClr val="bg1"/>
                </a:solidFill>
                <a:effectLst>
                  <a:outerShdw blurRad="38100" dist="38100" dir="2700000" algn="tl">
                    <a:srgbClr val="000000"/>
                  </a:outerShdw>
                </a:effectLst>
              </a:rPr>
              <a:t> </a:t>
            </a:r>
            <a:endParaRPr lang="en-GB" dirty="0">
              <a:solidFill>
                <a:schemeClr val="bg1"/>
              </a:solidFill>
              <a:effectLst>
                <a:outerShdw blurRad="38100" dist="38100" dir="2700000" algn="tl">
                  <a:srgbClr val="000000"/>
                </a:outerShdw>
              </a:effectLst>
            </a:endParaRPr>
          </a:p>
        </p:txBody>
      </p:sp>
      <p:sp>
        <p:nvSpPr>
          <p:cNvPr id="10" name="Text Box 7"/>
          <p:cNvSpPr txBox="1">
            <a:spLocks noChangeArrowheads="1"/>
          </p:cNvSpPr>
          <p:nvPr/>
        </p:nvSpPr>
        <p:spPr bwMode="auto">
          <a:xfrm>
            <a:off x="831307" y="1752601"/>
            <a:ext cx="10852693" cy="3970318"/>
          </a:xfrm>
          <a:prstGeom prst="rect">
            <a:avLst/>
          </a:prstGeom>
          <a:noFill/>
          <a:ln w="9525">
            <a:noFill/>
            <a:miter lim="800000"/>
            <a:headEnd/>
            <a:tailEnd/>
          </a:ln>
          <a:effectLst/>
        </p:spPr>
        <p:txBody>
          <a:bodyPr wrap="square">
            <a:spAutoFit/>
          </a:bodyPr>
          <a:lstStyle/>
          <a:p>
            <a:pPr marL="342900" indent="-342900">
              <a:buAutoNum type="arabicPeriod"/>
            </a:pPr>
            <a:r>
              <a:rPr lang="en-US" b="1" dirty="0" smtClean="0">
                <a:latin typeface="Arial" charset="0"/>
                <a:cs typeface="Times New Roman" pitchFamily="18" charset="0"/>
              </a:rPr>
              <a:t>Thrombosis</a:t>
            </a:r>
            <a:r>
              <a:rPr lang="en-GB" dirty="0" smtClean="0"/>
              <a:t>  - </a:t>
            </a:r>
            <a:r>
              <a:rPr lang="en-GB" b="1" dirty="0" smtClean="0">
                <a:latin typeface="Arial" pitchFamily="34" charset="0"/>
                <a:cs typeface="Arial" pitchFamily="34" charset="0"/>
              </a:rPr>
              <a:t>Atherosclerosis</a:t>
            </a:r>
          </a:p>
          <a:p>
            <a:pPr marL="342900" indent="-342900"/>
            <a:endParaRPr lang="en-GB" dirty="0" smtClean="0"/>
          </a:p>
          <a:p>
            <a:pPr marL="342900" indent="-342900"/>
            <a:r>
              <a:rPr lang="en-GB" dirty="0" smtClean="0"/>
              <a:t>2.  </a:t>
            </a:r>
            <a:r>
              <a:rPr lang="en-GB" dirty="0" smtClean="0">
                <a:latin typeface="Arial" pitchFamily="34" charset="0"/>
                <a:cs typeface="Arial" pitchFamily="34" charset="0"/>
              </a:rPr>
              <a:t> </a:t>
            </a:r>
            <a:r>
              <a:rPr lang="en-GB" b="1" dirty="0" smtClean="0">
                <a:latin typeface="Arial" pitchFamily="34" charset="0"/>
                <a:cs typeface="Arial" pitchFamily="34" charset="0"/>
              </a:rPr>
              <a:t>Embolism</a:t>
            </a:r>
            <a:r>
              <a:rPr lang="en-GB" dirty="0" smtClean="0">
                <a:latin typeface="Arial" pitchFamily="34" charset="0"/>
                <a:cs typeface="Arial" pitchFamily="34" charset="0"/>
              </a:rPr>
              <a:t> –  </a:t>
            </a:r>
            <a:r>
              <a:rPr lang="en-GB" b="1" dirty="0" smtClean="0">
                <a:latin typeface="Arial" pitchFamily="34" charset="0"/>
                <a:cs typeface="Arial" pitchFamily="34" charset="0"/>
              </a:rPr>
              <a:t>Cardiac source </a:t>
            </a:r>
          </a:p>
          <a:p>
            <a:r>
              <a:rPr lang="en-US" b="1" dirty="0" smtClean="0">
                <a:latin typeface="Arial" pitchFamily="34" charset="0"/>
                <a:cs typeface="Arial" pitchFamily="34" charset="0"/>
              </a:rPr>
              <a:t>                        Artery to artery embolism from Carotid, Aorta</a:t>
            </a:r>
          </a:p>
          <a:p>
            <a:r>
              <a:rPr lang="en-US" b="1" dirty="0">
                <a:latin typeface="Arial" pitchFamily="34" charset="0"/>
                <a:cs typeface="Arial" pitchFamily="34" charset="0"/>
              </a:rPr>
              <a:t> </a:t>
            </a:r>
            <a:r>
              <a:rPr lang="en-US" b="1" dirty="0" smtClean="0">
                <a:latin typeface="Arial" pitchFamily="34" charset="0"/>
                <a:cs typeface="Arial" pitchFamily="34" charset="0"/>
              </a:rPr>
              <a:t>                        </a:t>
            </a:r>
            <a:r>
              <a:rPr lang="en-US" b="1" dirty="0" err="1" smtClean="0">
                <a:latin typeface="Arial" pitchFamily="34" charset="0"/>
                <a:cs typeface="Arial" pitchFamily="34" charset="0"/>
              </a:rPr>
              <a:t>Pardoxical</a:t>
            </a:r>
            <a:r>
              <a:rPr lang="en-US" b="1" dirty="0" smtClean="0">
                <a:latin typeface="Arial" pitchFamily="34" charset="0"/>
                <a:cs typeface="Arial" pitchFamily="34" charset="0"/>
              </a:rPr>
              <a:t> embolism due to DVT in PFO</a:t>
            </a:r>
          </a:p>
          <a:p>
            <a:endParaRPr lang="en-US" b="1" dirty="0" smtClean="0">
              <a:latin typeface="Arial" charset="0"/>
              <a:cs typeface="Times New Roman" pitchFamily="18" charset="0"/>
            </a:endParaRPr>
          </a:p>
          <a:p>
            <a:r>
              <a:rPr lang="en-US" b="1" dirty="0" smtClean="0">
                <a:latin typeface="Arial" charset="0"/>
                <a:cs typeface="Times New Roman" pitchFamily="18" charset="0"/>
              </a:rPr>
              <a:t>3. </a:t>
            </a:r>
            <a:r>
              <a:rPr lang="en-US" b="1" dirty="0" err="1" smtClean="0">
                <a:latin typeface="Arial" charset="0"/>
                <a:cs typeface="Times New Roman" pitchFamily="18" charset="0"/>
              </a:rPr>
              <a:t>Haemodynamic</a:t>
            </a:r>
            <a:r>
              <a:rPr lang="en-US" b="1" dirty="0" smtClean="0">
                <a:latin typeface="Arial" charset="0"/>
                <a:cs typeface="Times New Roman" pitchFamily="18" charset="0"/>
              </a:rPr>
              <a:t> stroke – Global ischemia, </a:t>
            </a:r>
          </a:p>
          <a:p>
            <a:r>
              <a:rPr lang="en-US" b="1" dirty="0" smtClean="0">
                <a:latin typeface="Arial" charset="0"/>
                <a:cs typeface="Times New Roman" pitchFamily="18" charset="0"/>
              </a:rPr>
              <a:t>                                              Critical artery </a:t>
            </a:r>
            <a:r>
              <a:rPr lang="en-US" b="1" dirty="0" err="1" smtClean="0">
                <a:latin typeface="Arial" charset="0"/>
                <a:cs typeface="Times New Roman" pitchFamily="18" charset="0"/>
              </a:rPr>
              <a:t>stenosis</a:t>
            </a:r>
            <a:r>
              <a:rPr lang="en-US" b="1" dirty="0" smtClean="0">
                <a:latin typeface="Arial" charset="0"/>
                <a:cs typeface="Times New Roman" pitchFamily="18" charset="0"/>
              </a:rPr>
              <a:t> with hypotension</a:t>
            </a:r>
          </a:p>
          <a:p>
            <a:endParaRPr lang="en-US" b="1" dirty="0" smtClean="0">
              <a:latin typeface="Arial" charset="0"/>
              <a:cs typeface="Times New Roman" pitchFamily="18" charset="0"/>
            </a:endParaRPr>
          </a:p>
          <a:p>
            <a:r>
              <a:rPr lang="en-US" b="1" dirty="0" smtClean="0">
                <a:latin typeface="Arial" charset="0"/>
                <a:cs typeface="Times New Roman" pitchFamily="18" charset="0"/>
              </a:rPr>
              <a:t>4. </a:t>
            </a:r>
            <a:r>
              <a:rPr lang="en-US" b="1" dirty="0" err="1" smtClean="0">
                <a:latin typeface="Arial" charset="0"/>
              </a:rPr>
              <a:t>Hypercoagulable</a:t>
            </a:r>
            <a:r>
              <a:rPr lang="en-US" b="1" dirty="0" smtClean="0">
                <a:latin typeface="Arial" charset="0"/>
              </a:rPr>
              <a:t> states – Protein C &amp; S deficiency , Factor v </a:t>
            </a:r>
            <a:r>
              <a:rPr lang="en-US" b="1" dirty="0" err="1" smtClean="0">
                <a:latin typeface="Arial" charset="0"/>
              </a:rPr>
              <a:t>leiden</a:t>
            </a:r>
            <a:r>
              <a:rPr lang="en-US" b="1" dirty="0" smtClean="0">
                <a:latin typeface="Arial" charset="0"/>
              </a:rPr>
              <a:t> mutation</a:t>
            </a:r>
          </a:p>
          <a:p>
            <a:endParaRPr lang="en-US" b="1" dirty="0" smtClean="0">
              <a:latin typeface="Arial" charset="0"/>
            </a:endParaRPr>
          </a:p>
          <a:p>
            <a:r>
              <a:rPr lang="en-US" b="1" dirty="0" smtClean="0">
                <a:latin typeface="Arial" charset="0"/>
              </a:rPr>
              <a:t>5. </a:t>
            </a:r>
            <a:r>
              <a:rPr lang="en-US" b="1" dirty="0" smtClean="0">
                <a:latin typeface="Arial" charset="0"/>
                <a:cs typeface="Times New Roman" pitchFamily="18" charset="0"/>
              </a:rPr>
              <a:t>Vessel wall abnormalities – ex. Dissection, </a:t>
            </a:r>
          </a:p>
          <a:p>
            <a:r>
              <a:rPr lang="en-US" b="1" dirty="0" smtClean="0">
                <a:latin typeface="Arial" charset="0"/>
                <a:cs typeface="Times New Roman" pitchFamily="18" charset="0"/>
              </a:rPr>
              <a:t>                                                         vasculitis – </a:t>
            </a:r>
            <a:r>
              <a:rPr lang="en-US" b="1" dirty="0" err="1" smtClean="0">
                <a:latin typeface="Arial" charset="0"/>
                <a:cs typeface="Times New Roman" pitchFamily="18" charset="0"/>
              </a:rPr>
              <a:t>takayashu</a:t>
            </a:r>
            <a:r>
              <a:rPr lang="en-US" b="1" dirty="0">
                <a:latin typeface="Arial" charset="0"/>
                <a:cs typeface="Times New Roman" pitchFamily="18" charset="0"/>
              </a:rPr>
              <a:t> </a:t>
            </a:r>
            <a:r>
              <a:rPr lang="en-US" b="1" dirty="0" smtClean="0">
                <a:latin typeface="Arial" charset="0"/>
                <a:cs typeface="Times New Roman" pitchFamily="18" charset="0"/>
              </a:rPr>
              <a:t>, giant cell arteritis</a:t>
            </a:r>
          </a:p>
          <a:p>
            <a:r>
              <a:rPr lang="en-US" b="1" dirty="0" smtClean="0">
                <a:latin typeface="Arial" charset="0"/>
                <a:cs typeface="Times New Roman" pitchFamily="18" charset="0"/>
              </a:rPr>
              <a:t>6. Rare causes – </a:t>
            </a:r>
            <a:r>
              <a:rPr lang="en-US" b="1" dirty="0" smtClean="0"/>
              <a:t>Vasoconstriction </a:t>
            </a:r>
            <a:endParaRPr lang="en-GB"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60257" y="178398"/>
            <a:ext cx="8708456" cy="6531343"/>
          </a:xfrm>
          <a:prstGeom prst="rect">
            <a:avLst/>
          </a:prstGeom>
        </p:spPr>
      </p:pic>
    </p:spTree>
    <p:extLst>
      <p:ext uri="{BB962C8B-B14F-4D97-AF65-F5344CB8AC3E}">
        <p14:creationId xmlns:p14="http://schemas.microsoft.com/office/powerpoint/2010/main" xmlns="" val="235732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LARGE VESSEL DISEASE</a:t>
            </a:r>
            <a:endParaRPr lang="en-US" b="1" dirty="0">
              <a:solidFill>
                <a:srgbClr val="FFFF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Extra cranial – common in internal carotid and vertebral arteries</a:t>
            </a:r>
          </a:p>
          <a:p>
            <a:pPr>
              <a:buFont typeface="Wingdings" panose="05000000000000000000" pitchFamily="2" charset="2"/>
              <a:buChar char="Ø"/>
            </a:pPr>
            <a:r>
              <a:rPr lang="en-US" dirty="0" smtClean="0"/>
              <a:t>Intra cranial  </a:t>
            </a:r>
            <a:r>
              <a:rPr lang="en-US" sz="2400" dirty="0" smtClean="0"/>
              <a:t>- </a:t>
            </a:r>
            <a:r>
              <a:rPr lang="en-US" dirty="0" smtClean="0"/>
              <a:t>includes circle of </a:t>
            </a:r>
            <a:r>
              <a:rPr lang="en-US" dirty="0" err="1" smtClean="0"/>
              <a:t>willis</a:t>
            </a:r>
            <a:r>
              <a:rPr lang="en-US" dirty="0" smtClean="0"/>
              <a:t> and proximal branches</a:t>
            </a:r>
          </a:p>
          <a:p>
            <a:pPr>
              <a:buFont typeface="Wingdings" panose="05000000000000000000" pitchFamily="2" charset="2"/>
              <a:buChar char="Ø"/>
            </a:pPr>
            <a:endParaRPr lang="en-US" dirty="0"/>
          </a:p>
          <a:p>
            <a:pPr marL="0" indent="0">
              <a:buNone/>
            </a:pPr>
            <a:r>
              <a:rPr lang="en-US" dirty="0" smtClean="0"/>
              <a:t>THE MOST COMMON CAUSE OF LARGE VESSEL DS IS ATHEROSCLEROSIS</a:t>
            </a:r>
            <a:endParaRPr lang="en-US" dirty="0"/>
          </a:p>
        </p:txBody>
      </p:sp>
    </p:spTree>
    <p:extLst>
      <p:ext uri="{BB962C8B-B14F-4D97-AF65-F5344CB8AC3E}">
        <p14:creationId xmlns:p14="http://schemas.microsoft.com/office/powerpoint/2010/main" xmlns="" val="3598859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10"/>
          <p:cNvPicPr>
            <a:picLocks noChangeAspect="1" noChangeArrowheads="1"/>
          </p:cNvPicPr>
          <p:nvPr/>
        </p:nvPicPr>
        <p:blipFill>
          <a:blip r:embed="rId2"/>
          <a:srcRect t="6647"/>
          <a:stretch>
            <a:fillRect/>
          </a:stretch>
        </p:blipFill>
        <p:spPr bwMode="auto">
          <a:xfrm>
            <a:off x="2790952" y="-475488"/>
            <a:ext cx="6316472" cy="7424928"/>
          </a:xfrm>
          <a:prstGeom prst="rect">
            <a:avLst/>
          </a:prstGeom>
          <a:noFill/>
          <a:ln w="9525">
            <a:noFill/>
            <a:miter lim="800000"/>
            <a:headEnd/>
            <a:tailEnd/>
          </a:ln>
        </p:spPr>
      </p:pic>
      <p:sp>
        <p:nvSpPr>
          <p:cNvPr id="2" name="Rectangle 1"/>
          <p:cNvSpPr/>
          <p:nvPr/>
        </p:nvSpPr>
        <p:spPr>
          <a:xfrm>
            <a:off x="0" y="2020824"/>
            <a:ext cx="2487168" cy="804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PATHOLOGY OF</a:t>
            </a:r>
            <a:endParaRPr lang="en-US" dirty="0"/>
          </a:p>
        </p:txBody>
      </p:sp>
      <p:sp>
        <p:nvSpPr>
          <p:cNvPr id="8" name="Rectangle 7"/>
          <p:cNvSpPr/>
          <p:nvPr/>
        </p:nvSpPr>
        <p:spPr>
          <a:xfrm>
            <a:off x="9296400" y="2020824"/>
            <a:ext cx="2487168" cy="804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ATHEROSCLEROSIS</a:t>
            </a:r>
            <a:endParaRPr lang="en-US" dirty="0"/>
          </a:p>
        </p:txBody>
      </p:sp>
    </p:spTree>
    <p:extLst>
      <p:ext uri="{BB962C8B-B14F-4D97-AF65-F5344CB8AC3E}">
        <p14:creationId xmlns:p14="http://schemas.microsoft.com/office/powerpoint/2010/main" xmlns="" val="565864908"/>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FFFF00"/>
                </a:solidFill>
              </a:rPr>
              <a:t>SMALL VESSEL DISEASE</a:t>
            </a:r>
            <a:endParaRPr lang="en-US" b="1" dirty="0">
              <a:solidFill>
                <a:srgbClr val="FFFF00"/>
              </a:solidFill>
            </a:endParaRPr>
          </a:p>
        </p:txBody>
      </p:sp>
      <p:sp>
        <p:nvSpPr>
          <p:cNvPr id="4" name="Content Placeholder 3"/>
          <p:cNvSpPr>
            <a:spLocks noGrp="1"/>
          </p:cNvSpPr>
          <p:nvPr>
            <p:ph idx="1"/>
          </p:nvPr>
        </p:nvSpPr>
        <p:spPr>
          <a:xfrm>
            <a:off x="1104293" y="1787742"/>
            <a:ext cx="8946541" cy="4805082"/>
          </a:xfrm>
        </p:spPr>
        <p:txBody>
          <a:bodyPr/>
          <a:lstStyle/>
          <a:p>
            <a:r>
              <a:rPr lang="en-US" dirty="0"/>
              <a:t> — Small vessel disease affects the </a:t>
            </a:r>
            <a:r>
              <a:rPr lang="en-US" dirty="0" err="1"/>
              <a:t>intracerebral</a:t>
            </a:r>
            <a:r>
              <a:rPr lang="en-US" dirty="0"/>
              <a:t> arterial system, specifically </a:t>
            </a:r>
            <a:r>
              <a:rPr lang="en-US" dirty="0">
                <a:solidFill>
                  <a:srgbClr val="FF0000"/>
                </a:solidFill>
              </a:rPr>
              <a:t>penetrating </a:t>
            </a:r>
            <a:r>
              <a:rPr lang="en-US" dirty="0" smtClean="0">
                <a:solidFill>
                  <a:srgbClr val="FF0000"/>
                </a:solidFill>
              </a:rPr>
              <a:t>arteries</a:t>
            </a:r>
          </a:p>
          <a:p>
            <a:pPr marL="0" indent="0">
              <a:buNone/>
            </a:pPr>
            <a:endParaRPr lang="en-US" dirty="0" smtClean="0">
              <a:solidFill>
                <a:srgbClr val="FF0000"/>
              </a:solidFill>
            </a:endParaRPr>
          </a:p>
          <a:p>
            <a:pPr marL="0" indent="0">
              <a:buNone/>
            </a:pPr>
            <a:r>
              <a:rPr lang="en-US" dirty="0" smtClean="0"/>
              <a:t>   These </a:t>
            </a:r>
            <a:r>
              <a:rPr lang="en-US" dirty="0"/>
              <a:t>arteries </a:t>
            </a:r>
            <a:r>
              <a:rPr lang="en-US" dirty="0" err="1"/>
              <a:t>thrombose</a:t>
            </a:r>
            <a:r>
              <a:rPr lang="en-US" dirty="0"/>
              <a:t> due to</a:t>
            </a:r>
            <a:r>
              <a:rPr lang="en-US" dirty="0" smtClean="0"/>
              <a:t>:    </a:t>
            </a:r>
            <a:endParaRPr lang="en-US" dirty="0"/>
          </a:p>
          <a:p>
            <a:pPr>
              <a:buFont typeface="Wingdings" panose="05000000000000000000" pitchFamily="2" charset="2"/>
              <a:buChar char="v"/>
            </a:pPr>
            <a:r>
              <a:rPr lang="en-US" dirty="0" smtClean="0"/>
              <a:t> </a:t>
            </a:r>
            <a:r>
              <a:rPr lang="en-US" dirty="0" err="1" smtClean="0"/>
              <a:t>Lipohyalinosis</a:t>
            </a:r>
            <a:r>
              <a:rPr lang="en-US" dirty="0" smtClean="0"/>
              <a:t> </a:t>
            </a:r>
            <a:r>
              <a:rPr lang="en-US" dirty="0"/>
              <a:t>(a lipid hyaline build-up distally secondary to </a:t>
            </a:r>
            <a:r>
              <a:rPr lang="en-US" dirty="0" smtClean="0"/>
              <a:t>          						hypertension</a:t>
            </a:r>
            <a:r>
              <a:rPr lang="en-US" dirty="0"/>
              <a:t>) and </a:t>
            </a:r>
            <a:r>
              <a:rPr lang="en-US" dirty="0" err="1"/>
              <a:t>fibrinoid</a:t>
            </a:r>
            <a:r>
              <a:rPr lang="en-US" dirty="0"/>
              <a:t> </a:t>
            </a:r>
            <a:r>
              <a:rPr lang="en-US" dirty="0" smtClean="0"/>
              <a:t>degeneration</a:t>
            </a:r>
            <a:endParaRPr lang="en-US" dirty="0"/>
          </a:p>
          <a:p>
            <a:pPr>
              <a:buFont typeface="Wingdings" panose="05000000000000000000" pitchFamily="2" charset="2"/>
              <a:buChar char="v"/>
            </a:pPr>
            <a:r>
              <a:rPr lang="en-US" dirty="0" smtClean="0"/>
              <a:t>  Atheroma </a:t>
            </a:r>
            <a:r>
              <a:rPr lang="en-US" dirty="0"/>
              <a:t>formation at their origin or in the parent large artery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2864818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36776" y="361277"/>
            <a:ext cx="8322242" cy="6224079"/>
          </a:xfrm>
        </p:spPr>
      </p:pic>
    </p:spTree>
    <p:extLst>
      <p:ext uri="{BB962C8B-B14F-4D97-AF65-F5344CB8AC3E}">
        <p14:creationId xmlns:p14="http://schemas.microsoft.com/office/powerpoint/2010/main" xmlns="" val="3106435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rPr>
              <a:t>STROKE /</a:t>
            </a:r>
            <a:r>
              <a:rPr lang="en-US" b="1" dirty="0" smtClean="0">
                <a:solidFill>
                  <a:srgbClr val="92D050"/>
                </a:solidFill>
              </a:rPr>
              <a:t>CVD/APOPLEXY</a:t>
            </a:r>
            <a:endParaRPr lang="en-US" dirty="0"/>
          </a:p>
        </p:txBody>
      </p:sp>
      <p:sp>
        <p:nvSpPr>
          <p:cNvPr id="3" name="Content Placeholder 2"/>
          <p:cNvSpPr>
            <a:spLocks noGrp="1"/>
          </p:cNvSpPr>
          <p:nvPr>
            <p:ph idx="1"/>
          </p:nvPr>
        </p:nvSpPr>
        <p:spPr>
          <a:xfrm>
            <a:off x="646111" y="2354670"/>
            <a:ext cx="8946541" cy="4195481"/>
          </a:xfrm>
        </p:spPr>
        <p:txBody>
          <a:bodyPr/>
          <a:lstStyle/>
          <a:p>
            <a:r>
              <a:rPr lang="en-US" sz="2800" b="1" dirty="0" smtClean="0">
                <a:solidFill>
                  <a:srgbClr val="FF0000"/>
                </a:solidFill>
              </a:rPr>
              <a:t>DEFINITION</a:t>
            </a:r>
            <a:r>
              <a:rPr lang="en-US" dirty="0" smtClean="0"/>
              <a:t>:- </a:t>
            </a:r>
            <a:r>
              <a:rPr lang="en-US" sz="2400" i="1" dirty="0" smtClean="0">
                <a:solidFill>
                  <a:srgbClr val="92D050"/>
                </a:solidFill>
              </a:rPr>
              <a:t>Abrupt onset of neurological deficit </a:t>
            </a:r>
          </a:p>
          <a:p>
            <a:pPr marL="0" indent="0">
              <a:buNone/>
            </a:pPr>
            <a:r>
              <a:rPr lang="en-US" sz="2400" i="1" dirty="0" smtClean="0">
                <a:solidFill>
                  <a:srgbClr val="92D050"/>
                </a:solidFill>
              </a:rPr>
              <a:t>                             attributable to a focal vascular etiology</a:t>
            </a:r>
          </a:p>
          <a:p>
            <a:pPr marL="0" indent="0">
              <a:buNone/>
            </a:pPr>
            <a:endParaRPr lang="en-US" sz="2400" i="1" dirty="0" smtClean="0">
              <a:solidFill>
                <a:srgbClr val="92D050"/>
              </a:solidFill>
            </a:endParaRPr>
          </a:p>
          <a:p>
            <a:pPr marL="0" indent="0">
              <a:buNone/>
            </a:pPr>
            <a:r>
              <a:rPr lang="en-US" sz="2400" dirty="0" smtClean="0">
                <a:solidFill>
                  <a:srgbClr val="FFFF1D"/>
                </a:solidFill>
              </a:rPr>
              <a:t>Stroke OR </a:t>
            </a:r>
            <a:r>
              <a:rPr lang="en-US" sz="2400" dirty="0" err="1" smtClean="0">
                <a:solidFill>
                  <a:srgbClr val="FFFF1D"/>
                </a:solidFill>
              </a:rPr>
              <a:t>Cerebrovascular</a:t>
            </a:r>
            <a:r>
              <a:rPr lang="en-US" sz="2400" dirty="0" smtClean="0">
                <a:solidFill>
                  <a:srgbClr val="FFFF1D"/>
                </a:solidFill>
              </a:rPr>
              <a:t> disease (CVD)</a:t>
            </a:r>
            <a:br>
              <a:rPr lang="en-US" sz="2400" dirty="0" smtClean="0">
                <a:solidFill>
                  <a:srgbClr val="FFFF1D"/>
                </a:solidFill>
              </a:rPr>
            </a:br>
            <a:r>
              <a:rPr lang="en-US" sz="2400" dirty="0" smtClean="0">
                <a:solidFill>
                  <a:srgbClr val="FFFF1D"/>
                </a:solidFill>
              </a:rPr>
              <a:t/>
            </a:r>
            <a:br>
              <a:rPr lang="en-US" sz="2400" dirty="0" smtClean="0">
                <a:solidFill>
                  <a:srgbClr val="FFFF1D"/>
                </a:solidFill>
              </a:rPr>
            </a:br>
            <a:r>
              <a:rPr lang="en-US" sz="2400" dirty="0" smtClean="0">
                <a:solidFill>
                  <a:srgbClr val="FFFF1D"/>
                </a:solidFill>
              </a:rPr>
              <a:t>- CEREBRO : referring to the brain</a:t>
            </a:r>
            <a:br>
              <a:rPr lang="en-US" sz="2400" dirty="0" smtClean="0">
                <a:solidFill>
                  <a:srgbClr val="FFFF1D"/>
                </a:solidFill>
              </a:rPr>
            </a:br>
            <a:r>
              <a:rPr lang="en-US" sz="2400" dirty="0" smtClean="0">
                <a:solidFill>
                  <a:srgbClr val="FFFF1D"/>
                </a:solidFill>
              </a:rPr>
              <a:t>- VASCULAR : referring to the blood vessels</a:t>
            </a:r>
            <a:br>
              <a:rPr lang="en-US" sz="2400" dirty="0" smtClean="0">
                <a:solidFill>
                  <a:srgbClr val="FFFF1D"/>
                </a:solidFill>
              </a:rPr>
            </a:br>
            <a:endParaRPr lang="en-US" sz="2400" i="1" dirty="0">
              <a:solidFill>
                <a:srgbClr val="92D050"/>
              </a:solidFill>
            </a:endParaRPr>
          </a:p>
        </p:txBody>
      </p:sp>
      <p:sp>
        <p:nvSpPr>
          <p:cNvPr id="4" name="Rectangle 3"/>
          <p:cNvSpPr/>
          <p:nvPr/>
        </p:nvSpPr>
        <p:spPr>
          <a:xfrm>
            <a:off x="2679694" y="1333238"/>
            <a:ext cx="5168403" cy="369332"/>
          </a:xfrm>
          <a:prstGeom prst="rect">
            <a:avLst/>
          </a:prstGeom>
        </p:spPr>
        <p:txBody>
          <a:bodyPr wrap="none">
            <a:spAutoFit/>
          </a:bodyPr>
          <a:lstStyle/>
          <a:p>
            <a:r>
              <a:rPr lang="en-US" dirty="0"/>
              <a:t>Hippocrates (400 BC) described “Apoplexy” </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31936" y="452718"/>
            <a:ext cx="3345688" cy="2269236"/>
          </a:xfrm>
          <a:prstGeom prst="rect">
            <a:avLst/>
          </a:prstGeom>
        </p:spPr>
      </p:pic>
    </p:spTree>
    <p:extLst>
      <p:ext uri="{BB962C8B-B14F-4D97-AF65-F5344CB8AC3E}">
        <p14:creationId xmlns:p14="http://schemas.microsoft.com/office/powerpoint/2010/main" xmlns="" val="592071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noChangeArrowheads="1"/>
          </p:cNvSpPr>
          <p:nvPr>
            <p:ph type="title"/>
          </p:nvPr>
        </p:nvSpPr>
        <p:spPr bwMode="auto">
          <a:xfrm>
            <a:off x="645130" y="205830"/>
            <a:ext cx="9404723" cy="1400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00C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0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5pPr>
            <a:lvl6pPr marL="4572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6pPr>
            <a:lvl7pPr marL="9144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7pPr>
            <a:lvl8pPr marL="13716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8pPr>
            <a:lvl9pPr marL="18288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9pPr>
          </a:lstStyle>
          <a:p>
            <a:r>
              <a:rPr lang="en-US" altLang="en-US" dirty="0"/>
              <a:t>Pathogenesis of Stroke:</a:t>
            </a:r>
            <a:br>
              <a:rPr lang="en-US" altLang="en-US" dirty="0"/>
            </a:br>
            <a:r>
              <a:rPr lang="en-US" altLang="en-US" dirty="0"/>
              <a:t>Ischemia &amp; Hemorrhage</a:t>
            </a:r>
            <a:r>
              <a:rPr lang="en-US" altLang="en-US" dirty="0">
                <a:solidFill>
                  <a:schemeClr val="tx1"/>
                </a:solidFill>
              </a:rPr>
              <a:t> </a:t>
            </a:r>
          </a:p>
        </p:txBody>
      </p:sp>
      <p:sp>
        <p:nvSpPr>
          <p:cNvPr id="8" name="Content Placeholder 7"/>
          <p:cNvSpPr>
            <a:spLocks noGrp="1" noChangeArrowheads="1"/>
          </p:cNvSpPr>
          <p:nvPr>
            <p:ph idx="1"/>
          </p:nvPr>
        </p:nvSpPr>
        <p:spPr bwMode="auto">
          <a:xfrm>
            <a:off x="874220" y="1965960"/>
            <a:ext cx="8946541" cy="4764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lr>
                <a:schemeClr val="tx2"/>
              </a:buClr>
              <a:buChar char="•"/>
              <a:defRPr sz="36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3200" b="1"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800" b="1"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62000"/>
              <a:buChar char="_"/>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en-US" dirty="0" smtClean="0">
                <a:solidFill>
                  <a:srgbClr val="92D050"/>
                </a:solidFill>
              </a:rPr>
              <a:t>Ischemia: lack of circulating blood deprives the neurons of oxygen and nourishment</a:t>
            </a:r>
          </a:p>
          <a:p>
            <a:pPr>
              <a:buFont typeface="Wingdings" panose="05000000000000000000" pitchFamily="2" charset="2"/>
              <a:buChar char="Ø"/>
            </a:pPr>
            <a:endParaRPr lang="en-US" altLang="en-US" dirty="0" smtClean="0">
              <a:solidFill>
                <a:srgbClr val="92D050"/>
              </a:solidFill>
            </a:endParaRPr>
          </a:p>
          <a:p>
            <a:pPr>
              <a:buFont typeface="Wingdings" panose="05000000000000000000" pitchFamily="2" charset="2"/>
              <a:buChar char="Ø"/>
            </a:pPr>
            <a:r>
              <a:rPr lang="en-US" altLang="en-US" dirty="0" smtClean="0">
                <a:solidFill>
                  <a:srgbClr val="92D050"/>
                </a:solidFill>
              </a:rPr>
              <a:t>Hemorrhage: Extravascular release of blood causes damage by cutting off connecting pathways, resulting in local or generalized </a:t>
            </a:r>
            <a:r>
              <a:rPr lang="en-US" altLang="en-US" dirty="0">
                <a:solidFill>
                  <a:srgbClr val="92D050"/>
                </a:solidFill>
              </a:rPr>
              <a:t>pressure </a:t>
            </a:r>
            <a:r>
              <a:rPr lang="en-US" altLang="en-US" dirty="0" smtClean="0">
                <a:solidFill>
                  <a:srgbClr val="92D050"/>
                </a:solidFill>
              </a:rPr>
              <a:t>injury . Damage </a:t>
            </a:r>
            <a:r>
              <a:rPr lang="en-US" altLang="en-US" dirty="0">
                <a:solidFill>
                  <a:srgbClr val="92D050"/>
                </a:solidFill>
              </a:rPr>
              <a:t>can occur quickly due to the pressure of increasing amounts of blood or because of the blood itself . Blood is irritating to the brain tissue, causing it to swell</a:t>
            </a:r>
            <a:endParaRPr lang="en-US" altLang="en-US" dirty="0" smtClean="0">
              <a:solidFill>
                <a:srgbClr val="92D050"/>
              </a:solidFill>
            </a:endParaRPr>
          </a:p>
          <a:p>
            <a:endParaRPr lang="en-US" altLang="en-US" dirty="0"/>
          </a:p>
        </p:txBody>
      </p:sp>
    </p:spTree>
    <p:extLst>
      <p:ext uri="{BB962C8B-B14F-4D97-AF65-F5344CB8AC3E}">
        <p14:creationId xmlns:p14="http://schemas.microsoft.com/office/powerpoint/2010/main" xmlns="" val="2286577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244506" y="2052638"/>
            <a:ext cx="8664764" cy="4195762"/>
          </a:xfrm>
          <a:prstGeom prst="rect">
            <a:avLst/>
          </a:prstGeom>
        </p:spPr>
      </p:pic>
      <p:sp>
        <p:nvSpPr>
          <p:cNvPr id="4" name="Rectangle 2"/>
          <p:cNvSpPr txBox="1">
            <a:spLocks noChangeArrowheads="1"/>
          </p:cNvSpPr>
          <p:nvPr/>
        </p:nvSpPr>
        <p:spPr bwMode="auto">
          <a:xfrm>
            <a:off x="752856" y="431292"/>
            <a:ext cx="90678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b" anchorCtr="0" compatLnSpc="1">
            <a:prstTxWarp prst="textNoShape">
              <a:avLst/>
            </a:prstTxWarp>
          </a:bodyPr>
          <a:lstStyle>
            <a:lvl1pPr algn="ctr" rtl="0" eaLnBrk="0" fontAlgn="base" hangingPunct="0">
              <a:spcBef>
                <a:spcPct val="0"/>
              </a:spcBef>
              <a:spcAft>
                <a:spcPct val="0"/>
              </a:spcAft>
              <a:defRPr sz="40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5pPr>
            <a:lvl6pPr marL="4572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6pPr>
            <a:lvl7pPr marL="9144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7pPr>
            <a:lvl8pPr marL="13716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8pPr>
            <a:lvl9pPr marL="18288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a:ea typeface="+mj-ea"/>
                <a:cs typeface="+mj-cs"/>
              </a:rPr>
              <a:t>Pathophysiology </a:t>
            </a:r>
            <a:br>
              <a:rPr kumimoji="0" lang="en-US" altLang="en-US" sz="40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a:ea typeface="+mj-ea"/>
                <a:cs typeface="+mj-cs"/>
              </a:rPr>
            </a:br>
            <a:r>
              <a:rPr kumimoji="0" lang="en-US" altLang="en-US" sz="40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a:ea typeface="+mj-ea"/>
                <a:cs typeface="+mj-cs"/>
              </a:rPr>
              <a:t>at Macro Tissue Level</a:t>
            </a:r>
          </a:p>
        </p:txBody>
      </p:sp>
    </p:spTree>
    <p:extLst>
      <p:ext uri="{BB962C8B-B14F-4D97-AF65-F5344CB8AC3E}">
        <p14:creationId xmlns:p14="http://schemas.microsoft.com/office/powerpoint/2010/main" xmlns="" val="3310679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Picture 2" descr="50"/>
          <p:cNvPicPr>
            <a:picLocks noChangeAspect="1" noChangeArrowheads="1"/>
          </p:cNvPicPr>
          <p:nvPr/>
        </p:nvPicPr>
        <p:blipFill>
          <a:blip r:embed="rId2"/>
          <a:srcRect/>
          <a:stretch>
            <a:fillRect/>
          </a:stretch>
        </p:blipFill>
        <p:spPr bwMode="auto">
          <a:xfrm>
            <a:off x="0" y="173736"/>
            <a:ext cx="12192000" cy="6858000"/>
          </a:xfrm>
          <a:prstGeom prst="rect">
            <a:avLst/>
          </a:prstGeom>
          <a:noFill/>
        </p:spPr>
      </p:pic>
      <p:sp>
        <p:nvSpPr>
          <p:cNvPr id="2" name="TextBox 1"/>
          <p:cNvSpPr txBox="1"/>
          <p:nvPr/>
        </p:nvSpPr>
        <p:spPr>
          <a:xfrm>
            <a:off x="9372600" y="5120640"/>
            <a:ext cx="2440092" cy="369332"/>
          </a:xfrm>
          <a:prstGeom prst="rect">
            <a:avLst/>
          </a:prstGeom>
          <a:noFill/>
        </p:spPr>
        <p:txBody>
          <a:bodyPr wrap="none" rtlCol="0">
            <a:spAutoFit/>
          </a:bodyPr>
          <a:lstStyle/>
          <a:p>
            <a:r>
              <a:rPr lang="en-US" dirty="0"/>
              <a:t> </a:t>
            </a:r>
            <a:r>
              <a:rPr lang="en-US" dirty="0" smtClean="0"/>
              <a:t>(NEURONAL DEATH)</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1025525" y="266700"/>
            <a:ext cx="8574088"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b" anchorCtr="0" compatLnSpc="1">
            <a:prstTxWarp prst="textNoShape">
              <a:avLst/>
            </a:prstTxWarp>
          </a:bodyPr>
          <a:lstStyle>
            <a:lvl1pPr algn="ctr" rtl="0" eaLnBrk="0" fontAlgn="base" hangingPunct="0">
              <a:spcBef>
                <a:spcPct val="0"/>
              </a:spcBef>
              <a:spcAft>
                <a:spcPct val="0"/>
              </a:spcAft>
              <a:defRPr sz="40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5pPr>
            <a:lvl6pPr marL="4572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6pPr>
            <a:lvl7pPr marL="9144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7pPr>
            <a:lvl8pPr marL="13716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8pPr>
            <a:lvl9pPr marL="18288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Arial"/>
                <a:ea typeface="+mj-ea"/>
                <a:cs typeface="+mj-cs"/>
              </a:rPr>
              <a:t>Ischemic Penumbra </a:t>
            </a:r>
            <a:br>
              <a:rPr kumimoji="0" lang="en-US" altLang="en-US" sz="40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Arial"/>
                <a:ea typeface="+mj-ea"/>
                <a:cs typeface="+mj-cs"/>
              </a:rPr>
            </a:br>
            <a:r>
              <a:rPr kumimoji="0" lang="en-US" altLang="en-US" sz="40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Arial"/>
                <a:ea typeface="+mj-ea"/>
                <a:cs typeface="+mj-cs"/>
              </a:rPr>
              <a:t>&amp; Window Of Opportunity</a:t>
            </a:r>
            <a:endParaRPr kumimoji="0" lang="en-US" altLang="en-US" sz="40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a:ea typeface="+mj-ea"/>
              <a:cs typeface="+mj-cs"/>
            </a:endParaRPr>
          </a:p>
        </p:txBody>
      </p:sp>
      <p:sp>
        <p:nvSpPr>
          <p:cNvPr id="6" name="Rectangle 5"/>
          <p:cNvSpPr txBox="1">
            <a:spLocks noChangeArrowheads="1"/>
          </p:cNvSpPr>
          <p:nvPr/>
        </p:nvSpPr>
        <p:spPr bwMode="auto">
          <a:xfrm>
            <a:off x="1498473" y="1850136"/>
            <a:ext cx="8524875"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6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3200" b="1"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800" b="1"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62000"/>
              <a:buChar char="_"/>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90000"/>
              </a:lnSpc>
              <a:spcBef>
                <a:spcPct val="20000"/>
              </a:spcBef>
              <a:spcAft>
                <a:spcPct val="0"/>
              </a:spcAft>
              <a:buClr>
                <a:srgbClr val="FFFF00"/>
              </a:buClr>
              <a:buSzTx/>
              <a:buFontTx/>
              <a:buChar char="•"/>
              <a:tabLst/>
              <a:defRPr/>
            </a:pPr>
            <a:r>
              <a:rPr kumimoji="0" lang="en-US" altLang="en-US" sz="2800" b="0" i="0" u="none" strike="noStrike" kern="1200" cap="none" spc="0" normalizeH="0" baseline="0" noProof="0" dirty="0" smtClean="0">
                <a:ln>
                  <a:noFill/>
                </a:ln>
                <a:solidFill>
                  <a:srgbClr val="FFFFFF"/>
                </a:solidFill>
                <a:effectLst/>
                <a:uLnTx/>
                <a:uFillTx/>
                <a:latin typeface="Arial"/>
                <a:ea typeface="+mn-ea"/>
                <a:cs typeface="+mn-cs"/>
              </a:rPr>
              <a:t>Ischemic zone that surrounds a central core of infarction with CBF of 25% to 50% of normal and loss of auto regulation</a:t>
            </a:r>
          </a:p>
          <a:p>
            <a:pPr marL="342900" marR="0" lvl="0" indent="-342900" algn="l" defTabSz="914400" rtl="0" eaLnBrk="0" fontAlgn="base" latinLnBrk="0" hangingPunct="0">
              <a:lnSpc>
                <a:spcPct val="90000"/>
              </a:lnSpc>
              <a:spcBef>
                <a:spcPct val="20000"/>
              </a:spcBef>
              <a:spcAft>
                <a:spcPct val="0"/>
              </a:spcAft>
              <a:buClr>
                <a:srgbClr val="FFFF00"/>
              </a:buClr>
              <a:buSzTx/>
              <a:buFontTx/>
              <a:buChar char="•"/>
              <a:tabLst/>
              <a:defRPr/>
            </a:pPr>
            <a:endParaRPr kumimoji="0" lang="en-US" altLang="en-US" sz="2800" b="0" i="0" u="none" strike="noStrike" kern="1200" cap="none" spc="0" normalizeH="0" baseline="0" noProof="0" dirty="0" smtClean="0">
              <a:ln>
                <a:noFill/>
              </a:ln>
              <a:solidFill>
                <a:srgbClr val="FFFFFF"/>
              </a:solidFill>
              <a:effectLst/>
              <a:uLnTx/>
              <a:uFillTx/>
              <a:latin typeface="Arial"/>
              <a:ea typeface="+mn-ea"/>
              <a:cs typeface="+mn-cs"/>
            </a:endParaRPr>
          </a:p>
          <a:p>
            <a:pPr marL="342900" marR="0" lvl="0" indent="-342900" algn="l" defTabSz="914400" rtl="0" eaLnBrk="0" fontAlgn="base" latinLnBrk="0" hangingPunct="0">
              <a:lnSpc>
                <a:spcPct val="90000"/>
              </a:lnSpc>
              <a:spcBef>
                <a:spcPct val="20000"/>
              </a:spcBef>
              <a:spcAft>
                <a:spcPct val="0"/>
              </a:spcAft>
              <a:buClr>
                <a:srgbClr val="FFFF00"/>
              </a:buClr>
              <a:buSzTx/>
              <a:buFontTx/>
              <a:buChar char="•"/>
              <a:tabLst/>
              <a:defRPr/>
            </a:pPr>
            <a:r>
              <a:rPr kumimoji="0" lang="en-US" altLang="en-US" sz="2800" b="0" i="0" u="none" strike="noStrike" kern="1200" cap="none" spc="0" normalizeH="0" baseline="0" noProof="0" dirty="0" smtClean="0">
                <a:ln>
                  <a:noFill/>
                </a:ln>
                <a:solidFill>
                  <a:srgbClr val="FFFFFF"/>
                </a:solidFill>
                <a:effectLst/>
                <a:uLnTx/>
                <a:uFillTx/>
                <a:latin typeface="Arial"/>
                <a:ea typeface="+mn-ea"/>
                <a:cs typeface="+mn-cs"/>
              </a:rPr>
              <a:t>Viability of brain tissue is preserved if perfusion is restored within a critical time period (2 to 4 hours?) </a:t>
            </a:r>
          </a:p>
        </p:txBody>
      </p:sp>
    </p:spTree>
    <p:extLst>
      <p:ext uri="{BB962C8B-B14F-4D97-AF65-F5344CB8AC3E}">
        <p14:creationId xmlns:p14="http://schemas.microsoft.com/office/powerpoint/2010/main" xmlns="" val="1695598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2" name="Rectangle 4"/>
          <p:cNvSpPr>
            <a:spLocks noGrp="1" noChangeArrowheads="1"/>
          </p:cNvSpPr>
          <p:nvPr>
            <p:ph type="title"/>
          </p:nvPr>
        </p:nvSpPr>
        <p:spPr>
          <a:xfrm>
            <a:off x="646111" y="123470"/>
            <a:ext cx="9404723" cy="1400530"/>
          </a:xfrm>
        </p:spPr>
        <p:txBody>
          <a:bodyPr/>
          <a:lstStyle/>
          <a:p>
            <a:pPr algn="ctr" eaLnBrk="1" hangingPunct="1">
              <a:defRPr/>
            </a:pPr>
            <a:r>
              <a:rPr lang="en-US" sz="4000" dirty="0">
                <a:solidFill>
                  <a:srgbClr val="FFFF00"/>
                </a:solidFill>
                <a:latin typeface="Times New Roman" pitchFamily="18" charset="0"/>
              </a:rPr>
              <a:t>The Importance of penumbra</a:t>
            </a:r>
          </a:p>
        </p:txBody>
      </p:sp>
      <p:sp>
        <p:nvSpPr>
          <p:cNvPr id="473093" name="Rectangle 5"/>
          <p:cNvSpPr>
            <a:spLocks noGrp="1" noChangeArrowheads="1"/>
          </p:cNvSpPr>
          <p:nvPr>
            <p:ph sz="half" idx="1"/>
          </p:nvPr>
        </p:nvSpPr>
        <p:spPr/>
        <p:txBody>
          <a:bodyPr/>
          <a:lstStyle/>
          <a:p>
            <a:pPr eaLnBrk="1" hangingPunct="1">
              <a:defRPr/>
            </a:pPr>
            <a:endParaRPr lang="en-US" dirty="0" smtClean="0"/>
          </a:p>
        </p:txBody>
      </p:sp>
      <p:sp>
        <p:nvSpPr>
          <p:cNvPr id="473094" name="Rectangle 6"/>
          <p:cNvSpPr>
            <a:spLocks noGrp="1" noChangeArrowheads="1"/>
          </p:cNvSpPr>
          <p:nvPr>
            <p:ph sz="half" idx="2"/>
          </p:nvPr>
        </p:nvSpPr>
        <p:spPr/>
        <p:txBody>
          <a:bodyPr/>
          <a:lstStyle/>
          <a:p>
            <a:pPr eaLnBrk="1" hangingPunct="1">
              <a:defRPr/>
            </a:pPr>
            <a:endParaRPr lang="en-US" smtClean="0"/>
          </a:p>
        </p:txBody>
      </p:sp>
      <p:pic>
        <p:nvPicPr>
          <p:cNvPr id="30725" name="Picture 8" descr="thmb_483fa7d940d4bpenumbra2"/>
          <p:cNvPicPr>
            <a:picLocks noChangeAspect="1" noChangeArrowheads="1"/>
          </p:cNvPicPr>
          <p:nvPr/>
        </p:nvPicPr>
        <p:blipFill>
          <a:blip r:embed="rId2"/>
          <a:srcRect/>
          <a:stretch>
            <a:fillRect/>
          </a:stretch>
        </p:blipFill>
        <p:spPr bwMode="auto">
          <a:xfrm>
            <a:off x="777240" y="1389888"/>
            <a:ext cx="5177331" cy="4656838"/>
          </a:xfrm>
          <a:prstGeom prst="rect">
            <a:avLst/>
          </a:prstGeom>
          <a:noFill/>
          <a:ln w="9525">
            <a:noFill/>
            <a:miter lim="800000"/>
            <a:headEnd/>
            <a:tailEnd/>
          </a:ln>
        </p:spPr>
      </p:pic>
      <p:pic>
        <p:nvPicPr>
          <p:cNvPr id="30726" name="Picture 7" descr="br-7104"/>
          <p:cNvPicPr>
            <a:picLocks noChangeAspect="1" noChangeArrowheads="1"/>
          </p:cNvPicPr>
          <p:nvPr/>
        </p:nvPicPr>
        <p:blipFill>
          <a:blip r:embed="rId3"/>
          <a:srcRect/>
          <a:stretch>
            <a:fillRect/>
          </a:stretch>
        </p:blipFill>
        <p:spPr bwMode="auto">
          <a:xfrm>
            <a:off x="5975805" y="1524000"/>
            <a:ext cx="4749345" cy="4456176"/>
          </a:xfrm>
          <a:prstGeom prst="rect">
            <a:avLst/>
          </a:prstGeom>
          <a:noFill/>
          <a:ln w="9525">
            <a:noFill/>
            <a:miter lim="800000"/>
            <a:headEnd/>
            <a:tailEnd/>
          </a:ln>
        </p:spPr>
      </p:pic>
      <p:pic>
        <p:nvPicPr>
          <p:cNvPr id="30727" name="Picture 9"/>
          <p:cNvPicPr>
            <a:picLocks noChangeAspect="1" noChangeArrowheads="1"/>
          </p:cNvPicPr>
          <p:nvPr/>
        </p:nvPicPr>
        <p:blipFill>
          <a:blip r:embed="rId4"/>
          <a:srcRect/>
          <a:stretch>
            <a:fillRect/>
          </a:stretch>
        </p:blipFill>
        <p:spPr bwMode="auto">
          <a:xfrm>
            <a:off x="8686800" y="1"/>
            <a:ext cx="1981200" cy="481013"/>
          </a:xfrm>
          <a:prstGeom prst="rect">
            <a:avLst/>
          </a:prstGeom>
          <a:noFill/>
          <a:ln w="9525">
            <a:noFill/>
            <a:miter lim="800000"/>
            <a:headEnd/>
            <a:tailEnd/>
          </a:ln>
        </p:spPr>
      </p:pic>
    </p:spTree>
    <p:extLst>
      <p:ext uri="{BB962C8B-B14F-4D97-AF65-F5344CB8AC3E}">
        <p14:creationId xmlns:p14="http://schemas.microsoft.com/office/powerpoint/2010/main" xmlns="" val="1536664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algn="ctr" eaLnBrk="1" hangingPunct="1">
              <a:defRPr/>
            </a:pPr>
            <a:r>
              <a:rPr lang="en-US" sz="3200" dirty="0">
                <a:solidFill>
                  <a:srgbClr val="FFFF00"/>
                </a:solidFill>
                <a:latin typeface="Times New Roman" pitchFamily="18" charset="0"/>
              </a:rPr>
              <a:t>Time </a:t>
            </a:r>
            <a:r>
              <a:rPr lang="en-US" sz="3200" b="1" u="sng" dirty="0">
                <a:solidFill>
                  <a:srgbClr val="FFFF00"/>
                </a:solidFill>
                <a:latin typeface="Times New Roman" pitchFamily="18" charset="0"/>
              </a:rPr>
              <a:t>Is</a:t>
            </a:r>
            <a:r>
              <a:rPr lang="en-US" sz="3200" dirty="0">
                <a:solidFill>
                  <a:srgbClr val="FFFF00"/>
                </a:solidFill>
                <a:latin typeface="Times New Roman" pitchFamily="18" charset="0"/>
              </a:rPr>
              <a:t> Brain</a:t>
            </a:r>
            <a:r>
              <a:rPr lang="en-US" sz="2800" b="1" dirty="0">
                <a:solidFill>
                  <a:srgbClr val="FFFF00"/>
                </a:solidFill>
                <a:latin typeface="Comic Sans MS" pitchFamily="66" charset="0"/>
              </a:rPr>
              <a:t/>
            </a:r>
            <a:br>
              <a:rPr lang="en-US" sz="2800" b="1" dirty="0">
                <a:solidFill>
                  <a:srgbClr val="FFFF00"/>
                </a:solidFill>
                <a:latin typeface="Comic Sans MS" pitchFamily="66" charset="0"/>
              </a:rPr>
            </a:br>
            <a:r>
              <a:rPr lang="en-US" sz="4000" b="1" dirty="0"/>
              <a:t>  </a:t>
            </a:r>
          </a:p>
        </p:txBody>
      </p:sp>
      <p:sp>
        <p:nvSpPr>
          <p:cNvPr id="234499" name="Rectangle 3"/>
          <p:cNvSpPr>
            <a:spLocks noGrp="1" noChangeArrowheads="1"/>
          </p:cNvSpPr>
          <p:nvPr>
            <p:ph idx="1"/>
          </p:nvPr>
        </p:nvSpPr>
        <p:spPr>
          <a:xfrm>
            <a:off x="89060" y="1289304"/>
            <a:ext cx="8229600" cy="4495800"/>
          </a:xfrm>
        </p:spPr>
        <p:txBody>
          <a:bodyPr>
            <a:normAutofit fontScale="92500" lnSpcReduction="10000"/>
          </a:bodyPr>
          <a:lstStyle/>
          <a:p>
            <a:pPr>
              <a:lnSpc>
                <a:spcPct val="80000"/>
              </a:lnSpc>
              <a:defRPr/>
            </a:pPr>
            <a:r>
              <a:rPr lang="en-US" sz="2800" dirty="0">
                <a:solidFill>
                  <a:prstClr val="white"/>
                </a:solidFill>
                <a:latin typeface="Times New Roman" pitchFamily="18" charset="0"/>
              </a:rPr>
              <a:t>The typical patient </a:t>
            </a:r>
            <a:r>
              <a:rPr lang="en-US" sz="2800" b="1" u="sng" dirty="0">
                <a:solidFill>
                  <a:srgbClr val="FF0000"/>
                </a:solidFill>
                <a:latin typeface="Times New Roman" pitchFamily="18" charset="0"/>
              </a:rPr>
              <a:t>loses 1.9 million neurons each minute</a:t>
            </a:r>
            <a:r>
              <a:rPr lang="en-US" sz="2800" dirty="0">
                <a:solidFill>
                  <a:prstClr val="white"/>
                </a:solidFill>
                <a:latin typeface="Times New Roman" pitchFamily="18" charset="0"/>
              </a:rPr>
              <a:t> in which stroke is </a:t>
            </a:r>
            <a:r>
              <a:rPr lang="en-US" sz="2800" dirty="0" smtClean="0">
                <a:solidFill>
                  <a:prstClr val="white"/>
                </a:solidFill>
                <a:latin typeface="Times New Roman" pitchFamily="18" charset="0"/>
              </a:rPr>
              <a:t>untreated</a:t>
            </a:r>
          </a:p>
          <a:p>
            <a:pPr>
              <a:lnSpc>
                <a:spcPct val="80000"/>
              </a:lnSpc>
              <a:defRPr/>
            </a:pPr>
            <a:endParaRPr lang="en-US" sz="1800" dirty="0">
              <a:latin typeface="Times New Roman" pitchFamily="18" charset="0"/>
            </a:endParaRPr>
          </a:p>
          <a:p>
            <a:pPr eaLnBrk="1" hangingPunct="1">
              <a:lnSpc>
                <a:spcPct val="80000"/>
              </a:lnSpc>
              <a:defRPr/>
            </a:pPr>
            <a:r>
              <a:rPr lang="en-US" sz="2800" dirty="0">
                <a:latin typeface="Times New Roman" pitchFamily="18" charset="0"/>
              </a:rPr>
              <a:t>120 million neurons, 830 billion synapses, and 714 km (447 miles) of </a:t>
            </a:r>
            <a:r>
              <a:rPr lang="en-US" sz="2800" dirty="0" err="1">
                <a:latin typeface="Times New Roman" pitchFamily="18" charset="0"/>
              </a:rPr>
              <a:t>myelinated</a:t>
            </a:r>
            <a:r>
              <a:rPr lang="en-US" sz="2800" dirty="0">
                <a:latin typeface="Times New Roman" pitchFamily="18" charset="0"/>
              </a:rPr>
              <a:t> fibers are lost each hour</a:t>
            </a:r>
            <a:r>
              <a:rPr lang="en-US" sz="2800" b="1" dirty="0">
                <a:latin typeface="Times New Roman" pitchFamily="18" charset="0"/>
              </a:rPr>
              <a:t>.  </a:t>
            </a:r>
          </a:p>
          <a:p>
            <a:pPr eaLnBrk="1" hangingPunct="1">
              <a:lnSpc>
                <a:spcPct val="80000"/>
              </a:lnSpc>
              <a:buFont typeface="Wingdings" pitchFamily="2" charset="2"/>
              <a:buNone/>
              <a:defRPr/>
            </a:pPr>
            <a:endParaRPr lang="en-US" sz="2800" b="1" dirty="0">
              <a:latin typeface="Times New Roman" pitchFamily="18" charset="0"/>
            </a:endParaRPr>
          </a:p>
          <a:p>
            <a:pPr eaLnBrk="1" hangingPunct="1">
              <a:lnSpc>
                <a:spcPct val="80000"/>
              </a:lnSpc>
              <a:buFont typeface="Wingdings" pitchFamily="2" charset="2"/>
              <a:buNone/>
              <a:defRPr/>
            </a:pPr>
            <a:endParaRPr lang="en-US" sz="2800" b="1" dirty="0">
              <a:latin typeface="Times New Roman" pitchFamily="18" charset="0"/>
            </a:endParaRPr>
          </a:p>
          <a:p>
            <a:pPr eaLnBrk="1" hangingPunct="1">
              <a:lnSpc>
                <a:spcPct val="80000"/>
              </a:lnSpc>
              <a:defRPr/>
            </a:pPr>
            <a:r>
              <a:rPr lang="en-US" sz="2800" dirty="0">
                <a:latin typeface="Times New Roman" pitchFamily="18" charset="0"/>
              </a:rPr>
              <a:t>Ischemic brain ages 3.6 years each hour without treatment. </a:t>
            </a:r>
          </a:p>
          <a:p>
            <a:pPr eaLnBrk="1" hangingPunct="1">
              <a:lnSpc>
                <a:spcPct val="80000"/>
              </a:lnSpc>
              <a:buFont typeface="Wingdings" pitchFamily="2" charset="2"/>
              <a:buNone/>
              <a:defRPr/>
            </a:pPr>
            <a:endParaRPr lang="en-US" sz="2800" dirty="0">
              <a:latin typeface="Times New Roman" pitchFamily="18" charset="0"/>
            </a:endParaRPr>
          </a:p>
          <a:p>
            <a:pPr eaLnBrk="1" hangingPunct="1">
              <a:lnSpc>
                <a:spcPct val="80000"/>
              </a:lnSpc>
              <a:buFont typeface="Wingdings" pitchFamily="2" charset="2"/>
              <a:buNone/>
              <a:defRPr/>
            </a:pPr>
            <a:endParaRPr lang="en-US" sz="2800" dirty="0">
              <a:latin typeface="Times New Roman" pitchFamily="18" charset="0"/>
            </a:endParaRPr>
          </a:p>
          <a:p>
            <a:pPr marL="0" indent="0" eaLnBrk="1" hangingPunct="1">
              <a:lnSpc>
                <a:spcPct val="80000"/>
              </a:lnSpc>
              <a:buNone/>
              <a:defRPr/>
            </a:pPr>
            <a:r>
              <a:rPr lang="en-US" sz="2800" dirty="0" smtClean="0">
                <a:latin typeface="Times New Roman" pitchFamily="18" charset="0"/>
              </a:rPr>
              <a:t> </a:t>
            </a:r>
            <a:endParaRPr lang="en-US" sz="2800" dirty="0">
              <a:latin typeface="Times New Roman" pitchFamily="18" charset="0"/>
            </a:endParaRPr>
          </a:p>
          <a:p>
            <a:pPr eaLnBrk="1" hangingPunct="1">
              <a:lnSpc>
                <a:spcPct val="80000"/>
              </a:lnSpc>
              <a:defRPr/>
            </a:pPr>
            <a:endParaRPr lang="en-US" sz="2800" dirty="0">
              <a:latin typeface="Times New Roman" pitchFamily="18" charset="0"/>
            </a:endParaRPr>
          </a:p>
        </p:txBody>
      </p:sp>
      <p:pic>
        <p:nvPicPr>
          <p:cNvPr id="31748" name="Picture 5"/>
          <p:cNvPicPr>
            <a:picLocks noChangeAspect="1" noChangeArrowheads="1"/>
          </p:cNvPicPr>
          <p:nvPr/>
        </p:nvPicPr>
        <p:blipFill>
          <a:blip r:embed="rId2"/>
          <a:srcRect/>
          <a:stretch>
            <a:fillRect/>
          </a:stretch>
        </p:blipFill>
        <p:spPr bwMode="auto">
          <a:xfrm>
            <a:off x="8686800" y="76201"/>
            <a:ext cx="1981200" cy="481013"/>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a:xfrm>
            <a:off x="8686800" y="1512960"/>
            <a:ext cx="2533273" cy="4048487"/>
          </a:xfrm>
          <a:prstGeom prst="rect">
            <a:avLst/>
          </a:prstGeom>
          <a:noFill/>
        </p:spPr>
      </p:pic>
    </p:spTree>
    <p:extLst>
      <p:ext uri="{BB962C8B-B14F-4D97-AF65-F5344CB8AC3E}">
        <p14:creationId xmlns:p14="http://schemas.microsoft.com/office/powerpoint/2010/main" xmlns="" val="3476058830"/>
      </p:ext>
    </p:extLst>
  </p:cSld>
  <p:clrMapOvr>
    <a:masterClrMapping/>
  </p:clrMapOvr>
  <p:transition advTm="297"/>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812800" y="152400"/>
            <a:ext cx="8278228" cy="523220"/>
          </a:xfrm>
          <a:prstGeom prst="rect">
            <a:avLst/>
          </a:prstGeom>
          <a:noFill/>
          <a:ln w="9525">
            <a:noFill/>
            <a:miter lim="800000"/>
            <a:headEnd/>
            <a:tailEnd/>
          </a:ln>
          <a:effectLst/>
        </p:spPr>
        <p:txBody>
          <a:bodyPr wrap="none">
            <a:spAutoFit/>
          </a:bodyPr>
          <a:lstStyle/>
          <a:p>
            <a:r>
              <a:rPr lang="en-US" sz="2800" b="1" dirty="0" smtClean="0">
                <a:solidFill>
                  <a:srgbClr val="FF0000"/>
                </a:solidFill>
                <a:latin typeface="Arial" charset="0"/>
              </a:rPr>
              <a:t>Microcellular mechanisms of </a:t>
            </a:r>
            <a:r>
              <a:rPr lang="sk-SK" sz="2800" b="1" dirty="0" smtClean="0">
                <a:solidFill>
                  <a:srgbClr val="FF0000"/>
                </a:solidFill>
                <a:latin typeface="Arial" charset="0"/>
              </a:rPr>
              <a:t>Ischemic </a:t>
            </a:r>
            <a:r>
              <a:rPr lang="sk-SK" sz="2800" b="1" dirty="0">
                <a:solidFill>
                  <a:srgbClr val="FF0000"/>
                </a:solidFill>
                <a:latin typeface="Arial" charset="0"/>
              </a:rPr>
              <a:t>cascade</a:t>
            </a:r>
          </a:p>
        </p:txBody>
      </p:sp>
      <p:sp>
        <p:nvSpPr>
          <p:cNvPr id="68613" name="Text Box 5"/>
          <p:cNvSpPr txBox="1">
            <a:spLocks noChangeArrowheads="1"/>
          </p:cNvSpPr>
          <p:nvPr/>
        </p:nvSpPr>
        <p:spPr bwMode="auto">
          <a:xfrm>
            <a:off x="1460501" y="908050"/>
            <a:ext cx="5109091" cy="369332"/>
          </a:xfrm>
          <a:prstGeom prst="rect">
            <a:avLst/>
          </a:prstGeom>
          <a:noFill/>
          <a:ln w="9525">
            <a:noFill/>
            <a:miter lim="800000"/>
            <a:headEnd/>
            <a:tailEnd/>
          </a:ln>
          <a:effectLst/>
        </p:spPr>
        <p:txBody>
          <a:bodyPr wrap="none">
            <a:spAutoFit/>
          </a:bodyPr>
          <a:lstStyle/>
          <a:p>
            <a:r>
              <a:rPr lang="sk-SK" b="1" dirty="0">
                <a:latin typeface="Arial" charset="0"/>
              </a:rPr>
              <a:t>Lack of oxygen supply to ischemic neurones</a:t>
            </a:r>
          </a:p>
        </p:txBody>
      </p:sp>
      <p:sp>
        <p:nvSpPr>
          <p:cNvPr id="68614" name="Text Box 6"/>
          <p:cNvSpPr txBox="1">
            <a:spLocks noChangeArrowheads="1"/>
          </p:cNvSpPr>
          <p:nvPr/>
        </p:nvSpPr>
        <p:spPr bwMode="auto">
          <a:xfrm>
            <a:off x="3572934" y="1628775"/>
            <a:ext cx="1715085" cy="369332"/>
          </a:xfrm>
          <a:prstGeom prst="rect">
            <a:avLst/>
          </a:prstGeom>
          <a:noFill/>
          <a:ln w="9525">
            <a:noFill/>
            <a:miter lim="800000"/>
            <a:headEnd/>
            <a:tailEnd/>
          </a:ln>
          <a:effectLst/>
        </p:spPr>
        <p:txBody>
          <a:bodyPr wrap="none">
            <a:spAutoFit/>
          </a:bodyPr>
          <a:lstStyle/>
          <a:p>
            <a:r>
              <a:rPr lang="sk-SK" b="1">
                <a:latin typeface="Arial" charset="0"/>
              </a:rPr>
              <a:t>ATP depletion</a:t>
            </a:r>
          </a:p>
        </p:txBody>
      </p:sp>
      <p:sp>
        <p:nvSpPr>
          <p:cNvPr id="68615" name="Text Box 7"/>
          <p:cNvSpPr txBox="1">
            <a:spLocks noChangeArrowheads="1"/>
          </p:cNvSpPr>
          <p:nvPr/>
        </p:nvSpPr>
        <p:spPr bwMode="auto">
          <a:xfrm>
            <a:off x="1845733" y="2205038"/>
            <a:ext cx="4737194" cy="369332"/>
          </a:xfrm>
          <a:prstGeom prst="rect">
            <a:avLst/>
          </a:prstGeom>
          <a:noFill/>
          <a:ln w="9525">
            <a:noFill/>
            <a:miter lim="800000"/>
            <a:headEnd/>
            <a:tailEnd/>
          </a:ln>
          <a:effectLst/>
        </p:spPr>
        <p:txBody>
          <a:bodyPr wrap="none">
            <a:spAutoFit/>
          </a:bodyPr>
          <a:lstStyle/>
          <a:p>
            <a:r>
              <a:rPr lang="sk-SK" b="1" dirty="0">
                <a:latin typeface="Arial" charset="0"/>
              </a:rPr>
              <a:t>Membrane ions system stops functioning</a:t>
            </a:r>
          </a:p>
        </p:txBody>
      </p:sp>
      <p:sp>
        <p:nvSpPr>
          <p:cNvPr id="68616" name="Text Box 8"/>
          <p:cNvSpPr txBox="1">
            <a:spLocks noChangeArrowheads="1"/>
          </p:cNvSpPr>
          <p:nvPr/>
        </p:nvSpPr>
        <p:spPr bwMode="auto">
          <a:xfrm>
            <a:off x="3024718" y="2924175"/>
            <a:ext cx="3044423" cy="369332"/>
          </a:xfrm>
          <a:prstGeom prst="rect">
            <a:avLst/>
          </a:prstGeom>
          <a:noFill/>
          <a:ln w="9525">
            <a:noFill/>
            <a:miter lim="800000"/>
            <a:headEnd/>
            <a:tailEnd/>
          </a:ln>
          <a:effectLst/>
        </p:spPr>
        <p:txBody>
          <a:bodyPr wrap="none">
            <a:spAutoFit/>
          </a:bodyPr>
          <a:lstStyle/>
          <a:p>
            <a:r>
              <a:rPr lang="sk-SK" b="1">
                <a:latin typeface="Arial" charset="0"/>
              </a:rPr>
              <a:t>Depolarisation of neurone</a:t>
            </a:r>
          </a:p>
        </p:txBody>
      </p:sp>
      <p:sp>
        <p:nvSpPr>
          <p:cNvPr id="68617" name="Text Box 9"/>
          <p:cNvSpPr txBox="1">
            <a:spLocks noChangeArrowheads="1"/>
          </p:cNvSpPr>
          <p:nvPr/>
        </p:nvSpPr>
        <p:spPr bwMode="auto">
          <a:xfrm>
            <a:off x="4031365" y="3593068"/>
            <a:ext cx="2005677" cy="369332"/>
          </a:xfrm>
          <a:prstGeom prst="rect">
            <a:avLst/>
          </a:prstGeom>
          <a:noFill/>
          <a:ln w="9525">
            <a:noFill/>
            <a:miter lim="800000"/>
            <a:headEnd/>
            <a:tailEnd/>
          </a:ln>
          <a:effectLst/>
        </p:spPr>
        <p:txBody>
          <a:bodyPr wrap="none">
            <a:spAutoFit/>
          </a:bodyPr>
          <a:lstStyle/>
          <a:p>
            <a:r>
              <a:rPr lang="sk-SK" b="1">
                <a:latin typeface="Arial" charset="0"/>
              </a:rPr>
              <a:t>Influx of calcium</a:t>
            </a:r>
          </a:p>
        </p:txBody>
      </p:sp>
      <p:sp>
        <p:nvSpPr>
          <p:cNvPr id="68618" name="Text Box 10"/>
          <p:cNvSpPr txBox="1">
            <a:spLocks noChangeArrowheads="1"/>
          </p:cNvSpPr>
          <p:nvPr/>
        </p:nvSpPr>
        <p:spPr bwMode="auto">
          <a:xfrm>
            <a:off x="884767" y="4076700"/>
            <a:ext cx="6955750" cy="923330"/>
          </a:xfrm>
          <a:prstGeom prst="rect">
            <a:avLst/>
          </a:prstGeom>
          <a:noFill/>
          <a:ln w="9525">
            <a:noFill/>
            <a:miter lim="800000"/>
            <a:headEnd/>
            <a:tailEnd/>
          </a:ln>
          <a:effectLst/>
        </p:spPr>
        <p:txBody>
          <a:bodyPr wrap="none">
            <a:spAutoFit/>
          </a:bodyPr>
          <a:lstStyle/>
          <a:p>
            <a:pPr algn="ctr"/>
            <a:r>
              <a:rPr lang="sk-SK" b="1" dirty="0">
                <a:latin typeface="Arial" charset="0"/>
              </a:rPr>
              <a:t>Release of neurotransmitters, including glutamate, activation </a:t>
            </a:r>
          </a:p>
          <a:p>
            <a:pPr algn="ctr"/>
            <a:r>
              <a:rPr lang="sk-SK" b="1" dirty="0">
                <a:latin typeface="Arial" charset="0"/>
              </a:rPr>
              <a:t>of N-metyl -D- aspartate and other excitatory receptors</a:t>
            </a:r>
          </a:p>
          <a:p>
            <a:pPr algn="ctr"/>
            <a:r>
              <a:rPr lang="sk-SK" b="1" dirty="0">
                <a:latin typeface="Arial" charset="0"/>
              </a:rPr>
              <a:t>at the membrane of neurones</a:t>
            </a:r>
          </a:p>
        </p:txBody>
      </p:sp>
      <p:sp>
        <p:nvSpPr>
          <p:cNvPr id="68619" name="Text Box 11"/>
          <p:cNvSpPr txBox="1">
            <a:spLocks noChangeArrowheads="1"/>
          </p:cNvSpPr>
          <p:nvPr/>
        </p:nvSpPr>
        <p:spPr bwMode="auto">
          <a:xfrm>
            <a:off x="3119967" y="5445125"/>
            <a:ext cx="3493264" cy="369332"/>
          </a:xfrm>
          <a:prstGeom prst="rect">
            <a:avLst/>
          </a:prstGeom>
          <a:noFill/>
          <a:ln w="9525">
            <a:noFill/>
            <a:miter lim="800000"/>
            <a:headEnd/>
            <a:tailEnd/>
          </a:ln>
          <a:effectLst/>
        </p:spPr>
        <p:txBody>
          <a:bodyPr wrap="none">
            <a:spAutoFit/>
          </a:bodyPr>
          <a:lstStyle/>
          <a:p>
            <a:r>
              <a:rPr lang="sk-SK" b="1">
                <a:latin typeface="Arial" charset="0"/>
              </a:rPr>
              <a:t>Further depolarisation of cells</a:t>
            </a:r>
          </a:p>
        </p:txBody>
      </p:sp>
      <p:sp>
        <p:nvSpPr>
          <p:cNvPr id="68620" name="Text Box 12"/>
          <p:cNvSpPr txBox="1">
            <a:spLocks noChangeArrowheads="1"/>
          </p:cNvSpPr>
          <p:nvPr/>
        </p:nvSpPr>
        <p:spPr bwMode="auto">
          <a:xfrm>
            <a:off x="3572933" y="6111875"/>
            <a:ext cx="2595582" cy="369332"/>
          </a:xfrm>
          <a:prstGeom prst="rect">
            <a:avLst/>
          </a:prstGeom>
          <a:noFill/>
          <a:ln w="9525">
            <a:noFill/>
            <a:miter lim="800000"/>
            <a:headEnd/>
            <a:tailEnd/>
          </a:ln>
          <a:effectLst/>
        </p:spPr>
        <p:txBody>
          <a:bodyPr wrap="none">
            <a:spAutoFit/>
          </a:bodyPr>
          <a:lstStyle/>
          <a:p>
            <a:r>
              <a:rPr lang="sk-SK" b="1">
                <a:latin typeface="Arial" charset="0"/>
              </a:rPr>
              <a:t>Further calcium influx</a:t>
            </a:r>
          </a:p>
        </p:txBody>
      </p:sp>
      <p:sp>
        <p:nvSpPr>
          <p:cNvPr id="68621" name="Line 13"/>
          <p:cNvSpPr>
            <a:spLocks noChangeShapeType="1"/>
          </p:cNvSpPr>
          <p:nvPr/>
        </p:nvSpPr>
        <p:spPr bwMode="auto">
          <a:xfrm>
            <a:off x="5327651" y="1341438"/>
            <a:ext cx="0" cy="360362"/>
          </a:xfrm>
          <a:prstGeom prst="line">
            <a:avLst/>
          </a:prstGeom>
          <a:noFill/>
          <a:ln w="38100">
            <a:solidFill>
              <a:srgbClr val="FF0000"/>
            </a:solidFill>
            <a:round/>
            <a:headEnd/>
            <a:tailEnd type="triangle" w="med" len="med"/>
          </a:ln>
          <a:effectLst/>
        </p:spPr>
        <p:txBody>
          <a:bodyPr wrap="none"/>
          <a:lstStyle/>
          <a:p>
            <a:endParaRPr lang="en-US" b="1"/>
          </a:p>
        </p:txBody>
      </p:sp>
      <p:sp>
        <p:nvSpPr>
          <p:cNvPr id="68622" name="Line 14"/>
          <p:cNvSpPr>
            <a:spLocks noChangeShapeType="1"/>
          </p:cNvSpPr>
          <p:nvPr/>
        </p:nvSpPr>
        <p:spPr bwMode="auto">
          <a:xfrm>
            <a:off x="5283200" y="1981200"/>
            <a:ext cx="0" cy="215900"/>
          </a:xfrm>
          <a:prstGeom prst="line">
            <a:avLst/>
          </a:prstGeom>
          <a:noFill/>
          <a:ln w="38100">
            <a:solidFill>
              <a:srgbClr val="FF0000"/>
            </a:solidFill>
            <a:round/>
            <a:headEnd/>
            <a:tailEnd type="triangle" w="med" len="med"/>
          </a:ln>
          <a:effectLst/>
        </p:spPr>
        <p:txBody>
          <a:bodyPr wrap="none"/>
          <a:lstStyle/>
          <a:p>
            <a:endParaRPr lang="en-US" b="1"/>
          </a:p>
        </p:txBody>
      </p:sp>
      <p:sp>
        <p:nvSpPr>
          <p:cNvPr id="68623" name="Line 15"/>
          <p:cNvSpPr>
            <a:spLocks noChangeShapeType="1"/>
          </p:cNvSpPr>
          <p:nvPr/>
        </p:nvSpPr>
        <p:spPr bwMode="auto">
          <a:xfrm>
            <a:off x="5422900" y="2708276"/>
            <a:ext cx="0" cy="288925"/>
          </a:xfrm>
          <a:prstGeom prst="line">
            <a:avLst/>
          </a:prstGeom>
          <a:noFill/>
          <a:ln w="38100">
            <a:solidFill>
              <a:srgbClr val="FF0000"/>
            </a:solidFill>
            <a:round/>
            <a:headEnd/>
            <a:tailEnd type="triangle" w="med" len="med"/>
          </a:ln>
          <a:effectLst/>
        </p:spPr>
        <p:txBody>
          <a:bodyPr wrap="none"/>
          <a:lstStyle/>
          <a:p>
            <a:endParaRPr lang="en-US" b="1"/>
          </a:p>
        </p:txBody>
      </p:sp>
      <p:sp>
        <p:nvSpPr>
          <p:cNvPr id="68625" name="Line 17"/>
          <p:cNvSpPr>
            <a:spLocks noChangeShapeType="1"/>
          </p:cNvSpPr>
          <p:nvPr/>
        </p:nvSpPr>
        <p:spPr bwMode="auto">
          <a:xfrm>
            <a:off x="5422900" y="3357563"/>
            <a:ext cx="0" cy="0"/>
          </a:xfrm>
          <a:prstGeom prst="line">
            <a:avLst/>
          </a:prstGeom>
          <a:noFill/>
          <a:ln w="9525">
            <a:solidFill>
              <a:schemeClr val="tx1"/>
            </a:solidFill>
            <a:round/>
            <a:headEnd/>
            <a:tailEnd type="triangle" w="med" len="med"/>
          </a:ln>
          <a:effectLst/>
        </p:spPr>
        <p:txBody>
          <a:bodyPr wrap="none"/>
          <a:lstStyle/>
          <a:p>
            <a:endParaRPr lang="en-US" b="1"/>
          </a:p>
        </p:txBody>
      </p:sp>
      <p:sp>
        <p:nvSpPr>
          <p:cNvPr id="68626" name="Line 18"/>
          <p:cNvSpPr>
            <a:spLocks noChangeShapeType="1"/>
          </p:cNvSpPr>
          <p:nvPr/>
        </p:nvSpPr>
        <p:spPr bwMode="auto">
          <a:xfrm>
            <a:off x="5520267" y="3357564"/>
            <a:ext cx="0" cy="287337"/>
          </a:xfrm>
          <a:prstGeom prst="line">
            <a:avLst/>
          </a:prstGeom>
          <a:noFill/>
          <a:ln w="38100">
            <a:solidFill>
              <a:srgbClr val="FF0000"/>
            </a:solidFill>
            <a:round/>
            <a:headEnd/>
            <a:tailEnd type="triangle" w="med" len="med"/>
          </a:ln>
          <a:effectLst/>
        </p:spPr>
        <p:txBody>
          <a:bodyPr wrap="none"/>
          <a:lstStyle/>
          <a:p>
            <a:endParaRPr lang="en-US" b="1"/>
          </a:p>
        </p:txBody>
      </p:sp>
      <p:sp>
        <p:nvSpPr>
          <p:cNvPr id="68627" name="Line 19"/>
          <p:cNvSpPr>
            <a:spLocks noChangeShapeType="1"/>
          </p:cNvSpPr>
          <p:nvPr/>
        </p:nvSpPr>
        <p:spPr bwMode="auto">
          <a:xfrm>
            <a:off x="5520267" y="3933825"/>
            <a:ext cx="0" cy="215900"/>
          </a:xfrm>
          <a:prstGeom prst="line">
            <a:avLst/>
          </a:prstGeom>
          <a:noFill/>
          <a:ln w="38100">
            <a:solidFill>
              <a:srgbClr val="FF0000"/>
            </a:solidFill>
            <a:round/>
            <a:headEnd/>
            <a:tailEnd type="triangle" w="med" len="med"/>
          </a:ln>
          <a:effectLst/>
        </p:spPr>
        <p:txBody>
          <a:bodyPr wrap="none"/>
          <a:lstStyle/>
          <a:p>
            <a:endParaRPr lang="en-US" b="1"/>
          </a:p>
        </p:txBody>
      </p:sp>
      <p:sp>
        <p:nvSpPr>
          <p:cNvPr id="68628" name="Line 20"/>
          <p:cNvSpPr>
            <a:spLocks noChangeShapeType="1"/>
          </p:cNvSpPr>
          <p:nvPr/>
        </p:nvSpPr>
        <p:spPr bwMode="auto">
          <a:xfrm>
            <a:off x="5384800" y="5029200"/>
            <a:ext cx="0" cy="287338"/>
          </a:xfrm>
          <a:prstGeom prst="line">
            <a:avLst/>
          </a:prstGeom>
          <a:noFill/>
          <a:ln w="38100">
            <a:solidFill>
              <a:srgbClr val="FF0000"/>
            </a:solidFill>
            <a:round/>
            <a:headEnd/>
            <a:tailEnd type="triangle" w="med" len="med"/>
          </a:ln>
          <a:effectLst/>
        </p:spPr>
        <p:txBody>
          <a:bodyPr wrap="none"/>
          <a:lstStyle/>
          <a:p>
            <a:endParaRPr lang="en-US" b="1"/>
          </a:p>
        </p:txBody>
      </p:sp>
      <p:sp>
        <p:nvSpPr>
          <p:cNvPr id="68629" name="Line 21"/>
          <p:cNvSpPr>
            <a:spLocks noChangeShapeType="1"/>
          </p:cNvSpPr>
          <p:nvPr/>
        </p:nvSpPr>
        <p:spPr bwMode="auto">
          <a:xfrm>
            <a:off x="5486400" y="5791201"/>
            <a:ext cx="0" cy="288925"/>
          </a:xfrm>
          <a:prstGeom prst="line">
            <a:avLst/>
          </a:prstGeom>
          <a:noFill/>
          <a:ln w="38100">
            <a:solidFill>
              <a:srgbClr val="FF0000"/>
            </a:solidFill>
            <a:round/>
            <a:headEnd/>
            <a:tailEnd type="triangle" w="med" len="med"/>
          </a:ln>
          <a:effectLst/>
        </p:spPr>
        <p:txBody>
          <a:bodyPr wrap="none"/>
          <a:lstStyle/>
          <a:p>
            <a:endParaRPr lang="en-US" b="1"/>
          </a:p>
        </p:txBody>
      </p:sp>
      <p:sp>
        <p:nvSpPr>
          <p:cNvPr id="2" name="TextBox 1"/>
          <p:cNvSpPr txBox="1"/>
          <p:nvPr/>
        </p:nvSpPr>
        <p:spPr>
          <a:xfrm>
            <a:off x="7840517" y="4169033"/>
            <a:ext cx="1936749" cy="369332"/>
          </a:xfrm>
          <a:prstGeom prst="rect">
            <a:avLst/>
          </a:prstGeom>
          <a:noFill/>
        </p:spPr>
        <p:txBody>
          <a:bodyPr wrap="none" rtlCol="0">
            <a:spAutoFit/>
          </a:bodyPr>
          <a:lstStyle/>
          <a:p>
            <a:r>
              <a:rPr lang="en-US" dirty="0" smtClean="0"/>
              <a:t>(</a:t>
            </a:r>
            <a:r>
              <a:rPr lang="en-US" dirty="0" smtClean="0">
                <a:solidFill>
                  <a:srgbClr val="FF0000"/>
                </a:solidFill>
              </a:rPr>
              <a:t>EXITOTOXICITY</a:t>
            </a:r>
            <a:r>
              <a:rPr lang="en-US"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1114425" y="0"/>
            <a:ext cx="8574088"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b" anchorCtr="0" compatLnSpc="1">
            <a:prstTxWarp prst="textNoShape">
              <a:avLst/>
            </a:prstTxWarp>
          </a:bodyPr>
          <a:lstStyle>
            <a:lvl1pPr algn="ctr" rtl="0" eaLnBrk="0" fontAlgn="base" hangingPunct="0">
              <a:spcBef>
                <a:spcPct val="0"/>
              </a:spcBef>
              <a:spcAft>
                <a:spcPct val="0"/>
              </a:spcAft>
              <a:defRPr sz="40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5pPr>
            <a:lvl6pPr marL="4572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6pPr>
            <a:lvl7pPr marL="9144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7pPr>
            <a:lvl8pPr marL="13716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8pPr>
            <a:lvl9pPr marL="18288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smtClean="0">
                <a:ln>
                  <a:noFill/>
                </a:ln>
                <a:solidFill>
                  <a:srgbClr val="FFFF00"/>
                </a:solidFill>
                <a:effectLst>
                  <a:outerShdw blurRad="38100" dist="38100" dir="2700000" algn="tl">
                    <a:srgbClr val="000000"/>
                  </a:outerShdw>
                </a:effectLst>
                <a:uLnTx/>
                <a:uFillTx/>
                <a:latin typeface="Arial"/>
                <a:ea typeface="+mj-ea"/>
                <a:cs typeface="+mj-cs"/>
              </a:rPr>
              <a:t>Excitotoxicity</a:t>
            </a:r>
            <a:r>
              <a:rPr kumimoji="0" lang="en-US" altLang="en-US" sz="40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a:ea typeface="+mj-ea"/>
                <a:cs typeface="+mj-cs"/>
              </a:rPr>
              <a:t> </a:t>
            </a:r>
          </a:p>
        </p:txBody>
      </p:sp>
      <p:sp>
        <p:nvSpPr>
          <p:cNvPr id="3" name="Rectangle 5"/>
          <p:cNvSpPr txBox="1">
            <a:spLocks noChangeArrowheads="1"/>
          </p:cNvSpPr>
          <p:nvPr/>
        </p:nvSpPr>
        <p:spPr bwMode="auto">
          <a:xfrm>
            <a:off x="1114425" y="1676400"/>
            <a:ext cx="8861679" cy="4742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6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3200" b="1"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800" b="1"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62000"/>
              <a:buChar char="_"/>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90000"/>
              </a:lnSpc>
              <a:spcBef>
                <a:spcPct val="20000"/>
              </a:spcBef>
              <a:spcAft>
                <a:spcPct val="0"/>
              </a:spcAft>
              <a:buClr>
                <a:srgbClr val="FFFF00"/>
              </a:buClr>
              <a:buSzTx/>
              <a:buFontTx/>
              <a:buChar char="•"/>
              <a:tabLst/>
              <a:defRPr/>
            </a:pPr>
            <a:r>
              <a:rPr kumimoji="0" lang="en-US" altLang="en-US" sz="2800" b="0" i="0" u="none" strike="noStrike" kern="1200" cap="none" spc="0" normalizeH="0" baseline="0" noProof="0" dirty="0" smtClean="0">
                <a:ln>
                  <a:noFill/>
                </a:ln>
                <a:solidFill>
                  <a:srgbClr val="FFFFFF"/>
                </a:solidFill>
                <a:effectLst/>
                <a:uLnTx/>
                <a:uFillTx/>
                <a:latin typeface="Arial"/>
                <a:ea typeface="+mn-ea"/>
                <a:cs typeface="+mn-cs"/>
              </a:rPr>
              <a:t>Ischemia depletes neuronal energy stores causing energy dependent membrane ion pumps to fail</a:t>
            </a:r>
          </a:p>
          <a:p>
            <a:pPr marL="342900" marR="0" lvl="0" indent="-342900" algn="l" defTabSz="914400" rtl="0" eaLnBrk="0" fontAlgn="base" latinLnBrk="0" hangingPunct="0">
              <a:lnSpc>
                <a:spcPct val="90000"/>
              </a:lnSpc>
              <a:spcBef>
                <a:spcPct val="20000"/>
              </a:spcBef>
              <a:spcAft>
                <a:spcPct val="0"/>
              </a:spcAft>
              <a:buClr>
                <a:srgbClr val="FFFF00"/>
              </a:buClr>
              <a:buSzTx/>
              <a:buFontTx/>
              <a:buChar char="•"/>
              <a:tabLst/>
              <a:defRPr/>
            </a:pPr>
            <a:endParaRPr kumimoji="0" lang="en-US" altLang="en-US" sz="2800" b="0" i="0" u="none" strike="noStrike" kern="1200" cap="none" spc="0" normalizeH="0" baseline="0" noProof="0" dirty="0" smtClean="0">
              <a:ln>
                <a:noFill/>
              </a:ln>
              <a:solidFill>
                <a:srgbClr val="FFFFFF"/>
              </a:solidFill>
              <a:effectLst/>
              <a:uLnTx/>
              <a:uFillTx/>
              <a:latin typeface="Arial"/>
              <a:ea typeface="+mn-ea"/>
              <a:cs typeface="+mn-cs"/>
            </a:endParaRPr>
          </a:p>
          <a:p>
            <a:pPr marL="342900" marR="0" lvl="0" indent="-342900" algn="l" defTabSz="914400" rtl="0" eaLnBrk="0" fontAlgn="base" latinLnBrk="0" hangingPunct="0">
              <a:lnSpc>
                <a:spcPct val="90000"/>
              </a:lnSpc>
              <a:spcBef>
                <a:spcPct val="20000"/>
              </a:spcBef>
              <a:spcAft>
                <a:spcPct val="0"/>
              </a:spcAft>
              <a:buClr>
                <a:srgbClr val="FFFF00"/>
              </a:buClr>
              <a:buSzTx/>
              <a:buFontTx/>
              <a:buChar char="•"/>
              <a:tabLst/>
              <a:defRPr/>
            </a:pPr>
            <a:r>
              <a:rPr kumimoji="0" lang="en-US" altLang="en-US" sz="2800" b="0" i="0" u="none" strike="noStrike" kern="1200" cap="none" spc="0" normalizeH="0" baseline="0" noProof="0" dirty="0" smtClean="0">
                <a:ln>
                  <a:noFill/>
                </a:ln>
                <a:solidFill>
                  <a:srgbClr val="FFFFFF"/>
                </a:solidFill>
                <a:effectLst/>
                <a:uLnTx/>
                <a:uFillTx/>
                <a:latin typeface="Arial"/>
                <a:ea typeface="+mn-ea"/>
                <a:cs typeface="+mn-cs"/>
              </a:rPr>
              <a:t>This results in increased extracellular glutamate concentration</a:t>
            </a:r>
          </a:p>
          <a:p>
            <a:pPr marL="342900" marR="0" lvl="0" indent="-342900" algn="l" defTabSz="914400" rtl="0" eaLnBrk="0" fontAlgn="base" latinLnBrk="0" hangingPunct="0">
              <a:lnSpc>
                <a:spcPct val="90000"/>
              </a:lnSpc>
              <a:spcBef>
                <a:spcPct val="20000"/>
              </a:spcBef>
              <a:spcAft>
                <a:spcPct val="0"/>
              </a:spcAft>
              <a:buClr>
                <a:srgbClr val="FFFF00"/>
              </a:buClr>
              <a:buSzTx/>
              <a:buFontTx/>
              <a:buChar char="•"/>
              <a:tabLst/>
              <a:defRPr/>
            </a:pPr>
            <a:endParaRPr kumimoji="0" lang="en-US" altLang="en-US" sz="2800" b="0" i="0" u="none" strike="noStrike" kern="1200" cap="none" spc="0" normalizeH="0" baseline="0" noProof="0" dirty="0" smtClean="0">
              <a:ln>
                <a:noFill/>
              </a:ln>
              <a:solidFill>
                <a:srgbClr val="FFFFFF"/>
              </a:solidFill>
              <a:effectLst/>
              <a:uLnTx/>
              <a:uFillTx/>
              <a:latin typeface="Arial"/>
              <a:ea typeface="+mn-ea"/>
              <a:cs typeface="+mn-cs"/>
            </a:endParaRPr>
          </a:p>
          <a:p>
            <a:pPr marL="342900" marR="0" lvl="0" indent="-342900" algn="l" defTabSz="914400" rtl="0" eaLnBrk="0" fontAlgn="base" latinLnBrk="0" hangingPunct="0">
              <a:lnSpc>
                <a:spcPct val="90000"/>
              </a:lnSpc>
              <a:spcBef>
                <a:spcPct val="20000"/>
              </a:spcBef>
              <a:spcAft>
                <a:spcPct val="0"/>
              </a:spcAft>
              <a:buClr>
                <a:srgbClr val="FFFF00"/>
              </a:buClr>
              <a:buSzTx/>
              <a:buFontTx/>
              <a:buChar char="•"/>
              <a:tabLst/>
              <a:defRPr/>
            </a:pPr>
            <a:r>
              <a:rPr kumimoji="0" lang="en-US" altLang="en-US" sz="2800" b="0" i="0" u="none" strike="noStrike" kern="1200" cap="none" spc="0" normalizeH="0" baseline="0" noProof="0" dirty="0" smtClean="0">
                <a:ln>
                  <a:noFill/>
                </a:ln>
                <a:solidFill>
                  <a:srgbClr val="FFFFFF"/>
                </a:solidFill>
                <a:effectLst/>
                <a:uLnTx/>
                <a:uFillTx/>
                <a:latin typeface="Arial"/>
                <a:ea typeface="+mn-ea"/>
                <a:cs typeface="+mn-cs"/>
              </a:rPr>
              <a:t>Release of </a:t>
            </a:r>
            <a:r>
              <a:rPr kumimoji="0" lang="en-US" altLang="en-US" sz="2800" b="0" i="0" u="none" strike="noStrike" kern="1200" cap="none" spc="0" normalizeH="0" baseline="0" noProof="0" dirty="0" err="1" smtClean="0">
                <a:ln>
                  <a:noFill/>
                </a:ln>
                <a:solidFill>
                  <a:srgbClr val="FFFFFF"/>
                </a:solidFill>
                <a:effectLst/>
                <a:uLnTx/>
                <a:uFillTx/>
                <a:latin typeface="Arial"/>
                <a:ea typeface="+mn-ea"/>
                <a:cs typeface="+mn-cs"/>
              </a:rPr>
              <a:t>excitotoxic</a:t>
            </a:r>
            <a:r>
              <a:rPr kumimoji="0" lang="en-US" altLang="en-US" sz="2800" b="0" i="0" u="none" strike="noStrike" kern="1200" cap="none" spc="0" normalizeH="0" baseline="0" noProof="0" dirty="0" smtClean="0">
                <a:ln>
                  <a:noFill/>
                </a:ln>
                <a:solidFill>
                  <a:srgbClr val="FFFFFF"/>
                </a:solidFill>
                <a:effectLst/>
                <a:uLnTx/>
                <a:uFillTx/>
                <a:latin typeface="Arial"/>
                <a:ea typeface="+mn-ea"/>
                <a:cs typeface="+mn-cs"/>
              </a:rPr>
              <a:t> Glutamate &amp; Aspartate  open up calcium channels resulting in influx of calcium, sodium and chloride and out flux of potassium causing irreversible neuronal damage</a:t>
            </a:r>
          </a:p>
          <a:p>
            <a:pPr marL="342900" marR="0" lvl="0" indent="-342900" algn="l" defTabSz="914400" rtl="0" eaLnBrk="0" fontAlgn="base" latinLnBrk="0" hangingPunct="0">
              <a:lnSpc>
                <a:spcPct val="90000"/>
              </a:lnSpc>
              <a:spcBef>
                <a:spcPct val="20000"/>
              </a:spcBef>
              <a:spcAft>
                <a:spcPct val="0"/>
              </a:spcAft>
              <a:buClr>
                <a:srgbClr val="FFFF00"/>
              </a:buClr>
              <a:buSzTx/>
              <a:buFontTx/>
              <a:buChar char="•"/>
              <a:tabLst/>
              <a:defRPr/>
            </a:pPr>
            <a:endParaRPr kumimoji="0" lang="en-US" altLang="en-US" sz="2800" b="1" i="0" u="none" strike="noStrike" kern="1200" cap="none" spc="0" normalizeH="0" baseline="0" noProof="0" dirty="0" smtClean="0">
              <a:ln>
                <a:noFill/>
              </a:ln>
              <a:solidFill>
                <a:srgbClr val="FFFFFF"/>
              </a:solidFill>
              <a:effectLst/>
              <a:uLnTx/>
              <a:uFillTx/>
              <a:latin typeface="Arial"/>
              <a:ea typeface="+mn-ea"/>
              <a:cs typeface="+mn-cs"/>
            </a:endParaRPr>
          </a:p>
          <a:p>
            <a:pPr marL="342900" marR="0" lvl="0" indent="-342900" algn="l" defTabSz="914400" rtl="0" eaLnBrk="0" fontAlgn="base" latinLnBrk="0" hangingPunct="0">
              <a:lnSpc>
                <a:spcPct val="90000"/>
              </a:lnSpc>
              <a:spcBef>
                <a:spcPct val="20000"/>
              </a:spcBef>
              <a:spcAft>
                <a:spcPct val="0"/>
              </a:spcAft>
              <a:buClr>
                <a:srgbClr val="FFFF00"/>
              </a:buClr>
              <a:buSzTx/>
              <a:buFontTx/>
              <a:buChar char="•"/>
              <a:tabLst/>
              <a:defRPr/>
            </a:pPr>
            <a:endParaRPr kumimoji="0" lang="en-US" altLang="en-US" sz="2800" b="1" i="0" u="none" strike="noStrike" kern="1200" cap="none" spc="0" normalizeH="0" baseline="0" noProof="0" dirty="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xmlns="" val="791149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2743200" y="985839"/>
            <a:ext cx="4315605" cy="430887"/>
          </a:xfrm>
          <a:prstGeom prst="rect">
            <a:avLst/>
          </a:prstGeom>
          <a:noFill/>
          <a:ln w="9525">
            <a:noFill/>
            <a:miter lim="800000"/>
            <a:headEnd/>
            <a:tailEnd/>
          </a:ln>
          <a:effectLst/>
        </p:spPr>
        <p:txBody>
          <a:bodyPr wrap="none">
            <a:spAutoFit/>
          </a:bodyPr>
          <a:lstStyle/>
          <a:p>
            <a:pPr eaLnBrk="0" hangingPunct="0"/>
            <a:r>
              <a:rPr lang="cs-CZ" sz="2200" b="1">
                <a:solidFill>
                  <a:srgbClr val="FF0000"/>
                </a:solidFill>
                <a:effectLst>
                  <a:outerShdw blurRad="38100" dist="38100" dir="2700000" algn="tl">
                    <a:srgbClr val="000000"/>
                  </a:outerShdw>
                </a:effectLst>
                <a:latin typeface="Arial" charset="0"/>
                <a:cs typeface="Arial" charset="0"/>
              </a:rPr>
              <a:t>Energy  failure / depolarisation</a:t>
            </a:r>
            <a:endParaRPr lang="sk-SK" sz="2600" b="1">
              <a:solidFill>
                <a:srgbClr val="FF0000"/>
              </a:solidFill>
              <a:effectLst>
                <a:outerShdw blurRad="38100" dist="38100" dir="2700000" algn="tl">
                  <a:srgbClr val="000000"/>
                </a:outerShdw>
              </a:effectLst>
              <a:latin typeface="Arial" charset="0"/>
              <a:cs typeface="Arial" charset="0"/>
            </a:endParaRPr>
          </a:p>
        </p:txBody>
      </p:sp>
      <p:sp>
        <p:nvSpPr>
          <p:cNvPr id="50207" name="Text Box 31"/>
          <p:cNvSpPr txBox="1">
            <a:spLocks noChangeArrowheads="1"/>
          </p:cNvSpPr>
          <p:nvPr/>
        </p:nvSpPr>
        <p:spPr bwMode="auto">
          <a:xfrm>
            <a:off x="3657600" y="4327526"/>
            <a:ext cx="2904962" cy="707886"/>
          </a:xfrm>
          <a:prstGeom prst="rect">
            <a:avLst/>
          </a:prstGeom>
          <a:noFill/>
          <a:ln w="9525">
            <a:noFill/>
            <a:miter lim="800000"/>
            <a:headEnd/>
            <a:tailEnd/>
          </a:ln>
          <a:effectLst/>
        </p:spPr>
        <p:txBody>
          <a:bodyPr wrap="none">
            <a:spAutoFit/>
          </a:bodyPr>
          <a:lstStyle/>
          <a:p>
            <a:pPr eaLnBrk="0" hangingPunct="0"/>
            <a:r>
              <a:rPr lang="sk-SK" sz="2000" b="1" dirty="0">
                <a:solidFill>
                  <a:srgbClr val="FF0000"/>
                </a:solidFill>
                <a:effectLst>
                  <a:outerShdw blurRad="38100" dist="38100" dir="2700000" algn="tl">
                    <a:srgbClr val="000000"/>
                  </a:outerShdw>
                </a:effectLst>
                <a:latin typeface="Arial" charset="0"/>
                <a:cs typeface="Arial" charset="0"/>
                <a:sym typeface="Symbol" pitchFamily="18" charset="2"/>
              </a:rPr>
              <a:t>Damage to membrane</a:t>
            </a:r>
          </a:p>
          <a:p>
            <a:pPr eaLnBrk="0" hangingPunct="0"/>
            <a:r>
              <a:rPr lang="sk-SK" sz="2000" b="1" dirty="0">
                <a:solidFill>
                  <a:srgbClr val="FF0000"/>
                </a:solidFill>
                <a:effectLst>
                  <a:outerShdw blurRad="38100" dist="38100" dir="2700000" algn="tl">
                    <a:srgbClr val="000000"/>
                  </a:outerShdw>
                </a:effectLst>
                <a:latin typeface="Arial" charset="0"/>
                <a:cs typeface="Arial" charset="0"/>
                <a:sym typeface="Symbol" pitchFamily="18" charset="2"/>
              </a:rPr>
              <a:t>structure and function</a:t>
            </a:r>
            <a:endParaRPr lang="sk-SK" sz="2200" b="1" dirty="0">
              <a:solidFill>
                <a:srgbClr val="FF0000"/>
              </a:solidFill>
              <a:effectLst>
                <a:outerShdw blurRad="38100" dist="38100" dir="2700000" algn="tl">
                  <a:srgbClr val="000000"/>
                </a:outerShdw>
              </a:effectLst>
              <a:latin typeface="Arial" charset="0"/>
              <a:cs typeface="Arial" charset="0"/>
              <a:sym typeface="Symbol" pitchFamily="18" charset="2"/>
            </a:endParaRPr>
          </a:p>
        </p:txBody>
      </p:sp>
      <p:sp>
        <p:nvSpPr>
          <p:cNvPr id="50208" name="Text Box 32"/>
          <p:cNvSpPr txBox="1">
            <a:spLocks noChangeArrowheads="1"/>
          </p:cNvSpPr>
          <p:nvPr/>
        </p:nvSpPr>
        <p:spPr bwMode="auto">
          <a:xfrm>
            <a:off x="753404" y="2590801"/>
            <a:ext cx="1980029" cy="1015663"/>
          </a:xfrm>
          <a:prstGeom prst="rect">
            <a:avLst/>
          </a:prstGeom>
          <a:noFill/>
          <a:ln w="9525">
            <a:noFill/>
            <a:miter lim="800000"/>
            <a:headEnd/>
            <a:tailEnd/>
          </a:ln>
          <a:effectLst/>
        </p:spPr>
        <p:txBody>
          <a:bodyPr wrap="none">
            <a:spAutoFit/>
          </a:bodyPr>
          <a:lstStyle/>
          <a:p>
            <a:pPr eaLnBrk="0" hangingPunct="0"/>
            <a:r>
              <a:rPr lang="sk-SK" sz="2000" b="1" dirty="0">
                <a:solidFill>
                  <a:srgbClr val="FF0000"/>
                </a:solidFill>
                <a:effectLst>
                  <a:outerShdw blurRad="38100" dist="38100" dir="2700000" algn="tl">
                    <a:srgbClr val="000000"/>
                  </a:outerShdw>
                </a:effectLst>
                <a:latin typeface="Arial" charset="0"/>
                <a:cs typeface="Arial" charset="0"/>
                <a:sym typeface="Symbol" pitchFamily="18" charset="2"/>
              </a:rPr>
              <a:t>Dysfunction of</a:t>
            </a:r>
          </a:p>
          <a:p>
            <a:pPr eaLnBrk="0" hangingPunct="0"/>
            <a:r>
              <a:rPr lang="sk-SK" sz="2000" b="1" dirty="0">
                <a:solidFill>
                  <a:srgbClr val="FF0000"/>
                </a:solidFill>
                <a:effectLst>
                  <a:outerShdw blurRad="38100" dist="38100" dir="2700000" algn="tl">
                    <a:srgbClr val="000000"/>
                  </a:outerShdw>
                </a:effectLst>
                <a:latin typeface="Arial" charset="0"/>
                <a:cs typeface="Arial" charset="0"/>
                <a:sym typeface="Symbol" pitchFamily="18" charset="2"/>
              </a:rPr>
              <a:t>receptors and</a:t>
            </a:r>
          </a:p>
          <a:p>
            <a:pPr eaLnBrk="0" hangingPunct="0"/>
            <a:r>
              <a:rPr lang="sk-SK" sz="2000" b="1" dirty="0">
                <a:solidFill>
                  <a:srgbClr val="FF0000"/>
                </a:solidFill>
                <a:effectLst>
                  <a:outerShdw blurRad="38100" dist="38100" dir="2700000" algn="tl">
                    <a:srgbClr val="000000"/>
                  </a:outerShdw>
                </a:effectLst>
                <a:latin typeface="Arial" charset="0"/>
                <a:cs typeface="Arial" charset="0"/>
                <a:sym typeface="Symbol" pitchFamily="18" charset="2"/>
              </a:rPr>
              <a:t>ion channels</a:t>
            </a:r>
          </a:p>
        </p:txBody>
      </p:sp>
      <p:sp>
        <p:nvSpPr>
          <p:cNvPr id="50209" name="Text Box 33"/>
          <p:cNvSpPr txBox="1">
            <a:spLocks noChangeArrowheads="1"/>
          </p:cNvSpPr>
          <p:nvPr/>
        </p:nvSpPr>
        <p:spPr bwMode="auto">
          <a:xfrm>
            <a:off x="4663016" y="2743201"/>
            <a:ext cx="1622560" cy="707886"/>
          </a:xfrm>
          <a:prstGeom prst="rect">
            <a:avLst/>
          </a:prstGeom>
          <a:noFill/>
          <a:ln w="9525">
            <a:noFill/>
            <a:miter lim="800000"/>
            <a:headEnd/>
            <a:tailEnd/>
          </a:ln>
          <a:effectLst/>
        </p:spPr>
        <p:txBody>
          <a:bodyPr wrap="none">
            <a:spAutoFit/>
          </a:bodyPr>
          <a:lstStyle/>
          <a:p>
            <a:pPr eaLnBrk="0" hangingPunct="0"/>
            <a:r>
              <a:rPr lang="sk-SK" sz="2000" b="1" dirty="0">
                <a:solidFill>
                  <a:srgbClr val="FF0000"/>
                </a:solidFill>
                <a:effectLst>
                  <a:outerShdw blurRad="38100" dist="38100" dir="2700000" algn="tl">
                    <a:srgbClr val="000000"/>
                  </a:outerShdw>
                </a:effectLst>
                <a:latin typeface="Arial" charset="0"/>
                <a:cs typeface="Arial" charset="0"/>
                <a:sym typeface="Symbol" pitchFamily="18" charset="2"/>
              </a:rPr>
              <a:t>Free radical</a:t>
            </a:r>
          </a:p>
          <a:p>
            <a:pPr eaLnBrk="0" hangingPunct="0"/>
            <a:r>
              <a:rPr lang="sk-SK" sz="2000" b="1" dirty="0" smtClean="0">
                <a:solidFill>
                  <a:srgbClr val="FF0000"/>
                </a:solidFill>
                <a:effectLst>
                  <a:outerShdw blurRad="38100" dist="38100" dir="2700000" algn="tl">
                    <a:srgbClr val="000000"/>
                  </a:outerShdw>
                </a:effectLst>
                <a:latin typeface="Arial" charset="0"/>
                <a:cs typeface="Arial" charset="0"/>
                <a:sym typeface="Symbol" pitchFamily="18" charset="2"/>
              </a:rPr>
              <a:t>formatio</a:t>
            </a:r>
            <a:r>
              <a:rPr lang="en-US" sz="2000" b="1" dirty="0" smtClean="0">
                <a:solidFill>
                  <a:srgbClr val="FF0000"/>
                </a:solidFill>
                <a:effectLst>
                  <a:outerShdw blurRad="38100" dist="38100" dir="2700000" algn="tl">
                    <a:srgbClr val="000000"/>
                  </a:outerShdw>
                </a:effectLst>
                <a:latin typeface="Arial" charset="0"/>
                <a:cs typeface="Arial" charset="0"/>
                <a:sym typeface="Symbol" pitchFamily="18" charset="2"/>
              </a:rPr>
              <a:t>n</a:t>
            </a:r>
            <a:endParaRPr lang="sk-SK" sz="2000" b="1" dirty="0">
              <a:solidFill>
                <a:srgbClr val="FF0000"/>
              </a:solidFill>
              <a:effectLst>
                <a:outerShdw blurRad="38100" dist="38100" dir="2700000" algn="tl">
                  <a:srgbClr val="000000"/>
                </a:outerShdw>
              </a:effectLst>
              <a:latin typeface="Arial" charset="0"/>
              <a:cs typeface="Arial" charset="0"/>
              <a:sym typeface="Symbol" pitchFamily="18" charset="2"/>
            </a:endParaRPr>
          </a:p>
        </p:txBody>
      </p:sp>
      <p:sp>
        <p:nvSpPr>
          <p:cNvPr id="50210" name="Text Box 34"/>
          <p:cNvSpPr txBox="1">
            <a:spLocks noChangeArrowheads="1"/>
          </p:cNvSpPr>
          <p:nvPr/>
        </p:nvSpPr>
        <p:spPr bwMode="auto">
          <a:xfrm>
            <a:off x="2844800" y="5562600"/>
            <a:ext cx="7112000" cy="400110"/>
          </a:xfrm>
          <a:prstGeom prst="rect">
            <a:avLst/>
          </a:prstGeom>
          <a:noFill/>
          <a:ln w="9525">
            <a:noFill/>
            <a:miter lim="800000"/>
            <a:headEnd/>
            <a:tailEnd/>
          </a:ln>
          <a:effectLst/>
        </p:spPr>
        <p:txBody>
          <a:bodyPr wrap="square">
            <a:spAutoFit/>
          </a:bodyPr>
          <a:lstStyle/>
          <a:p>
            <a:pPr eaLnBrk="0" hangingPunct="0"/>
            <a:r>
              <a:rPr lang="sk-SK" sz="2000" b="1" dirty="0">
                <a:solidFill>
                  <a:srgbClr val="FF0000"/>
                </a:solidFill>
                <a:effectLst>
                  <a:outerShdw blurRad="38100" dist="38100" dir="2700000" algn="tl">
                    <a:srgbClr val="000000"/>
                  </a:outerShdw>
                </a:effectLst>
                <a:latin typeface="Arial" charset="0"/>
                <a:cs typeface="Arial" charset="0"/>
                <a:sym typeface="Symbol" pitchFamily="18" charset="2"/>
              </a:rPr>
              <a:t>Inhibition of </a:t>
            </a:r>
            <a:r>
              <a:rPr lang="sk-SK" sz="2000" b="1" dirty="0" smtClean="0">
                <a:solidFill>
                  <a:srgbClr val="FF0000"/>
                </a:solidFill>
                <a:effectLst>
                  <a:outerShdw blurRad="38100" dist="38100" dir="2700000" algn="tl">
                    <a:srgbClr val="000000"/>
                  </a:outerShdw>
                </a:effectLst>
                <a:latin typeface="Arial" charset="0"/>
                <a:cs typeface="Arial" charset="0"/>
                <a:sym typeface="Symbol" pitchFamily="18" charset="2"/>
              </a:rPr>
              <a:t>axonal</a:t>
            </a:r>
            <a:r>
              <a:rPr lang="en-US" sz="2000" b="1" dirty="0" smtClean="0">
                <a:solidFill>
                  <a:srgbClr val="FF0000"/>
                </a:solidFill>
                <a:effectLst>
                  <a:outerShdw blurRad="38100" dist="38100" dir="2700000" algn="tl">
                    <a:srgbClr val="000000"/>
                  </a:outerShdw>
                </a:effectLst>
                <a:latin typeface="Arial" charset="0"/>
                <a:cs typeface="Arial" charset="0"/>
                <a:sym typeface="Symbol" pitchFamily="18" charset="2"/>
              </a:rPr>
              <a:t> </a:t>
            </a:r>
            <a:r>
              <a:rPr lang="sk-SK" sz="2000" b="1" dirty="0" smtClean="0">
                <a:solidFill>
                  <a:srgbClr val="FF0000"/>
                </a:solidFill>
                <a:effectLst>
                  <a:outerShdw blurRad="38100" dist="38100" dir="2700000" algn="tl">
                    <a:srgbClr val="000000"/>
                  </a:outerShdw>
                </a:effectLst>
                <a:latin typeface="Arial" charset="0"/>
                <a:sym typeface="Symbol" pitchFamily="18" charset="2"/>
              </a:rPr>
              <a:t>t</a:t>
            </a:r>
            <a:r>
              <a:rPr lang="sk-SK" sz="2000" b="1" dirty="0" smtClean="0">
                <a:solidFill>
                  <a:srgbClr val="FF0000"/>
                </a:solidFill>
                <a:effectLst>
                  <a:outerShdw blurRad="38100" dist="38100" dir="2700000" algn="tl">
                    <a:srgbClr val="000000"/>
                  </a:outerShdw>
                </a:effectLst>
                <a:latin typeface="Arial" charset="0"/>
                <a:cs typeface="Arial" charset="0"/>
                <a:sym typeface="Symbol" pitchFamily="18" charset="2"/>
              </a:rPr>
              <a:t>ransport</a:t>
            </a:r>
            <a:r>
              <a:rPr lang="sk-SK" sz="2000" b="1" dirty="0" smtClean="0">
                <a:solidFill>
                  <a:srgbClr val="FF0000"/>
                </a:solidFill>
                <a:effectLst>
                  <a:outerShdw blurRad="38100" dist="38100" dir="2700000" algn="tl">
                    <a:srgbClr val="000000"/>
                  </a:outerShdw>
                </a:effectLst>
                <a:latin typeface="Arial" charset="0"/>
                <a:sym typeface="Symbol" pitchFamily="18" charset="2"/>
              </a:rPr>
              <a:t>,</a:t>
            </a:r>
            <a:r>
              <a:rPr lang="en-US" sz="2000" b="1" dirty="0" smtClean="0">
                <a:solidFill>
                  <a:srgbClr val="FF0000"/>
                </a:solidFill>
                <a:effectLst>
                  <a:outerShdw blurRad="38100" dist="38100" dir="2700000" algn="tl">
                    <a:srgbClr val="000000"/>
                  </a:outerShdw>
                </a:effectLst>
                <a:latin typeface="Arial" charset="0"/>
                <a:sym typeface="Symbol" pitchFamily="18" charset="2"/>
              </a:rPr>
              <a:t> </a:t>
            </a:r>
            <a:r>
              <a:rPr lang="sk-SK" sz="2000" b="1" dirty="0" smtClean="0">
                <a:solidFill>
                  <a:srgbClr val="FF0000"/>
                </a:solidFill>
                <a:effectLst>
                  <a:outerShdw blurRad="38100" dist="38100" dir="2700000" algn="tl">
                    <a:srgbClr val="000000"/>
                  </a:outerShdw>
                </a:effectLst>
                <a:latin typeface="Arial" charset="0"/>
                <a:cs typeface="Arial" charset="0"/>
                <a:sym typeface="Symbol" pitchFamily="18" charset="2"/>
              </a:rPr>
              <a:t> blebbing</a:t>
            </a:r>
            <a:endParaRPr lang="sk-SK" sz="2000" b="1" dirty="0">
              <a:solidFill>
                <a:srgbClr val="FF0000"/>
              </a:solidFill>
              <a:effectLst>
                <a:outerShdw blurRad="38100" dist="38100" dir="2700000" algn="tl">
                  <a:srgbClr val="000000"/>
                </a:outerShdw>
              </a:effectLst>
              <a:latin typeface="Arial" charset="0"/>
              <a:cs typeface="Arial" charset="0"/>
              <a:sym typeface="Symbol" pitchFamily="18" charset="2"/>
            </a:endParaRPr>
          </a:p>
        </p:txBody>
      </p:sp>
      <p:sp>
        <p:nvSpPr>
          <p:cNvPr id="50211" name="Text Box 35"/>
          <p:cNvSpPr txBox="1">
            <a:spLocks noChangeArrowheads="1"/>
          </p:cNvSpPr>
          <p:nvPr/>
        </p:nvSpPr>
        <p:spPr bwMode="auto">
          <a:xfrm>
            <a:off x="1894418" y="234951"/>
            <a:ext cx="5580374" cy="523220"/>
          </a:xfrm>
          <a:prstGeom prst="rect">
            <a:avLst/>
          </a:prstGeom>
          <a:noFill/>
          <a:ln w="9525">
            <a:noFill/>
            <a:miter lim="800000"/>
            <a:headEnd/>
            <a:tailEnd/>
          </a:ln>
          <a:effectLst/>
        </p:spPr>
        <p:txBody>
          <a:bodyPr wrap="none">
            <a:spAutoFit/>
          </a:bodyPr>
          <a:lstStyle/>
          <a:p>
            <a:pPr eaLnBrk="0" hangingPunct="0"/>
            <a:r>
              <a:rPr lang="sk-SK" sz="2800" b="1">
                <a:solidFill>
                  <a:srgbClr val="FF0000"/>
                </a:solidFill>
                <a:effectLst>
                  <a:outerShdw blurRad="38100" dist="38100" dir="2700000" algn="tl">
                    <a:srgbClr val="000000"/>
                  </a:outerShdw>
                </a:effectLst>
                <a:latin typeface="Arial" charset="0"/>
                <a:sym typeface="Symbol" pitchFamily="18" charset="2"/>
              </a:rPr>
              <a:t>Cosequences of brain ischemia</a:t>
            </a:r>
          </a:p>
        </p:txBody>
      </p:sp>
      <p:sp>
        <p:nvSpPr>
          <p:cNvPr id="37" name="Text Box 33"/>
          <p:cNvSpPr txBox="1">
            <a:spLocks noChangeArrowheads="1"/>
          </p:cNvSpPr>
          <p:nvPr/>
        </p:nvSpPr>
        <p:spPr bwMode="auto">
          <a:xfrm>
            <a:off x="8087808" y="2819400"/>
            <a:ext cx="1935145" cy="707886"/>
          </a:xfrm>
          <a:prstGeom prst="rect">
            <a:avLst/>
          </a:prstGeom>
          <a:noFill/>
          <a:ln w="9525">
            <a:noFill/>
            <a:miter lim="800000"/>
            <a:headEnd/>
            <a:tailEnd/>
          </a:ln>
          <a:effectLst/>
        </p:spPr>
        <p:txBody>
          <a:bodyPr wrap="none">
            <a:spAutoFit/>
          </a:bodyPr>
          <a:lstStyle/>
          <a:p>
            <a:pPr eaLnBrk="0" hangingPunct="0"/>
            <a:r>
              <a:rPr lang="en-US" sz="2000" b="1" dirty="0" smtClean="0">
                <a:solidFill>
                  <a:srgbClr val="FF0000"/>
                </a:solidFill>
                <a:effectLst>
                  <a:outerShdw blurRad="38100" dist="38100" dir="2700000" algn="tl">
                    <a:srgbClr val="000000"/>
                  </a:outerShdw>
                </a:effectLst>
                <a:latin typeface="Arial" charset="0"/>
                <a:cs typeface="Arial" charset="0"/>
                <a:sym typeface="Symbol" pitchFamily="18" charset="2"/>
              </a:rPr>
              <a:t>Mitochondrial </a:t>
            </a:r>
          </a:p>
          <a:p>
            <a:pPr eaLnBrk="0" hangingPunct="0"/>
            <a:r>
              <a:rPr lang="en-US" sz="2000" b="1" dirty="0" smtClean="0">
                <a:solidFill>
                  <a:srgbClr val="FF0000"/>
                </a:solidFill>
                <a:effectLst>
                  <a:outerShdw blurRad="38100" dist="38100" dir="2700000" algn="tl">
                    <a:srgbClr val="000000"/>
                  </a:outerShdw>
                </a:effectLst>
                <a:latin typeface="Arial" charset="0"/>
                <a:cs typeface="Arial" charset="0"/>
                <a:sym typeface="Symbol" pitchFamily="18" charset="2"/>
              </a:rPr>
              <a:t>dysfunction</a:t>
            </a:r>
            <a:endParaRPr lang="sk-SK" sz="2000" b="1" dirty="0">
              <a:solidFill>
                <a:srgbClr val="FF0000"/>
              </a:solidFill>
              <a:effectLst>
                <a:outerShdw blurRad="38100" dist="38100" dir="2700000" algn="tl">
                  <a:srgbClr val="000000"/>
                </a:outerShdw>
              </a:effectLst>
              <a:latin typeface="Arial" charset="0"/>
              <a:cs typeface="Arial" charset="0"/>
              <a:sym typeface="Symbol" pitchFamily="18" charset="2"/>
            </a:endParaRPr>
          </a:p>
        </p:txBody>
      </p:sp>
      <p:sp>
        <p:nvSpPr>
          <p:cNvPr id="30" name="Text Box 34"/>
          <p:cNvSpPr txBox="1">
            <a:spLocks noChangeArrowheads="1"/>
          </p:cNvSpPr>
          <p:nvPr/>
        </p:nvSpPr>
        <p:spPr bwMode="auto">
          <a:xfrm>
            <a:off x="2336800" y="6381690"/>
            <a:ext cx="7112000" cy="400110"/>
          </a:xfrm>
          <a:prstGeom prst="rect">
            <a:avLst/>
          </a:prstGeom>
          <a:noFill/>
          <a:ln w="9525">
            <a:noFill/>
            <a:miter lim="800000"/>
            <a:headEnd/>
            <a:tailEnd/>
          </a:ln>
          <a:effectLst/>
        </p:spPr>
        <p:txBody>
          <a:bodyPr wrap="square">
            <a:spAutoFit/>
          </a:bodyPr>
          <a:lstStyle/>
          <a:p>
            <a:pPr algn="ctr" eaLnBrk="0" hangingPunct="0"/>
            <a:r>
              <a:rPr lang="en-US" sz="2000" b="1" dirty="0" smtClean="0">
                <a:solidFill>
                  <a:srgbClr val="FF0000"/>
                </a:solidFill>
                <a:effectLst>
                  <a:outerShdw blurRad="38100" dist="38100" dir="2700000" algn="tl">
                    <a:srgbClr val="000000"/>
                  </a:outerShdw>
                </a:effectLst>
                <a:latin typeface="Arial" charset="0"/>
                <a:cs typeface="Arial" charset="0"/>
                <a:sym typeface="Symbol" pitchFamily="18" charset="2"/>
              </a:rPr>
              <a:t>Cell Death</a:t>
            </a:r>
            <a:endParaRPr lang="sk-SK" sz="2000" b="1" dirty="0">
              <a:solidFill>
                <a:srgbClr val="FF0000"/>
              </a:solidFill>
              <a:effectLst>
                <a:outerShdw blurRad="38100" dist="38100" dir="2700000" algn="tl">
                  <a:srgbClr val="000000"/>
                </a:outerShdw>
              </a:effectLst>
              <a:latin typeface="Arial" charset="0"/>
              <a:cs typeface="Arial" charset="0"/>
              <a:sym typeface="Symbol" pitchFamily="18" charset="2"/>
            </a:endParaRPr>
          </a:p>
        </p:txBody>
      </p:sp>
      <p:sp>
        <p:nvSpPr>
          <p:cNvPr id="31" name="Line 13"/>
          <p:cNvSpPr>
            <a:spLocks noChangeShapeType="1"/>
          </p:cNvSpPr>
          <p:nvPr/>
        </p:nvSpPr>
        <p:spPr bwMode="auto">
          <a:xfrm flipH="1">
            <a:off x="2540000" y="1447800"/>
            <a:ext cx="2235200" cy="1066800"/>
          </a:xfrm>
          <a:prstGeom prst="line">
            <a:avLst/>
          </a:prstGeom>
          <a:noFill/>
          <a:ln w="38100">
            <a:solidFill>
              <a:srgbClr val="FF0000"/>
            </a:solidFill>
            <a:round/>
            <a:headEnd/>
            <a:tailEnd type="triangle" w="med" len="med"/>
          </a:ln>
          <a:effectLst/>
        </p:spPr>
        <p:txBody>
          <a:bodyPr wrap="none"/>
          <a:lstStyle/>
          <a:p>
            <a:endParaRPr lang="en-US" b="1"/>
          </a:p>
        </p:txBody>
      </p:sp>
      <p:sp>
        <p:nvSpPr>
          <p:cNvPr id="32" name="Line 13"/>
          <p:cNvSpPr>
            <a:spLocks noChangeShapeType="1"/>
          </p:cNvSpPr>
          <p:nvPr/>
        </p:nvSpPr>
        <p:spPr bwMode="auto">
          <a:xfrm>
            <a:off x="4775200" y="1447800"/>
            <a:ext cx="812800" cy="1295400"/>
          </a:xfrm>
          <a:prstGeom prst="line">
            <a:avLst/>
          </a:prstGeom>
          <a:noFill/>
          <a:ln w="38100">
            <a:solidFill>
              <a:srgbClr val="FF0000"/>
            </a:solidFill>
            <a:round/>
            <a:headEnd/>
            <a:tailEnd type="triangle" w="med" len="med"/>
          </a:ln>
          <a:effectLst/>
        </p:spPr>
        <p:txBody>
          <a:bodyPr wrap="none"/>
          <a:lstStyle/>
          <a:p>
            <a:endParaRPr lang="en-US" b="1"/>
          </a:p>
        </p:txBody>
      </p:sp>
      <p:sp>
        <p:nvSpPr>
          <p:cNvPr id="33" name="Line 13"/>
          <p:cNvSpPr>
            <a:spLocks noChangeShapeType="1"/>
          </p:cNvSpPr>
          <p:nvPr/>
        </p:nvSpPr>
        <p:spPr bwMode="auto">
          <a:xfrm>
            <a:off x="4775200" y="1447800"/>
            <a:ext cx="3759200" cy="1295400"/>
          </a:xfrm>
          <a:prstGeom prst="line">
            <a:avLst/>
          </a:prstGeom>
          <a:noFill/>
          <a:ln w="38100">
            <a:solidFill>
              <a:srgbClr val="FF0000"/>
            </a:solidFill>
            <a:round/>
            <a:headEnd/>
            <a:tailEnd type="triangle" w="med" len="med"/>
          </a:ln>
          <a:effectLst/>
        </p:spPr>
        <p:txBody>
          <a:bodyPr wrap="none"/>
          <a:lstStyle/>
          <a:p>
            <a:endParaRPr lang="en-US" b="1"/>
          </a:p>
        </p:txBody>
      </p:sp>
      <p:sp>
        <p:nvSpPr>
          <p:cNvPr id="34" name="Line 13"/>
          <p:cNvSpPr>
            <a:spLocks noChangeShapeType="1"/>
          </p:cNvSpPr>
          <p:nvPr/>
        </p:nvSpPr>
        <p:spPr bwMode="auto">
          <a:xfrm>
            <a:off x="5486401" y="3505200"/>
            <a:ext cx="60959" cy="838200"/>
          </a:xfrm>
          <a:prstGeom prst="line">
            <a:avLst/>
          </a:prstGeom>
          <a:noFill/>
          <a:ln w="38100">
            <a:solidFill>
              <a:srgbClr val="FF0000"/>
            </a:solidFill>
            <a:round/>
            <a:headEnd/>
            <a:tailEnd type="triangle" w="med" len="med"/>
          </a:ln>
          <a:effectLst/>
        </p:spPr>
        <p:txBody>
          <a:bodyPr wrap="none"/>
          <a:lstStyle/>
          <a:p>
            <a:endParaRPr lang="en-US" b="1"/>
          </a:p>
        </p:txBody>
      </p:sp>
      <p:sp>
        <p:nvSpPr>
          <p:cNvPr id="35" name="Line 13"/>
          <p:cNvSpPr>
            <a:spLocks noChangeShapeType="1"/>
          </p:cNvSpPr>
          <p:nvPr/>
        </p:nvSpPr>
        <p:spPr bwMode="auto">
          <a:xfrm flipH="1">
            <a:off x="5791200" y="3581400"/>
            <a:ext cx="3251200" cy="762000"/>
          </a:xfrm>
          <a:prstGeom prst="line">
            <a:avLst/>
          </a:prstGeom>
          <a:noFill/>
          <a:ln w="38100">
            <a:solidFill>
              <a:srgbClr val="FF0000"/>
            </a:solidFill>
            <a:round/>
            <a:headEnd/>
            <a:tailEnd type="triangle" w="med" len="med"/>
          </a:ln>
          <a:effectLst/>
        </p:spPr>
        <p:txBody>
          <a:bodyPr wrap="none"/>
          <a:lstStyle/>
          <a:p>
            <a:endParaRPr lang="en-US" b="1"/>
          </a:p>
        </p:txBody>
      </p:sp>
      <p:sp>
        <p:nvSpPr>
          <p:cNvPr id="36" name="Line 13"/>
          <p:cNvSpPr>
            <a:spLocks noChangeShapeType="1"/>
          </p:cNvSpPr>
          <p:nvPr/>
        </p:nvSpPr>
        <p:spPr bwMode="auto">
          <a:xfrm>
            <a:off x="2235200" y="3657600"/>
            <a:ext cx="2946400" cy="685800"/>
          </a:xfrm>
          <a:prstGeom prst="line">
            <a:avLst/>
          </a:prstGeom>
          <a:noFill/>
          <a:ln w="38100">
            <a:solidFill>
              <a:srgbClr val="FF0000"/>
            </a:solidFill>
            <a:round/>
            <a:headEnd/>
            <a:tailEnd type="triangle" w="med" len="med"/>
          </a:ln>
          <a:effectLst/>
        </p:spPr>
        <p:txBody>
          <a:bodyPr wrap="none"/>
          <a:lstStyle/>
          <a:p>
            <a:endParaRPr lang="en-US" b="1"/>
          </a:p>
        </p:txBody>
      </p:sp>
      <p:sp>
        <p:nvSpPr>
          <p:cNvPr id="38" name="Line 13"/>
          <p:cNvSpPr>
            <a:spLocks noChangeShapeType="1"/>
          </p:cNvSpPr>
          <p:nvPr/>
        </p:nvSpPr>
        <p:spPr bwMode="auto">
          <a:xfrm flipH="1">
            <a:off x="5323842" y="5029200"/>
            <a:ext cx="60959" cy="609600"/>
          </a:xfrm>
          <a:prstGeom prst="line">
            <a:avLst/>
          </a:prstGeom>
          <a:noFill/>
          <a:ln w="38100">
            <a:solidFill>
              <a:srgbClr val="FF0000"/>
            </a:solidFill>
            <a:round/>
            <a:headEnd/>
            <a:tailEnd type="triangle" w="med" len="med"/>
          </a:ln>
          <a:effectLst/>
        </p:spPr>
        <p:txBody>
          <a:bodyPr wrap="none"/>
          <a:lstStyle/>
          <a:p>
            <a:endParaRPr lang="en-US" b="1"/>
          </a:p>
        </p:txBody>
      </p:sp>
      <p:sp>
        <p:nvSpPr>
          <p:cNvPr id="39" name="Line 13"/>
          <p:cNvSpPr>
            <a:spLocks noChangeShapeType="1"/>
          </p:cNvSpPr>
          <p:nvPr/>
        </p:nvSpPr>
        <p:spPr bwMode="auto">
          <a:xfrm>
            <a:off x="5791198" y="5943600"/>
            <a:ext cx="60959" cy="457200"/>
          </a:xfrm>
          <a:prstGeom prst="line">
            <a:avLst/>
          </a:prstGeom>
          <a:noFill/>
          <a:ln w="38100">
            <a:solidFill>
              <a:srgbClr val="FF0000"/>
            </a:solidFill>
            <a:round/>
            <a:headEnd/>
            <a:tailEnd type="triangle" w="med" len="med"/>
          </a:ln>
          <a:effectLst/>
        </p:spPr>
        <p:txBody>
          <a:bodyPr wrap="none"/>
          <a:lstStyle/>
          <a:p>
            <a:endParaRPr lang="en-US"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FF00"/>
                </a:solidFill>
              </a:rPr>
              <a:t>Type of Neuronal Death in Ischemia</a:t>
            </a:r>
            <a:endParaRPr lang="en-US" dirty="0">
              <a:solidFill>
                <a:srgbClr val="FFFF00"/>
              </a:solidFill>
            </a:endParaRPr>
          </a:p>
        </p:txBody>
      </p:sp>
      <p:sp>
        <p:nvSpPr>
          <p:cNvPr id="9" name="Content Placeholder 8"/>
          <p:cNvSpPr>
            <a:spLocks noGrp="1"/>
          </p:cNvSpPr>
          <p:nvPr>
            <p:ph sz="half" idx="2"/>
          </p:nvPr>
        </p:nvSpPr>
        <p:spPr>
          <a:xfrm>
            <a:off x="210312" y="1676400"/>
            <a:ext cx="10965688" cy="4870704"/>
          </a:xfrm>
        </p:spPr>
        <p:txBody>
          <a:bodyPr>
            <a:normAutofit/>
          </a:bodyPr>
          <a:lstStyle/>
          <a:p>
            <a:pPr marL="514350" indent="-514350">
              <a:buAutoNum type="arabicPeriod"/>
            </a:pPr>
            <a:r>
              <a:rPr lang="en-US" dirty="0" smtClean="0"/>
              <a:t>Coagulation necrosis – Which occurs rapidly due to energy failure.</a:t>
            </a:r>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r>
              <a:rPr lang="en-US" dirty="0" smtClean="0"/>
              <a:t>Apoptotic pathway – programmed cell death ex. In ischemic penumbra, cells die days to weeks later.</a:t>
            </a:r>
          </a:p>
          <a:p>
            <a:pPr marL="514350" indent="-514350">
              <a:buAutoNum type="arabicPeriod"/>
            </a:pP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29400" y="1764792"/>
            <a:ext cx="3968496" cy="3416808"/>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endParaRPr lang="en-US"/>
          </a:p>
        </p:txBody>
      </p:sp>
      <p:sp>
        <p:nvSpPr>
          <p:cNvPr id="240642" name="Rectangle 2"/>
          <p:cNvSpPr>
            <a:spLocks noGrp="1" noChangeArrowheads="1"/>
          </p:cNvSpPr>
          <p:nvPr>
            <p:ph type="title"/>
          </p:nvPr>
        </p:nvSpPr>
        <p:spPr>
          <a:xfrm>
            <a:off x="2514600" y="155576"/>
            <a:ext cx="8229600" cy="1139825"/>
          </a:xfrm>
        </p:spPr>
        <p:txBody>
          <a:bodyPr/>
          <a:lstStyle/>
          <a:p>
            <a:pPr algn="ctr">
              <a:defRPr/>
            </a:pPr>
            <a:r>
              <a:rPr lang="en-US" sz="2800" dirty="0">
                <a:solidFill>
                  <a:srgbClr val="00B0F0"/>
                </a:solidFill>
                <a:latin typeface="Times New Roman" pitchFamily="18" charset="0"/>
              </a:rPr>
              <a:t>STROKE IS NO.1 CAUSE OF DISABILITY &amp;                2</a:t>
            </a:r>
            <a:r>
              <a:rPr lang="en-US" sz="2800" baseline="30000" dirty="0">
                <a:solidFill>
                  <a:srgbClr val="00B0F0"/>
                </a:solidFill>
                <a:latin typeface="Times New Roman" pitchFamily="18" charset="0"/>
              </a:rPr>
              <a:t>ND</a:t>
            </a:r>
            <a:r>
              <a:rPr lang="en-US" sz="2800" dirty="0">
                <a:solidFill>
                  <a:srgbClr val="00B0F0"/>
                </a:solidFill>
                <a:latin typeface="Times New Roman" pitchFamily="18" charset="0"/>
              </a:rPr>
              <a:t> LEADING </a:t>
            </a:r>
            <a:r>
              <a:rPr lang="en-US" sz="2800" dirty="0">
                <a:solidFill>
                  <a:srgbClr val="00B0F0"/>
                </a:solidFill>
                <a:cs typeface="Consolas" pitchFamily="49" charset="0"/>
              </a:rPr>
              <a:t>CAUSE</a:t>
            </a:r>
            <a:r>
              <a:rPr lang="en-US" sz="2800" dirty="0">
                <a:solidFill>
                  <a:srgbClr val="00B0F0"/>
                </a:solidFill>
                <a:latin typeface="Times New Roman" pitchFamily="18" charset="0"/>
              </a:rPr>
              <a:t> OF DEATH WORLD WIDE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28506" y="1229709"/>
            <a:ext cx="3439022" cy="5231829"/>
          </a:xfrm>
        </p:spPr>
      </p:pic>
      <p:sp>
        <p:nvSpPr>
          <p:cNvPr id="26630" name="TextBox 3"/>
          <p:cNvSpPr txBox="1">
            <a:spLocks noChangeArrowheads="1"/>
          </p:cNvSpPr>
          <p:nvPr/>
        </p:nvSpPr>
        <p:spPr bwMode="auto">
          <a:xfrm>
            <a:off x="6858000" y="2368296"/>
            <a:ext cx="3264408" cy="1477328"/>
          </a:xfrm>
          <a:prstGeom prst="rect">
            <a:avLst/>
          </a:prstGeom>
          <a:noFill/>
          <a:ln w="9525">
            <a:noFill/>
            <a:miter lim="800000"/>
            <a:headEnd/>
            <a:tailEnd/>
          </a:ln>
        </p:spPr>
        <p:txBody>
          <a:bodyPr wrap="square">
            <a:spAutoFit/>
          </a:bodyPr>
          <a:lstStyle/>
          <a:p>
            <a:pPr eaLnBrk="0" hangingPunct="0"/>
            <a:r>
              <a:rPr lang="en-US" dirty="0">
                <a:solidFill>
                  <a:schemeClr val="bg1"/>
                </a:solidFill>
              </a:rPr>
              <a:t>In India Every half minute a person is struck by stroke !</a:t>
            </a:r>
          </a:p>
          <a:p>
            <a:pPr eaLnBrk="0" hangingPunct="0"/>
            <a:endParaRPr lang="en-US" dirty="0">
              <a:solidFill>
                <a:schemeClr val="bg1"/>
              </a:solidFill>
            </a:endParaRPr>
          </a:p>
          <a:p>
            <a:pPr eaLnBrk="0" hangingPunct="0"/>
            <a:r>
              <a:rPr lang="en-US" dirty="0">
                <a:solidFill>
                  <a:schemeClr val="bg1"/>
                </a:solidFill>
              </a:rPr>
              <a:t>Every 3 minutes someone dies of stroke!</a:t>
            </a:r>
          </a:p>
        </p:txBody>
      </p:sp>
    </p:spTree>
    <p:extLst>
      <p:ext uri="{BB962C8B-B14F-4D97-AF65-F5344CB8AC3E}">
        <p14:creationId xmlns:p14="http://schemas.microsoft.com/office/powerpoint/2010/main" xmlns="" val="4016866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r="-201" b="11250"/>
          <a:stretch>
            <a:fillRect/>
          </a:stretch>
        </p:blipFill>
        <p:spPr bwMode="auto">
          <a:xfrm>
            <a:off x="808507" y="990600"/>
            <a:ext cx="10570693" cy="4521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966076" y="1790701"/>
            <a:ext cx="2263775" cy="200025"/>
            <a:chOff x="4058" y="1568"/>
            <a:chExt cx="1426" cy="126"/>
          </a:xfrm>
        </p:grpSpPr>
        <p:sp>
          <p:nvSpPr>
            <p:cNvPr id="247811" name="Text Box 3"/>
            <p:cNvSpPr txBox="1">
              <a:spLocks noChangeArrowheads="1"/>
            </p:cNvSpPr>
            <p:nvPr/>
          </p:nvSpPr>
          <p:spPr bwMode="auto">
            <a:xfrm>
              <a:off x="4227" y="1570"/>
              <a:ext cx="1257" cy="124"/>
            </a:xfrm>
            <a:prstGeom prst="rect">
              <a:avLst/>
            </a:prstGeom>
            <a:noFill/>
            <a:ln w="9525">
              <a:noFill/>
              <a:miter lim="800000"/>
              <a:headEnd/>
              <a:tailEnd/>
            </a:ln>
            <a:effectLst/>
          </p:spPr>
          <p:txBody>
            <a:bodyPr wrap="none" lIns="0" tIns="0" rIns="0" bIns="0">
              <a:spAutoFit/>
            </a:bodyPr>
            <a:lstStyle/>
            <a:p>
              <a:pPr eaLnBrk="0" hangingPunct="0">
                <a:lnSpc>
                  <a:spcPct val="85000"/>
                </a:lnSpc>
                <a:spcBef>
                  <a:spcPct val="50000"/>
                </a:spcBef>
                <a:buClr>
                  <a:srgbClr val="FFAFD7"/>
                </a:buClr>
                <a:buFont typeface="Arial" charset="0"/>
                <a:buNone/>
              </a:pPr>
              <a:r>
                <a:rPr lang="en-US" sz="1500"/>
                <a:t>Myocardial Infarction</a:t>
              </a:r>
            </a:p>
          </p:txBody>
        </p:sp>
        <p:sp>
          <p:nvSpPr>
            <p:cNvPr id="247812" name="Rectangle 4"/>
            <p:cNvSpPr>
              <a:spLocks noChangeArrowheads="1"/>
            </p:cNvSpPr>
            <p:nvPr/>
          </p:nvSpPr>
          <p:spPr bwMode="auto">
            <a:xfrm>
              <a:off x="4058" y="1568"/>
              <a:ext cx="103" cy="103"/>
            </a:xfrm>
            <a:prstGeom prst="rect">
              <a:avLst/>
            </a:prstGeom>
            <a:solidFill>
              <a:srgbClr val="FF9900"/>
            </a:solidFill>
            <a:ln w="19050">
              <a:solidFill>
                <a:srgbClr val="993300"/>
              </a:solidFill>
              <a:miter lim="800000"/>
              <a:headEnd/>
              <a:tailEnd/>
            </a:ln>
            <a:effectLst/>
          </p:spPr>
          <p:txBody>
            <a:bodyPr wrap="none" anchor="ctr"/>
            <a:lstStyle/>
            <a:p>
              <a:endParaRPr lang="en-US"/>
            </a:p>
          </p:txBody>
        </p:sp>
      </p:grpSp>
      <p:sp>
        <p:nvSpPr>
          <p:cNvPr id="247813" name="Rectangle 5"/>
          <p:cNvSpPr>
            <a:spLocks noChangeArrowheads="1"/>
          </p:cNvSpPr>
          <p:nvPr/>
        </p:nvSpPr>
        <p:spPr bwMode="auto">
          <a:xfrm rot="-5400000">
            <a:off x="803276" y="3290888"/>
            <a:ext cx="3101975" cy="488950"/>
          </a:xfrm>
          <a:prstGeom prst="rect">
            <a:avLst/>
          </a:prstGeom>
          <a:noFill/>
          <a:ln w="9525">
            <a:noFill/>
            <a:miter lim="800000"/>
            <a:headEnd/>
            <a:tailEnd/>
          </a:ln>
          <a:effectLst/>
        </p:spPr>
        <p:txBody>
          <a:bodyPr lIns="0" tIns="0" rIns="0" bIns="0" anchor="b">
            <a:spAutoFit/>
          </a:bodyPr>
          <a:lstStyle/>
          <a:p>
            <a:pPr algn="ctr" defTabSz="893763" eaLnBrk="0" hangingPunct="0"/>
            <a:r>
              <a:rPr lang="en-GB" sz="1600"/>
              <a:t>Percent of stroke patients</a:t>
            </a:r>
            <a:br>
              <a:rPr lang="en-GB" sz="1600"/>
            </a:br>
            <a:r>
              <a:rPr lang="en-GB" sz="1600"/>
              <a:t>with subsequent events</a:t>
            </a:r>
            <a:endParaRPr lang="en-US" sz="1600"/>
          </a:p>
        </p:txBody>
      </p:sp>
      <p:sp>
        <p:nvSpPr>
          <p:cNvPr id="247814" name="Rectangle 6"/>
          <p:cNvSpPr>
            <a:spLocks noGrp="1" noChangeArrowheads="1"/>
          </p:cNvSpPr>
          <p:nvPr>
            <p:ph type="title"/>
          </p:nvPr>
        </p:nvSpPr>
        <p:spPr>
          <a:xfrm>
            <a:off x="1981200" y="-76200"/>
            <a:ext cx="8229600" cy="1143000"/>
          </a:xfrm>
        </p:spPr>
        <p:txBody>
          <a:bodyPr/>
          <a:lstStyle/>
          <a:p>
            <a:r>
              <a:rPr lang="en-GB"/>
              <a:t>Stroke Begets Stroke</a:t>
            </a:r>
            <a:endParaRPr lang="it-IT"/>
          </a:p>
        </p:txBody>
      </p:sp>
      <p:sp>
        <p:nvSpPr>
          <p:cNvPr id="247815" name="Text Box 7"/>
          <p:cNvSpPr txBox="1">
            <a:spLocks noChangeArrowheads="1"/>
          </p:cNvSpPr>
          <p:nvPr/>
        </p:nvSpPr>
        <p:spPr bwMode="auto">
          <a:xfrm>
            <a:off x="1714500" y="6183313"/>
            <a:ext cx="8770938" cy="234950"/>
          </a:xfrm>
          <a:prstGeom prst="rect">
            <a:avLst/>
          </a:prstGeom>
          <a:noFill/>
          <a:ln w="9525">
            <a:noFill/>
            <a:miter lim="800000"/>
            <a:headEnd type="none" w="sm" len="sm"/>
            <a:tailEnd type="none" w="sm" len="sm"/>
          </a:ln>
          <a:effectLst/>
        </p:spPr>
        <p:txBody>
          <a:bodyPr lIns="0" rIns="0" bIns="0">
            <a:spAutoFit/>
          </a:bodyPr>
          <a:lstStyle/>
          <a:p>
            <a:pPr algn="r" eaLnBrk="0" hangingPunct="0">
              <a:lnSpc>
                <a:spcPct val="95000"/>
              </a:lnSpc>
            </a:pPr>
            <a:r>
              <a:rPr lang="de-DE" sz="1300">
                <a:solidFill>
                  <a:schemeClr val="bg1"/>
                </a:solidFill>
              </a:rPr>
              <a:t>Albers G. </a:t>
            </a:r>
            <a:r>
              <a:rPr lang="en-US" sz="1300" i="1">
                <a:solidFill>
                  <a:schemeClr val="bg1"/>
                </a:solidFill>
              </a:rPr>
              <a:t>Neurology</a:t>
            </a:r>
            <a:r>
              <a:rPr lang="en-US" sz="1300">
                <a:solidFill>
                  <a:schemeClr val="bg1"/>
                </a:solidFill>
              </a:rPr>
              <a:t>. </a:t>
            </a:r>
            <a:r>
              <a:rPr lang="de-DE" sz="1300">
                <a:solidFill>
                  <a:schemeClr val="bg1"/>
                </a:solidFill>
              </a:rPr>
              <a:t>2000; 14(5):1022-8.</a:t>
            </a:r>
          </a:p>
        </p:txBody>
      </p:sp>
      <p:sp>
        <p:nvSpPr>
          <p:cNvPr id="247816" name="Text Box 8"/>
          <p:cNvSpPr txBox="1">
            <a:spLocks noChangeArrowheads="1"/>
          </p:cNvSpPr>
          <p:nvPr/>
        </p:nvSpPr>
        <p:spPr bwMode="auto">
          <a:xfrm>
            <a:off x="3532188" y="5197476"/>
            <a:ext cx="811212" cy="212725"/>
          </a:xfrm>
          <a:prstGeom prst="rect">
            <a:avLst/>
          </a:prstGeom>
          <a:noFill/>
          <a:ln w="9525">
            <a:noFill/>
            <a:miter lim="800000"/>
            <a:headEnd/>
            <a:tailEnd/>
          </a:ln>
          <a:effectLst/>
        </p:spPr>
        <p:txBody>
          <a:bodyPr lIns="0" tIns="0" rIns="0" bIns="0"/>
          <a:lstStyle/>
          <a:p>
            <a:pPr algn="ctr" eaLnBrk="0" hangingPunct="0"/>
            <a:r>
              <a:rPr lang="it-IT" sz="1400"/>
              <a:t>CATS</a:t>
            </a:r>
          </a:p>
        </p:txBody>
      </p:sp>
      <p:sp>
        <p:nvSpPr>
          <p:cNvPr id="247817" name="Rectangle 9"/>
          <p:cNvSpPr>
            <a:spLocks noChangeArrowheads="1"/>
          </p:cNvSpPr>
          <p:nvPr/>
        </p:nvSpPr>
        <p:spPr bwMode="auto">
          <a:xfrm>
            <a:off x="3476626" y="2328863"/>
            <a:ext cx="479425" cy="2754312"/>
          </a:xfrm>
          <a:prstGeom prst="rect">
            <a:avLst/>
          </a:prstGeom>
          <a:solidFill>
            <a:srgbClr val="99CCFF"/>
          </a:solidFill>
          <a:ln w="23813">
            <a:solidFill>
              <a:srgbClr val="666699"/>
            </a:solidFill>
            <a:miter lim="800000"/>
            <a:headEnd/>
            <a:tailEnd/>
          </a:ln>
        </p:spPr>
        <p:txBody>
          <a:bodyPr/>
          <a:lstStyle/>
          <a:p>
            <a:endParaRPr lang="en-US"/>
          </a:p>
        </p:txBody>
      </p:sp>
      <p:sp>
        <p:nvSpPr>
          <p:cNvPr id="247818" name="Rectangle 10"/>
          <p:cNvSpPr>
            <a:spLocks noChangeArrowheads="1"/>
          </p:cNvSpPr>
          <p:nvPr/>
        </p:nvSpPr>
        <p:spPr bwMode="auto">
          <a:xfrm>
            <a:off x="5138738" y="2524125"/>
            <a:ext cx="481012" cy="2559050"/>
          </a:xfrm>
          <a:prstGeom prst="rect">
            <a:avLst/>
          </a:prstGeom>
          <a:solidFill>
            <a:srgbClr val="99CCFF"/>
          </a:solidFill>
          <a:ln w="23813">
            <a:solidFill>
              <a:srgbClr val="666699"/>
            </a:solidFill>
            <a:miter lim="800000"/>
            <a:headEnd/>
            <a:tailEnd/>
          </a:ln>
        </p:spPr>
        <p:txBody>
          <a:bodyPr/>
          <a:lstStyle/>
          <a:p>
            <a:endParaRPr lang="en-US"/>
          </a:p>
        </p:txBody>
      </p:sp>
      <p:sp>
        <p:nvSpPr>
          <p:cNvPr id="247819" name="Rectangle 11"/>
          <p:cNvSpPr>
            <a:spLocks noChangeArrowheads="1"/>
          </p:cNvSpPr>
          <p:nvPr/>
        </p:nvSpPr>
        <p:spPr bwMode="auto">
          <a:xfrm>
            <a:off x="6800851" y="3119439"/>
            <a:ext cx="473075" cy="1963737"/>
          </a:xfrm>
          <a:prstGeom prst="rect">
            <a:avLst/>
          </a:prstGeom>
          <a:solidFill>
            <a:srgbClr val="99CCFF"/>
          </a:solidFill>
          <a:ln w="23813">
            <a:solidFill>
              <a:srgbClr val="666699"/>
            </a:solidFill>
            <a:miter lim="800000"/>
            <a:headEnd/>
            <a:tailEnd/>
          </a:ln>
        </p:spPr>
        <p:txBody>
          <a:bodyPr/>
          <a:lstStyle/>
          <a:p>
            <a:endParaRPr lang="en-US"/>
          </a:p>
        </p:txBody>
      </p:sp>
      <p:sp>
        <p:nvSpPr>
          <p:cNvPr id="247820" name="Rectangle 12"/>
          <p:cNvSpPr>
            <a:spLocks noChangeArrowheads="1"/>
          </p:cNvSpPr>
          <p:nvPr/>
        </p:nvSpPr>
        <p:spPr bwMode="auto">
          <a:xfrm>
            <a:off x="8455026" y="2524125"/>
            <a:ext cx="481013" cy="2559050"/>
          </a:xfrm>
          <a:prstGeom prst="rect">
            <a:avLst/>
          </a:prstGeom>
          <a:solidFill>
            <a:srgbClr val="99CCFF"/>
          </a:solidFill>
          <a:ln w="23813">
            <a:solidFill>
              <a:srgbClr val="666699"/>
            </a:solidFill>
            <a:miter lim="800000"/>
            <a:headEnd/>
            <a:tailEnd/>
          </a:ln>
        </p:spPr>
        <p:txBody>
          <a:bodyPr/>
          <a:lstStyle/>
          <a:p>
            <a:endParaRPr lang="en-US"/>
          </a:p>
        </p:txBody>
      </p:sp>
      <p:sp>
        <p:nvSpPr>
          <p:cNvPr id="247821" name="Rectangle 13"/>
          <p:cNvSpPr>
            <a:spLocks noChangeArrowheads="1"/>
          </p:cNvSpPr>
          <p:nvPr/>
        </p:nvSpPr>
        <p:spPr bwMode="auto">
          <a:xfrm>
            <a:off x="3956051" y="4495801"/>
            <a:ext cx="473075" cy="587375"/>
          </a:xfrm>
          <a:prstGeom prst="rect">
            <a:avLst/>
          </a:prstGeom>
          <a:solidFill>
            <a:srgbClr val="FF9900"/>
          </a:solidFill>
          <a:ln w="23813">
            <a:solidFill>
              <a:srgbClr val="993300"/>
            </a:solidFill>
            <a:miter lim="800000"/>
            <a:headEnd/>
            <a:tailEnd/>
          </a:ln>
        </p:spPr>
        <p:txBody>
          <a:bodyPr/>
          <a:lstStyle/>
          <a:p>
            <a:endParaRPr lang="en-US"/>
          </a:p>
        </p:txBody>
      </p:sp>
      <p:sp>
        <p:nvSpPr>
          <p:cNvPr id="247822" name="Rectangle 14"/>
          <p:cNvSpPr>
            <a:spLocks noChangeArrowheads="1"/>
          </p:cNvSpPr>
          <p:nvPr/>
        </p:nvSpPr>
        <p:spPr bwMode="auto">
          <a:xfrm>
            <a:off x="5619750" y="3705225"/>
            <a:ext cx="471488" cy="1377950"/>
          </a:xfrm>
          <a:prstGeom prst="rect">
            <a:avLst/>
          </a:prstGeom>
          <a:solidFill>
            <a:srgbClr val="FF9900"/>
          </a:solidFill>
          <a:ln w="23813">
            <a:solidFill>
              <a:srgbClr val="993300"/>
            </a:solidFill>
            <a:miter lim="800000"/>
            <a:headEnd/>
            <a:tailEnd/>
          </a:ln>
        </p:spPr>
        <p:txBody>
          <a:bodyPr/>
          <a:lstStyle/>
          <a:p>
            <a:endParaRPr lang="en-US"/>
          </a:p>
        </p:txBody>
      </p:sp>
      <p:sp>
        <p:nvSpPr>
          <p:cNvPr id="247823" name="Rectangle 15"/>
          <p:cNvSpPr>
            <a:spLocks noChangeArrowheads="1"/>
          </p:cNvSpPr>
          <p:nvPr/>
        </p:nvSpPr>
        <p:spPr bwMode="auto">
          <a:xfrm>
            <a:off x="7273926" y="4691063"/>
            <a:ext cx="473075" cy="392112"/>
          </a:xfrm>
          <a:prstGeom prst="rect">
            <a:avLst/>
          </a:prstGeom>
          <a:solidFill>
            <a:srgbClr val="FF9900"/>
          </a:solidFill>
          <a:ln w="23813">
            <a:solidFill>
              <a:srgbClr val="993300"/>
            </a:solidFill>
            <a:miter lim="800000"/>
            <a:headEnd/>
            <a:tailEnd/>
          </a:ln>
        </p:spPr>
        <p:txBody>
          <a:bodyPr/>
          <a:lstStyle/>
          <a:p>
            <a:endParaRPr lang="en-US"/>
          </a:p>
        </p:txBody>
      </p:sp>
      <p:sp>
        <p:nvSpPr>
          <p:cNvPr id="247824" name="Rectangle 16"/>
          <p:cNvSpPr>
            <a:spLocks noChangeArrowheads="1"/>
          </p:cNvSpPr>
          <p:nvPr/>
        </p:nvSpPr>
        <p:spPr bwMode="auto">
          <a:xfrm>
            <a:off x="8936039" y="4495801"/>
            <a:ext cx="473075" cy="587375"/>
          </a:xfrm>
          <a:prstGeom prst="rect">
            <a:avLst/>
          </a:prstGeom>
          <a:solidFill>
            <a:srgbClr val="FF9900"/>
          </a:solidFill>
          <a:ln w="23813">
            <a:solidFill>
              <a:srgbClr val="993300"/>
            </a:solidFill>
            <a:miter lim="800000"/>
            <a:headEnd/>
            <a:tailEnd/>
          </a:ln>
        </p:spPr>
        <p:txBody>
          <a:bodyPr/>
          <a:lstStyle/>
          <a:p>
            <a:endParaRPr lang="en-US"/>
          </a:p>
        </p:txBody>
      </p:sp>
      <p:sp>
        <p:nvSpPr>
          <p:cNvPr id="247825" name="Line 17"/>
          <p:cNvSpPr>
            <a:spLocks noChangeShapeType="1"/>
          </p:cNvSpPr>
          <p:nvPr/>
        </p:nvSpPr>
        <p:spPr bwMode="auto">
          <a:xfrm>
            <a:off x="3125789" y="1936751"/>
            <a:ext cx="1587" cy="3146425"/>
          </a:xfrm>
          <a:prstGeom prst="line">
            <a:avLst/>
          </a:prstGeom>
          <a:noFill/>
          <a:ln w="0">
            <a:solidFill>
              <a:srgbClr val="000000"/>
            </a:solidFill>
            <a:round/>
            <a:headEnd/>
            <a:tailEnd/>
          </a:ln>
        </p:spPr>
        <p:txBody>
          <a:bodyPr/>
          <a:lstStyle/>
          <a:p>
            <a:endParaRPr lang="en-US"/>
          </a:p>
        </p:txBody>
      </p:sp>
      <p:sp>
        <p:nvSpPr>
          <p:cNvPr id="247826" name="Line 18"/>
          <p:cNvSpPr>
            <a:spLocks noChangeShapeType="1"/>
          </p:cNvSpPr>
          <p:nvPr/>
        </p:nvSpPr>
        <p:spPr bwMode="auto">
          <a:xfrm>
            <a:off x="3125788" y="5083175"/>
            <a:ext cx="6642100" cy="1588"/>
          </a:xfrm>
          <a:prstGeom prst="line">
            <a:avLst/>
          </a:prstGeom>
          <a:noFill/>
          <a:ln w="23813">
            <a:solidFill>
              <a:srgbClr val="000000"/>
            </a:solidFill>
            <a:round/>
            <a:headEnd/>
            <a:tailEnd/>
          </a:ln>
        </p:spPr>
        <p:txBody>
          <a:bodyPr/>
          <a:lstStyle/>
          <a:p>
            <a:endParaRPr lang="en-US"/>
          </a:p>
        </p:txBody>
      </p:sp>
      <p:sp>
        <p:nvSpPr>
          <p:cNvPr id="247827" name="Rectangle 19"/>
          <p:cNvSpPr>
            <a:spLocks noChangeArrowheads="1"/>
          </p:cNvSpPr>
          <p:nvPr/>
        </p:nvSpPr>
        <p:spPr bwMode="auto">
          <a:xfrm>
            <a:off x="2905125" y="4984750"/>
            <a:ext cx="99386" cy="21544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0</a:t>
            </a:r>
            <a:endParaRPr lang="en-US" sz="2400"/>
          </a:p>
        </p:txBody>
      </p:sp>
      <p:sp>
        <p:nvSpPr>
          <p:cNvPr id="247828" name="Rectangle 20"/>
          <p:cNvSpPr>
            <a:spLocks noChangeArrowheads="1"/>
          </p:cNvSpPr>
          <p:nvPr/>
        </p:nvSpPr>
        <p:spPr bwMode="auto">
          <a:xfrm>
            <a:off x="2905125" y="4594225"/>
            <a:ext cx="99386" cy="21544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2</a:t>
            </a:r>
            <a:endParaRPr lang="en-US" sz="2400"/>
          </a:p>
        </p:txBody>
      </p:sp>
      <p:sp>
        <p:nvSpPr>
          <p:cNvPr id="247829" name="Rectangle 21"/>
          <p:cNvSpPr>
            <a:spLocks noChangeArrowheads="1"/>
          </p:cNvSpPr>
          <p:nvPr/>
        </p:nvSpPr>
        <p:spPr bwMode="auto">
          <a:xfrm>
            <a:off x="2905125" y="4202113"/>
            <a:ext cx="99386" cy="21544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4</a:t>
            </a:r>
            <a:endParaRPr lang="en-US" sz="2400"/>
          </a:p>
        </p:txBody>
      </p:sp>
      <p:sp>
        <p:nvSpPr>
          <p:cNvPr id="247830" name="Rectangle 22"/>
          <p:cNvSpPr>
            <a:spLocks noChangeArrowheads="1"/>
          </p:cNvSpPr>
          <p:nvPr/>
        </p:nvSpPr>
        <p:spPr bwMode="auto">
          <a:xfrm>
            <a:off x="2905125" y="3803650"/>
            <a:ext cx="99386" cy="21544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6</a:t>
            </a:r>
            <a:endParaRPr lang="en-US" sz="2400"/>
          </a:p>
        </p:txBody>
      </p:sp>
      <p:sp>
        <p:nvSpPr>
          <p:cNvPr id="247831" name="Rectangle 23"/>
          <p:cNvSpPr>
            <a:spLocks noChangeArrowheads="1"/>
          </p:cNvSpPr>
          <p:nvPr/>
        </p:nvSpPr>
        <p:spPr bwMode="auto">
          <a:xfrm>
            <a:off x="2905125" y="3411538"/>
            <a:ext cx="99386" cy="21544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8</a:t>
            </a:r>
            <a:endParaRPr lang="en-US" sz="2400"/>
          </a:p>
        </p:txBody>
      </p:sp>
      <p:sp>
        <p:nvSpPr>
          <p:cNvPr id="247832" name="Rectangle 24"/>
          <p:cNvSpPr>
            <a:spLocks noChangeArrowheads="1"/>
          </p:cNvSpPr>
          <p:nvPr/>
        </p:nvSpPr>
        <p:spPr bwMode="auto">
          <a:xfrm>
            <a:off x="2808288" y="3021013"/>
            <a:ext cx="198772" cy="21544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10</a:t>
            </a:r>
            <a:endParaRPr lang="en-US" sz="2400"/>
          </a:p>
        </p:txBody>
      </p:sp>
      <p:sp>
        <p:nvSpPr>
          <p:cNvPr id="247833" name="Rectangle 25"/>
          <p:cNvSpPr>
            <a:spLocks noChangeArrowheads="1"/>
          </p:cNvSpPr>
          <p:nvPr/>
        </p:nvSpPr>
        <p:spPr bwMode="auto">
          <a:xfrm>
            <a:off x="2808288" y="2630488"/>
            <a:ext cx="198772" cy="21544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12</a:t>
            </a:r>
            <a:endParaRPr lang="en-US" sz="2400"/>
          </a:p>
        </p:txBody>
      </p:sp>
      <p:sp>
        <p:nvSpPr>
          <p:cNvPr id="247834" name="Rectangle 26"/>
          <p:cNvSpPr>
            <a:spLocks noChangeArrowheads="1"/>
          </p:cNvSpPr>
          <p:nvPr/>
        </p:nvSpPr>
        <p:spPr bwMode="auto">
          <a:xfrm>
            <a:off x="2808288" y="2230438"/>
            <a:ext cx="198772" cy="21544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14</a:t>
            </a:r>
            <a:endParaRPr lang="en-US" sz="2400"/>
          </a:p>
        </p:txBody>
      </p:sp>
      <p:sp>
        <p:nvSpPr>
          <p:cNvPr id="247835" name="Rectangle 27"/>
          <p:cNvSpPr>
            <a:spLocks noChangeArrowheads="1"/>
          </p:cNvSpPr>
          <p:nvPr/>
        </p:nvSpPr>
        <p:spPr bwMode="auto">
          <a:xfrm>
            <a:off x="2808288" y="1839913"/>
            <a:ext cx="198772" cy="21544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16</a:t>
            </a:r>
            <a:endParaRPr lang="en-US" sz="2400"/>
          </a:p>
        </p:txBody>
      </p:sp>
      <p:sp>
        <p:nvSpPr>
          <p:cNvPr id="247836" name="Text Box 28"/>
          <p:cNvSpPr txBox="1">
            <a:spLocks noChangeArrowheads="1"/>
          </p:cNvSpPr>
          <p:nvPr/>
        </p:nvSpPr>
        <p:spPr bwMode="auto">
          <a:xfrm>
            <a:off x="5224463" y="5197476"/>
            <a:ext cx="811212" cy="212725"/>
          </a:xfrm>
          <a:prstGeom prst="rect">
            <a:avLst/>
          </a:prstGeom>
          <a:noFill/>
          <a:ln w="9525">
            <a:noFill/>
            <a:miter lim="800000"/>
            <a:headEnd/>
            <a:tailEnd/>
          </a:ln>
          <a:effectLst/>
        </p:spPr>
        <p:txBody>
          <a:bodyPr lIns="0" tIns="0" rIns="0" bIns="0"/>
          <a:lstStyle/>
          <a:p>
            <a:pPr algn="ctr" eaLnBrk="0" hangingPunct="0"/>
            <a:r>
              <a:rPr lang="it-IT" sz="1400"/>
              <a:t>TASS</a:t>
            </a:r>
          </a:p>
        </p:txBody>
      </p:sp>
      <p:sp>
        <p:nvSpPr>
          <p:cNvPr id="247837" name="Text Box 29"/>
          <p:cNvSpPr txBox="1">
            <a:spLocks noChangeArrowheads="1"/>
          </p:cNvSpPr>
          <p:nvPr/>
        </p:nvSpPr>
        <p:spPr bwMode="auto">
          <a:xfrm>
            <a:off x="6878638" y="5197476"/>
            <a:ext cx="811212" cy="212725"/>
          </a:xfrm>
          <a:prstGeom prst="rect">
            <a:avLst/>
          </a:prstGeom>
          <a:noFill/>
          <a:ln w="9525">
            <a:noFill/>
            <a:miter lim="800000"/>
            <a:headEnd/>
            <a:tailEnd/>
          </a:ln>
          <a:effectLst/>
        </p:spPr>
        <p:txBody>
          <a:bodyPr lIns="0" tIns="0" rIns="0" bIns="0"/>
          <a:lstStyle/>
          <a:p>
            <a:pPr algn="ctr" eaLnBrk="0" hangingPunct="0"/>
            <a:r>
              <a:rPr lang="it-IT" sz="1400"/>
              <a:t>CAPRIE*</a:t>
            </a:r>
          </a:p>
        </p:txBody>
      </p:sp>
      <p:sp>
        <p:nvSpPr>
          <p:cNvPr id="247838" name="Text Box 30"/>
          <p:cNvSpPr txBox="1">
            <a:spLocks noChangeArrowheads="1"/>
          </p:cNvSpPr>
          <p:nvPr/>
        </p:nvSpPr>
        <p:spPr bwMode="auto">
          <a:xfrm>
            <a:off x="8558213" y="5197476"/>
            <a:ext cx="811212" cy="212725"/>
          </a:xfrm>
          <a:prstGeom prst="rect">
            <a:avLst/>
          </a:prstGeom>
          <a:noFill/>
          <a:ln w="9525">
            <a:noFill/>
            <a:miter lim="800000"/>
            <a:headEnd/>
            <a:tailEnd/>
          </a:ln>
          <a:effectLst/>
        </p:spPr>
        <p:txBody>
          <a:bodyPr lIns="0" tIns="0" rIns="0" bIns="0"/>
          <a:lstStyle/>
          <a:p>
            <a:pPr algn="ctr" eaLnBrk="0" hangingPunct="0"/>
            <a:r>
              <a:rPr lang="it-IT" sz="1400"/>
              <a:t>ESPS 2</a:t>
            </a:r>
          </a:p>
        </p:txBody>
      </p:sp>
      <p:grpSp>
        <p:nvGrpSpPr>
          <p:cNvPr id="3" name="Group 31"/>
          <p:cNvGrpSpPr>
            <a:grpSpLocks/>
          </p:cNvGrpSpPr>
          <p:nvPr/>
        </p:nvGrpSpPr>
        <p:grpSpPr bwMode="auto">
          <a:xfrm>
            <a:off x="6899276" y="1784351"/>
            <a:ext cx="835025" cy="200025"/>
            <a:chOff x="4058" y="1394"/>
            <a:chExt cx="526" cy="126"/>
          </a:xfrm>
        </p:grpSpPr>
        <p:sp>
          <p:nvSpPr>
            <p:cNvPr id="247840" name="Text Box 32"/>
            <p:cNvSpPr txBox="1">
              <a:spLocks noChangeArrowheads="1"/>
            </p:cNvSpPr>
            <p:nvPr/>
          </p:nvSpPr>
          <p:spPr bwMode="auto">
            <a:xfrm>
              <a:off x="4227" y="1396"/>
              <a:ext cx="357" cy="124"/>
            </a:xfrm>
            <a:prstGeom prst="rect">
              <a:avLst/>
            </a:prstGeom>
            <a:noFill/>
            <a:ln w="9525">
              <a:noFill/>
              <a:miter lim="800000"/>
              <a:headEnd/>
              <a:tailEnd/>
            </a:ln>
            <a:effectLst/>
          </p:spPr>
          <p:txBody>
            <a:bodyPr wrap="none" lIns="0" tIns="0" rIns="0" bIns="0">
              <a:spAutoFit/>
            </a:bodyPr>
            <a:lstStyle/>
            <a:p>
              <a:pPr eaLnBrk="0" hangingPunct="0">
                <a:lnSpc>
                  <a:spcPct val="85000"/>
                </a:lnSpc>
                <a:spcBef>
                  <a:spcPct val="50000"/>
                </a:spcBef>
                <a:buClr>
                  <a:srgbClr val="FFAFD7"/>
                </a:buClr>
                <a:buFont typeface="Arial" charset="0"/>
                <a:buNone/>
              </a:pPr>
              <a:r>
                <a:rPr lang="en-US" sz="1500"/>
                <a:t>Stroke</a:t>
              </a:r>
            </a:p>
          </p:txBody>
        </p:sp>
        <p:sp>
          <p:nvSpPr>
            <p:cNvPr id="247841" name="Rectangle 33"/>
            <p:cNvSpPr>
              <a:spLocks noChangeArrowheads="1"/>
            </p:cNvSpPr>
            <p:nvPr/>
          </p:nvSpPr>
          <p:spPr bwMode="auto">
            <a:xfrm>
              <a:off x="4058" y="1394"/>
              <a:ext cx="103" cy="103"/>
            </a:xfrm>
            <a:prstGeom prst="rect">
              <a:avLst/>
            </a:prstGeom>
            <a:solidFill>
              <a:srgbClr val="99CCFF"/>
            </a:solidFill>
            <a:ln w="19050">
              <a:solidFill>
                <a:srgbClr val="666699"/>
              </a:solidFill>
              <a:miter lim="800000"/>
              <a:headEnd/>
              <a:tailEnd/>
            </a:ln>
            <a:effectLst/>
          </p:spPr>
          <p:txBody>
            <a:bodyPr wrap="none" anchor="ctr"/>
            <a:lstStyle/>
            <a:p>
              <a:endParaRPr lang="en-US"/>
            </a:p>
          </p:txBody>
        </p:sp>
      </p:grpSp>
      <p:sp>
        <p:nvSpPr>
          <p:cNvPr id="247842" name="Text Box 34"/>
          <p:cNvSpPr txBox="1">
            <a:spLocks noChangeArrowheads="1"/>
          </p:cNvSpPr>
          <p:nvPr/>
        </p:nvSpPr>
        <p:spPr bwMode="auto">
          <a:xfrm>
            <a:off x="3531114" y="2081214"/>
            <a:ext cx="386323" cy="246221"/>
          </a:xfrm>
          <a:prstGeom prst="rect">
            <a:avLst/>
          </a:prstGeom>
          <a:noFill/>
          <a:ln w="9525">
            <a:noFill/>
            <a:miter lim="800000"/>
            <a:headEnd/>
            <a:tailEnd/>
          </a:ln>
          <a:effectLst/>
        </p:spPr>
        <p:txBody>
          <a:bodyPr wrap="none" lIns="0" tIns="0" rIns="0" bIns="0">
            <a:spAutoFit/>
          </a:bodyPr>
          <a:lstStyle/>
          <a:p>
            <a:pPr algn="ctr" eaLnBrk="0" hangingPunct="0"/>
            <a:r>
              <a:rPr lang="it-IT" sz="1600"/>
              <a:t>14%</a:t>
            </a:r>
          </a:p>
        </p:txBody>
      </p:sp>
      <p:sp>
        <p:nvSpPr>
          <p:cNvPr id="247843" name="Text Box 35"/>
          <p:cNvSpPr txBox="1">
            <a:spLocks noChangeArrowheads="1"/>
          </p:cNvSpPr>
          <p:nvPr/>
        </p:nvSpPr>
        <p:spPr bwMode="auto">
          <a:xfrm>
            <a:off x="4063476" y="4244976"/>
            <a:ext cx="272510" cy="246221"/>
          </a:xfrm>
          <a:prstGeom prst="rect">
            <a:avLst/>
          </a:prstGeom>
          <a:noFill/>
          <a:ln w="9525">
            <a:noFill/>
            <a:miter lim="800000"/>
            <a:headEnd/>
            <a:tailEnd/>
          </a:ln>
          <a:effectLst/>
        </p:spPr>
        <p:txBody>
          <a:bodyPr wrap="none" lIns="0" tIns="0" rIns="0" bIns="0">
            <a:spAutoFit/>
          </a:bodyPr>
          <a:lstStyle/>
          <a:p>
            <a:pPr algn="ctr" eaLnBrk="0" hangingPunct="0"/>
            <a:r>
              <a:rPr lang="it-IT" sz="1600"/>
              <a:t>3%</a:t>
            </a:r>
          </a:p>
        </p:txBody>
      </p:sp>
      <p:sp>
        <p:nvSpPr>
          <p:cNvPr id="247844" name="Text Box 36"/>
          <p:cNvSpPr txBox="1">
            <a:spLocks noChangeArrowheads="1"/>
          </p:cNvSpPr>
          <p:nvPr/>
        </p:nvSpPr>
        <p:spPr bwMode="auto">
          <a:xfrm>
            <a:off x="5178939" y="2262189"/>
            <a:ext cx="386323" cy="246221"/>
          </a:xfrm>
          <a:prstGeom prst="rect">
            <a:avLst/>
          </a:prstGeom>
          <a:noFill/>
          <a:ln w="9525">
            <a:noFill/>
            <a:miter lim="800000"/>
            <a:headEnd/>
            <a:tailEnd/>
          </a:ln>
          <a:effectLst/>
        </p:spPr>
        <p:txBody>
          <a:bodyPr wrap="none" lIns="0" tIns="0" rIns="0" bIns="0">
            <a:spAutoFit/>
          </a:bodyPr>
          <a:lstStyle/>
          <a:p>
            <a:pPr algn="ctr" eaLnBrk="0" hangingPunct="0"/>
            <a:r>
              <a:rPr lang="it-IT" sz="1600"/>
              <a:t>13%</a:t>
            </a:r>
          </a:p>
        </p:txBody>
      </p:sp>
      <p:sp>
        <p:nvSpPr>
          <p:cNvPr id="247845" name="Text Box 37"/>
          <p:cNvSpPr txBox="1">
            <a:spLocks noChangeArrowheads="1"/>
          </p:cNvSpPr>
          <p:nvPr/>
        </p:nvSpPr>
        <p:spPr bwMode="auto">
          <a:xfrm>
            <a:off x="5730351" y="3448051"/>
            <a:ext cx="272510" cy="246221"/>
          </a:xfrm>
          <a:prstGeom prst="rect">
            <a:avLst/>
          </a:prstGeom>
          <a:noFill/>
          <a:ln w="9525">
            <a:noFill/>
            <a:miter lim="800000"/>
            <a:headEnd/>
            <a:tailEnd/>
          </a:ln>
          <a:effectLst/>
        </p:spPr>
        <p:txBody>
          <a:bodyPr wrap="none" lIns="0" tIns="0" rIns="0" bIns="0">
            <a:spAutoFit/>
          </a:bodyPr>
          <a:lstStyle/>
          <a:p>
            <a:pPr algn="ctr" eaLnBrk="0" hangingPunct="0"/>
            <a:r>
              <a:rPr lang="it-IT" sz="1600"/>
              <a:t>7%</a:t>
            </a:r>
          </a:p>
        </p:txBody>
      </p:sp>
      <p:sp>
        <p:nvSpPr>
          <p:cNvPr id="247846" name="Text Box 38"/>
          <p:cNvSpPr txBox="1">
            <a:spLocks noChangeArrowheads="1"/>
          </p:cNvSpPr>
          <p:nvPr/>
        </p:nvSpPr>
        <p:spPr bwMode="auto">
          <a:xfrm>
            <a:off x="6839464" y="2849564"/>
            <a:ext cx="386323" cy="246221"/>
          </a:xfrm>
          <a:prstGeom prst="rect">
            <a:avLst/>
          </a:prstGeom>
          <a:noFill/>
          <a:ln w="9525">
            <a:noFill/>
            <a:miter lim="800000"/>
            <a:headEnd/>
            <a:tailEnd/>
          </a:ln>
          <a:effectLst/>
        </p:spPr>
        <p:txBody>
          <a:bodyPr wrap="none" lIns="0" tIns="0" rIns="0" bIns="0">
            <a:spAutoFit/>
          </a:bodyPr>
          <a:lstStyle/>
          <a:p>
            <a:pPr algn="ctr" eaLnBrk="0" hangingPunct="0"/>
            <a:r>
              <a:rPr lang="it-IT" sz="1600"/>
              <a:t>10%</a:t>
            </a:r>
          </a:p>
        </p:txBody>
      </p:sp>
      <p:sp>
        <p:nvSpPr>
          <p:cNvPr id="247847" name="Text Box 39"/>
          <p:cNvSpPr txBox="1">
            <a:spLocks noChangeArrowheads="1"/>
          </p:cNvSpPr>
          <p:nvPr/>
        </p:nvSpPr>
        <p:spPr bwMode="auto">
          <a:xfrm>
            <a:off x="7379764" y="4427539"/>
            <a:ext cx="272510" cy="246221"/>
          </a:xfrm>
          <a:prstGeom prst="rect">
            <a:avLst/>
          </a:prstGeom>
          <a:noFill/>
          <a:ln w="9525">
            <a:noFill/>
            <a:miter lim="800000"/>
            <a:headEnd/>
            <a:tailEnd/>
          </a:ln>
          <a:effectLst/>
        </p:spPr>
        <p:txBody>
          <a:bodyPr wrap="none" lIns="0" tIns="0" rIns="0" bIns="0">
            <a:spAutoFit/>
          </a:bodyPr>
          <a:lstStyle/>
          <a:p>
            <a:pPr algn="ctr" eaLnBrk="0" hangingPunct="0"/>
            <a:r>
              <a:rPr lang="it-IT" sz="1600"/>
              <a:t>2%</a:t>
            </a:r>
          </a:p>
        </p:txBody>
      </p:sp>
      <p:sp>
        <p:nvSpPr>
          <p:cNvPr id="247848" name="Text Box 40"/>
          <p:cNvSpPr txBox="1">
            <a:spLocks noChangeArrowheads="1"/>
          </p:cNvSpPr>
          <p:nvPr/>
        </p:nvSpPr>
        <p:spPr bwMode="auto">
          <a:xfrm>
            <a:off x="8496814" y="2263776"/>
            <a:ext cx="386323" cy="246221"/>
          </a:xfrm>
          <a:prstGeom prst="rect">
            <a:avLst/>
          </a:prstGeom>
          <a:noFill/>
          <a:ln w="9525">
            <a:noFill/>
            <a:miter lim="800000"/>
            <a:headEnd/>
            <a:tailEnd/>
          </a:ln>
          <a:effectLst/>
        </p:spPr>
        <p:txBody>
          <a:bodyPr wrap="none" lIns="0" tIns="0" rIns="0" bIns="0">
            <a:spAutoFit/>
          </a:bodyPr>
          <a:lstStyle/>
          <a:p>
            <a:pPr algn="ctr" eaLnBrk="0" hangingPunct="0"/>
            <a:r>
              <a:rPr lang="it-IT" sz="1600"/>
              <a:t>13%</a:t>
            </a:r>
          </a:p>
        </p:txBody>
      </p:sp>
      <p:sp>
        <p:nvSpPr>
          <p:cNvPr id="247849" name="Text Box 41"/>
          <p:cNvSpPr txBox="1">
            <a:spLocks noChangeArrowheads="1"/>
          </p:cNvSpPr>
          <p:nvPr/>
        </p:nvSpPr>
        <p:spPr bwMode="auto">
          <a:xfrm>
            <a:off x="9041876" y="4246564"/>
            <a:ext cx="272510" cy="246221"/>
          </a:xfrm>
          <a:prstGeom prst="rect">
            <a:avLst/>
          </a:prstGeom>
          <a:noFill/>
          <a:ln w="9525">
            <a:noFill/>
            <a:miter lim="800000"/>
            <a:headEnd/>
            <a:tailEnd/>
          </a:ln>
          <a:effectLst/>
        </p:spPr>
        <p:txBody>
          <a:bodyPr wrap="none" lIns="0" tIns="0" rIns="0" bIns="0">
            <a:spAutoFit/>
          </a:bodyPr>
          <a:lstStyle/>
          <a:p>
            <a:pPr algn="ctr" eaLnBrk="0" hangingPunct="0"/>
            <a:r>
              <a:rPr lang="it-IT" sz="1600"/>
              <a:t>3%</a:t>
            </a:r>
          </a:p>
        </p:txBody>
      </p:sp>
      <p:sp>
        <p:nvSpPr>
          <p:cNvPr id="247850" name="Rectangle 42"/>
          <p:cNvSpPr>
            <a:spLocks noChangeArrowheads="1"/>
          </p:cNvSpPr>
          <p:nvPr/>
        </p:nvSpPr>
        <p:spPr bwMode="auto">
          <a:xfrm>
            <a:off x="1725614" y="5899150"/>
            <a:ext cx="8034337" cy="184666"/>
          </a:xfrm>
          <a:prstGeom prst="rect">
            <a:avLst/>
          </a:prstGeom>
          <a:noFill/>
          <a:ln w="9525">
            <a:noFill/>
            <a:miter lim="800000"/>
            <a:headEnd/>
            <a:tailEnd/>
          </a:ln>
        </p:spPr>
        <p:txBody>
          <a:bodyPr lIns="0" tIns="0" rIns="0" bIns="0">
            <a:spAutoFit/>
          </a:bodyPr>
          <a:lstStyle/>
          <a:p>
            <a:pPr eaLnBrk="0" hangingPunct="0"/>
            <a:r>
              <a:rPr lang="en-US" altLang="en-US" sz="1200"/>
              <a:t>*</a:t>
            </a:r>
            <a:r>
              <a:rPr lang="en-US" sz="1200"/>
              <a:t>Stroke patient subgroup only (n = 6,431)</a:t>
            </a:r>
          </a:p>
        </p:txBody>
      </p:sp>
      <p:sp>
        <p:nvSpPr>
          <p:cNvPr id="247851" name="Rectangle 43"/>
          <p:cNvSpPr>
            <a:spLocks noChangeArrowheads="1"/>
          </p:cNvSpPr>
          <p:nvPr/>
        </p:nvSpPr>
        <p:spPr bwMode="auto">
          <a:xfrm>
            <a:off x="2339975" y="1009650"/>
            <a:ext cx="7519988" cy="274638"/>
          </a:xfrm>
          <a:prstGeom prst="rect">
            <a:avLst/>
          </a:prstGeom>
          <a:noFill/>
          <a:ln w="9525">
            <a:noFill/>
            <a:miter lim="800000"/>
            <a:headEnd/>
            <a:tailEnd/>
          </a:ln>
          <a:effectLst/>
        </p:spPr>
        <p:txBody>
          <a:bodyPr lIns="0" tIns="0" rIns="0" bIns="0">
            <a:spAutoFit/>
          </a:bodyPr>
          <a:lstStyle/>
          <a:p>
            <a:pPr eaLnBrk="0" hangingPunct="0">
              <a:lnSpc>
                <a:spcPct val="90000"/>
              </a:lnSpc>
            </a:pPr>
            <a:r>
              <a:rPr lang="en-GB" sz="2000">
                <a:solidFill>
                  <a:srgbClr val="DF3119"/>
                </a:solidFill>
              </a:rPr>
              <a:t>Stroke patients are most at risk of another stroke</a:t>
            </a:r>
            <a:endParaRPr lang="es-ES_tradnl" sz="2000">
              <a:solidFill>
                <a:srgbClr val="DF3119"/>
              </a:solidFill>
            </a:endParaRPr>
          </a:p>
        </p:txBody>
      </p:sp>
      <p:sp>
        <p:nvSpPr>
          <p:cNvPr id="247852" name="Text Box 44"/>
          <p:cNvSpPr txBox="1">
            <a:spLocks noChangeArrowheads="1"/>
          </p:cNvSpPr>
          <p:nvPr/>
        </p:nvSpPr>
        <p:spPr bwMode="auto">
          <a:xfrm>
            <a:off x="5897563" y="5578476"/>
            <a:ext cx="811212" cy="212725"/>
          </a:xfrm>
          <a:prstGeom prst="rect">
            <a:avLst/>
          </a:prstGeom>
          <a:noFill/>
          <a:ln w="9525">
            <a:noFill/>
            <a:miter lim="800000"/>
            <a:headEnd/>
            <a:tailEnd/>
          </a:ln>
          <a:effectLst/>
        </p:spPr>
        <p:txBody>
          <a:bodyPr lIns="0" tIns="0" rIns="0" bIns="0"/>
          <a:lstStyle/>
          <a:p>
            <a:pPr algn="ctr" eaLnBrk="0" hangingPunct="0"/>
            <a:r>
              <a:rPr lang="en-GB" sz="1600"/>
              <a:t>Trials</a:t>
            </a:r>
          </a:p>
        </p:txBody>
      </p:sp>
    </p:spTree>
    <p:extLst>
      <p:ext uri="{BB962C8B-B14F-4D97-AF65-F5344CB8AC3E}">
        <p14:creationId xmlns:p14="http://schemas.microsoft.com/office/powerpoint/2010/main" xmlns="" val="2743380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TIA</a:t>
            </a:r>
            <a:br>
              <a:rPr lang="en-US" dirty="0" smtClean="0"/>
            </a:br>
            <a:r>
              <a:rPr lang="en-US" dirty="0" smtClean="0"/>
              <a:t>     </a:t>
            </a:r>
            <a:r>
              <a:rPr lang="en-US" dirty="0" smtClean="0">
                <a:solidFill>
                  <a:srgbClr val="FFFF00"/>
                </a:solidFill>
              </a:rPr>
              <a:t>TRANSIENT ISCHEMIC ATTACK</a:t>
            </a:r>
            <a:endParaRPr lang="en-US" dirty="0"/>
          </a:p>
        </p:txBody>
      </p:sp>
      <p:sp>
        <p:nvSpPr>
          <p:cNvPr id="3" name="Content Placeholder 2"/>
          <p:cNvSpPr>
            <a:spLocks noGrp="1"/>
          </p:cNvSpPr>
          <p:nvPr>
            <p:ph idx="1"/>
          </p:nvPr>
        </p:nvSpPr>
        <p:spPr/>
        <p:txBody>
          <a:bodyPr>
            <a:normAutofit fontScale="92500" lnSpcReduction="20000"/>
          </a:bodyPr>
          <a:lstStyle/>
          <a:p>
            <a:r>
              <a:rPr lang="en-US" sz="2400" b="1" u="sng" dirty="0" smtClean="0">
                <a:solidFill>
                  <a:srgbClr val="FF0000"/>
                </a:solidFill>
              </a:rPr>
              <a:t>Classical definition</a:t>
            </a:r>
            <a:r>
              <a:rPr lang="en-US" sz="2400" dirty="0" smtClean="0"/>
              <a:t>:-  </a:t>
            </a:r>
            <a:r>
              <a:rPr lang="en-US" sz="2400" dirty="0" err="1" smtClean="0"/>
              <a:t>Epiosdes</a:t>
            </a:r>
            <a:r>
              <a:rPr lang="en-US" sz="2400" dirty="0" smtClean="0"/>
              <a:t> of temporary and focal cerebral dysfunction of vascular </a:t>
            </a:r>
            <a:r>
              <a:rPr lang="en-US" sz="2400" dirty="0" err="1" smtClean="0"/>
              <a:t>origion</a:t>
            </a:r>
            <a:r>
              <a:rPr lang="en-US" sz="2400" dirty="0" smtClean="0"/>
              <a:t> usually lasting 2-3 </a:t>
            </a:r>
            <a:r>
              <a:rPr lang="en-US" sz="2400" dirty="0" err="1" smtClean="0"/>
              <a:t>mins</a:t>
            </a:r>
            <a:r>
              <a:rPr lang="en-US" sz="2400" dirty="0" smtClean="0"/>
              <a:t> </a:t>
            </a:r>
            <a:r>
              <a:rPr lang="en-US" sz="2400" dirty="0" err="1" smtClean="0"/>
              <a:t>occassionaly</a:t>
            </a:r>
            <a:r>
              <a:rPr lang="en-US" sz="2400" dirty="0" smtClean="0"/>
              <a:t> </a:t>
            </a:r>
            <a:r>
              <a:rPr lang="en-US" sz="2400" dirty="0" err="1" smtClean="0"/>
              <a:t>upto</a:t>
            </a:r>
            <a:r>
              <a:rPr lang="en-US" sz="2400" dirty="0" smtClean="0"/>
              <a:t> 24hrs with </a:t>
            </a:r>
            <a:r>
              <a:rPr lang="en-US" sz="2400" dirty="0" smtClean="0">
                <a:solidFill>
                  <a:srgbClr val="00B0F0"/>
                </a:solidFill>
              </a:rPr>
              <a:t>no residual neurological deficit  .</a:t>
            </a:r>
          </a:p>
          <a:p>
            <a:endParaRPr lang="en-US" sz="2400" dirty="0" smtClean="0">
              <a:solidFill>
                <a:srgbClr val="00B0F0"/>
              </a:solidFill>
            </a:endParaRPr>
          </a:p>
          <a:p>
            <a:r>
              <a:rPr lang="en-US" sz="2400" b="1" u="sng" dirty="0" smtClean="0">
                <a:solidFill>
                  <a:srgbClr val="FF0000"/>
                </a:solidFill>
              </a:rPr>
              <a:t>Tissue based definition </a:t>
            </a:r>
            <a:r>
              <a:rPr lang="en-US" sz="2400" dirty="0" smtClean="0"/>
              <a:t>(based on diffusion imaging):- Brief episodes of neurological dysfunction caused by focal brain or retinal ischemia, symptoms typically lasting  &lt;1hr without evidence of infarction on DWI( Diffusion weighted imaging)</a:t>
            </a:r>
          </a:p>
          <a:p>
            <a:pPr marL="0" indent="0">
              <a:buNone/>
            </a:pPr>
            <a:endParaRPr lang="en-US" sz="2400" dirty="0" smtClean="0"/>
          </a:p>
          <a:p>
            <a:r>
              <a:rPr lang="en-US" sz="2400" dirty="0" smtClean="0"/>
              <a:t>In 37-64% of TIAs DWI abnormalities positive</a:t>
            </a:r>
          </a:p>
          <a:p>
            <a:pPr marL="0" indent="0">
              <a:buNone/>
            </a:pPr>
            <a:endParaRPr lang="en-US" sz="2400" dirty="0"/>
          </a:p>
          <a:p>
            <a:pPr marL="0" indent="0">
              <a:buNone/>
            </a:pPr>
            <a:r>
              <a:rPr lang="en-US" dirty="0" smtClean="0"/>
              <a:t> </a:t>
            </a:r>
          </a:p>
          <a:p>
            <a:pPr marL="0" indent="0">
              <a:buNone/>
            </a:pPr>
            <a:endParaRPr lang="en-US" dirty="0"/>
          </a:p>
        </p:txBody>
      </p:sp>
    </p:spTree>
    <p:extLst>
      <p:ext uri="{BB962C8B-B14F-4D97-AF65-F5344CB8AC3E}">
        <p14:creationId xmlns:p14="http://schemas.microsoft.com/office/powerpoint/2010/main" xmlns="" val="309523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ormAutofit/>
          </a:bodyPr>
          <a:lstStyle/>
          <a:p>
            <a:pPr>
              <a:defRPr/>
            </a:pPr>
            <a:r>
              <a:rPr lang="en-US" sz="3200" dirty="0" smtClean="0">
                <a:solidFill>
                  <a:srgbClr val="FFC000"/>
                </a:solidFill>
                <a:effectLst>
                  <a:outerShdw blurRad="38100" dist="38100" dir="2700000" algn="tl">
                    <a:srgbClr val="000000">
                      <a:alpha val="43137"/>
                    </a:srgbClr>
                  </a:outerShdw>
                </a:effectLst>
              </a:rPr>
              <a:t>									</a:t>
            </a:r>
            <a:r>
              <a:rPr lang="en-US" sz="2400" dirty="0" smtClean="0">
                <a:solidFill>
                  <a:srgbClr val="FFC000"/>
                </a:solidFill>
                <a:effectLst>
                  <a:outerShdw blurRad="38100" dist="38100" dir="2700000" algn="tl">
                    <a:srgbClr val="000000">
                      <a:alpha val="43137"/>
                    </a:srgbClr>
                  </a:outerShdw>
                </a:effectLst>
              </a:rPr>
              <a:t>TIA is </a:t>
            </a:r>
            <a:r>
              <a:rPr lang="en-US" sz="2400" dirty="0">
                <a:solidFill>
                  <a:srgbClr val="FFC000"/>
                </a:solidFill>
                <a:effectLst>
                  <a:outerShdw blurRad="38100" dist="38100" dir="2700000" algn="tl">
                    <a:srgbClr val="000000">
                      <a:alpha val="43137"/>
                    </a:srgbClr>
                  </a:outerShdw>
                </a:effectLst>
              </a:rPr>
              <a:t>a</a:t>
            </a:r>
            <a:r>
              <a:rPr lang="en-US" sz="2400" dirty="0">
                <a:solidFill>
                  <a:srgbClr val="0000CC"/>
                </a:solidFill>
                <a:effectLst>
                  <a:outerShdw blurRad="38100" dist="38100" dir="2700000" algn="tl">
                    <a:srgbClr val="000000">
                      <a:alpha val="43137"/>
                    </a:srgbClr>
                  </a:outerShdw>
                </a:effectLst>
              </a:rPr>
              <a:t/>
            </a:r>
            <a:br>
              <a:rPr lang="en-US" sz="2400" dirty="0">
                <a:solidFill>
                  <a:srgbClr val="0000CC"/>
                </a:solidFill>
                <a:effectLst>
                  <a:outerShdw blurRad="38100" dist="38100" dir="2700000" algn="tl">
                    <a:srgbClr val="000000">
                      <a:alpha val="43137"/>
                    </a:srgbClr>
                  </a:outerShdw>
                </a:effectLst>
              </a:rPr>
            </a:br>
            <a:r>
              <a:rPr lang="en-US" sz="2400" dirty="0" smtClean="0">
                <a:solidFill>
                  <a:srgbClr val="0000CC"/>
                </a:solidFill>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2400" dirty="0">
                <a:solidFill>
                  <a:schemeClr val="accent2"/>
                </a:solidFill>
                <a:effectLst>
                  <a:outerShdw blurRad="38100" dist="38100" dir="2700000" algn="tl">
                    <a:srgbClr val="000000">
                      <a:alpha val="43137"/>
                    </a:srgbClr>
                  </a:outerShdw>
                </a:effectLst>
              </a:rPr>
              <a:t>Stroke warning Attack</a:t>
            </a:r>
          </a:p>
        </p:txBody>
      </p:sp>
      <p:sp>
        <p:nvSpPr>
          <p:cNvPr id="20483" name="Rectangle 3"/>
          <p:cNvSpPr>
            <a:spLocks noGrp="1" noChangeArrowheads="1"/>
          </p:cNvSpPr>
          <p:nvPr>
            <p:ph idx="1"/>
          </p:nvPr>
        </p:nvSpPr>
        <p:spPr>
          <a:xfrm>
            <a:off x="1981200" y="2743201"/>
            <a:ext cx="8458200" cy="3840163"/>
          </a:xfrm>
        </p:spPr>
        <p:txBody>
          <a:bodyPr/>
          <a:lstStyle/>
          <a:p>
            <a:pPr eaLnBrk="1" hangingPunct="1">
              <a:lnSpc>
                <a:spcPct val="90000"/>
              </a:lnSpc>
              <a:buFontTx/>
              <a:buNone/>
            </a:pPr>
            <a:r>
              <a:rPr lang="en-US" altLang="en-US" sz="2800" dirty="0"/>
              <a:t>                   </a:t>
            </a:r>
            <a:endParaRPr lang="en-US" altLang="en-US" sz="2800" dirty="0">
              <a:solidFill>
                <a:srgbClr val="FF0066"/>
              </a:solidFill>
            </a:endParaRPr>
          </a:p>
          <a:p>
            <a:pPr eaLnBrk="1" hangingPunct="1">
              <a:lnSpc>
                <a:spcPct val="90000"/>
              </a:lnSpc>
            </a:pPr>
            <a:r>
              <a:rPr lang="en-US" altLang="en-US" sz="2400" dirty="0">
                <a:latin typeface="Times New Roman" panose="02020603050405020304" pitchFamily="18" charset="0"/>
              </a:rPr>
              <a:t>Sometimes the symptoms like….. </a:t>
            </a:r>
          </a:p>
          <a:p>
            <a:pPr eaLnBrk="1" hangingPunct="1">
              <a:lnSpc>
                <a:spcPct val="90000"/>
              </a:lnSpc>
              <a:buFontTx/>
              <a:buNone/>
            </a:pPr>
            <a:r>
              <a:rPr lang="en-US" altLang="en-US" sz="2400" dirty="0">
                <a:latin typeface="Times New Roman" panose="02020603050405020304" pitchFamily="18" charset="0"/>
              </a:rPr>
              <a:t>    Weakness, numbness of one hand or both hand and leg, slurring of speech, blurring of vision, vertigo, diplopia </a:t>
            </a:r>
            <a:r>
              <a:rPr lang="en-US" altLang="en-US" sz="2400" dirty="0" err="1">
                <a:latin typeface="Times New Roman" panose="02020603050405020304" pitchFamily="18" charset="0"/>
              </a:rPr>
              <a:t>etc</a:t>
            </a:r>
            <a:r>
              <a:rPr lang="en-US" altLang="en-US" sz="2400" dirty="0">
                <a:latin typeface="Times New Roman" panose="02020603050405020304" pitchFamily="18" charset="0"/>
              </a:rPr>
              <a:t>,   </a:t>
            </a:r>
            <a:r>
              <a:rPr lang="en-US" altLang="en-US" sz="2400" b="1" dirty="0">
                <a:solidFill>
                  <a:srgbClr val="FF0000"/>
                </a:solidFill>
                <a:latin typeface="Times New Roman" panose="02020603050405020304" pitchFamily="18" charset="0"/>
              </a:rPr>
              <a:t>can come for very short time(minutes) and disappear completely</a:t>
            </a:r>
            <a:r>
              <a:rPr lang="en-US" altLang="en-US" sz="2400" b="1" dirty="0">
                <a:latin typeface="Times New Roman" panose="02020603050405020304" pitchFamily="18" charset="0"/>
              </a:rPr>
              <a:t>.</a:t>
            </a:r>
          </a:p>
          <a:p>
            <a:pPr eaLnBrk="1" hangingPunct="1">
              <a:lnSpc>
                <a:spcPct val="90000"/>
              </a:lnSpc>
              <a:buFontTx/>
              <a:buNone/>
            </a:pPr>
            <a:endParaRPr lang="en-US" altLang="en-US" sz="2400" dirty="0">
              <a:latin typeface="Times New Roman" panose="02020603050405020304" pitchFamily="18" charset="0"/>
            </a:endParaRPr>
          </a:p>
          <a:p>
            <a:pPr eaLnBrk="1" hangingPunct="1">
              <a:lnSpc>
                <a:spcPct val="90000"/>
              </a:lnSpc>
            </a:pPr>
            <a:r>
              <a:rPr lang="en-US" altLang="en-US" sz="2400" b="1" dirty="0">
                <a:solidFill>
                  <a:srgbClr val="FF0000"/>
                </a:solidFill>
                <a:latin typeface="Times New Roman" panose="02020603050405020304" pitchFamily="18" charset="0"/>
              </a:rPr>
              <a:t>Don’t ignore</a:t>
            </a:r>
            <a:r>
              <a:rPr lang="en-US" altLang="en-US" sz="2400" dirty="0">
                <a:latin typeface="Times New Roman" panose="02020603050405020304" pitchFamily="18" charset="0"/>
              </a:rPr>
              <a:t>, catastrophic stroke can come in next 2 days !!!!!!</a:t>
            </a:r>
          </a:p>
        </p:txBody>
      </p:sp>
      <p:sp>
        <p:nvSpPr>
          <p:cNvPr id="20484" name="TextBox 3"/>
          <p:cNvSpPr txBox="1">
            <a:spLocks noChangeArrowheads="1"/>
          </p:cNvSpPr>
          <p:nvPr/>
        </p:nvSpPr>
        <p:spPr bwMode="auto">
          <a:xfrm>
            <a:off x="2712720" y="1853248"/>
            <a:ext cx="68580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u="sng" dirty="0"/>
              <a:t>TIA means T   = Take, I = Immediate, A= Action</a:t>
            </a:r>
          </a:p>
          <a:p>
            <a:r>
              <a:rPr lang="en-US" altLang="en-US" sz="2000" dirty="0" smtClean="0"/>
              <a:t>                          </a:t>
            </a:r>
            <a:endParaRPr lang="en-US" altLang="en-US" sz="2000" dirty="0"/>
          </a:p>
        </p:txBody>
      </p:sp>
    </p:spTree>
    <p:extLst>
      <p:ext uri="{BB962C8B-B14F-4D97-AF65-F5344CB8AC3E}">
        <p14:creationId xmlns:p14="http://schemas.microsoft.com/office/powerpoint/2010/main" xmlns="" val="23186969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STROKE FOLLOWING A TIA</a:t>
            </a:r>
            <a:br>
              <a:rPr lang="en-US" dirty="0" smtClean="0"/>
            </a:br>
            <a:r>
              <a:rPr lang="en-US" dirty="0" smtClean="0"/>
              <a:t>          ABCD</a:t>
            </a:r>
            <a:r>
              <a:rPr lang="en-US" sz="1800" dirty="0" smtClean="0"/>
              <a:t>2  </a:t>
            </a:r>
            <a:r>
              <a:rPr lang="en-US" sz="4400" dirty="0" smtClean="0"/>
              <a:t>score</a:t>
            </a:r>
            <a:endParaRPr lang="en-US" sz="44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                                                     SCORE</a:t>
            </a:r>
          </a:p>
          <a:p>
            <a:r>
              <a:rPr lang="en-US" dirty="0" smtClean="0"/>
              <a:t>A  AGE &gt; 60YRS                         -- 1</a:t>
            </a:r>
          </a:p>
          <a:p>
            <a:r>
              <a:rPr lang="en-US" dirty="0" smtClean="0"/>
              <a:t>B   SBP &gt;  140 OR                       -- 1</a:t>
            </a:r>
          </a:p>
          <a:p>
            <a:pPr marL="0" indent="0">
              <a:buNone/>
            </a:pPr>
            <a:r>
              <a:rPr lang="en-US" dirty="0"/>
              <a:t> </a:t>
            </a:r>
            <a:r>
              <a:rPr lang="en-US" dirty="0" smtClean="0"/>
              <a:t>               DBP&gt; 90</a:t>
            </a:r>
          </a:p>
          <a:p>
            <a:pPr>
              <a:buFont typeface="Wingdings" panose="05000000000000000000" pitchFamily="2" charset="2"/>
              <a:buChar char="Ø"/>
            </a:pPr>
            <a:r>
              <a:rPr lang="en-US" dirty="0" smtClean="0"/>
              <a:t>C  CLINICAL SYMP</a:t>
            </a:r>
          </a:p>
          <a:p>
            <a:pPr marL="0" indent="0">
              <a:buNone/>
            </a:pPr>
            <a:r>
              <a:rPr lang="en-US" dirty="0"/>
              <a:t> </a:t>
            </a:r>
            <a:r>
              <a:rPr lang="en-US" dirty="0" smtClean="0"/>
              <a:t>        UNILATERAL WEAKNESS          -- 2</a:t>
            </a:r>
          </a:p>
          <a:p>
            <a:pPr marL="0" indent="0">
              <a:buNone/>
            </a:pPr>
            <a:r>
              <a:rPr lang="en-US" dirty="0"/>
              <a:t> </a:t>
            </a:r>
            <a:r>
              <a:rPr lang="en-US" dirty="0" smtClean="0"/>
              <a:t>         SPEECH DISTURBANCE </a:t>
            </a:r>
          </a:p>
          <a:p>
            <a:pPr marL="0" indent="0">
              <a:buNone/>
            </a:pPr>
            <a:r>
              <a:rPr lang="en-US" dirty="0"/>
              <a:t> </a:t>
            </a:r>
            <a:r>
              <a:rPr lang="en-US" dirty="0" smtClean="0"/>
              <a:t>               WITHOUT WEAKNESS         – 1</a:t>
            </a:r>
          </a:p>
          <a:p>
            <a:pPr>
              <a:buFont typeface="Wingdings" panose="05000000000000000000" pitchFamily="2" charset="2"/>
              <a:buChar char="Ø"/>
            </a:pPr>
            <a:r>
              <a:rPr lang="en-US" dirty="0" smtClean="0"/>
              <a:t>D  DURATIOIN</a:t>
            </a:r>
          </a:p>
          <a:p>
            <a:pPr marL="0" indent="0">
              <a:buNone/>
            </a:pPr>
            <a:r>
              <a:rPr lang="en-US" dirty="0"/>
              <a:t> </a:t>
            </a:r>
            <a:r>
              <a:rPr lang="en-US" dirty="0" smtClean="0"/>
              <a:t>                         &gt;60 MINS                 -- 2</a:t>
            </a:r>
          </a:p>
          <a:p>
            <a:pPr marL="0" indent="0">
              <a:buNone/>
            </a:pPr>
            <a:r>
              <a:rPr lang="en-US" dirty="0"/>
              <a:t> </a:t>
            </a:r>
            <a:r>
              <a:rPr lang="en-US" dirty="0" smtClean="0"/>
              <a:t>                          10-59 MINS             -- 1</a:t>
            </a:r>
          </a:p>
          <a:p>
            <a:pPr>
              <a:buFont typeface="Wingdings" panose="05000000000000000000" pitchFamily="2" charset="2"/>
              <a:buChar char="Ø"/>
            </a:pPr>
            <a:r>
              <a:rPr lang="en-US" dirty="0" smtClean="0"/>
              <a:t>DIABETIS( ORAL MEDICATION </a:t>
            </a:r>
          </a:p>
          <a:p>
            <a:pPr marL="0" indent="0">
              <a:buNone/>
            </a:pPr>
            <a:r>
              <a:rPr lang="en-US" dirty="0" smtClean="0"/>
              <a:t>                       OR INSULIN                -- 1</a:t>
            </a:r>
            <a:endParaRPr lang="en-US" dirty="0"/>
          </a:p>
        </p:txBody>
      </p:sp>
      <p:sp>
        <p:nvSpPr>
          <p:cNvPr id="4" name="TextBox 3"/>
          <p:cNvSpPr txBox="1"/>
          <p:nvPr/>
        </p:nvSpPr>
        <p:spPr>
          <a:xfrm>
            <a:off x="6473952" y="1975104"/>
            <a:ext cx="4178808" cy="3139321"/>
          </a:xfrm>
          <a:prstGeom prst="rect">
            <a:avLst/>
          </a:prstGeom>
          <a:noFill/>
        </p:spPr>
        <p:txBody>
          <a:bodyPr wrap="square" rtlCol="0">
            <a:spAutoFit/>
          </a:bodyPr>
          <a:lstStyle/>
          <a:p>
            <a:r>
              <a:rPr lang="en-US" dirty="0" smtClean="0"/>
              <a:t>SCORE                      3 MONTH  </a:t>
            </a:r>
          </a:p>
          <a:p>
            <a:r>
              <a:rPr lang="en-US" dirty="0" smtClean="0"/>
              <a:t>TOTAL                  RATE OF STROKE  %</a:t>
            </a:r>
          </a:p>
          <a:p>
            <a:endParaRPr lang="en-US" dirty="0"/>
          </a:p>
          <a:p>
            <a:r>
              <a:rPr lang="en-US" dirty="0" smtClean="0"/>
              <a:t>0                                   0</a:t>
            </a:r>
          </a:p>
          <a:p>
            <a:r>
              <a:rPr lang="en-US" dirty="0" smtClean="0"/>
              <a:t>1                                   2</a:t>
            </a:r>
          </a:p>
          <a:p>
            <a:r>
              <a:rPr lang="en-US" dirty="0" smtClean="0"/>
              <a:t>2                                   3</a:t>
            </a:r>
          </a:p>
          <a:p>
            <a:r>
              <a:rPr lang="en-US" dirty="0" smtClean="0"/>
              <a:t>3                                   3</a:t>
            </a:r>
          </a:p>
          <a:p>
            <a:r>
              <a:rPr lang="en-US" dirty="0" smtClean="0"/>
              <a:t>4                                   8</a:t>
            </a:r>
          </a:p>
          <a:p>
            <a:r>
              <a:rPr lang="en-US" dirty="0" smtClean="0"/>
              <a:t>5                                   12</a:t>
            </a:r>
          </a:p>
          <a:p>
            <a:r>
              <a:rPr lang="en-US" dirty="0" smtClean="0"/>
              <a:t>6                                   17</a:t>
            </a:r>
          </a:p>
          <a:p>
            <a:r>
              <a:rPr lang="en-US" dirty="0" smtClean="0"/>
              <a:t>7                                   </a:t>
            </a:r>
            <a:endParaRPr lang="en-US" dirty="0"/>
          </a:p>
        </p:txBody>
      </p:sp>
    </p:spTree>
    <p:extLst>
      <p:ext uri="{BB962C8B-B14F-4D97-AF65-F5344CB8AC3E}">
        <p14:creationId xmlns:p14="http://schemas.microsoft.com/office/powerpoint/2010/main" xmlns="" val="2363920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a:bodyPr>
          <a:lstStyle/>
          <a:p>
            <a:pPr>
              <a:defRPr/>
            </a:pPr>
            <a:r>
              <a:rPr lang="en-US" dirty="0" smtClean="0">
                <a:solidFill>
                  <a:srgbClr val="CC0099"/>
                </a:solidFill>
              </a:rPr>
              <a:t>Stroke can strike Anyone, Anytime, Anywhere !!!</a:t>
            </a:r>
            <a:endParaRPr lang="en-US" dirty="0">
              <a:solidFill>
                <a:srgbClr val="CC0099"/>
              </a:solidFill>
            </a:endParaRPr>
          </a:p>
        </p:txBody>
      </p:sp>
      <p:sp>
        <p:nvSpPr>
          <p:cNvPr id="17416" name="Text Box 8"/>
          <p:cNvSpPr txBox="1">
            <a:spLocks noChangeArrowheads="1"/>
          </p:cNvSpPr>
          <p:nvPr/>
        </p:nvSpPr>
        <p:spPr bwMode="auto">
          <a:xfrm>
            <a:off x="2590800" y="4800601"/>
            <a:ext cx="2133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800">
              <a:latin typeface="Arial" panose="020B0604020202020204" pitchFamily="34" charset="0"/>
            </a:endParaRPr>
          </a:p>
        </p:txBody>
      </p:sp>
      <p:sp>
        <p:nvSpPr>
          <p:cNvPr id="2" name="TextBox 1"/>
          <p:cNvSpPr txBox="1"/>
          <p:nvPr/>
        </p:nvSpPr>
        <p:spPr>
          <a:xfrm>
            <a:off x="8183563" y="5589657"/>
            <a:ext cx="3211957" cy="707886"/>
          </a:xfrm>
          <a:prstGeom prst="rect">
            <a:avLst/>
          </a:prstGeom>
          <a:noFill/>
        </p:spPr>
        <p:txBody>
          <a:bodyPr wrap="square" rtlCol="0">
            <a:spAutoFit/>
          </a:bodyPr>
          <a:lstStyle/>
          <a:p>
            <a:r>
              <a:rPr lang="en-US" sz="4000" dirty="0" smtClean="0">
                <a:solidFill>
                  <a:srgbClr val="FF0000"/>
                </a:solidFill>
              </a:rPr>
              <a:t>THANK YOU</a:t>
            </a:r>
            <a:endParaRPr lang="en-US" sz="4000" dirty="0">
              <a:solidFill>
                <a:srgbClr val="FF0000"/>
              </a:solidFill>
            </a:endParaRPr>
          </a:p>
        </p:txBody>
      </p:sp>
    </p:spTree>
    <p:extLst>
      <p:ext uri="{BB962C8B-B14F-4D97-AF65-F5344CB8AC3E}">
        <p14:creationId xmlns:p14="http://schemas.microsoft.com/office/powerpoint/2010/main" xmlns="" val="207029624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a:xfrm>
            <a:off x="4215384" y="457200"/>
            <a:ext cx="6071616" cy="3282696"/>
          </a:xfrm>
        </p:spPr>
        <p:txBody>
          <a:bodyPr/>
          <a:lstStyle/>
          <a:p>
            <a:pPr eaLnBrk="1" hangingPunct="1">
              <a:defRPr/>
            </a:pPr>
            <a:r>
              <a:rPr lang="en-US" sz="2800" dirty="0">
                <a:solidFill>
                  <a:srgbClr val="CC0099"/>
                </a:solidFill>
                <a:latin typeface="Comic Sans MS" pitchFamily="66" charset="0"/>
              </a:rPr>
              <a:t>“STROKE IS A BRAIN ATTACK”</a:t>
            </a:r>
            <a:br>
              <a:rPr lang="en-US" sz="2800" dirty="0">
                <a:solidFill>
                  <a:srgbClr val="CC0099"/>
                </a:solidFill>
                <a:latin typeface="Comic Sans MS" pitchFamily="66" charset="0"/>
              </a:rPr>
            </a:br>
            <a:r>
              <a:rPr lang="en-US" sz="2800" dirty="0"/>
              <a:t/>
            </a:r>
            <a:br>
              <a:rPr lang="en-US" sz="2800" dirty="0"/>
            </a:br>
            <a:r>
              <a:rPr lang="en-US" sz="2800" dirty="0"/>
              <a:t/>
            </a:r>
            <a:br>
              <a:rPr lang="en-US" sz="2800" dirty="0"/>
            </a:br>
            <a:r>
              <a:rPr lang="en-US" sz="2000" dirty="0">
                <a:solidFill>
                  <a:srgbClr val="FFFF1D"/>
                </a:solidFill>
              </a:rPr>
              <a:t>I</a:t>
            </a:r>
            <a:r>
              <a:rPr lang="en-US" sz="2000" dirty="0" smtClean="0">
                <a:solidFill>
                  <a:srgbClr val="FFFF1D"/>
                </a:solidFill>
              </a:rPr>
              <a:t>nterruption </a:t>
            </a:r>
            <a:r>
              <a:rPr lang="en-US" sz="2000" dirty="0">
                <a:solidFill>
                  <a:srgbClr val="FFFF1D"/>
                </a:solidFill>
              </a:rPr>
              <a:t>of blood flow to the brain caused by </a:t>
            </a:r>
            <a:r>
              <a:rPr lang="en-US" sz="2000" dirty="0" smtClean="0">
                <a:solidFill>
                  <a:srgbClr val="FFFF1D"/>
                </a:solidFill>
              </a:rPr>
              <a:t>2 mechanisms</a:t>
            </a:r>
            <a:r>
              <a:rPr lang="en-US" sz="2000" dirty="0">
                <a:solidFill>
                  <a:srgbClr val="FFFF1D"/>
                </a:solidFill>
              </a:rPr>
              <a:t/>
            </a:r>
            <a:br>
              <a:rPr lang="en-US" sz="2000" dirty="0">
                <a:solidFill>
                  <a:srgbClr val="FFFF1D"/>
                </a:solidFill>
              </a:rPr>
            </a:br>
            <a:r>
              <a:rPr lang="en-US" sz="2000" dirty="0">
                <a:solidFill>
                  <a:srgbClr val="FFFF1D"/>
                </a:solidFill>
              </a:rPr>
              <a:t/>
            </a:r>
            <a:br>
              <a:rPr lang="en-US" sz="2000" dirty="0">
                <a:solidFill>
                  <a:srgbClr val="FFFF1D"/>
                </a:solidFill>
              </a:rPr>
            </a:br>
            <a:r>
              <a:rPr lang="en-US" sz="2000" dirty="0">
                <a:solidFill>
                  <a:srgbClr val="FFFF1D"/>
                </a:solidFill>
              </a:rPr>
              <a:t>- Clot blocking a blood vessel  OR</a:t>
            </a:r>
            <a:br>
              <a:rPr lang="en-US" sz="2000" dirty="0">
                <a:solidFill>
                  <a:srgbClr val="FFFF1D"/>
                </a:solidFill>
              </a:rPr>
            </a:br>
            <a:r>
              <a:rPr lang="en-US" sz="2000" dirty="0">
                <a:solidFill>
                  <a:srgbClr val="FFFF1D"/>
                </a:solidFill>
              </a:rPr>
              <a:t>- Broken blood vessel</a:t>
            </a:r>
            <a:br>
              <a:rPr lang="en-US" sz="2000" dirty="0">
                <a:solidFill>
                  <a:srgbClr val="FFFF1D"/>
                </a:solidFill>
              </a:rPr>
            </a:br>
            <a:r>
              <a:rPr lang="en-US" sz="2000" dirty="0">
                <a:solidFill>
                  <a:srgbClr val="FFFF1D"/>
                </a:solidFill>
              </a:rPr>
              <a:t/>
            </a:r>
            <a:br>
              <a:rPr lang="en-US" sz="2000" dirty="0">
                <a:solidFill>
                  <a:srgbClr val="FFFF1D"/>
                </a:solidFill>
              </a:rPr>
            </a:br>
            <a:r>
              <a:rPr lang="en-US" sz="2000" dirty="0">
                <a:solidFill>
                  <a:srgbClr val="FFFF1D"/>
                </a:solidFill>
              </a:rPr>
              <a:t/>
            </a:r>
            <a:br>
              <a:rPr lang="en-US" sz="2000" dirty="0">
                <a:solidFill>
                  <a:srgbClr val="FFFF1D"/>
                </a:solidFill>
              </a:rPr>
            </a:br>
            <a:r>
              <a:rPr lang="en-US" sz="2000" dirty="0" err="1">
                <a:solidFill>
                  <a:srgbClr val="FFFF1D"/>
                </a:solidFill>
              </a:rPr>
              <a:t>Ishemic</a:t>
            </a:r>
            <a:r>
              <a:rPr lang="en-US" sz="2000" dirty="0">
                <a:solidFill>
                  <a:srgbClr val="FFFF1D"/>
                </a:solidFill>
              </a:rPr>
              <a:t> stroke  - 85%</a:t>
            </a:r>
            <a:br>
              <a:rPr lang="en-US" sz="2000" dirty="0">
                <a:solidFill>
                  <a:srgbClr val="FFFF1D"/>
                </a:solidFill>
              </a:rPr>
            </a:br>
            <a:r>
              <a:rPr lang="en-US" sz="2000" dirty="0" err="1" smtClean="0">
                <a:solidFill>
                  <a:srgbClr val="FFFF1D"/>
                </a:solidFill>
              </a:rPr>
              <a:t>Haemarrhageic</a:t>
            </a:r>
            <a:r>
              <a:rPr lang="en-US" sz="2000" dirty="0" smtClean="0">
                <a:solidFill>
                  <a:srgbClr val="FFFF1D"/>
                </a:solidFill>
              </a:rPr>
              <a:t> </a:t>
            </a:r>
            <a:r>
              <a:rPr lang="en-US" sz="2000" dirty="0">
                <a:solidFill>
                  <a:srgbClr val="FFFF1D"/>
                </a:solidFill>
              </a:rPr>
              <a:t>stroke   –  15%</a:t>
            </a:r>
          </a:p>
        </p:txBody>
      </p:sp>
      <p:pic>
        <p:nvPicPr>
          <p:cNvPr id="643075" name="Picture 3" descr="carotidstenois"/>
          <p:cNvPicPr>
            <a:picLocks noGrp="1" noChangeAspect="1" noChangeArrowheads="1"/>
          </p:cNvPicPr>
          <p:nvPr>
            <p:ph sz="half" idx="1"/>
          </p:nvPr>
        </p:nvPicPr>
        <p:blipFill>
          <a:blip r:embed="rId2"/>
          <a:srcRect l="4993" t="1819" r="2652" b="20000"/>
          <a:stretch>
            <a:fillRect/>
          </a:stretch>
        </p:blipFill>
        <p:spPr>
          <a:xfrm>
            <a:off x="82296" y="0"/>
            <a:ext cx="4041648" cy="6858000"/>
          </a:xfrm>
          <a:noFill/>
        </p:spPr>
      </p:pic>
    </p:spTree>
    <p:extLst>
      <p:ext uri="{BB962C8B-B14F-4D97-AF65-F5344CB8AC3E}">
        <p14:creationId xmlns:p14="http://schemas.microsoft.com/office/powerpoint/2010/main" xmlns="" val="3487957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643075"/>
                                        </p:tgtEl>
                                        <p:attrNameLst>
                                          <p:attrName>style.visibility</p:attrName>
                                        </p:attrNameLst>
                                      </p:cBhvr>
                                      <p:to>
                                        <p:strVal val="visible"/>
                                      </p:to>
                                    </p:set>
                                    <p:anim to="" calcmode="lin" valueType="num">
                                      <p:cBhvr>
                                        <p:cTn id="7" dur="1" fill="hold"/>
                                        <p:tgtEl>
                                          <p:spTgt spid="6430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title"/>
          </p:nvPr>
        </p:nvSpPr>
        <p:spPr>
          <a:xfrm>
            <a:off x="646112" y="411480"/>
            <a:ext cx="11070400" cy="348970"/>
          </a:xfrm>
        </p:spPr>
        <p:txBody>
          <a:bodyPr/>
          <a:lstStyle/>
          <a:p>
            <a:r>
              <a:rPr lang="en-US" altLang="en-US" dirty="0" smtClean="0"/>
              <a:t>TYPES OF STROKE</a:t>
            </a:r>
            <a:r>
              <a:rPr lang="en-US" altLang="en-US" dirty="0"/>
              <a:t/>
            </a:r>
            <a:br>
              <a:rPr lang="en-US" altLang="en-US" dirty="0"/>
            </a:br>
            <a:r>
              <a:rPr lang="en-US" altLang="en-US" dirty="0" smtClean="0"/>
              <a:t/>
            </a:r>
            <a:br>
              <a:rPr lang="en-US" altLang="en-US" dirty="0" smtClean="0"/>
            </a:br>
            <a:r>
              <a:rPr lang="en-US" altLang="en-US" dirty="0" smtClean="0"/>
              <a:t>Ischemic Stroke        </a:t>
            </a:r>
            <a:r>
              <a:rPr lang="en-US" altLang="en-US" dirty="0" err="1" smtClean="0"/>
              <a:t>Haemarrhagic</a:t>
            </a:r>
            <a:r>
              <a:rPr lang="en-US" altLang="en-US" dirty="0" smtClean="0"/>
              <a:t> Stroke</a:t>
            </a:r>
            <a:br>
              <a:rPr lang="en-US" altLang="en-US" dirty="0" smtClean="0"/>
            </a:br>
            <a:r>
              <a:rPr lang="en-US" altLang="en-US" dirty="0" smtClean="0"/>
              <a:t>85%                             15%            </a:t>
            </a:r>
            <a:br>
              <a:rPr lang="en-US" altLang="en-US" dirty="0" smtClean="0"/>
            </a:br>
            <a:r>
              <a:rPr lang="en-US" altLang="en-US" dirty="0" smtClean="0"/>
              <a:t>             </a:t>
            </a:r>
            <a:endParaRPr lang="en-US" altLang="en-US" dirty="0"/>
          </a:p>
        </p:txBody>
      </p:sp>
      <p:sp>
        <p:nvSpPr>
          <p:cNvPr id="217093" name="Rectangle 5"/>
          <p:cNvSpPr>
            <a:spLocks noGrp="1" noChangeArrowheads="1"/>
          </p:cNvSpPr>
          <p:nvPr>
            <p:ph sz="half" idx="1"/>
          </p:nvPr>
        </p:nvSpPr>
        <p:spPr>
          <a:xfrm>
            <a:off x="819848" y="2206879"/>
            <a:ext cx="4396339" cy="4195763"/>
          </a:xfrm>
        </p:spPr>
        <p:txBody>
          <a:bodyPr/>
          <a:lstStyle/>
          <a:p>
            <a:endParaRPr lang="en-US" altLang="en-US" dirty="0"/>
          </a:p>
          <a:p>
            <a:endParaRPr lang="en-US" altLang="en-US" dirty="0" smtClean="0">
              <a:solidFill>
                <a:srgbClr val="92D050"/>
              </a:solidFill>
            </a:endParaRPr>
          </a:p>
          <a:p>
            <a:endParaRPr lang="en-US" altLang="en-US" dirty="0">
              <a:solidFill>
                <a:srgbClr val="92D050"/>
              </a:solidFill>
            </a:endParaRPr>
          </a:p>
          <a:p>
            <a:r>
              <a:rPr lang="en-US" altLang="en-US" sz="2000" b="1" dirty="0" smtClean="0">
                <a:solidFill>
                  <a:srgbClr val="92D050"/>
                </a:solidFill>
              </a:rPr>
              <a:t>Thrombosis</a:t>
            </a:r>
            <a:r>
              <a:rPr lang="en-US" altLang="en-US" dirty="0" smtClean="0">
                <a:solidFill>
                  <a:srgbClr val="92D050"/>
                </a:solidFill>
              </a:rPr>
              <a:t> (Large vessel ds</a:t>
            </a:r>
          </a:p>
          <a:p>
            <a:pPr marL="0" indent="0">
              <a:buNone/>
            </a:pPr>
            <a:r>
              <a:rPr lang="en-US" altLang="en-US" dirty="0">
                <a:solidFill>
                  <a:srgbClr val="92D050"/>
                </a:solidFill>
              </a:rPr>
              <a:t> </a:t>
            </a:r>
            <a:r>
              <a:rPr lang="en-US" altLang="en-US" dirty="0" smtClean="0">
                <a:solidFill>
                  <a:srgbClr val="92D050"/>
                </a:solidFill>
              </a:rPr>
              <a:t>                           small vessel ds)</a:t>
            </a:r>
            <a:endParaRPr lang="en-US" altLang="en-US" dirty="0">
              <a:solidFill>
                <a:srgbClr val="92D050"/>
              </a:solidFill>
            </a:endParaRPr>
          </a:p>
          <a:p>
            <a:r>
              <a:rPr lang="en-US" altLang="en-US" sz="2000" b="1" dirty="0">
                <a:solidFill>
                  <a:srgbClr val="92D050"/>
                </a:solidFill>
              </a:rPr>
              <a:t>Embolism</a:t>
            </a:r>
            <a:r>
              <a:rPr lang="en-US" altLang="en-US" dirty="0">
                <a:solidFill>
                  <a:srgbClr val="92D050"/>
                </a:solidFill>
              </a:rPr>
              <a:t> </a:t>
            </a:r>
            <a:r>
              <a:rPr lang="en-US" altLang="en-US" dirty="0" smtClean="0">
                <a:solidFill>
                  <a:srgbClr val="92D050"/>
                </a:solidFill>
              </a:rPr>
              <a:t>(Cardio </a:t>
            </a:r>
            <a:r>
              <a:rPr lang="en-US" altLang="en-US" dirty="0" err="1" smtClean="0">
                <a:solidFill>
                  <a:srgbClr val="92D050"/>
                </a:solidFill>
              </a:rPr>
              <a:t>embolic,Art</a:t>
            </a:r>
            <a:r>
              <a:rPr lang="en-US" altLang="en-US" dirty="0" smtClean="0">
                <a:solidFill>
                  <a:srgbClr val="92D050"/>
                </a:solidFill>
              </a:rPr>
              <a:t>-art  </a:t>
            </a:r>
          </a:p>
          <a:p>
            <a:pPr marL="0" indent="0">
              <a:buNone/>
            </a:pPr>
            <a:r>
              <a:rPr lang="en-US" altLang="en-US" dirty="0" smtClean="0">
                <a:solidFill>
                  <a:srgbClr val="92D050"/>
                </a:solidFill>
              </a:rPr>
              <a:t>                                          embolism)</a:t>
            </a:r>
            <a:endParaRPr lang="en-US" altLang="en-US" dirty="0">
              <a:solidFill>
                <a:srgbClr val="92D050"/>
              </a:solidFill>
            </a:endParaRPr>
          </a:p>
          <a:p>
            <a:r>
              <a:rPr lang="en-US" altLang="en-US" sz="2000" b="1" dirty="0" smtClean="0">
                <a:solidFill>
                  <a:srgbClr val="92D050"/>
                </a:solidFill>
              </a:rPr>
              <a:t>Global-Ischemic </a:t>
            </a:r>
            <a:r>
              <a:rPr lang="en-US" altLang="en-US" sz="2000" b="1" dirty="0">
                <a:solidFill>
                  <a:srgbClr val="92D050"/>
                </a:solidFill>
              </a:rPr>
              <a:t>or Hypotensive Stroke</a:t>
            </a:r>
          </a:p>
        </p:txBody>
      </p:sp>
      <p:sp>
        <p:nvSpPr>
          <p:cNvPr id="2" name="Content Placeholder 1"/>
          <p:cNvSpPr>
            <a:spLocks noGrp="1"/>
          </p:cNvSpPr>
          <p:nvPr>
            <p:ph sz="half" idx="2"/>
          </p:nvPr>
        </p:nvSpPr>
        <p:spPr/>
        <p:txBody>
          <a:bodyPr/>
          <a:lstStyle/>
          <a:p>
            <a:endParaRPr lang="en-US" dirty="0" smtClean="0"/>
          </a:p>
          <a:p>
            <a:endParaRPr lang="en-US" dirty="0"/>
          </a:p>
          <a:p>
            <a:endParaRPr lang="en-US" dirty="0" smtClean="0"/>
          </a:p>
          <a:p>
            <a:r>
              <a:rPr lang="en-US" sz="2000" b="1" dirty="0" err="1" smtClean="0">
                <a:solidFill>
                  <a:srgbClr val="92D050"/>
                </a:solidFill>
              </a:rPr>
              <a:t>Intracerebral</a:t>
            </a:r>
            <a:r>
              <a:rPr lang="en-US" sz="2000" b="1" dirty="0" smtClean="0">
                <a:solidFill>
                  <a:srgbClr val="92D050"/>
                </a:solidFill>
              </a:rPr>
              <a:t> </a:t>
            </a:r>
            <a:r>
              <a:rPr lang="en-US" sz="2000" b="1" dirty="0" err="1" smtClean="0">
                <a:solidFill>
                  <a:srgbClr val="92D050"/>
                </a:solidFill>
              </a:rPr>
              <a:t>haemarrhage</a:t>
            </a:r>
            <a:r>
              <a:rPr lang="en-US" sz="2000" b="1" dirty="0" smtClean="0">
                <a:solidFill>
                  <a:srgbClr val="92D050"/>
                </a:solidFill>
              </a:rPr>
              <a:t>(10%)</a:t>
            </a:r>
          </a:p>
          <a:p>
            <a:endParaRPr lang="en-US" sz="2000" b="1" dirty="0" smtClean="0">
              <a:solidFill>
                <a:srgbClr val="92D050"/>
              </a:solidFill>
            </a:endParaRPr>
          </a:p>
          <a:p>
            <a:r>
              <a:rPr lang="en-US" sz="2000" b="1" dirty="0" smtClean="0">
                <a:solidFill>
                  <a:srgbClr val="92D050"/>
                </a:solidFill>
              </a:rPr>
              <a:t>Subarachnoid </a:t>
            </a:r>
            <a:r>
              <a:rPr lang="en-US" sz="2000" b="1" dirty="0" err="1" smtClean="0">
                <a:solidFill>
                  <a:srgbClr val="92D050"/>
                </a:solidFill>
              </a:rPr>
              <a:t>haemarrhage</a:t>
            </a:r>
            <a:r>
              <a:rPr lang="en-US" sz="2000" b="1" dirty="0" smtClean="0">
                <a:solidFill>
                  <a:srgbClr val="92D050"/>
                </a:solidFill>
              </a:rPr>
              <a:t>(5%) </a:t>
            </a:r>
            <a:endParaRPr lang="en-US" sz="2000" b="1" dirty="0">
              <a:solidFill>
                <a:srgbClr val="92D050"/>
              </a:solidFill>
            </a:endParaRPr>
          </a:p>
        </p:txBody>
      </p:sp>
    </p:spTree>
    <p:extLst>
      <p:ext uri="{BB962C8B-B14F-4D97-AF65-F5344CB8AC3E}">
        <p14:creationId xmlns:p14="http://schemas.microsoft.com/office/powerpoint/2010/main" xmlns="" val="2387385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070205kljmn"/>
          <p:cNvPicPr>
            <a:picLocks noChangeAspect="1" noChangeArrowheads="1"/>
          </p:cNvPicPr>
          <p:nvPr/>
        </p:nvPicPr>
        <p:blipFill>
          <a:blip r:embed="rId3"/>
          <a:srcRect/>
          <a:stretch>
            <a:fillRect/>
          </a:stretch>
        </p:blipFill>
        <p:spPr bwMode="auto">
          <a:xfrm>
            <a:off x="1111483" y="0"/>
            <a:ext cx="9855642" cy="6766561"/>
          </a:xfrm>
          <a:prstGeom prst="rect">
            <a:avLst/>
          </a:prstGeom>
          <a:noFill/>
          <a:ln w="9525">
            <a:noFill/>
            <a:miter lim="800000"/>
            <a:headEnd/>
            <a:tailEnd/>
          </a:ln>
        </p:spPr>
      </p:pic>
    </p:spTree>
    <p:extLst>
      <p:ext uri="{BB962C8B-B14F-4D97-AF65-F5344CB8AC3E}">
        <p14:creationId xmlns:p14="http://schemas.microsoft.com/office/powerpoint/2010/main" xmlns="" val="4161325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srcRect l="33908" t="10102" r="17778" b="17465"/>
          <a:stretch>
            <a:fillRect/>
          </a:stretch>
        </p:blipFill>
        <p:spPr bwMode="auto">
          <a:xfrm>
            <a:off x="1582970" y="37369"/>
            <a:ext cx="8731462" cy="6836442"/>
          </a:xfrm>
          <a:prstGeom prst="rect">
            <a:avLst/>
          </a:prstGeom>
          <a:ln>
            <a:noFill/>
          </a:ln>
          <a:effectLst>
            <a:softEdge rad="112500"/>
          </a:effectLst>
        </p:spPr>
      </p:pic>
      <mc:AlternateContent xmlns:mc="http://schemas.openxmlformats.org/markup-compatibility/2006">
        <mc:Choice xmlns:p14="http://schemas.microsoft.com/office/powerpoint/2010/main" xmlns="" Requires="p14">
          <p:contentPart p14:bwMode="auto" r:id="rId4">
            <p14:nvContentPartPr>
              <p14:cNvPr id="7170" name="Ink 2"/>
              <p14:cNvContentPartPr>
                <a14:cpLocks xmlns:a14="http://schemas.microsoft.com/office/drawing/2010/main" noRot="1" noChangeAspect="1" noEditPoints="1" noChangeArrowheads="1" noChangeShapeType="1"/>
              </p14:cNvContentPartPr>
              <p14:nvPr/>
            </p14:nvContentPartPr>
            <p14:xfrm>
              <a:off x="4854576" y="1081089"/>
              <a:ext cx="911225" cy="34925"/>
            </p14:xfrm>
          </p:contentPart>
        </mc:Choice>
        <mc:Fallback>
          <p:pic>
            <p:nvPicPr>
              <p:cNvPr id="7170" name="Ink 2"/>
              <p:cNvPicPr>
                <a:picLocks noRot="1" noChangeAspect="1" noEditPoints="1" noChangeArrowheads="1" noChangeShapeType="1"/>
              </p:cNvPicPr>
              <p:nvPr/>
            </p:nvPicPr>
            <p:blipFill>
              <a:blip r:embed="rId5"/>
              <a:stretch>
                <a:fillRect/>
              </a:stretch>
            </p:blipFill>
            <p:spPr>
              <a:xfrm>
                <a:off x="4838735" y="1018367"/>
                <a:ext cx="942907" cy="160726"/>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7171" name="Ink 3"/>
              <p14:cNvContentPartPr>
                <a14:cpLocks xmlns:a14="http://schemas.microsoft.com/office/drawing/2010/main" noRot="1" noChangeAspect="1" noEditPoints="1" noChangeArrowheads="1" noChangeShapeType="1"/>
              </p14:cNvContentPartPr>
              <p14:nvPr/>
            </p14:nvContentPartPr>
            <p14:xfrm>
              <a:off x="4864101" y="3438526"/>
              <a:ext cx="874713" cy="53975"/>
            </p14:xfrm>
          </p:contentPart>
        </mc:Choice>
        <mc:Fallback>
          <p:pic>
            <p:nvPicPr>
              <p:cNvPr id="7171" name="Ink 3"/>
              <p:cNvPicPr>
                <a:picLocks noRot="1" noChangeAspect="1" noEditPoints="1" noChangeArrowheads="1" noChangeShapeType="1"/>
              </p:cNvPicPr>
              <p:nvPr/>
            </p:nvPicPr>
            <p:blipFill>
              <a:blip r:embed="rId7"/>
              <a:stretch>
                <a:fillRect/>
              </a:stretch>
            </p:blipFill>
            <p:spPr>
              <a:xfrm>
                <a:off x="4848263" y="3374408"/>
                <a:ext cx="906390" cy="181849"/>
              </a:xfrm>
              <a:prstGeom prst="rect">
                <a:avLst/>
              </a:prstGeom>
            </p:spPr>
          </p:pic>
        </mc:Fallback>
      </mc:AlternateContent>
      <mc:AlternateContent xmlns:mc="http://schemas.openxmlformats.org/markup-compatibility/2006">
        <mc:Choice xmlns:p14="http://schemas.microsoft.com/office/powerpoint/2010/main" xmlns="" Requires="p14">
          <p:contentPart p14:bwMode="auto" r:id="rId8">
            <p14:nvContentPartPr>
              <p14:cNvPr id="7172" name="Ink 4"/>
              <p14:cNvContentPartPr>
                <a14:cpLocks xmlns:a14="http://schemas.microsoft.com/office/drawing/2010/main" noRot="1" noChangeAspect="1" noEditPoints="1" noChangeArrowheads="1" noChangeShapeType="1"/>
              </p14:cNvContentPartPr>
              <p14:nvPr/>
            </p14:nvContentPartPr>
            <p14:xfrm>
              <a:off x="4872039" y="5062538"/>
              <a:ext cx="866775" cy="80962"/>
            </p14:xfrm>
          </p:contentPart>
        </mc:Choice>
        <mc:Fallback>
          <p:pic>
            <p:nvPicPr>
              <p:cNvPr id="7172" name="Ink 4"/>
              <p:cNvPicPr>
                <a:picLocks noRot="1" noChangeAspect="1" noEditPoints="1" noChangeArrowheads="1" noChangeShapeType="1"/>
              </p:cNvPicPr>
              <p:nvPr/>
            </p:nvPicPr>
            <p:blipFill>
              <a:blip r:embed="rId9"/>
              <a:stretch>
                <a:fillRect/>
              </a:stretch>
            </p:blipFill>
            <p:spPr>
              <a:xfrm>
                <a:off x="4856201" y="4999208"/>
                <a:ext cx="898451" cy="207623"/>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
            <p14:nvContentPartPr>
              <p14:cNvPr id="3" name="Ink 2"/>
              <p14:cNvContentPartPr/>
              <p14:nvPr/>
            </p14:nvContentPartPr>
            <p14:xfrm>
              <a:off x="6883560" y="2050920"/>
              <a:ext cx="1771920" cy="38520"/>
            </p14:xfrm>
          </p:contentPart>
        </mc:Choice>
        <mc:Fallback>
          <p:pic>
            <p:nvPicPr>
              <p:cNvPr id="3" name="Ink 2"/>
              <p:cNvPicPr/>
              <p:nvPr/>
            </p:nvPicPr>
            <p:blipFill>
              <a:blip r:embed="rId11"/>
              <a:stretch>
                <a:fillRect/>
              </a:stretch>
            </p:blipFill>
            <p:spPr>
              <a:xfrm>
                <a:off x="6867360" y="1987560"/>
                <a:ext cx="1803960" cy="165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2">
            <p14:nvContentPartPr>
              <p14:cNvPr id="4" name="Ink 3"/>
              <p14:cNvContentPartPr/>
              <p14:nvPr/>
            </p14:nvContentPartPr>
            <p14:xfrm>
              <a:off x="4610160" y="3733920"/>
              <a:ext cx="1283040" cy="44640"/>
            </p14:xfrm>
          </p:contentPart>
        </mc:Choice>
        <mc:Fallback>
          <p:pic>
            <p:nvPicPr>
              <p:cNvPr id="4" name="Ink 3"/>
              <p:cNvPicPr/>
              <p:nvPr/>
            </p:nvPicPr>
            <p:blipFill>
              <a:blip r:embed="rId13"/>
              <a:stretch>
                <a:fillRect/>
              </a:stretch>
            </p:blipFill>
            <p:spPr>
              <a:xfrm>
                <a:off x="4594320" y="3670200"/>
                <a:ext cx="1314720" cy="172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4">
            <p14:nvContentPartPr>
              <p14:cNvPr id="5" name="Ink 4"/>
              <p14:cNvContentPartPr/>
              <p14:nvPr/>
            </p14:nvContentPartPr>
            <p14:xfrm>
              <a:off x="4584600" y="4432320"/>
              <a:ext cx="1054440" cy="6840"/>
            </p14:xfrm>
          </p:contentPart>
        </mc:Choice>
        <mc:Fallback>
          <p:pic>
            <p:nvPicPr>
              <p:cNvPr id="5" name="Ink 4"/>
              <p:cNvPicPr/>
              <p:nvPr/>
            </p:nvPicPr>
            <p:blipFill>
              <a:blip r:embed="rId15"/>
              <a:stretch>
                <a:fillRect/>
              </a:stretch>
            </p:blipFill>
            <p:spPr>
              <a:xfrm>
                <a:off x="4568760" y="4368960"/>
                <a:ext cx="1086120" cy="1335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6">
            <p14:nvContentPartPr>
              <p14:cNvPr id="6" name="Ink 5"/>
              <p14:cNvContentPartPr/>
              <p14:nvPr/>
            </p14:nvContentPartPr>
            <p14:xfrm>
              <a:off x="6889680" y="3949560"/>
              <a:ext cx="736920" cy="13320"/>
            </p14:xfrm>
          </p:contentPart>
        </mc:Choice>
        <mc:Fallback>
          <p:pic>
            <p:nvPicPr>
              <p:cNvPr id="6" name="Ink 5"/>
              <p:cNvPicPr/>
              <p:nvPr/>
            </p:nvPicPr>
            <p:blipFill>
              <a:blip r:embed="rId17"/>
              <a:stretch>
                <a:fillRect/>
              </a:stretch>
            </p:blipFill>
            <p:spPr>
              <a:xfrm>
                <a:off x="6873840" y="3886200"/>
                <a:ext cx="768600" cy="140040"/>
              </a:xfrm>
              <a:prstGeom prst="rect">
                <a:avLst/>
              </a:prstGeom>
            </p:spPr>
          </p:pic>
        </mc:Fallback>
      </mc:AlternateContent>
      <p:sp>
        <p:nvSpPr>
          <p:cNvPr id="7" name="TextBox 6"/>
          <p:cNvSpPr txBox="1"/>
          <p:nvPr/>
        </p:nvSpPr>
        <p:spPr>
          <a:xfrm>
            <a:off x="4099760" y="4499480"/>
            <a:ext cx="2420856" cy="276999"/>
          </a:xfrm>
          <a:prstGeom prst="rect">
            <a:avLst/>
          </a:prstGeom>
          <a:noFill/>
        </p:spPr>
        <p:txBody>
          <a:bodyPr wrap="none" rtlCol="0">
            <a:spAutoFit/>
          </a:bodyPr>
          <a:lstStyle/>
          <a:p>
            <a:r>
              <a:rPr lang="en-US" sz="1200" dirty="0" smtClean="0">
                <a:solidFill>
                  <a:srgbClr val="FF0000"/>
                </a:solidFill>
              </a:rPr>
              <a:t>COCAIN AND AMPHETAMINES</a:t>
            </a:r>
            <a:endParaRPr lang="en-US" sz="1200" dirty="0">
              <a:solidFill>
                <a:srgbClr val="FF0000"/>
              </a:solidFill>
            </a:endParaRPr>
          </a:p>
        </p:txBody>
      </p:sp>
      <mc:AlternateContent xmlns:mc="http://schemas.openxmlformats.org/markup-compatibility/2006">
        <mc:Choice xmlns:p14="http://schemas.microsoft.com/office/powerpoint/2010/main" xmlns="" Requires="p14">
          <p:contentPart p14:bwMode="auto" r:id="rId18">
            <p14:nvContentPartPr>
              <p14:cNvPr id="2" name="Ink 1"/>
              <p14:cNvContentPartPr/>
              <p14:nvPr/>
            </p14:nvContentPartPr>
            <p14:xfrm>
              <a:off x="6883560" y="5079960"/>
              <a:ext cx="825840" cy="82800"/>
            </p14:xfrm>
          </p:contentPart>
        </mc:Choice>
        <mc:Fallback>
          <p:pic>
            <p:nvPicPr>
              <p:cNvPr id="2" name="Ink 1"/>
              <p:cNvPicPr/>
              <p:nvPr/>
            </p:nvPicPr>
            <p:blipFill>
              <a:blip r:embed="rId19"/>
              <a:stretch>
                <a:fillRect/>
              </a:stretch>
            </p:blipFill>
            <p:spPr>
              <a:xfrm>
                <a:off x="6867360" y="5016600"/>
                <a:ext cx="857880" cy="2098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0">
            <p14:nvContentPartPr>
              <p14:cNvPr id="8" name="Ink 7"/>
              <p14:cNvContentPartPr/>
              <p14:nvPr/>
            </p14:nvContentPartPr>
            <p14:xfrm>
              <a:off x="6927840" y="6248520"/>
              <a:ext cx="559080" cy="57240"/>
            </p14:xfrm>
          </p:contentPart>
        </mc:Choice>
        <mc:Fallback>
          <p:pic>
            <p:nvPicPr>
              <p:cNvPr id="8" name="Ink 7"/>
              <p:cNvPicPr/>
              <p:nvPr/>
            </p:nvPicPr>
            <p:blipFill>
              <a:blip r:embed="rId21"/>
              <a:stretch>
                <a:fillRect/>
              </a:stretch>
            </p:blipFill>
            <p:spPr>
              <a:xfrm>
                <a:off x="6912000" y="6184800"/>
                <a:ext cx="590760" cy="1846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2">
            <p14:nvContentPartPr>
              <p14:cNvPr id="9" name="Ink 8"/>
              <p14:cNvContentPartPr/>
              <p14:nvPr/>
            </p14:nvContentPartPr>
            <p14:xfrm>
              <a:off x="6896160" y="6039000"/>
              <a:ext cx="2051280" cy="19080"/>
            </p14:xfrm>
          </p:contentPart>
        </mc:Choice>
        <mc:Fallback>
          <p:pic>
            <p:nvPicPr>
              <p:cNvPr id="9" name="Ink 8"/>
              <p:cNvPicPr/>
              <p:nvPr/>
            </p:nvPicPr>
            <p:blipFill>
              <a:blip r:embed="rId23"/>
              <a:stretch>
                <a:fillRect/>
              </a:stretch>
            </p:blipFill>
            <p:spPr>
              <a:xfrm>
                <a:off x="6880320" y="5975280"/>
                <a:ext cx="2082960" cy="1465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4">
            <p14:nvContentPartPr>
              <p14:cNvPr id="10" name="Ink 9"/>
              <p14:cNvContentPartPr/>
              <p14:nvPr/>
            </p14:nvContentPartPr>
            <p14:xfrm>
              <a:off x="6883560" y="2317680"/>
              <a:ext cx="1371960" cy="64080"/>
            </p14:xfrm>
          </p:contentPart>
        </mc:Choice>
        <mc:Fallback>
          <p:pic>
            <p:nvPicPr>
              <p:cNvPr id="10" name="Ink 9"/>
              <p:cNvPicPr/>
              <p:nvPr/>
            </p:nvPicPr>
            <p:blipFill>
              <a:blip r:embed="rId25"/>
              <a:stretch>
                <a:fillRect/>
              </a:stretch>
            </p:blipFill>
            <p:spPr>
              <a:xfrm>
                <a:off x="6867360" y="2254320"/>
                <a:ext cx="1404000" cy="1908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6">
            <p14:nvContentPartPr>
              <p14:cNvPr id="11" name="Ink 10"/>
              <p14:cNvContentPartPr/>
              <p14:nvPr/>
            </p14:nvContentPartPr>
            <p14:xfrm>
              <a:off x="6877080" y="1130400"/>
              <a:ext cx="711360" cy="44640"/>
            </p14:xfrm>
          </p:contentPart>
        </mc:Choice>
        <mc:Fallback>
          <p:pic>
            <p:nvPicPr>
              <p:cNvPr id="11" name="Ink 10"/>
              <p:cNvPicPr/>
              <p:nvPr/>
            </p:nvPicPr>
            <p:blipFill>
              <a:blip r:embed="rId27"/>
              <a:stretch>
                <a:fillRect/>
              </a:stretch>
            </p:blipFill>
            <p:spPr>
              <a:xfrm>
                <a:off x="6861240" y="1066680"/>
                <a:ext cx="743400" cy="172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8">
            <p14:nvContentPartPr>
              <p14:cNvPr id="12" name="Ink 11"/>
              <p14:cNvContentPartPr/>
              <p14:nvPr/>
            </p14:nvContentPartPr>
            <p14:xfrm>
              <a:off x="4584600" y="5524560"/>
              <a:ext cx="1035360" cy="57600"/>
            </p14:xfrm>
          </p:contentPart>
        </mc:Choice>
        <mc:Fallback>
          <p:pic>
            <p:nvPicPr>
              <p:cNvPr id="12" name="Ink 11"/>
              <p:cNvPicPr/>
              <p:nvPr/>
            </p:nvPicPr>
            <p:blipFill>
              <a:blip r:embed="rId29"/>
              <a:stretch>
                <a:fillRect/>
              </a:stretch>
            </p:blipFill>
            <p:spPr>
              <a:xfrm>
                <a:off x="4568760" y="5460840"/>
                <a:ext cx="1067400" cy="1846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0">
            <p14:nvContentPartPr>
              <p14:cNvPr id="13" name="Ink 12"/>
              <p14:cNvContentPartPr/>
              <p14:nvPr/>
            </p14:nvContentPartPr>
            <p14:xfrm>
              <a:off x="6908760" y="3651120"/>
              <a:ext cx="1397520" cy="95760"/>
            </p14:xfrm>
          </p:contentPart>
        </mc:Choice>
        <mc:Fallback>
          <p:pic>
            <p:nvPicPr>
              <p:cNvPr id="13" name="Ink 12"/>
              <p:cNvPicPr/>
              <p:nvPr/>
            </p:nvPicPr>
            <p:blipFill>
              <a:blip r:embed="rId31"/>
              <a:stretch>
                <a:fillRect/>
              </a:stretch>
            </p:blipFill>
            <p:spPr>
              <a:xfrm>
                <a:off x="6892920" y="3587760"/>
                <a:ext cx="1429200" cy="222480"/>
              </a:xfrm>
              <a:prstGeom prst="rect">
                <a:avLst/>
              </a:prstGeom>
            </p:spPr>
          </p:pic>
        </mc:Fallback>
      </mc:AlternateContent>
    </p:spTree>
    <p:extLst>
      <p:ext uri="{BB962C8B-B14F-4D97-AF65-F5344CB8AC3E}">
        <p14:creationId xmlns:p14="http://schemas.microsoft.com/office/powerpoint/2010/main" xmlns="" val="1630397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sz="half" idx="1"/>
          </p:nvPr>
        </p:nvSpPr>
        <p:spPr>
          <a:xfrm>
            <a:off x="1981200" y="1219201"/>
            <a:ext cx="4038600" cy="4525963"/>
          </a:xfrm>
        </p:spPr>
        <p:txBody>
          <a:bodyPr/>
          <a:lstStyle/>
          <a:p>
            <a:pPr eaLnBrk="1" hangingPunct="1"/>
            <a:endParaRPr lang="en-US" altLang="en-US" smtClean="0"/>
          </a:p>
          <a:p>
            <a:pPr eaLnBrk="1" hangingPunct="1"/>
            <a:endParaRPr lang="en-US" altLang="en-US" smtClean="0"/>
          </a:p>
        </p:txBody>
      </p:sp>
      <p:sp>
        <p:nvSpPr>
          <p:cNvPr id="15363" name="Rectangle 6"/>
          <p:cNvSpPr>
            <a:spLocks noGrp="1" noChangeArrowheads="1"/>
          </p:cNvSpPr>
          <p:nvPr>
            <p:ph sz="half" idx="2"/>
          </p:nvPr>
        </p:nvSpPr>
        <p:spPr/>
        <p:txBody>
          <a:bodyPr/>
          <a:lstStyle/>
          <a:p>
            <a:pPr eaLnBrk="1" hangingPunct="1"/>
            <a:endParaRPr lang="en-US" altLang="en-US" smtClean="0"/>
          </a:p>
          <a:p>
            <a:pPr eaLnBrk="1" hangingPunct="1"/>
            <a:endParaRPr lang="en-US" altLang="en-US" smtClean="0"/>
          </a:p>
        </p:txBody>
      </p:sp>
      <p:sp>
        <p:nvSpPr>
          <p:cNvPr id="15364" name="Rectangle 5"/>
          <p:cNvSpPr>
            <a:spLocks noChangeArrowheads="1"/>
          </p:cNvSpPr>
          <p:nvPr/>
        </p:nvSpPr>
        <p:spPr bwMode="auto">
          <a:xfrm>
            <a:off x="1676400" y="1036638"/>
            <a:ext cx="4038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pPr>
            <a:endParaRPr lang="en-US" altLang="en-US" sz="2800"/>
          </a:p>
          <a:p>
            <a:pPr eaLnBrk="1" hangingPunct="1">
              <a:spcBef>
                <a:spcPct val="20000"/>
              </a:spcBef>
              <a:buFontTx/>
              <a:buChar char="•"/>
            </a:pPr>
            <a:endParaRPr lang="en-US" altLang="en-US" sz="2800"/>
          </a:p>
        </p:txBody>
      </p:sp>
      <p:sp>
        <p:nvSpPr>
          <p:cNvPr id="15365" name="Rectangle 7"/>
          <p:cNvSpPr>
            <a:spLocks noChangeArrowheads="1"/>
          </p:cNvSpPr>
          <p:nvPr/>
        </p:nvSpPr>
        <p:spPr bwMode="auto">
          <a:xfrm>
            <a:off x="4724400" y="1447801"/>
            <a:ext cx="4038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pPr>
            <a:endParaRPr lang="en-US" altLang="en-US" sz="2800"/>
          </a:p>
          <a:p>
            <a:pPr eaLnBrk="1" hangingPunct="1">
              <a:spcBef>
                <a:spcPct val="20000"/>
              </a:spcBef>
              <a:buFontTx/>
              <a:buChar char="•"/>
            </a:pPr>
            <a:endParaRPr lang="en-US" altLang="en-US" sz="2800"/>
          </a:p>
        </p:txBody>
      </p:sp>
      <p:sp>
        <p:nvSpPr>
          <p:cNvPr id="15366" name="Rectangle 9"/>
          <p:cNvSpPr>
            <a:spLocks noChangeArrowheads="1"/>
          </p:cNvSpPr>
          <p:nvPr/>
        </p:nvSpPr>
        <p:spPr bwMode="auto">
          <a:xfrm>
            <a:off x="2044700" y="457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solidFill>
                  <a:srgbClr val="C00000"/>
                </a:solidFill>
              </a:rPr>
              <a:t>Risk Factors and Predictors </a:t>
            </a:r>
            <a:r>
              <a:rPr lang="en-US" altLang="en-US" sz="2800" dirty="0" smtClean="0">
                <a:solidFill>
                  <a:srgbClr val="C00000"/>
                </a:solidFill>
              </a:rPr>
              <a:t>of Ischemic </a:t>
            </a:r>
            <a:r>
              <a:rPr lang="en-US" altLang="en-US" sz="2800" dirty="0">
                <a:solidFill>
                  <a:srgbClr val="C00000"/>
                </a:solidFill>
              </a:rPr>
              <a:t>Stroke</a:t>
            </a:r>
            <a:endParaRPr lang="it-IT" altLang="en-US" sz="2800" dirty="0">
              <a:solidFill>
                <a:srgbClr val="C00000"/>
              </a:solidFill>
            </a:endParaRPr>
          </a:p>
        </p:txBody>
      </p:sp>
      <p:sp>
        <p:nvSpPr>
          <p:cNvPr id="15367" name="Rectangle 10"/>
          <p:cNvSpPr>
            <a:spLocks noChangeArrowheads="1"/>
          </p:cNvSpPr>
          <p:nvPr/>
        </p:nvSpPr>
        <p:spPr bwMode="auto">
          <a:xfrm>
            <a:off x="2634034" y="2903538"/>
            <a:ext cx="3497262" cy="115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E60202"/>
              </a:buClr>
              <a:buFontTx/>
              <a:buChar char="•"/>
            </a:pPr>
            <a:r>
              <a:rPr lang="en-GB" altLang="en-US" dirty="0"/>
              <a:t>Older age</a:t>
            </a:r>
          </a:p>
          <a:p>
            <a:pPr>
              <a:lnSpc>
                <a:spcPct val="90000"/>
              </a:lnSpc>
              <a:spcBef>
                <a:spcPct val="20000"/>
              </a:spcBef>
              <a:buClr>
                <a:srgbClr val="E60202"/>
              </a:buClr>
              <a:buFontTx/>
              <a:buChar char="•"/>
            </a:pPr>
            <a:r>
              <a:rPr lang="en-GB" altLang="en-US" dirty="0"/>
              <a:t>Male gender</a:t>
            </a:r>
          </a:p>
          <a:p>
            <a:pPr>
              <a:lnSpc>
                <a:spcPct val="90000"/>
              </a:lnSpc>
              <a:spcBef>
                <a:spcPct val="20000"/>
              </a:spcBef>
              <a:buClr>
                <a:srgbClr val="E60202"/>
              </a:buClr>
              <a:buFontTx/>
              <a:buChar char="•"/>
            </a:pPr>
            <a:r>
              <a:rPr lang="en-GB" altLang="en-US" dirty="0"/>
              <a:t>Non-white ethnicity</a:t>
            </a:r>
          </a:p>
          <a:p>
            <a:pPr>
              <a:lnSpc>
                <a:spcPct val="90000"/>
              </a:lnSpc>
              <a:spcBef>
                <a:spcPct val="20000"/>
              </a:spcBef>
              <a:buClr>
                <a:srgbClr val="E60202"/>
              </a:buClr>
              <a:buFontTx/>
              <a:buChar char="•"/>
            </a:pPr>
            <a:r>
              <a:rPr lang="en-GB" altLang="en-US" dirty="0"/>
              <a:t>Family history</a:t>
            </a:r>
            <a:endParaRPr lang="en-US" altLang="en-US" dirty="0"/>
          </a:p>
        </p:txBody>
      </p:sp>
      <p:sp>
        <p:nvSpPr>
          <p:cNvPr id="15368" name="Rectangle 11"/>
          <p:cNvSpPr>
            <a:spLocks noChangeArrowheads="1"/>
          </p:cNvSpPr>
          <p:nvPr/>
        </p:nvSpPr>
        <p:spPr bwMode="auto">
          <a:xfrm>
            <a:off x="2417180" y="2053431"/>
            <a:ext cx="34686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03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000" b="1" u="sng" dirty="0">
                <a:solidFill>
                  <a:srgbClr val="DF3119"/>
                </a:solidFill>
              </a:rPr>
              <a:t>Non-modifiable risk factors</a:t>
            </a:r>
            <a:endParaRPr lang="it-IT" altLang="en-US" sz="2000" b="1" u="sng" dirty="0">
              <a:solidFill>
                <a:srgbClr val="DF3119"/>
              </a:solidFill>
            </a:endParaRPr>
          </a:p>
        </p:txBody>
      </p:sp>
      <p:sp>
        <p:nvSpPr>
          <p:cNvPr id="15369" name="Rectangle 12"/>
          <p:cNvSpPr>
            <a:spLocks noChangeArrowheads="1"/>
          </p:cNvSpPr>
          <p:nvPr/>
        </p:nvSpPr>
        <p:spPr bwMode="auto">
          <a:xfrm>
            <a:off x="6561138" y="2753576"/>
            <a:ext cx="3948112" cy="293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E60202"/>
              </a:buClr>
              <a:buFontTx/>
              <a:buChar char="•"/>
            </a:pPr>
            <a:r>
              <a:rPr lang="en-GB" altLang="en-US" dirty="0"/>
              <a:t>Elevated blood pressure</a:t>
            </a:r>
          </a:p>
          <a:p>
            <a:pPr>
              <a:lnSpc>
                <a:spcPct val="90000"/>
              </a:lnSpc>
              <a:spcBef>
                <a:spcPct val="20000"/>
              </a:spcBef>
              <a:buClr>
                <a:srgbClr val="E60202"/>
              </a:buClr>
              <a:buFontTx/>
              <a:buChar char="•"/>
            </a:pPr>
            <a:r>
              <a:rPr lang="en-GB" altLang="en-US" dirty="0"/>
              <a:t>Diabetes mellitus</a:t>
            </a:r>
          </a:p>
          <a:p>
            <a:pPr>
              <a:lnSpc>
                <a:spcPct val="90000"/>
              </a:lnSpc>
              <a:spcBef>
                <a:spcPct val="20000"/>
              </a:spcBef>
              <a:buClr>
                <a:srgbClr val="E60202"/>
              </a:buClr>
              <a:buFontTx/>
              <a:buChar char="•"/>
            </a:pPr>
            <a:r>
              <a:rPr lang="en-GB" altLang="en-US" dirty="0"/>
              <a:t>Atrial </a:t>
            </a:r>
            <a:r>
              <a:rPr lang="en-GB" altLang="en-US" dirty="0" smtClean="0"/>
              <a:t>fibrillation</a:t>
            </a:r>
          </a:p>
          <a:p>
            <a:pPr>
              <a:lnSpc>
                <a:spcPct val="90000"/>
              </a:lnSpc>
              <a:spcBef>
                <a:spcPct val="20000"/>
              </a:spcBef>
              <a:buClr>
                <a:srgbClr val="E60202"/>
              </a:buClr>
              <a:buFontTx/>
              <a:buChar char="•"/>
            </a:pPr>
            <a:r>
              <a:rPr lang="en-GB" altLang="en-US" dirty="0" smtClean="0"/>
              <a:t>Carotid artery disease </a:t>
            </a:r>
            <a:endParaRPr lang="en-GB" altLang="en-US" dirty="0"/>
          </a:p>
          <a:p>
            <a:pPr>
              <a:lnSpc>
                <a:spcPct val="90000"/>
              </a:lnSpc>
              <a:spcBef>
                <a:spcPct val="20000"/>
              </a:spcBef>
              <a:buClr>
                <a:srgbClr val="E60202"/>
              </a:buClr>
              <a:buFontTx/>
              <a:buChar char="•"/>
            </a:pPr>
            <a:r>
              <a:rPr lang="en-GB" altLang="en-US" dirty="0"/>
              <a:t>Heart diseases </a:t>
            </a:r>
            <a:r>
              <a:rPr lang="en-GB" altLang="en-US" dirty="0" smtClean="0"/>
              <a:t>– dilated cardiomyopathy</a:t>
            </a:r>
          </a:p>
          <a:p>
            <a:pPr>
              <a:lnSpc>
                <a:spcPct val="90000"/>
              </a:lnSpc>
              <a:spcBef>
                <a:spcPct val="20000"/>
              </a:spcBef>
              <a:buClr>
                <a:srgbClr val="E60202"/>
              </a:buClr>
              <a:buFontTx/>
              <a:buChar char="•"/>
            </a:pPr>
            <a:r>
              <a:rPr lang="en-GB" altLang="en-US" dirty="0" smtClean="0"/>
              <a:t>Hyperlipidaemia</a:t>
            </a:r>
            <a:endParaRPr lang="en-GB" altLang="en-US" dirty="0"/>
          </a:p>
          <a:p>
            <a:pPr>
              <a:lnSpc>
                <a:spcPct val="90000"/>
              </a:lnSpc>
              <a:spcBef>
                <a:spcPct val="20000"/>
              </a:spcBef>
              <a:buClr>
                <a:srgbClr val="E60202"/>
              </a:buClr>
              <a:buFontTx/>
              <a:buChar char="•"/>
            </a:pPr>
            <a:r>
              <a:rPr lang="en-GB" altLang="en-US" dirty="0"/>
              <a:t>Cigarette smoking </a:t>
            </a:r>
            <a:endParaRPr lang="en-GB" altLang="en-US" dirty="0" smtClean="0"/>
          </a:p>
          <a:p>
            <a:pPr>
              <a:lnSpc>
                <a:spcPct val="90000"/>
              </a:lnSpc>
              <a:spcBef>
                <a:spcPct val="20000"/>
              </a:spcBef>
              <a:buClr>
                <a:srgbClr val="E60202"/>
              </a:buClr>
              <a:buFontTx/>
              <a:buChar char="•"/>
            </a:pPr>
            <a:r>
              <a:rPr lang="en-GB" altLang="en-US" dirty="0" smtClean="0"/>
              <a:t>Obesity</a:t>
            </a:r>
          </a:p>
          <a:p>
            <a:pPr>
              <a:lnSpc>
                <a:spcPct val="90000"/>
              </a:lnSpc>
              <a:spcBef>
                <a:spcPct val="20000"/>
              </a:spcBef>
              <a:buClr>
                <a:srgbClr val="E60202"/>
              </a:buClr>
            </a:pPr>
            <a:endParaRPr lang="en-US" altLang="en-US" dirty="0"/>
          </a:p>
        </p:txBody>
      </p:sp>
      <p:sp>
        <p:nvSpPr>
          <p:cNvPr id="15370" name="Rectangle 13"/>
          <p:cNvSpPr>
            <a:spLocks noChangeArrowheads="1"/>
          </p:cNvSpPr>
          <p:nvPr/>
        </p:nvSpPr>
        <p:spPr bwMode="auto">
          <a:xfrm>
            <a:off x="6426612" y="2087563"/>
            <a:ext cx="28749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03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000" b="1" u="sng" dirty="0">
                <a:solidFill>
                  <a:srgbClr val="DF3119"/>
                </a:solidFill>
              </a:rPr>
              <a:t>Modifiable risk factors</a:t>
            </a:r>
            <a:endParaRPr lang="it-IT" altLang="en-US" sz="2000" b="1" u="sng" dirty="0">
              <a:solidFill>
                <a:srgbClr val="DF3119"/>
              </a:solidFill>
            </a:endParaRPr>
          </a:p>
        </p:txBody>
      </p:sp>
      <p:sp>
        <p:nvSpPr>
          <p:cNvPr id="15371" name="Rectangle 14"/>
          <p:cNvSpPr>
            <a:spLocks noChangeArrowheads="1"/>
          </p:cNvSpPr>
          <p:nvPr/>
        </p:nvSpPr>
        <p:spPr bwMode="auto">
          <a:xfrm>
            <a:off x="1447800" y="5939603"/>
            <a:ext cx="9144000"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135732" tIns="66675" rIns="135732" bIns="66675">
            <a:spAutoFit/>
          </a:bodyPr>
          <a:lstStyle>
            <a:lvl1pPr defTabSz="1371600" eaLnBrk="0" hangingPunct="0">
              <a:defRPr>
                <a:solidFill>
                  <a:schemeClr val="tx1"/>
                </a:solidFill>
                <a:latin typeface="Arial" panose="020B0604020202020204" pitchFamily="34" charset="0"/>
                <a:cs typeface="Arial" panose="020B0604020202020204" pitchFamily="34" charset="0"/>
              </a:defRPr>
            </a:lvl1pPr>
            <a:lvl2pPr marL="742950" indent="-285750" defTabSz="1371600" eaLnBrk="0" hangingPunct="0">
              <a:defRPr>
                <a:solidFill>
                  <a:schemeClr val="tx1"/>
                </a:solidFill>
                <a:latin typeface="Arial" panose="020B0604020202020204" pitchFamily="34" charset="0"/>
                <a:cs typeface="Arial" panose="020B0604020202020204" pitchFamily="34" charset="0"/>
              </a:defRPr>
            </a:lvl2pPr>
            <a:lvl3pPr marL="1143000" indent="-228600" defTabSz="1371600" eaLnBrk="0" hangingPunct="0">
              <a:defRPr>
                <a:solidFill>
                  <a:schemeClr val="tx1"/>
                </a:solidFill>
                <a:latin typeface="Arial" panose="020B0604020202020204" pitchFamily="34" charset="0"/>
                <a:cs typeface="Arial" panose="020B0604020202020204" pitchFamily="34" charset="0"/>
              </a:defRPr>
            </a:lvl3pPr>
            <a:lvl4pPr marL="1600200" indent="-228600" defTabSz="1371600" eaLnBrk="0" hangingPunct="0">
              <a:defRPr>
                <a:solidFill>
                  <a:schemeClr val="tx1"/>
                </a:solidFill>
                <a:latin typeface="Arial" panose="020B0604020202020204" pitchFamily="34" charset="0"/>
                <a:cs typeface="Arial" panose="020B0604020202020204" pitchFamily="34" charset="0"/>
              </a:defRPr>
            </a:lvl4pPr>
            <a:lvl5pPr marL="2057400" indent="-228600" defTabSz="1371600" eaLnBrk="0" hangingPunct="0">
              <a:defRPr>
                <a:solidFill>
                  <a:schemeClr val="tx1"/>
                </a:solidFill>
                <a:latin typeface="Arial" panose="020B0604020202020204" pitchFamily="34" charset="0"/>
                <a:cs typeface="Arial" panose="020B0604020202020204" pitchFamily="34" charset="0"/>
              </a:defRPr>
            </a:lvl5pPr>
            <a:lvl6pPr marL="2514600" indent="-228600" defTabSz="1371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71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71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71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GB" altLang="en-US" sz="2800" dirty="0">
                <a:solidFill>
                  <a:srgbClr val="FFC000"/>
                </a:solidFill>
              </a:rPr>
              <a:t>Previous stroke is the single most important</a:t>
            </a:r>
          </a:p>
          <a:p>
            <a:pPr algn="ctr" eaLnBrk="1" hangingPunct="1">
              <a:lnSpc>
                <a:spcPct val="85000"/>
              </a:lnSpc>
            </a:pPr>
            <a:r>
              <a:rPr lang="en-GB" altLang="en-US" sz="2800" dirty="0">
                <a:solidFill>
                  <a:srgbClr val="FFC000"/>
                </a:solidFill>
              </a:rPr>
              <a:t>risk factor for stroke</a:t>
            </a:r>
            <a:endParaRPr lang="es-ES_tradnl" altLang="en-US" sz="2800" dirty="0">
              <a:solidFill>
                <a:srgbClr val="FFC000"/>
              </a:solidFill>
            </a:endParaRPr>
          </a:p>
        </p:txBody>
      </p:sp>
      <p:sp>
        <p:nvSpPr>
          <p:cNvPr id="2" name="Rectangle 1"/>
          <p:cNvSpPr/>
          <p:nvPr/>
        </p:nvSpPr>
        <p:spPr>
          <a:xfrm>
            <a:off x="2506604" y="5865018"/>
            <a:ext cx="7202424" cy="896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9837329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eaLnBrk="1" hangingPunct="1"/>
            <a:r>
              <a:rPr lang="en-US" sz="4000" dirty="0" smtClean="0">
                <a:solidFill>
                  <a:schemeClr val="accent1"/>
                </a:solidFill>
              </a:rPr>
              <a:t>1. Hypertension</a:t>
            </a:r>
          </a:p>
        </p:txBody>
      </p:sp>
      <p:sp>
        <p:nvSpPr>
          <p:cNvPr id="50179" name="Content Placeholder 2"/>
          <p:cNvSpPr>
            <a:spLocks noGrp="1"/>
          </p:cNvSpPr>
          <p:nvPr>
            <p:ph idx="1"/>
          </p:nvPr>
        </p:nvSpPr>
        <p:spPr/>
        <p:txBody>
          <a:bodyPr>
            <a:normAutofit/>
          </a:bodyPr>
          <a:lstStyle/>
          <a:p>
            <a:pPr eaLnBrk="1" hangingPunct="1"/>
            <a:r>
              <a:rPr lang="en-US" sz="2800" dirty="0" smtClean="0"/>
              <a:t>Most</a:t>
            </a:r>
            <a:r>
              <a:rPr lang="en-US" sz="2800" dirty="0" smtClean="0">
                <a:solidFill>
                  <a:srgbClr val="FF0000"/>
                </a:solidFill>
              </a:rPr>
              <a:t> important</a:t>
            </a:r>
            <a:r>
              <a:rPr lang="en-US" sz="2800" dirty="0" smtClean="0"/>
              <a:t> modifiable risk factor</a:t>
            </a:r>
          </a:p>
          <a:p>
            <a:pPr eaLnBrk="1" hangingPunct="1"/>
            <a:r>
              <a:rPr lang="en-US" sz="2800" dirty="0" smtClean="0"/>
              <a:t>Responsible for</a:t>
            </a:r>
            <a:r>
              <a:rPr lang="en-US" sz="2800" dirty="0" smtClean="0">
                <a:solidFill>
                  <a:srgbClr val="FF0000"/>
                </a:solidFill>
              </a:rPr>
              <a:t> 50% </a:t>
            </a:r>
            <a:r>
              <a:rPr lang="en-US" sz="2800" dirty="0" smtClean="0"/>
              <a:t>of all strokes</a:t>
            </a:r>
          </a:p>
          <a:p>
            <a:pPr eaLnBrk="1" hangingPunct="1"/>
            <a:r>
              <a:rPr lang="en-US" sz="2800" dirty="0" smtClean="0"/>
              <a:t>B.P &gt; </a:t>
            </a:r>
            <a:r>
              <a:rPr lang="en-US" sz="2800" dirty="0" smtClean="0">
                <a:solidFill>
                  <a:srgbClr val="FF0000"/>
                </a:solidFill>
              </a:rPr>
              <a:t>140/90 </a:t>
            </a:r>
            <a:r>
              <a:rPr lang="en-US" sz="2800" dirty="0" smtClean="0"/>
              <a:t>needs treatment</a:t>
            </a:r>
          </a:p>
          <a:p>
            <a:pPr eaLnBrk="1" hangingPunct="1"/>
            <a:r>
              <a:rPr lang="en-US" sz="2800" dirty="0" smtClean="0"/>
              <a:t>Known as </a:t>
            </a:r>
            <a:r>
              <a:rPr lang="en-US" sz="2800" dirty="0" smtClean="0">
                <a:solidFill>
                  <a:srgbClr val="FF0000"/>
                </a:solidFill>
              </a:rPr>
              <a:t>“Silent killer”</a:t>
            </a:r>
          </a:p>
          <a:p>
            <a:pPr marL="0" indent="0" eaLnBrk="1" hangingPunct="1">
              <a:buNone/>
            </a:pPr>
            <a:endParaRPr lang="en-US" sz="2800" dirty="0" smtClean="0"/>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615</TotalTime>
  <Words>1175</Words>
  <Application>Microsoft Office PowerPoint</Application>
  <PresentationFormat>Custom</PresentationFormat>
  <Paragraphs>231</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Ion</vt:lpstr>
      <vt:lpstr>STROKE /CVD</vt:lpstr>
      <vt:lpstr>STROKE /CVD/APOPLEXY</vt:lpstr>
      <vt:lpstr>STROKE IS NO.1 CAUSE OF DISABILITY &amp;                2ND LEADING CAUSE OF DEATH WORLD WIDE</vt:lpstr>
      <vt:lpstr>“STROKE IS A BRAIN ATTACK”   Interruption of blood flow to the brain caused by 2 mechanisms  - Clot blocking a blood vessel  OR - Broken blood vessel   Ishemic stroke  - 85% Haemarrhageic stroke   –  15%</vt:lpstr>
      <vt:lpstr>TYPES OF STROKE  Ischemic Stroke        Haemarrhagic Stroke 85%                             15%                          </vt:lpstr>
      <vt:lpstr>Slide 6</vt:lpstr>
      <vt:lpstr>Slide 7</vt:lpstr>
      <vt:lpstr>Slide 8</vt:lpstr>
      <vt:lpstr>1. Hypertension</vt:lpstr>
      <vt:lpstr>2.  Diabetes</vt:lpstr>
      <vt:lpstr>3. Smoking</vt:lpstr>
      <vt:lpstr>4. Atrial Fibrillation &amp; Heart Diseases</vt:lpstr>
      <vt:lpstr>Obesity &amp; Sedentary life</vt:lpstr>
      <vt:lpstr>Slide 14</vt:lpstr>
      <vt:lpstr>Slide 15</vt:lpstr>
      <vt:lpstr>LARGE VESSEL DISEASE</vt:lpstr>
      <vt:lpstr>Slide 17</vt:lpstr>
      <vt:lpstr>SMALL VESSEL DISEASE</vt:lpstr>
      <vt:lpstr>Slide 19</vt:lpstr>
      <vt:lpstr>Pathogenesis of Stroke: Ischemia &amp; Hemorrhage </vt:lpstr>
      <vt:lpstr>Slide 21</vt:lpstr>
      <vt:lpstr>Slide 22</vt:lpstr>
      <vt:lpstr>Slide 23</vt:lpstr>
      <vt:lpstr>The Importance of penumbra</vt:lpstr>
      <vt:lpstr>Time Is Brain   </vt:lpstr>
      <vt:lpstr>Slide 26</vt:lpstr>
      <vt:lpstr>Slide 27</vt:lpstr>
      <vt:lpstr>Slide 28</vt:lpstr>
      <vt:lpstr>Type of Neuronal Death in Ischemia</vt:lpstr>
      <vt:lpstr>Slide 30</vt:lpstr>
      <vt:lpstr>Stroke Begets Stroke</vt:lpstr>
      <vt:lpstr>              TIA      TRANSIENT ISCHEMIC ATTACK</vt:lpstr>
      <vt:lpstr>         TIA is a         Stroke warning Attack</vt:lpstr>
      <vt:lpstr>RISK OF STROKE FOLLOWING A TIA           ABCD2  score</vt:lpstr>
      <vt:lpstr>Stroke can strike Anyone, Anytime, Anywhere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 /CVA/APOPLEXY</dc:title>
  <dc:creator>DARK KNIGHT</dc:creator>
  <cp:lastModifiedBy>Admin</cp:lastModifiedBy>
  <cp:revision>57</cp:revision>
  <dcterms:created xsi:type="dcterms:W3CDTF">2014-05-27T11:23:48Z</dcterms:created>
  <dcterms:modified xsi:type="dcterms:W3CDTF">2019-07-15T07:16:25Z</dcterms:modified>
</cp:coreProperties>
</file>