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ls" ContentType="application/vnd.ms-exce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xlsx" ContentType="application/vnd.openxmlformats-officedocument.spreadsheetml.sheet"/>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notesMasterIdLst>
    <p:notesMasterId r:id="rId45"/>
  </p:notesMasterIdLst>
  <p:sldIdLst>
    <p:sldId id="297" r:id="rId2"/>
    <p:sldId id="259" r:id="rId3"/>
    <p:sldId id="260" r:id="rId4"/>
    <p:sldId id="263" r:id="rId5"/>
    <p:sldId id="307" r:id="rId6"/>
    <p:sldId id="264" r:id="rId7"/>
    <p:sldId id="265" r:id="rId8"/>
    <p:sldId id="301" r:id="rId9"/>
    <p:sldId id="266" r:id="rId10"/>
    <p:sldId id="267" r:id="rId11"/>
    <p:sldId id="268" r:id="rId12"/>
    <p:sldId id="306" r:id="rId13"/>
    <p:sldId id="269" r:id="rId14"/>
    <p:sldId id="270" r:id="rId15"/>
    <p:sldId id="271" r:id="rId16"/>
    <p:sldId id="272" r:id="rId17"/>
    <p:sldId id="273" r:id="rId18"/>
    <p:sldId id="274" r:id="rId19"/>
    <p:sldId id="275" r:id="rId20"/>
    <p:sldId id="276" r:id="rId21"/>
    <p:sldId id="277" r:id="rId22"/>
    <p:sldId id="278" r:id="rId23"/>
    <p:sldId id="279" r:id="rId24"/>
    <p:sldId id="310" r:id="rId25"/>
    <p:sldId id="280" r:id="rId26"/>
    <p:sldId id="281" r:id="rId27"/>
    <p:sldId id="282" r:id="rId28"/>
    <p:sldId id="283" r:id="rId29"/>
    <p:sldId id="284" r:id="rId30"/>
    <p:sldId id="285" r:id="rId31"/>
    <p:sldId id="286" r:id="rId32"/>
    <p:sldId id="287" r:id="rId33"/>
    <p:sldId id="300" r:id="rId34"/>
    <p:sldId id="289" r:id="rId35"/>
    <p:sldId id="290" r:id="rId36"/>
    <p:sldId id="291" r:id="rId37"/>
    <p:sldId id="293" r:id="rId38"/>
    <p:sldId id="295" r:id="rId39"/>
    <p:sldId id="296" r:id="rId40"/>
    <p:sldId id="302" r:id="rId41"/>
    <p:sldId id="304" r:id="rId42"/>
    <p:sldId id="305" r:id="rId43"/>
    <p:sldId id="309"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28317" autoAdjust="0"/>
    <p:restoredTop sz="94711" autoAdjust="0"/>
  </p:normalViewPr>
  <p:slideViewPr>
    <p:cSldViewPr>
      <p:cViewPr>
        <p:scale>
          <a:sx n="62" d="100"/>
          <a:sy n="62" d="100"/>
        </p:scale>
        <p:origin x="-1362" y="-234"/>
      </p:cViewPr>
      <p:guideLst>
        <p:guide orient="horz" pos="2160"/>
        <p:guide pos="2880"/>
      </p:guideLst>
    </p:cSldViewPr>
  </p:slideViewPr>
  <p:outlineViewPr>
    <p:cViewPr>
      <p:scale>
        <a:sx n="33" d="100"/>
        <a:sy n="33" d="100"/>
      </p:scale>
      <p:origin x="0" y="6126"/>
    </p:cViewPr>
  </p:outlineViewPr>
  <p:notesTextViewPr>
    <p:cViewPr>
      <p:scale>
        <a:sx n="1" d="1"/>
        <a:sy n="1" d="1"/>
      </p:scale>
      <p:origin x="0" y="0"/>
    </p:cViewPr>
  </p:notesTextViewPr>
  <p:sorterViewPr>
    <p:cViewPr>
      <p:scale>
        <a:sx n="100" d="100"/>
        <a:sy n="100" d="100"/>
      </p:scale>
      <p:origin x="0" y="1704"/>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10"/>
  <c:chart>
    <c:autoTitleDeleted val="1"/>
    <c:plotArea>
      <c:layout/>
      <c:pieChart>
        <c:varyColors val="1"/>
        <c:ser>
          <c:idx val="0"/>
          <c:order val="0"/>
          <c:tx>
            <c:strRef>
              <c:f>Sheet1!$B$1</c:f>
              <c:strCache>
                <c:ptCount val="1"/>
                <c:pt idx="0">
                  <c:v>Causes of PUO</c:v>
                </c:pt>
              </c:strCache>
            </c:strRef>
          </c:tx>
          <c:explosion val="6"/>
          <c:dLbls>
            <c:dLbl>
              <c:idx val="4"/>
              <c:layout>
                <c:manualLayout>
                  <c:x val="6.8828130649360039E-2"/>
                  <c:y val="7.6548664398102331E-3"/>
                </c:manualLayout>
              </c:layout>
              <c:showCatName val="1"/>
            </c:dLbl>
            <c:txPr>
              <a:bodyPr/>
              <a:lstStyle/>
              <a:p>
                <a:pPr>
                  <a:defRPr lang="en-IN"/>
                </a:pPr>
                <a:endParaRPr lang="en-US"/>
              </a:p>
            </c:txPr>
            <c:showCatName val="1"/>
            <c:showLeaderLines val="1"/>
          </c:dLbls>
          <c:cat>
            <c:strRef>
              <c:f>Sheet1!$A$2:$A$6</c:f>
              <c:strCache>
                <c:ptCount val="5"/>
                <c:pt idx="0">
                  <c:v>Infection (40%)</c:v>
                </c:pt>
                <c:pt idx="1">
                  <c:v>Malignancy (25%)</c:v>
                </c:pt>
                <c:pt idx="2">
                  <c:v>Autoimmune Disease (15%)</c:v>
                </c:pt>
                <c:pt idx="3">
                  <c:v>Others/ Miscellaneous (10%)</c:v>
                </c:pt>
                <c:pt idx="4">
                  <c:v>Undiagnosed (10%)</c:v>
                </c:pt>
              </c:strCache>
            </c:strRef>
          </c:cat>
          <c:val>
            <c:numRef>
              <c:f>Sheet1!$B$2:$B$6</c:f>
              <c:numCache>
                <c:formatCode>General</c:formatCode>
                <c:ptCount val="5"/>
                <c:pt idx="0">
                  <c:v>40</c:v>
                </c:pt>
                <c:pt idx="1">
                  <c:v>25</c:v>
                </c:pt>
                <c:pt idx="2">
                  <c:v>15</c:v>
                </c:pt>
                <c:pt idx="3">
                  <c:v>10</c:v>
                </c:pt>
                <c:pt idx="4">
                  <c:v>10</c:v>
                </c:pt>
              </c:numCache>
            </c:numRef>
          </c:val>
        </c:ser>
        <c:dLbls>
          <c:showCatName val="1"/>
        </c:dLbls>
        <c:firstSliceAng val="0"/>
      </c:pieChart>
    </c:plotArea>
    <c:plotVisOnly val="1"/>
    <c:dispBlanksAs val="zero"/>
  </c:chart>
  <c:txPr>
    <a:bodyPr/>
    <a:lstStyle/>
    <a:p>
      <a:pPr>
        <a:defRPr sz="1800"/>
      </a:pPr>
      <a:endParaRPr lang="en-US"/>
    </a:p>
  </c:txPr>
  <c:externalData r:id="rId1"/>
</c:chartSpace>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5543D2E-CAF6-44E1-944E-2242ACAA74E6}" type="doc">
      <dgm:prSet loTypeId="urn:microsoft.com/office/officeart/2005/8/layout/vList5" loCatId="list" qsTypeId="urn:microsoft.com/office/officeart/2005/8/quickstyle/simple2" qsCatId="simple" csTypeId="urn:microsoft.com/office/officeart/2005/8/colors/colorful1#1" csCatId="colorful"/>
      <dgm:spPr/>
      <dgm:t>
        <a:bodyPr/>
        <a:lstStyle/>
        <a:p>
          <a:endParaRPr lang="en-MY"/>
        </a:p>
      </dgm:t>
    </dgm:pt>
    <dgm:pt modelId="{976B9831-2C27-41D3-B6D0-F3F808ECA014}">
      <dgm:prSet/>
      <dgm:spPr/>
      <dgm:t>
        <a:bodyPr/>
        <a:lstStyle/>
        <a:p>
          <a:pPr rtl="0"/>
          <a:r>
            <a:rPr lang="en-US" smtClean="0">
              <a:solidFill>
                <a:schemeClr val="tx1"/>
              </a:solidFill>
              <a:effectLst>
                <a:outerShdw blurRad="38100" dist="38100" dir="2700000" algn="tl">
                  <a:srgbClr val="000000">
                    <a:alpha val="43137"/>
                  </a:srgbClr>
                </a:outerShdw>
              </a:effectLst>
            </a:rPr>
            <a:t>Chest radiograph</a:t>
          </a:r>
          <a:endParaRPr lang="en-MY">
            <a:solidFill>
              <a:schemeClr val="tx1"/>
            </a:solidFill>
            <a:effectLst>
              <a:outerShdw blurRad="38100" dist="38100" dir="2700000" algn="tl">
                <a:srgbClr val="000000">
                  <a:alpha val="43137"/>
                </a:srgbClr>
              </a:outerShdw>
            </a:effectLst>
          </a:endParaRPr>
        </a:p>
      </dgm:t>
    </dgm:pt>
    <dgm:pt modelId="{21064B26-036E-406B-A0C9-559E0B621628}" type="parTrans" cxnId="{E8AAEF07-2437-4911-A443-39546C3A1588}">
      <dgm:prSet/>
      <dgm:spPr/>
      <dgm:t>
        <a:bodyPr/>
        <a:lstStyle/>
        <a:p>
          <a:endParaRPr lang="en-MY">
            <a:solidFill>
              <a:schemeClr val="tx1"/>
            </a:solidFill>
            <a:effectLst>
              <a:outerShdw blurRad="38100" dist="38100" dir="2700000" algn="tl">
                <a:srgbClr val="000000">
                  <a:alpha val="43137"/>
                </a:srgbClr>
              </a:outerShdw>
            </a:effectLst>
          </a:endParaRPr>
        </a:p>
      </dgm:t>
    </dgm:pt>
    <dgm:pt modelId="{28410A95-B27A-4EBE-8224-156B3B25DCF4}" type="sibTrans" cxnId="{E8AAEF07-2437-4911-A443-39546C3A1588}">
      <dgm:prSet/>
      <dgm:spPr/>
      <dgm:t>
        <a:bodyPr/>
        <a:lstStyle/>
        <a:p>
          <a:endParaRPr lang="en-MY">
            <a:solidFill>
              <a:schemeClr val="tx1"/>
            </a:solidFill>
            <a:effectLst>
              <a:outerShdw blurRad="38100" dist="38100" dir="2700000" algn="tl">
                <a:srgbClr val="000000">
                  <a:alpha val="43137"/>
                </a:srgbClr>
              </a:outerShdw>
            </a:effectLst>
          </a:endParaRPr>
        </a:p>
      </dgm:t>
    </dgm:pt>
    <dgm:pt modelId="{78D81498-7186-4AC4-BD61-9453FAFFEC56}">
      <dgm:prSet/>
      <dgm:spPr/>
      <dgm:t>
        <a:bodyPr/>
        <a:lstStyle/>
        <a:p>
          <a:pPr rtl="0"/>
          <a:r>
            <a:rPr lang="en-US" smtClean="0">
              <a:solidFill>
                <a:schemeClr val="tx1"/>
              </a:solidFill>
              <a:effectLst>
                <a:outerShdw blurRad="38100" dist="38100" dir="2700000" algn="tl">
                  <a:srgbClr val="000000">
                    <a:alpha val="43137"/>
                  </a:srgbClr>
                </a:outerShdw>
              </a:effectLst>
            </a:rPr>
            <a:t>Tuberculosis, malignancy, </a:t>
          </a:r>
          <a:r>
            <a:rPr lang="en-US" i="1" smtClean="0">
              <a:solidFill>
                <a:schemeClr val="tx1"/>
              </a:solidFill>
              <a:effectLst>
                <a:outerShdw blurRad="38100" dist="38100" dir="2700000" algn="tl">
                  <a:srgbClr val="000000">
                    <a:alpha val="43137"/>
                  </a:srgbClr>
                </a:outerShdw>
              </a:effectLst>
            </a:rPr>
            <a:t>Pneumocystis carinii</a:t>
          </a:r>
          <a:r>
            <a:rPr lang="en-US" smtClean="0">
              <a:solidFill>
                <a:schemeClr val="tx1"/>
              </a:solidFill>
              <a:effectLst>
                <a:outerShdw blurRad="38100" dist="38100" dir="2700000" algn="tl">
                  <a:srgbClr val="000000">
                    <a:alpha val="43137"/>
                  </a:srgbClr>
                </a:outerShdw>
              </a:effectLst>
            </a:rPr>
            <a:t> pneumonia</a:t>
          </a:r>
          <a:endParaRPr lang="en-MY">
            <a:solidFill>
              <a:schemeClr val="tx1"/>
            </a:solidFill>
            <a:effectLst>
              <a:outerShdw blurRad="38100" dist="38100" dir="2700000" algn="tl">
                <a:srgbClr val="000000">
                  <a:alpha val="43137"/>
                </a:srgbClr>
              </a:outerShdw>
            </a:effectLst>
          </a:endParaRPr>
        </a:p>
      </dgm:t>
    </dgm:pt>
    <dgm:pt modelId="{E859B172-0E1D-48D0-A864-7004BCECA652}" type="parTrans" cxnId="{3F51F8AD-BD1F-47BC-BAFD-34DD11E0A400}">
      <dgm:prSet/>
      <dgm:spPr/>
      <dgm:t>
        <a:bodyPr/>
        <a:lstStyle/>
        <a:p>
          <a:endParaRPr lang="en-MY">
            <a:solidFill>
              <a:schemeClr val="tx1"/>
            </a:solidFill>
            <a:effectLst>
              <a:outerShdw blurRad="38100" dist="38100" dir="2700000" algn="tl">
                <a:srgbClr val="000000">
                  <a:alpha val="43137"/>
                </a:srgbClr>
              </a:outerShdw>
            </a:effectLst>
          </a:endParaRPr>
        </a:p>
      </dgm:t>
    </dgm:pt>
    <dgm:pt modelId="{743D0115-26C7-4D43-8113-D540A37975BE}" type="sibTrans" cxnId="{3F51F8AD-BD1F-47BC-BAFD-34DD11E0A400}">
      <dgm:prSet/>
      <dgm:spPr/>
      <dgm:t>
        <a:bodyPr/>
        <a:lstStyle/>
        <a:p>
          <a:endParaRPr lang="en-MY">
            <a:solidFill>
              <a:schemeClr val="tx1"/>
            </a:solidFill>
            <a:effectLst>
              <a:outerShdw blurRad="38100" dist="38100" dir="2700000" algn="tl">
                <a:srgbClr val="000000">
                  <a:alpha val="43137"/>
                </a:srgbClr>
              </a:outerShdw>
            </a:effectLst>
          </a:endParaRPr>
        </a:p>
      </dgm:t>
    </dgm:pt>
    <dgm:pt modelId="{1F261031-F62D-4B82-BDD9-D028BEF12ED1}">
      <dgm:prSet/>
      <dgm:spPr/>
      <dgm:t>
        <a:bodyPr/>
        <a:lstStyle/>
        <a:p>
          <a:pPr rtl="0"/>
          <a:r>
            <a:rPr lang="en-US" smtClean="0">
              <a:solidFill>
                <a:schemeClr val="tx1"/>
              </a:solidFill>
              <a:effectLst>
                <a:outerShdw blurRad="38100" dist="38100" dir="2700000" algn="tl">
                  <a:srgbClr val="000000">
                    <a:alpha val="43137"/>
                  </a:srgbClr>
                </a:outerShdw>
              </a:effectLst>
            </a:rPr>
            <a:t>CT of abdomen or pelvis with contrast agent</a:t>
          </a:r>
          <a:endParaRPr lang="en-MY">
            <a:solidFill>
              <a:schemeClr val="tx1"/>
            </a:solidFill>
            <a:effectLst>
              <a:outerShdw blurRad="38100" dist="38100" dir="2700000" algn="tl">
                <a:srgbClr val="000000">
                  <a:alpha val="43137"/>
                </a:srgbClr>
              </a:outerShdw>
            </a:effectLst>
          </a:endParaRPr>
        </a:p>
      </dgm:t>
    </dgm:pt>
    <dgm:pt modelId="{4444BADF-2C7A-4EAF-974A-5998CAB49D46}" type="parTrans" cxnId="{DEEF5671-087F-437D-BEBD-F2302A605B1F}">
      <dgm:prSet/>
      <dgm:spPr/>
      <dgm:t>
        <a:bodyPr/>
        <a:lstStyle/>
        <a:p>
          <a:endParaRPr lang="en-MY">
            <a:solidFill>
              <a:schemeClr val="tx1"/>
            </a:solidFill>
            <a:effectLst>
              <a:outerShdw blurRad="38100" dist="38100" dir="2700000" algn="tl">
                <a:srgbClr val="000000">
                  <a:alpha val="43137"/>
                </a:srgbClr>
              </a:outerShdw>
            </a:effectLst>
          </a:endParaRPr>
        </a:p>
      </dgm:t>
    </dgm:pt>
    <dgm:pt modelId="{0D824AD5-7558-4114-9F40-DBAA556089BC}" type="sibTrans" cxnId="{DEEF5671-087F-437D-BEBD-F2302A605B1F}">
      <dgm:prSet/>
      <dgm:spPr/>
      <dgm:t>
        <a:bodyPr/>
        <a:lstStyle/>
        <a:p>
          <a:endParaRPr lang="en-MY">
            <a:solidFill>
              <a:schemeClr val="tx1"/>
            </a:solidFill>
            <a:effectLst>
              <a:outerShdw blurRad="38100" dist="38100" dir="2700000" algn="tl">
                <a:srgbClr val="000000">
                  <a:alpha val="43137"/>
                </a:srgbClr>
              </a:outerShdw>
            </a:effectLst>
          </a:endParaRPr>
        </a:p>
      </dgm:t>
    </dgm:pt>
    <dgm:pt modelId="{9310D406-60A8-42C4-AEFA-93CA011A9949}">
      <dgm:prSet/>
      <dgm:spPr/>
      <dgm:t>
        <a:bodyPr/>
        <a:lstStyle/>
        <a:p>
          <a:pPr rtl="0"/>
          <a:r>
            <a:rPr lang="en-US" smtClean="0">
              <a:solidFill>
                <a:schemeClr val="tx1"/>
              </a:solidFill>
              <a:effectLst>
                <a:outerShdw blurRad="38100" dist="38100" dir="2700000" algn="tl">
                  <a:srgbClr val="000000">
                    <a:alpha val="43137"/>
                  </a:srgbClr>
                </a:outerShdw>
              </a:effectLst>
            </a:rPr>
            <a:t>Abscess, malignancy</a:t>
          </a:r>
          <a:endParaRPr lang="en-MY">
            <a:solidFill>
              <a:schemeClr val="tx1"/>
            </a:solidFill>
            <a:effectLst>
              <a:outerShdw blurRad="38100" dist="38100" dir="2700000" algn="tl">
                <a:srgbClr val="000000">
                  <a:alpha val="43137"/>
                </a:srgbClr>
              </a:outerShdw>
            </a:effectLst>
          </a:endParaRPr>
        </a:p>
      </dgm:t>
    </dgm:pt>
    <dgm:pt modelId="{57AAA38F-DE03-46C7-A26D-F623A32DCA62}" type="parTrans" cxnId="{559B6F3C-438F-4BA5-A77A-4F6A8639225B}">
      <dgm:prSet/>
      <dgm:spPr/>
      <dgm:t>
        <a:bodyPr/>
        <a:lstStyle/>
        <a:p>
          <a:endParaRPr lang="en-MY">
            <a:solidFill>
              <a:schemeClr val="tx1"/>
            </a:solidFill>
            <a:effectLst>
              <a:outerShdw blurRad="38100" dist="38100" dir="2700000" algn="tl">
                <a:srgbClr val="000000">
                  <a:alpha val="43137"/>
                </a:srgbClr>
              </a:outerShdw>
            </a:effectLst>
          </a:endParaRPr>
        </a:p>
      </dgm:t>
    </dgm:pt>
    <dgm:pt modelId="{AE560DAE-E800-4E99-B4A2-D1B5C9F133BD}" type="sibTrans" cxnId="{559B6F3C-438F-4BA5-A77A-4F6A8639225B}">
      <dgm:prSet/>
      <dgm:spPr/>
      <dgm:t>
        <a:bodyPr/>
        <a:lstStyle/>
        <a:p>
          <a:endParaRPr lang="en-MY">
            <a:solidFill>
              <a:schemeClr val="tx1"/>
            </a:solidFill>
            <a:effectLst>
              <a:outerShdw blurRad="38100" dist="38100" dir="2700000" algn="tl">
                <a:srgbClr val="000000">
                  <a:alpha val="43137"/>
                </a:srgbClr>
              </a:outerShdw>
            </a:effectLst>
          </a:endParaRPr>
        </a:p>
      </dgm:t>
    </dgm:pt>
    <dgm:pt modelId="{B3137D77-1BF5-4D8A-8100-1B511D224896}">
      <dgm:prSet/>
      <dgm:spPr/>
      <dgm:t>
        <a:bodyPr/>
        <a:lstStyle/>
        <a:p>
          <a:pPr rtl="0"/>
          <a:r>
            <a:rPr lang="en-US" dirty="0" smtClean="0">
              <a:solidFill>
                <a:schemeClr val="tx1"/>
              </a:solidFill>
              <a:effectLst>
                <a:outerShdw blurRad="38100" dist="38100" dir="2700000" algn="tl">
                  <a:srgbClr val="000000">
                    <a:alpha val="43137"/>
                  </a:srgbClr>
                </a:outerShdw>
              </a:effectLst>
            </a:rPr>
            <a:t>Gallium 67 scan</a:t>
          </a:r>
          <a:endParaRPr lang="en-MY" dirty="0">
            <a:solidFill>
              <a:schemeClr val="tx1"/>
            </a:solidFill>
            <a:effectLst>
              <a:outerShdw blurRad="38100" dist="38100" dir="2700000" algn="tl">
                <a:srgbClr val="000000">
                  <a:alpha val="43137"/>
                </a:srgbClr>
              </a:outerShdw>
            </a:effectLst>
          </a:endParaRPr>
        </a:p>
      </dgm:t>
    </dgm:pt>
    <dgm:pt modelId="{4ED830B6-A825-434D-B6A4-D817E24138FF}" type="parTrans" cxnId="{D2AE20B3-7C68-4889-A9B9-0C80DF8A3618}">
      <dgm:prSet/>
      <dgm:spPr/>
      <dgm:t>
        <a:bodyPr/>
        <a:lstStyle/>
        <a:p>
          <a:endParaRPr lang="en-MY">
            <a:solidFill>
              <a:schemeClr val="tx1"/>
            </a:solidFill>
            <a:effectLst>
              <a:outerShdw blurRad="38100" dist="38100" dir="2700000" algn="tl">
                <a:srgbClr val="000000">
                  <a:alpha val="43137"/>
                </a:srgbClr>
              </a:outerShdw>
            </a:effectLst>
          </a:endParaRPr>
        </a:p>
      </dgm:t>
    </dgm:pt>
    <dgm:pt modelId="{17FF2EE1-7DE7-4A82-9D19-1F90E0EC969A}" type="sibTrans" cxnId="{D2AE20B3-7C68-4889-A9B9-0C80DF8A3618}">
      <dgm:prSet/>
      <dgm:spPr/>
      <dgm:t>
        <a:bodyPr/>
        <a:lstStyle/>
        <a:p>
          <a:endParaRPr lang="en-MY">
            <a:solidFill>
              <a:schemeClr val="tx1"/>
            </a:solidFill>
            <a:effectLst>
              <a:outerShdw blurRad="38100" dist="38100" dir="2700000" algn="tl">
                <a:srgbClr val="000000">
                  <a:alpha val="43137"/>
                </a:srgbClr>
              </a:outerShdw>
            </a:effectLst>
          </a:endParaRPr>
        </a:p>
      </dgm:t>
    </dgm:pt>
    <dgm:pt modelId="{89BC58A9-E96A-4FCF-83B1-7F21675CF053}">
      <dgm:prSet/>
      <dgm:spPr/>
      <dgm:t>
        <a:bodyPr/>
        <a:lstStyle/>
        <a:p>
          <a:pPr rtl="0"/>
          <a:r>
            <a:rPr lang="en-US" smtClean="0">
              <a:solidFill>
                <a:schemeClr val="tx1"/>
              </a:solidFill>
              <a:effectLst>
                <a:outerShdw blurRad="38100" dist="38100" dir="2700000" algn="tl">
                  <a:srgbClr val="000000">
                    <a:alpha val="43137"/>
                  </a:srgbClr>
                </a:outerShdw>
              </a:effectLst>
            </a:rPr>
            <a:t>Infection, malignancy</a:t>
          </a:r>
          <a:endParaRPr lang="en-MY">
            <a:solidFill>
              <a:schemeClr val="tx1"/>
            </a:solidFill>
            <a:effectLst>
              <a:outerShdw blurRad="38100" dist="38100" dir="2700000" algn="tl">
                <a:srgbClr val="000000">
                  <a:alpha val="43137"/>
                </a:srgbClr>
              </a:outerShdw>
            </a:effectLst>
          </a:endParaRPr>
        </a:p>
      </dgm:t>
    </dgm:pt>
    <dgm:pt modelId="{E6B91E66-5A35-40B9-A57C-25C61BAEDC4B}" type="parTrans" cxnId="{AC65F029-FC7F-42F3-BD98-DD4EA077C855}">
      <dgm:prSet/>
      <dgm:spPr/>
      <dgm:t>
        <a:bodyPr/>
        <a:lstStyle/>
        <a:p>
          <a:endParaRPr lang="en-MY">
            <a:solidFill>
              <a:schemeClr val="tx1"/>
            </a:solidFill>
            <a:effectLst>
              <a:outerShdw blurRad="38100" dist="38100" dir="2700000" algn="tl">
                <a:srgbClr val="000000">
                  <a:alpha val="43137"/>
                </a:srgbClr>
              </a:outerShdw>
            </a:effectLst>
          </a:endParaRPr>
        </a:p>
      </dgm:t>
    </dgm:pt>
    <dgm:pt modelId="{A1DBA919-B12A-494A-B0C1-073A0693798B}" type="sibTrans" cxnId="{AC65F029-FC7F-42F3-BD98-DD4EA077C855}">
      <dgm:prSet/>
      <dgm:spPr/>
      <dgm:t>
        <a:bodyPr/>
        <a:lstStyle/>
        <a:p>
          <a:endParaRPr lang="en-MY">
            <a:solidFill>
              <a:schemeClr val="tx1"/>
            </a:solidFill>
            <a:effectLst>
              <a:outerShdw blurRad="38100" dist="38100" dir="2700000" algn="tl">
                <a:srgbClr val="000000">
                  <a:alpha val="43137"/>
                </a:srgbClr>
              </a:outerShdw>
            </a:effectLst>
          </a:endParaRPr>
        </a:p>
      </dgm:t>
    </dgm:pt>
    <dgm:pt modelId="{B5BF1831-A238-4E4F-B366-36EF912958C0}">
      <dgm:prSet/>
      <dgm:spPr/>
      <dgm:t>
        <a:bodyPr/>
        <a:lstStyle/>
        <a:p>
          <a:pPr rtl="0"/>
          <a:r>
            <a:rPr lang="en-US" smtClean="0">
              <a:solidFill>
                <a:schemeClr val="tx1"/>
              </a:solidFill>
              <a:effectLst>
                <a:outerShdw blurRad="38100" dist="38100" dir="2700000" algn="tl">
                  <a:srgbClr val="000000">
                    <a:alpha val="43137"/>
                  </a:srgbClr>
                </a:outerShdw>
              </a:effectLst>
            </a:rPr>
            <a:t>Indium-labeled leukocytes</a:t>
          </a:r>
          <a:endParaRPr lang="en-MY">
            <a:solidFill>
              <a:schemeClr val="tx1"/>
            </a:solidFill>
            <a:effectLst>
              <a:outerShdw blurRad="38100" dist="38100" dir="2700000" algn="tl">
                <a:srgbClr val="000000">
                  <a:alpha val="43137"/>
                </a:srgbClr>
              </a:outerShdw>
            </a:effectLst>
          </a:endParaRPr>
        </a:p>
      </dgm:t>
    </dgm:pt>
    <dgm:pt modelId="{94860DA1-A1F7-433E-AFAF-1CD3CCD3C4C8}" type="parTrans" cxnId="{1A913FA8-5BC0-4AC0-B898-6972733F86BD}">
      <dgm:prSet/>
      <dgm:spPr/>
      <dgm:t>
        <a:bodyPr/>
        <a:lstStyle/>
        <a:p>
          <a:endParaRPr lang="en-MY">
            <a:solidFill>
              <a:schemeClr val="tx1"/>
            </a:solidFill>
            <a:effectLst>
              <a:outerShdw blurRad="38100" dist="38100" dir="2700000" algn="tl">
                <a:srgbClr val="000000">
                  <a:alpha val="43137"/>
                </a:srgbClr>
              </a:outerShdw>
            </a:effectLst>
          </a:endParaRPr>
        </a:p>
      </dgm:t>
    </dgm:pt>
    <dgm:pt modelId="{51CFDD0C-6B94-4BCA-8C2C-3833D4F29763}" type="sibTrans" cxnId="{1A913FA8-5BC0-4AC0-B898-6972733F86BD}">
      <dgm:prSet/>
      <dgm:spPr/>
      <dgm:t>
        <a:bodyPr/>
        <a:lstStyle/>
        <a:p>
          <a:endParaRPr lang="en-MY">
            <a:solidFill>
              <a:schemeClr val="tx1"/>
            </a:solidFill>
            <a:effectLst>
              <a:outerShdw blurRad="38100" dist="38100" dir="2700000" algn="tl">
                <a:srgbClr val="000000">
                  <a:alpha val="43137"/>
                </a:srgbClr>
              </a:outerShdw>
            </a:effectLst>
          </a:endParaRPr>
        </a:p>
      </dgm:t>
    </dgm:pt>
    <dgm:pt modelId="{B88F7E17-EED3-4705-954E-55370ED4B616}">
      <dgm:prSet/>
      <dgm:spPr/>
      <dgm:t>
        <a:bodyPr/>
        <a:lstStyle/>
        <a:p>
          <a:pPr rtl="0"/>
          <a:r>
            <a:rPr lang="en-US" smtClean="0">
              <a:solidFill>
                <a:schemeClr val="tx1"/>
              </a:solidFill>
              <a:effectLst>
                <a:outerShdw blurRad="38100" dist="38100" dir="2700000" algn="tl">
                  <a:srgbClr val="000000">
                    <a:alpha val="43137"/>
                  </a:srgbClr>
                </a:outerShdw>
              </a:effectLst>
            </a:rPr>
            <a:t>Occult septicemia</a:t>
          </a:r>
          <a:endParaRPr lang="en-MY">
            <a:solidFill>
              <a:schemeClr val="tx1"/>
            </a:solidFill>
            <a:effectLst>
              <a:outerShdw blurRad="38100" dist="38100" dir="2700000" algn="tl">
                <a:srgbClr val="000000">
                  <a:alpha val="43137"/>
                </a:srgbClr>
              </a:outerShdw>
            </a:effectLst>
          </a:endParaRPr>
        </a:p>
      </dgm:t>
    </dgm:pt>
    <dgm:pt modelId="{0A00BECB-2C93-4935-8179-6B0E81C911A4}" type="parTrans" cxnId="{6858AE91-4419-4D91-BB85-1932080B3287}">
      <dgm:prSet/>
      <dgm:spPr/>
      <dgm:t>
        <a:bodyPr/>
        <a:lstStyle/>
        <a:p>
          <a:endParaRPr lang="en-MY">
            <a:solidFill>
              <a:schemeClr val="tx1"/>
            </a:solidFill>
            <a:effectLst>
              <a:outerShdw blurRad="38100" dist="38100" dir="2700000" algn="tl">
                <a:srgbClr val="000000">
                  <a:alpha val="43137"/>
                </a:srgbClr>
              </a:outerShdw>
            </a:effectLst>
          </a:endParaRPr>
        </a:p>
      </dgm:t>
    </dgm:pt>
    <dgm:pt modelId="{15504760-DBFF-4134-8A6D-4D248D44D4B2}" type="sibTrans" cxnId="{6858AE91-4419-4D91-BB85-1932080B3287}">
      <dgm:prSet/>
      <dgm:spPr/>
      <dgm:t>
        <a:bodyPr/>
        <a:lstStyle/>
        <a:p>
          <a:endParaRPr lang="en-MY">
            <a:solidFill>
              <a:schemeClr val="tx1"/>
            </a:solidFill>
            <a:effectLst>
              <a:outerShdw blurRad="38100" dist="38100" dir="2700000" algn="tl">
                <a:srgbClr val="000000">
                  <a:alpha val="43137"/>
                </a:srgbClr>
              </a:outerShdw>
            </a:effectLst>
          </a:endParaRPr>
        </a:p>
      </dgm:t>
    </dgm:pt>
    <dgm:pt modelId="{D5FF08C8-1C00-49D2-9697-05859D62528B}">
      <dgm:prSet/>
      <dgm:spPr/>
      <dgm:t>
        <a:bodyPr/>
        <a:lstStyle/>
        <a:p>
          <a:pPr rtl="0"/>
          <a:r>
            <a:rPr lang="en-US" smtClean="0">
              <a:solidFill>
                <a:schemeClr val="tx1"/>
              </a:solidFill>
              <a:effectLst>
                <a:outerShdw blurRad="38100" dist="38100" dir="2700000" algn="tl">
                  <a:srgbClr val="000000">
                    <a:alpha val="43137"/>
                  </a:srgbClr>
                </a:outerShdw>
              </a:effectLst>
            </a:rPr>
            <a:t>Technetium Tc 99m</a:t>
          </a:r>
          <a:endParaRPr lang="en-MY">
            <a:solidFill>
              <a:schemeClr val="tx1"/>
            </a:solidFill>
            <a:effectLst>
              <a:outerShdw blurRad="38100" dist="38100" dir="2700000" algn="tl">
                <a:srgbClr val="000000">
                  <a:alpha val="43137"/>
                </a:srgbClr>
              </a:outerShdw>
            </a:effectLst>
          </a:endParaRPr>
        </a:p>
      </dgm:t>
    </dgm:pt>
    <dgm:pt modelId="{E1DCE645-1E6B-4AA2-A35C-8E85BE152D9A}" type="parTrans" cxnId="{BA3FA5CB-6C99-4CD6-B235-953A624EB635}">
      <dgm:prSet/>
      <dgm:spPr/>
      <dgm:t>
        <a:bodyPr/>
        <a:lstStyle/>
        <a:p>
          <a:endParaRPr lang="en-MY">
            <a:solidFill>
              <a:schemeClr val="tx1"/>
            </a:solidFill>
            <a:effectLst>
              <a:outerShdw blurRad="38100" dist="38100" dir="2700000" algn="tl">
                <a:srgbClr val="000000">
                  <a:alpha val="43137"/>
                </a:srgbClr>
              </a:outerShdw>
            </a:effectLst>
          </a:endParaRPr>
        </a:p>
      </dgm:t>
    </dgm:pt>
    <dgm:pt modelId="{D26F8D70-3C11-487E-9443-5CB5E57A0DEC}" type="sibTrans" cxnId="{BA3FA5CB-6C99-4CD6-B235-953A624EB635}">
      <dgm:prSet/>
      <dgm:spPr/>
      <dgm:t>
        <a:bodyPr/>
        <a:lstStyle/>
        <a:p>
          <a:endParaRPr lang="en-MY">
            <a:solidFill>
              <a:schemeClr val="tx1"/>
            </a:solidFill>
            <a:effectLst>
              <a:outerShdw blurRad="38100" dist="38100" dir="2700000" algn="tl">
                <a:srgbClr val="000000">
                  <a:alpha val="43137"/>
                </a:srgbClr>
              </a:outerShdw>
            </a:effectLst>
          </a:endParaRPr>
        </a:p>
      </dgm:t>
    </dgm:pt>
    <dgm:pt modelId="{ED0FF3D6-5609-4DD3-B65F-F286604DBAEE}">
      <dgm:prSet/>
      <dgm:spPr/>
      <dgm:t>
        <a:bodyPr/>
        <a:lstStyle/>
        <a:p>
          <a:pPr rtl="0"/>
          <a:r>
            <a:rPr lang="en-US" smtClean="0">
              <a:solidFill>
                <a:schemeClr val="tx1"/>
              </a:solidFill>
              <a:effectLst>
                <a:outerShdw blurRad="38100" dist="38100" dir="2700000" algn="tl">
                  <a:srgbClr val="000000">
                    <a:alpha val="43137"/>
                  </a:srgbClr>
                </a:outerShdw>
              </a:effectLst>
            </a:rPr>
            <a:t>Acute infection and inflammation of bones and soft tissue</a:t>
          </a:r>
          <a:endParaRPr lang="en-MY">
            <a:solidFill>
              <a:schemeClr val="tx1"/>
            </a:solidFill>
            <a:effectLst>
              <a:outerShdw blurRad="38100" dist="38100" dir="2700000" algn="tl">
                <a:srgbClr val="000000">
                  <a:alpha val="43137"/>
                </a:srgbClr>
              </a:outerShdw>
            </a:effectLst>
          </a:endParaRPr>
        </a:p>
      </dgm:t>
    </dgm:pt>
    <dgm:pt modelId="{48A46A0E-3F43-4540-8C58-EC73280AC435}" type="parTrans" cxnId="{0CBA9213-54BD-40AA-873C-58FFE614102C}">
      <dgm:prSet/>
      <dgm:spPr/>
      <dgm:t>
        <a:bodyPr/>
        <a:lstStyle/>
        <a:p>
          <a:endParaRPr lang="en-MY">
            <a:solidFill>
              <a:schemeClr val="tx1"/>
            </a:solidFill>
            <a:effectLst>
              <a:outerShdw blurRad="38100" dist="38100" dir="2700000" algn="tl">
                <a:srgbClr val="000000">
                  <a:alpha val="43137"/>
                </a:srgbClr>
              </a:outerShdw>
            </a:effectLst>
          </a:endParaRPr>
        </a:p>
      </dgm:t>
    </dgm:pt>
    <dgm:pt modelId="{9B1D06FC-782D-40CD-8131-CF7E68C8CC68}" type="sibTrans" cxnId="{0CBA9213-54BD-40AA-873C-58FFE614102C}">
      <dgm:prSet/>
      <dgm:spPr/>
      <dgm:t>
        <a:bodyPr/>
        <a:lstStyle/>
        <a:p>
          <a:endParaRPr lang="en-MY">
            <a:solidFill>
              <a:schemeClr val="tx1"/>
            </a:solidFill>
            <a:effectLst>
              <a:outerShdw blurRad="38100" dist="38100" dir="2700000" algn="tl">
                <a:srgbClr val="000000">
                  <a:alpha val="43137"/>
                </a:srgbClr>
              </a:outerShdw>
            </a:effectLst>
          </a:endParaRPr>
        </a:p>
      </dgm:t>
    </dgm:pt>
    <dgm:pt modelId="{DDE13ADE-1AAF-4829-B512-B40D17E5E5DD}">
      <dgm:prSet/>
      <dgm:spPr/>
      <dgm:t>
        <a:bodyPr/>
        <a:lstStyle/>
        <a:p>
          <a:pPr rtl="0"/>
          <a:r>
            <a:rPr lang="en-US" smtClean="0">
              <a:solidFill>
                <a:schemeClr val="tx1"/>
              </a:solidFill>
              <a:effectLst>
                <a:outerShdw blurRad="38100" dist="38100" dir="2700000" algn="tl">
                  <a:srgbClr val="000000">
                    <a:alpha val="43137"/>
                  </a:srgbClr>
                </a:outerShdw>
              </a:effectLst>
            </a:rPr>
            <a:t>MRI of brain</a:t>
          </a:r>
          <a:endParaRPr lang="en-MY">
            <a:solidFill>
              <a:schemeClr val="tx1"/>
            </a:solidFill>
            <a:effectLst>
              <a:outerShdw blurRad="38100" dist="38100" dir="2700000" algn="tl">
                <a:srgbClr val="000000">
                  <a:alpha val="43137"/>
                </a:srgbClr>
              </a:outerShdw>
            </a:effectLst>
          </a:endParaRPr>
        </a:p>
      </dgm:t>
    </dgm:pt>
    <dgm:pt modelId="{378B99C5-469A-4104-A9DC-DABD63CB77CA}" type="parTrans" cxnId="{FB58CABE-E773-4E35-8E0A-507D75490E91}">
      <dgm:prSet/>
      <dgm:spPr/>
      <dgm:t>
        <a:bodyPr/>
        <a:lstStyle/>
        <a:p>
          <a:endParaRPr lang="en-MY">
            <a:solidFill>
              <a:schemeClr val="tx1"/>
            </a:solidFill>
            <a:effectLst>
              <a:outerShdw blurRad="38100" dist="38100" dir="2700000" algn="tl">
                <a:srgbClr val="000000">
                  <a:alpha val="43137"/>
                </a:srgbClr>
              </a:outerShdw>
            </a:effectLst>
          </a:endParaRPr>
        </a:p>
      </dgm:t>
    </dgm:pt>
    <dgm:pt modelId="{8D561A7B-AD5F-4A7E-BF44-4D2EAB94CC88}" type="sibTrans" cxnId="{FB58CABE-E773-4E35-8E0A-507D75490E91}">
      <dgm:prSet/>
      <dgm:spPr/>
      <dgm:t>
        <a:bodyPr/>
        <a:lstStyle/>
        <a:p>
          <a:endParaRPr lang="en-MY">
            <a:solidFill>
              <a:schemeClr val="tx1"/>
            </a:solidFill>
            <a:effectLst>
              <a:outerShdw blurRad="38100" dist="38100" dir="2700000" algn="tl">
                <a:srgbClr val="000000">
                  <a:alpha val="43137"/>
                </a:srgbClr>
              </a:outerShdw>
            </a:effectLst>
          </a:endParaRPr>
        </a:p>
      </dgm:t>
    </dgm:pt>
    <dgm:pt modelId="{D1AF4DD8-4D99-4F23-A9B2-91BA59D93124}">
      <dgm:prSet/>
      <dgm:spPr/>
      <dgm:t>
        <a:bodyPr/>
        <a:lstStyle/>
        <a:p>
          <a:pPr rtl="0"/>
          <a:r>
            <a:rPr lang="en-US" smtClean="0">
              <a:solidFill>
                <a:schemeClr val="tx1"/>
              </a:solidFill>
              <a:effectLst>
                <a:outerShdw blurRad="38100" dist="38100" dir="2700000" algn="tl">
                  <a:srgbClr val="000000">
                    <a:alpha val="43137"/>
                  </a:srgbClr>
                </a:outerShdw>
              </a:effectLst>
            </a:rPr>
            <a:t>Malignancy, autoimmune conditions</a:t>
          </a:r>
          <a:endParaRPr lang="en-MY">
            <a:solidFill>
              <a:schemeClr val="tx1"/>
            </a:solidFill>
            <a:effectLst>
              <a:outerShdw blurRad="38100" dist="38100" dir="2700000" algn="tl">
                <a:srgbClr val="000000">
                  <a:alpha val="43137"/>
                </a:srgbClr>
              </a:outerShdw>
            </a:effectLst>
          </a:endParaRPr>
        </a:p>
      </dgm:t>
    </dgm:pt>
    <dgm:pt modelId="{48009578-9B9C-4B4F-90CC-C36BF40FF094}" type="parTrans" cxnId="{98B2A252-F38B-4C0A-92CB-8D3827102C57}">
      <dgm:prSet/>
      <dgm:spPr/>
      <dgm:t>
        <a:bodyPr/>
        <a:lstStyle/>
        <a:p>
          <a:endParaRPr lang="en-MY">
            <a:solidFill>
              <a:schemeClr val="tx1"/>
            </a:solidFill>
            <a:effectLst>
              <a:outerShdw blurRad="38100" dist="38100" dir="2700000" algn="tl">
                <a:srgbClr val="000000">
                  <a:alpha val="43137"/>
                </a:srgbClr>
              </a:outerShdw>
            </a:effectLst>
          </a:endParaRPr>
        </a:p>
      </dgm:t>
    </dgm:pt>
    <dgm:pt modelId="{B42A8185-DF5A-475D-9483-F9CCC80E378E}" type="sibTrans" cxnId="{98B2A252-F38B-4C0A-92CB-8D3827102C57}">
      <dgm:prSet/>
      <dgm:spPr/>
      <dgm:t>
        <a:bodyPr/>
        <a:lstStyle/>
        <a:p>
          <a:endParaRPr lang="en-MY">
            <a:solidFill>
              <a:schemeClr val="tx1"/>
            </a:solidFill>
            <a:effectLst>
              <a:outerShdw blurRad="38100" dist="38100" dir="2700000" algn="tl">
                <a:srgbClr val="000000">
                  <a:alpha val="43137"/>
                </a:srgbClr>
              </a:outerShdw>
            </a:effectLst>
          </a:endParaRPr>
        </a:p>
      </dgm:t>
    </dgm:pt>
    <dgm:pt modelId="{71DCE3F7-0A84-431B-B8AA-41071E8215F7}">
      <dgm:prSet/>
      <dgm:spPr/>
      <dgm:t>
        <a:bodyPr/>
        <a:lstStyle/>
        <a:p>
          <a:pPr rtl="0"/>
          <a:r>
            <a:rPr lang="en-US" smtClean="0">
              <a:solidFill>
                <a:schemeClr val="tx1"/>
              </a:solidFill>
              <a:effectLst>
                <a:outerShdw blurRad="38100" dist="38100" dir="2700000" algn="tl">
                  <a:srgbClr val="000000">
                    <a:alpha val="43137"/>
                  </a:srgbClr>
                </a:outerShdw>
              </a:effectLst>
            </a:rPr>
            <a:t>PET scan</a:t>
          </a:r>
          <a:endParaRPr lang="en-MY">
            <a:solidFill>
              <a:schemeClr val="tx1"/>
            </a:solidFill>
            <a:effectLst>
              <a:outerShdw blurRad="38100" dist="38100" dir="2700000" algn="tl">
                <a:srgbClr val="000000">
                  <a:alpha val="43137"/>
                </a:srgbClr>
              </a:outerShdw>
            </a:effectLst>
          </a:endParaRPr>
        </a:p>
      </dgm:t>
    </dgm:pt>
    <dgm:pt modelId="{7AD0153D-1612-4E77-BF19-6F906CE1CD7D}" type="parTrans" cxnId="{750316BD-97E4-4497-BEFC-43386CFCD35B}">
      <dgm:prSet/>
      <dgm:spPr/>
      <dgm:t>
        <a:bodyPr/>
        <a:lstStyle/>
        <a:p>
          <a:endParaRPr lang="en-MY">
            <a:solidFill>
              <a:schemeClr val="tx1"/>
            </a:solidFill>
            <a:effectLst>
              <a:outerShdw blurRad="38100" dist="38100" dir="2700000" algn="tl">
                <a:srgbClr val="000000">
                  <a:alpha val="43137"/>
                </a:srgbClr>
              </a:outerShdw>
            </a:effectLst>
          </a:endParaRPr>
        </a:p>
      </dgm:t>
    </dgm:pt>
    <dgm:pt modelId="{FBCB9120-FA96-425C-AE86-1DB1BDE27525}" type="sibTrans" cxnId="{750316BD-97E4-4497-BEFC-43386CFCD35B}">
      <dgm:prSet/>
      <dgm:spPr/>
      <dgm:t>
        <a:bodyPr/>
        <a:lstStyle/>
        <a:p>
          <a:endParaRPr lang="en-MY">
            <a:solidFill>
              <a:schemeClr val="tx1"/>
            </a:solidFill>
            <a:effectLst>
              <a:outerShdw blurRad="38100" dist="38100" dir="2700000" algn="tl">
                <a:srgbClr val="000000">
                  <a:alpha val="43137"/>
                </a:srgbClr>
              </a:outerShdw>
            </a:effectLst>
          </a:endParaRPr>
        </a:p>
      </dgm:t>
    </dgm:pt>
    <dgm:pt modelId="{72E60FA5-C31D-43D7-964C-4387F9D22B6D}">
      <dgm:prSet/>
      <dgm:spPr/>
      <dgm:t>
        <a:bodyPr/>
        <a:lstStyle/>
        <a:p>
          <a:pPr rtl="0"/>
          <a:r>
            <a:rPr lang="en-US" smtClean="0">
              <a:solidFill>
                <a:schemeClr val="tx1"/>
              </a:solidFill>
              <a:effectLst>
                <a:outerShdw blurRad="38100" dist="38100" dir="2700000" algn="tl">
                  <a:srgbClr val="000000">
                    <a:alpha val="43137"/>
                  </a:srgbClr>
                </a:outerShdw>
              </a:effectLst>
            </a:rPr>
            <a:t>Malignancy, inflammation</a:t>
          </a:r>
          <a:endParaRPr lang="en-MY">
            <a:solidFill>
              <a:schemeClr val="tx1"/>
            </a:solidFill>
            <a:effectLst>
              <a:outerShdw blurRad="38100" dist="38100" dir="2700000" algn="tl">
                <a:srgbClr val="000000">
                  <a:alpha val="43137"/>
                </a:srgbClr>
              </a:outerShdw>
            </a:effectLst>
          </a:endParaRPr>
        </a:p>
      </dgm:t>
    </dgm:pt>
    <dgm:pt modelId="{B595767E-FB2D-4446-8539-4C89D6D9E690}" type="parTrans" cxnId="{4C41FF22-BF61-453E-B5A9-35DA5114F130}">
      <dgm:prSet/>
      <dgm:spPr/>
      <dgm:t>
        <a:bodyPr/>
        <a:lstStyle/>
        <a:p>
          <a:endParaRPr lang="en-MY">
            <a:solidFill>
              <a:schemeClr val="tx1"/>
            </a:solidFill>
            <a:effectLst>
              <a:outerShdw blurRad="38100" dist="38100" dir="2700000" algn="tl">
                <a:srgbClr val="000000">
                  <a:alpha val="43137"/>
                </a:srgbClr>
              </a:outerShdw>
            </a:effectLst>
          </a:endParaRPr>
        </a:p>
      </dgm:t>
    </dgm:pt>
    <dgm:pt modelId="{FD1CE2F1-B909-472E-976E-77BE8001BD53}" type="sibTrans" cxnId="{4C41FF22-BF61-453E-B5A9-35DA5114F130}">
      <dgm:prSet/>
      <dgm:spPr/>
      <dgm:t>
        <a:bodyPr/>
        <a:lstStyle/>
        <a:p>
          <a:endParaRPr lang="en-MY">
            <a:solidFill>
              <a:schemeClr val="tx1"/>
            </a:solidFill>
            <a:effectLst>
              <a:outerShdw blurRad="38100" dist="38100" dir="2700000" algn="tl">
                <a:srgbClr val="000000">
                  <a:alpha val="43137"/>
                </a:srgbClr>
              </a:outerShdw>
            </a:effectLst>
          </a:endParaRPr>
        </a:p>
      </dgm:t>
    </dgm:pt>
    <dgm:pt modelId="{AA74D6E7-13A0-4BEB-B6B6-64CD9154D35F}">
      <dgm:prSet/>
      <dgm:spPr/>
      <dgm:t>
        <a:bodyPr/>
        <a:lstStyle/>
        <a:p>
          <a:pPr rtl="0"/>
          <a:r>
            <a:rPr lang="en-US" smtClean="0">
              <a:solidFill>
                <a:schemeClr val="tx1"/>
              </a:solidFill>
              <a:effectLst>
                <a:outerShdw blurRad="38100" dist="38100" dir="2700000" algn="tl">
                  <a:srgbClr val="000000">
                    <a:alpha val="43137"/>
                  </a:srgbClr>
                </a:outerShdw>
              </a:effectLst>
            </a:rPr>
            <a:t>Transthoracic or transesophageal echocardiography</a:t>
          </a:r>
          <a:endParaRPr lang="en-MY">
            <a:solidFill>
              <a:schemeClr val="tx1"/>
            </a:solidFill>
            <a:effectLst>
              <a:outerShdw blurRad="38100" dist="38100" dir="2700000" algn="tl">
                <a:srgbClr val="000000">
                  <a:alpha val="43137"/>
                </a:srgbClr>
              </a:outerShdw>
            </a:effectLst>
          </a:endParaRPr>
        </a:p>
      </dgm:t>
    </dgm:pt>
    <dgm:pt modelId="{CF744CAD-7D10-4155-B2E8-D44CA037082D}" type="parTrans" cxnId="{C1FB60F6-6412-483B-97B3-6516A7A4FA39}">
      <dgm:prSet/>
      <dgm:spPr/>
      <dgm:t>
        <a:bodyPr/>
        <a:lstStyle/>
        <a:p>
          <a:endParaRPr lang="en-MY">
            <a:solidFill>
              <a:schemeClr val="tx1"/>
            </a:solidFill>
            <a:effectLst>
              <a:outerShdw blurRad="38100" dist="38100" dir="2700000" algn="tl">
                <a:srgbClr val="000000">
                  <a:alpha val="43137"/>
                </a:srgbClr>
              </a:outerShdw>
            </a:effectLst>
          </a:endParaRPr>
        </a:p>
      </dgm:t>
    </dgm:pt>
    <dgm:pt modelId="{C5DD9A0B-3118-4EA0-AC63-642A4C4E8C42}" type="sibTrans" cxnId="{C1FB60F6-6412-483B-97B3-6516A7A4FA39}">
      <dgm:prSet/>
      <dgm:spPr/>
      <dgm:t>
        <a:bodyPr/>
        <a:lstStyle/>
        <a:p>
          <a:endParaRPr lang="en-MY">
            <a:solidFill>
              <a:schemeClr val="tx1"/>
            </a:solidFill>
            <a:effectLst>
              <a:outerShdw blurRad="38100" dist="38100" dir="2700000" algn="tl">
                <a:srgbClr val="000000">
                  <a:alpha val="43137"/>
                </a:srgbClr>
              </a:outerShdw>
            </a:effectLst>
          </a:endParaRPr>
        </a:p>
      </dgm:t>
    </dgm:pt>
    <dgm:pt modelId="{C959CDC8-C87A-4946-9AA7-08019A1C4C0A}">
      <dgm:prSet/>
      <dgm:spPr/>
      <dgm:t>
        <a:bodyPr/>
        <a:lstStyle/>
        <a:p>
          <a:pPr rtl="0"/>
          <a:r>
            <a:rPr lang="en-US" smtClean="0">
              <a:solidFill>
                <a:schemeClr val="tx1"/>
              </a:solidFill>
              <a:effectLst>
                <a:outerShdw blurRad="38100" dist="38100" dir="2700000" algn="tl">
                  <a:srgbClr val="000000">
                    <a:alpha val="43137"/>
                  </a:srgbClr>
                </a:outerShdw>
              </a:effectLst>
            </a:rPr>
            <a:t>Bacterial endocarditis</a:t>
          </a:r>
          <a:endParaRPr lang="en-MY">
            <a:solidFill>
              <a:schemeClr val="tx1"/>
            </a:solidFill>
            <a:effectLst>
              <a:outerShdw blurRad="38100" dist="38100" dir="2700000" algn="tl">
                <a:srgbClr val="000000">
                  <a:alpha val="43137"/>
                </a:srgbClr>
              </a:outerShdw>
            </a:effectLst>
          </a:endParaRPr>
        </a:p>
      </dgm:t>
    </dgm:pt>
    <dgm:pt modelId="{6179DE19-3C58-4527-A573-7A91F9F0EC94}" type="parTrans" cxnId="{94BD7A51-3C6F-4720-90B5-1970C294FACE}">
      <dgm:prSet/>
      <dgm:spPr/>
      <dgm:t>
        <a:bodyPr/>
        <a:lstStyle/>
        <a:p>
          <a:endParaRPr lang="en-MY">
            <a:solidFill>
              <a:schemeClr val="tx1"/>
            </a:solidFill>
            <a:effectLst>
              <a:outerShdw blurRad="38100" dist="38100" dir="2700000" algn="tl">
                <a:srgbClr val="000000">
                  <a:alpha val="43137"/>
                </a:srgbClr>
              </a:outerShdw>
            </a:effectLst>
          </a:endParaRPr>
        </a:p>
      </dgm:t>
    </dgm:pt>
    <dgm:pt modelId="{95A05A00-BE88-4CC6-BD18-051ED3E4D098}" type="sibTrans" cxnId="{94BD7A51-3C6F-4720-90B5-1970C294FACE}">
      <dgm:prSet/>
      <dgm:spPr/>
      <dgm:t>
        <a:bodyPr/>
        <a:lstStyle/>
        <a:p>
          <a:endParaRPr lang="en-MY">
            <a:solidFill>
              <a:schemeClr val="tx1"/>
            </a:solidFill>
            <a:effectLst>
              <a:outerShdw blurRad="38100" dist="38100" dir="2700000" algn="tl">
                <a:srgbClr val="000000">
                  <a:alpha val="43137"/>
                </a:srgbClr>
              </a:outerShdw>
            </a:effectLst>
          </a:endParaRPr>
        </a:p>
      </dgm:t>
    </dgm:pt>
    <dgm:pt modelId="{73FB10F5-E887-4A97-AEF3-4CE5F8F40F0D}">
      <dgm:prSet/>
      <dgm:spPr/>
      <dgm:t>
        <a:bodyPr/>
        <a:lstStyle/>
        <a:p>
          <a:pPr rtl="0"/>
          <a:r>
            <a:rPr lang="en-US" smtClean="0">
              <a:solidFill>
                <a:schemeClr val="tx1"/>
              </a:solidFill>
              <a:effectLst>
                <a:outerShdw blurRad="38100" dist="38100" dir="2700000" algn="tl">
                  <a:srgbClr val="000000">
                    <a:alpha val="43137"/>
                  </a:srgbClr>
                </a:outerShdw>
              </a:effectLst>
            </a:rPr>
            <a:t>Venous Doppler study</a:t>
          </a:r>
          <a:endParaRPr lang="en-MY">
            <a:solidFill>
              <a:schemeClr val="tx1"/>
            </a:solidFill>
            <a:effectLst>
              <a:outerShdw blurRad="38100" dist="38100" dir="2700000" algn="tl">
                <a:srgbClr val="000000">
                  <a:alpha val="43137"/>
                </a:srgbClr>
              </a:outerShdw>
            </a:effectLst>
          </a:endParaRPr>
        </a:p>
      </dgm:t>
    </dgm:pt>
    <dgm:pt modelId="{3197E073-745A-4A33-8AF5-32D9920E89F3}" type="parTrans" cxnId="{232F58AC-D51E-4E81-A4E2-024EE28DA0E4}">
      <dgm:prSet/>
      <dgm:spPr/>
      <dgm:t>
        <a:bodyPr/>
        <a:lstStyle/>
        <a:p>
          <a:endParaRPr lang="en-MY">
            <a:solidFill>
              <a:schemeClr val="tx1"/>
            </a:solidFill>
            <a:effectLst>
              <a:outerShdw blurRad="38100" dist="38100" dir="2700000" algn="tl">
                <a:srgbClr val="000000">
                  <a:alpha val="43137"/>
                </a:srgbClr>
              </a:outerShdw>
            </a:effectLst>
          </a:endParaRPr>
        </a:p>
      </dgm:t>
    </dgm:pt>
    <dgm:pt modelId="{9912CE9E-1B80-4509-A3C3-AF36B19F8AEF}" type="sibTrans" cxnId="{232F58AC-D51E-4E81-A4E2-024EE28DA0E4}">
      <dgm:prSet/>
      <dgm:spPr/>
      <dgm:t>
        <a:bodyPr/>
        <a:lstStyle/>
        <a:p>
          <a:endParaRPr lang="en-MY">
            <a:solidFill>
              <a:schemeClr val="tx1"/>
            </a:solidFill>
            <a:effectLst>
              <a:outerShdw blurRad="38100" dist="38100" dir="2700000" algn="tl">
                <a:srgbClr val="000000">
                  <a:alpha val="43137"/>
                </a:srgbClr>
              </a:outerShdw>
            </a:effectLst>
          </a:endParaRPr>
        </a:p>
      </dgm:t>
    </dgm:pt>
    <dgm:pt modelId="{B6C43178-B9FB-4AC5-BA85-9EB2C9A0AB36}">
      <dgm:prSet/>
      <dgm:spPr/>
      <dgm:t>
        <a:bodyPr/>
        <a:lstStyle/>
        <a:p>
          <a:pPr rtl="0"/>
          <a:r>
            <a:rPr lang="en-US" smtClean="0">
              <a:solidFill>
                <a:schemeClr val="tx1"/>
              </a:solidFill>
              <a:effectLst>
                <a:outerShdw blurRad="38100" dist="38100" dir="2700000" algn="tl">
                  <a:srgbClr val="000000">
                    <a:alpha val="43137"/>
                  </a:srgbClr>
                </a:outerShdw>
              </a:effectLst>
            </a:rPr>
            <a:t>Venous thrombosis</a:t>
          </a:r>
          <a:endParaRPr lang="en-MY">
            <a:solidFill>
              <a:schemeClr val="tx1"/>
            </a:solidFill>
            <a:effectLst>
              <a:outerShdw blurRad="38100" dist="38100" dir="2700000" algn="tl">
                <a:srgbClr val="000000">
                  <a:alpha val="43137"/>
                </a:srgbClr>
              </a:outerShdw>
            </a:effectLst>
          </a:endParaRPr>
        </a:p>
      </dgm:t>
    </dgm:pt>
    <dgm:pt modelId="{2EC7196B-CEAF-4708-933C-FEF577467890}" type="parTrans" cxnId="{AD0AAB6E-0AB5-482E-AA51-5AD5C547B2A8}">
      <dgm:prSet/>
      <dgm:spPr/>
      <dgm:t>
        <a:bodyPr/>
        <a:lstStyle/>
        <a:p>
          <a:endParaRPr lang="en-MY">
            <a:solidFill>
              <a:schemeClr val="tx1"/>
            </a:solidFill>
            <a:effectLst>
              <a:outerShdw blurRad="38100" dist="38100" dir="2700000" algn="tl">
                <a:srgbClr val="000000">
                  <a:alpha val="43137"/>
                </a:srgbClr>
              </a:outerShdw>
            </a:effectLst>
          </a:endParaRPr>
        </a:p>
      </dgm:t>
    </dgm:pt>
    <dgm:pt modelId="{4AFB2C60-55E7-47A3-9400-1B748DC2B3DA}" type="sibTrans" cxnId="{AD0AAB6E-0AB5-482E-AA51-5AD5C547B2A8}">
      <dgm:prSet/>
      <dgm:spPr/>
      <dgm:t>
        <a:bodyPr/>
        <a:lstStyle/>
        <a:p>
          <a:endParaRPr lang="en-MY">
            <a:solidFill>
              <a:schemeClr val="tx1"/>
            </a:solidFill>
            <a:effectLst>
              <a:outerShdw blurRad="38100" dist="38100" dir="2700000" algn="tl">
                <a:srgbClr val="000000">
                  <a:alpha val="43137"/>
                </a:srgbClr>
              </a:outerShdw>
            </a:effectLst>
          </a:endParaRPr>
        </a:p>
      </dgm:t>
    </dgm:pt>
    <dgm:pt modelId="{D5704DF4-FEEE-4FDC-9406-8F5A9EC7FD0F}" type="pres">
      <dgm:prSet presAssocID="{25543D2E-CAF6-44E1-944E-2242ACAA74E6}" presName="Name0" presStyleCnt="0">
        <dgm:presLayoutVars>
          <dgm:dir/>
          <dgm:animLvl val="lvl"/>
          <dgm:resizeHandles val="exact"/>
        </dgm:presLayoutVars>
      </dgm:prSet>
      <dgm:spPr/>
      <dgm:t>
        <a:bodyPr/>
        <a:lstStyle/>
        <a:p>
          <a:endParaRPr lang="en-IN"/>
        </a:p>
      </dgm:t>
    </dgm:pt>
    <dgm:pt modelId="{B2F709E6-E86F-404C-913B-5D3768B5510B}" type="pres">
      <dgm:prSet presAssocID="{976B9831-2C27-41D3-B6D0-F3F808ECA014}" presName="linNode" presStyleCnt="0"/>
      <dgm:spPr/>
    </dgm:pt>
    <dgm:pt modelId="{FB986941-3FB3-4FD2-B704-FC6292569B44}" type="pres">
      <dgm:prSet presAssocID="{976B9831-2C27-41D3-B6D0-F3F808ECA014}" presName="parentText" presStyleLbl="node1" presStyleIdx="0" presStyleCnt="9">
        <dgm:presLayoutVars>
          <dgm:chMax val="1"/>
          <dgm:bulletEnabled val="1"/>
        </dgm:presLayoutVars>
      </dgm:prSet>
      <dgm:spPr/>
      <dgm:t>
        <a:bodyPr/>
        <a:lstStyle/>
        <a:p>
          <a:endParaRPr lang="en-IN"/>
        </a:p>
      </dgm:t>
    </dgm:pt>
    <dgm:pt modelId="{C7E7DAEB-3042-4C0B-AD89-781746348EE5}" type="pres">
      <dgm:prSet presAssocID="{976B9831-2C27-41D3-B6D0-F3F808ECA014}" presName="descendantText" presStyleLbl="alignAccFollowNode1" presStyleIdx="0" presStyleCnt="9">
        <dgm:presLayoutVars>
          <dgm:bulletEnabled val="1"/>
        </dgm:presLayoutVars>
      </dgm:prSet>
      <dgm:spPr/>
      <dgm:t>
        <a:bodyPr/>
        <a:lstStyle/>
        <a:p>
          <a:endParaRPr lang="en-IN"/>
        </a:p>
      </dgm:t>
    </dgm:pt>
    <dgm:pt modelId="{D369CA04-AB49-4737-9CA8-8266056D2AEA}" type="pres">
      <dgm:prSet presAssocID="{28410A95-B27A-4EBE-8224-156B3B25DCF4}" presName="sp" presStyleCnt="0"/>
      <dgm:spPr/>
    </dgm:pt>
    <dgm:pt modelId="{880B2632-6192-4913-A1FA-DF9EB12EE9B9}" type="pres">
      <dgm:prSet presAssocID="{1F261031-F62D-4B82-BDD9-D028BEF12ED1}" presName="linNode" presStyleCnt="0"/>
      <dgm:spPr/>
    </dgm:pt>
    <dgm:pt modelId="{85D038DE-90C6-49DA-9D52-BC655C840E24}" type="pres">
      <dgm:prSet presAssocID="{1F261031-F62D-4B82-BDD9-D028BEF12ED1}" presName="parentText" presStyleLbl="node1" presStyleIdx="1" presStyleCnt="9">
        <dgm:presLayoutVars>
          <dgm:chMax val="1"/>
          <dgm:bulletEnabled val="1"/>
        </dgm:presLayoutVars>
      </dgm:prSet>
      <dgm:spPr/>
      <dgm:t>
        <a:bodyPr/>
        <a:lstStyle/>
        <a:p>
          <a:endParaRPr lang="en-IN"/>
        </a:p>
      </dgm:t>
    </dgm:pt>
    <dgm:pt modelId="{6889E117-D19D-4B74-B281-2E245276A5DF}" type="pres">
      <dgm:prSet presAssocID="{1F261031-F62D-4B82-BDD9-D028BEF12ED1}" presName="descendantText" presStyleLbl="alignAccFollowNode1" presStyleIdx="1" presStyleCnt="9">
        <dgm:presLayoutVars>
          <dgm:bulletEnabled val="1"/>
        </dgm:presLayoutVars>
      </dgm:prSet>
      <dgm:spPr/>
      <dgm:t>
        <a:bodyPr/>
        <a:lstStyle/>
        <a:p>
          <a:endParaRPr lang="en-IN"/>
        </a:p>
      </dgm:t>
    </dgm:pt>
    <dgm:pt modelId="{58C8C011-2FA3-46DF-ACF4-675835D229B9}" type="pres">
      <dgm:prSet presAssocID="{0D824AD5-7558-4114-9F40-DBAA556089BC}" presName="sp" presStyleCnt="0"/>
      <dgm:spPr/>
    </dgm:pt>
    <dgm:pt modelId="{C4FB536F-4031-4BB9-8DF5-8F1709A184A3}" type="pres">
      <dgm:prSet presAssocID="{B3137D77-1BF5-4D8A-8100-1B511D224896}" presName="linNode" presStyleCnt="0"/>
      <dgm:spPr/>
    </dgm:pt>
    <dgm:pt modelId="{0D065C52-6B7A-4498-ADEF-0201F3EEAEE1}" type="pres">
      <dgm:prSet presAssocID="{B3137D77-1BF5-4D8A-8100-1B511D224896}" presName="parentText" presStyleLbl="node1" presStyleIdx="2" presStyleCnt="9">
        <dgm:presLayoutVars>
          <dgm:chMax val="1"/>
          <dgm:bulletEnabled val="1"/>
        </dgm:presLayoutVars>
      </dgm:prSet>
      <dgm:spPr/>
      <dgm:t>
        <a:bodyPr/>
        <a:lstStyle/>
        <a:p>
          <a:endParaRPr lang="en-IN"/>
        </a:p>
      </dgm:t>
    </dgm:pt>
    <dgm:pt modelId="{B218EF10-E959-4033-8D6B-5260170C6154}" type="pres">
      <dgm:prSet presAssocID="{B3137D77-1BF5-4D8A-8100-1B511D224896}" presName="descendantText" presStyleLbl="alignAccFollowNode1" presStyleIdx="2" presStyleCnt="9">
        <dgm:presLayoutVars>
          <dgm:bulletEnabled val="1"/>
        </dgm:presLayoutVars>
      </dgm:prSet>
      <dgm:spPr/>
      <dgm:t>
        <a:bodyPr/>
        <a:lstStyle/>
        <a:p>
          <a:endParaRPr lang="en-IN"/>
        </a:p>
      </dgm:t>
    </dgm:pt>
    <dgm:pt modelId="{A3C96919-F80B-45E4-A8D5-4C13AAEC6F54}" type="pres">
      <dgm:prSet presAssocID="{17FF2EE1-7DE7-4A82-9D19-1F90E0EC969A}" presName="sp" presStyleCnt="0"/>
      <dgm:spPr/>
    </dgm:pt>
    <dgm:pt modelId="{F6673C51-6E20-4B99-A6A0-AF2403B52F7B}" type="pres">
      <dgm:prSet presAssocID="{B5BF1831-A238-4E4F-B366-36EF912958C0}" presName="linNode" presStyleCnt="0"/>
      <dgm:spPr/>
    </dgm:pt>
    <dgm:pt modelId="{1FD0D9C8-5133-4C0D-B1DC-35889B843B95}" type="pres">
      <dgm:prSet presAssocID="{B5BF1831-A238-4E4F-B366-36EF912958C0}" presName="parentText" presStyleLbl="node1" presStyleIdx="3" presStyleCnt="9">
        <dgm:presLayoutVars>
          <dgm:chMax val="1"/>
          <dgm:bulletEnabled val="1"/>
        </dgm:presLayoutVars>
      </dgm:prSet>
      <dgm:spPr/>
      <dgm:t>
        <a:bodyPr/>
        <a:lstStyle/>
        <a:p>
          <a:endParaRPr lang="en-IN"/>
        </a:p>
      </dgm:t>
    </dgm:pt>
    <dgm:pt modelId="{5CCB60DB-977D-4AB0-92F3-ACCE92FEEA7C}" type="pres">
      <dgm:prSet presAssocID="{B5BF1831-A238-4E4F-B366-36EF912958C0}" presName="descendantText" presStyleLbl="alignAccFollowNode1" presStyleIdx="3" presStyleCnt="9">
        <dgm:presLayoutVars>
          <dgm:bulletEnabled val="1"/>
        </dgm:presLayoutVars>
      </dgm:prSet>
      <dgm:spPr/>
      <dgm:t>
        <a:bodyPr/>
        <a:lstStyle/>
        <a:p>
          <a:endParaRPr lang="en-IN"/>
        </a:p>
      </dgm:t>
    </dgm:pt>
    <dgm:pt modelId="{A75704AC-8EDC-44BE-A6F9-B3F5DA84F4C5}" type="pres">
      <dgm:prSet presAssocID="{51CFDD0C-6B94-4BCA-8C2C-3833D4F29763}" presName="sp" presStyleCnt="0"/>
      <dgm:spPr/>
    </dgm:pt>
    <dgm:pt modelId="{49FB47DD-63A2-461F-8091-B21E1B269884}" type="pres">
      <dgm:prSet presAssocID="{D5FF08C8-1C00-49D2-9697-05859D62528B}" presName="linNode" presStyleCnt="0"/>
      <dgm:spPr/>
    </dgm:pt>
    <dgm:pt modelId="{53602F9B-C8AA-43E6-9BB3-E0A3B03201DE}" type="pres">
      <dgm:prSet presAssocID="{D5FF08C8-1C00-49D2-9697-05859D62528B}" presName="parentText" presStyleLbl="node1" presStyleIdx="4" presStyleCnt="9">
        <dgm:presLayoutVars>
          <dgm:chMax val="1"/>
          <dgm:bulletEnabled val="1"/>
        </dgm:presLayoutVars>
      </dgm:prSet>
      <dgm:spPr/>
      <dgm:t>
        <a:bodyPr/>
        <a:lstStyle/>
        <a:p>
          <a:endParaRPr lang="en-IN"/>
        </a:p>
      </dgm:t>
    </dgm:pt>
    <dgm:pt modelId="{36DB08B3-C5E1-4FE2-A528-A790A6182BC4}" type="pres">
      <dgm:prSet presAssocID="{D5FF08C8-1C00-49D2-9697-05859D62528B}" presName="descendantText" presStyleLbl="alignAccFollowNode1" presStyleIdx="4" presStyleCnt="9">
        <dgm:presLayoutVars>
          <dgm:bulletEnabled val="1"/>
        </dgm:presLayoutVars>
      </dgm:prSet>
      <dgm:spPr/>
      <dgm:t>
        <a:bodyPr/>
        <a:lstStyle/>
        <a:p>
          <a:endParaRPr lang="en-IN"/>
        </a:p>
      </dgm:t>
    </dgm:pt>
    <dgm:pt modelId="{87F1B141-8393-4E30-86FC-A45EFD03FAC3}" type="pres">
      <dgm:prSet presAssocID="{D26F8D70-3C11-487E-9443-5CB5E57A0DEC}" presName="sp" presStyleCnt="0"/>
      <dgm:spPr/>
    </dgm:pt>
    <dgm:pt modelId="{3849D9E4-10D5-400F-A31D-32F3DE3EAC77}" type="pres">
      <dgm:prSet presAssocID="{DDE13ADE-1AAF-4829-B512-B40D17E5E5DD}" presName="linNode" presStyleCnt="0"/>
      <dgm:spPr/>
    </dgm:pt>
    <dgm:pt modelId="{89E7AAB3-D51A-42A7-9686-216AB1AC4DF6}" type="pres">
      <dgm:prSet presAssocID="{DDE13ADE-1AAF-4829-B512-B40D17E5E5DD}" presName="parentText" presStyleLbl="node1" presStyleIdx="5" presStyleCnt="9">
        <dgm:presLayoutVars>
          <dgm:chMax val="1"/>
          <dgm:bulletEnabled val="1"/>
        </dgm:presLayoutVars>
      </dgm:prSet>
      <dgm:spPr/>
      <dgm:t>
        <a:bodyPr/>
        <a:lstStyle/>
        <a:p>
          <a:endParaRPr lang="en-IN"/>
        </a:p>
      </dgm:t>
    </dgm:pt>
    <dgm:pt modelId="{AE242C1F-155D-43A3-B355-41CAAF03F6B7}" type="pres">
      <dgm:prSet presAssocID="{DDE13ADE-1AAF-4829-B512-B40D17E5E5DD}" presName="descendantText" presStyleLbl="alignAccFollowNode1" presStyleIdx="5" presStyleCnt="9">
        <dgm:presLayoutVars>
          <dgm:bulletEnabled val="1"/>
        </dgm:presLayoutVars>
      </dgm:prSet>
      <dgm:spPr/>
      <dgm:t>
        <a:bodyPr/>
        <a:lstStyle/>
        <a:p>
          <a:endParaRPr lang="en-IN"/>
        </a:p>
      </dgm:t>
    </dgm:pt>
    <dgm:pt modelId="{CDC9C601-D388-4F59-974D-C9D31805F922}" type="pres">
      <dgm:prSet presAssocID="{8D561A7B-AD5F-4A7E-BF44-4D2EAB94CC88}" presName="sp" presStyleCnt="0"/>
      <dgm:spPr/>
    </dgm:pt>
    <dgm:pt modelId="{48C5A01E-7D4D-4EF5-9D59-17A196C9A051}" type="pres">
      <dgm:prSet presAssocID="{71DCE3F7-0A84-431B-B8AA-41071E8215F7}" presName="linNode" presStyleCnt="0"/>
      <dgm:spPr/>
    </dgm:pt>
    <dgm:pt modelId="{3D9F1785-7AF8-47C4-B553-F17061236A6A}" type="pres">
      <dgm:prSet presAssocID="{71DCE3F7-0A84-431B-B8AA-41071E8215F7}" presName="parentText" presStyleLbl="node1" presStyleIdx="6" presStyleCnt="9">
        <dgm:presLayoutVars>
          <dgm:chMax val="1"/>
          <dgm:bulletEnabled val="1"/>
        </dgm:presLayoutVars>
      </dgm:prSet>
      <dgm:spPr/>
      <dgm:t>
        <a:bodyPr/>
        <a:lstStyle/>
        <a:p>
          <a:endParaRPr lang="en-IN"/>
        </a:p>
      </dgm:t>
    </dgm:pt>
    <dgm:pt modelId="{8AC48685-DCD7-4A9C-864C-390FC746C2E8}" type="pres">
      <dgm:prSet presAssocID="{71DCE3F7-0A84-431B-B8AA-41071E8215F7}" presName="descendantText" presStyleLbl="alignAccFollowNode1" presStyleIdx="6" presStyleCnt="9">
        <dgm:presLayoutVars>
          <dgm:bulletEnabled val="1"/>
        </dgm:presLayoutVars>
      </dgm:prSet>
      <dgm:spPr/>
      <dgm:t>
        <a:bodyPr/>
        <a:lstStyle/>
        <a:p>
          <a:endParaRPr lang="en-IN"/>
        </a:p>
      </dgm:t>
    </dgm:pt>
    <dgm:pt modelId="{68DB1410-06EE-427B-922D-24164701D54A}" type="pres">
      <dgm:prSet presAssocID="{FBCB9120-FA96-425C-AE86-1DB1BDE27525}" presName="sp" presStyleCnt="0"/>
      <dgm:spPr/>
    </dgm:pt>
    <dgm:pt modelId="{911A523F-676C-4F2E-BFAE-0A6EFBBDD598}" type="pres">
      <dgm:prSet presAssocID="{AA74D6E7-13A0-4BEB-B6B6-64CD9154D35F}" presName="linNode" presStyleCnt="0"/>
      <dgm:spPr/>
    </dgm:pt>
    <dgm:pt modelId="{E9E24A3C-776E-4021-A880-958CD437A8E5}" type="pres">
      <dgm:prSet presAssocID="{AA74D6E7-13A0-4BEB-B6B6-64CD9154D35F}" presName="parentText" presStyleLbl="node1" presStyleIdx="7" presStyleCnt="9">
        <dgm:presLayoutVars>
          <dgm:chMax val="1"/>
          <dgm:bulletEnabled val="1"/>
        </dgm:presLayoutVars>
      </dgm:prSet>
      <dgm:spPr/>
      <dgm:t>
        <a:bodyPr/>
        <a:lstStyle/>
        <a:p>
          <a:endParaRPr lang="en-IN"/>
        </a:p>
      </dgm:t>
    </dgm:pt>
    <dgm:pt modelId="{C4A884D4-4BD9-4265-9366-6799DBDF32E6}" type="pres">
      <dgm:prSet presAssocID="{AA74D6E7-13A0-4BEB-B6B6-64CD9154D35F}" presName="descendantText" presStyleLbl="alignAccFollowNode1" presStyleIdx="7" presStyleCnt="9">
        <dgm:presLayoutVars>
          <dgm:bulletEnabled val="1"/>
        </dgm:presLayoutVars>
      </dgm:prSet>
      <dgm:spPr/>
      <dgm:t>
        <a:bodyPr/>
        <a:lstStyle/>
        <a:p>
          <a:endParaRPr lang="en-IN"/>
        </a:p>
      </dgm:t>
    </dgm:pt>
    <dgm:pt modelId="{4FB1C1C8-9BC5-49AB-81B2-E03B5AE1E32E}" type="pres">
      <dgm:prSet presAssocID="{C5DD9A0B-3118-4EA0-AC63-642A4C4E8C42}" presName="sp" presStyleCnt="0"/>
      <dgm:spPr/>
    </dgm:pt>
    <dgm:pt modelId="{C54C8966-CA2E-44DB-AD6D-1A5621B55CFC}" type="pres">
      <dgm:prSet presAssocID="{73FB10F5-E887-4A97-AEF3-4CE5F8F40F0D}" presName="linNode" presStyleCnt="0"/>
      <dgm:spPr/>
    </dgm:pt>
    <dgm:pt modelId="{B5AD38D9-BA0E-4D10-8A64-B25A045411BD}" type="pres">
      <dgm:prSet presAssocID="{73FB10F5-E887-4A97-AEF3-4CE5F8F40F0D}" presName="parentText" presStyleLbl="node1" presStyleIdx="8" presStyleCnt="9">
        <dgm:presLayoutVars>
          <dgm:chMax val="1"/>
          <dgm:bulletEnabled val="1"/>
        </dgm:presLayoutVars>
      </dgm:prSet>
      <dgm:spPr/>
      <dgm:t>
        <a:bodyPr/>
        <a:lstStyle/>
        <a:p>
          <a:endParaRPr lang="en-IN"/>
        </a:p>
      </dgm:t>
    </dgm:pt>
    <dgm:pt modelId="{4F546528-58F9-49E5-963E-EE62D93F9D46}" type="pres">
      <dgm:prSet presAssocID="{73FB10F5-E887-4A97-AEF3-4CE5F8F40F0D}" presName="descendantText" presStyleLbl="alignAccFollowNode1" presStyleIdx="8" presStyleCnt="9">
        <dgm:presLayoutVars>
          <dgm:bulletEnabled val="1"/>
        </dgm:presLayoutVars>
      </dgm:prSet>
      <dgm:spPr/>
      <dgm:t>
        <a:bodyPr/>
        <a:lstStyle/>
        <a:p>
          <a:endParaRPr lang="en-IN"/>
        </a:p>
      </dgm:t>
    </dgm:pt>
  </dgm:ptLst>
  <dgm:cxnLst>
    <dgm:cxn modelId="{F5303340-E65D-49AE-9B14-8DD150AE4926}" type="presOf" srcId="{72E60FA5-C31D-43D7-964C-4387F9D22B6D}" destId="{8AC48685-DCD7-4A9C-864C-390FC746C2E8}" srcOrd="0" destOrd="0" presId="urn:microsoft.com/office/officeart/2005/8/layout/vList5"/>
    <dgm:cxn modelId="{BA08B5E6-185E-46E7-BF2F-707042A2A625}" type="presOf" srcId="{D5FF08C8-1C00-49D2-9697-05859D62528B}" destId="{53602F9B-C8AA-43E6-9BB3-E0A3B03201DE}" srcOrd="0" destOrd="0" presId="urn:microsoft.com/office/officeart/2005/8/layout/vList5"/>
    <dgm:cxn modelId="{A8F49FD1-8E2F-4D7D-A95A-A9BD3B4BF261}" type="presOf" srcId="{B88F7E17-EED3-4705-954E-55370ED4B616}" destId="{5CCB60DB-977D-4AB0-92F3-ACCE92FEEA7C}" srcOrd="0" destOrd="0" presId="urn:microsoft.com/office/officeart/2005/8/layout/vList5"/>
    <dgm:cxn modelId="{5BBCF112-5489-4B2C-A0E4-6E2CA140C028}" type="presOf" srcId="{C959CDC8-C87A-4946-9AA7-08019A1C4C0A}" destId="{C4A884D4-4BD9-4265-9366-6799DBDF32E6}" srcOrd="0" destOrd="0" presId="urn:microsoft.com/office/officeart/2005/8/layout/vList5"/>
    <dgm:cxn modelId="{3EAFD7D9-BA23-4B5C-A901-C11321C0C331}" type="presOf" srcId="{976B9831-2C27-41D3-B6D0-F3F808ECA014}" destId="{FB986941-3FB3-4FD2-B704-FC6292569B44}" srcOrd="0" destOrd="0" presId="urn:microsoft.com/office/officeart/2005/8/layout/vList5"/>
    <dgm:cxn modelId="{BA3FA5CB-6C99-4CD6-B235-953A624EB635}" srcId="{25543D2E-CAF6-44E1-944E-2242ACAA74E6}" destId="{D5FF08C8-1C00-49D2-9697-05859D62528B}" srcOrd="4" destOrd="0" parTransId="{E1DCE645-1E6B-4AA2-A35C-8E85BE152D9A}" sibTransId="{D26F8D70-3C11-487E-9443-5CB5E57A0DEC}"/>
    <dgm:cxn modelId="{0CBA9213-54BD-40AA-873C-58FFE614102C}" srcId="{D5FF08C8-1C00-49D2-9697-05859D62528B}" destId="{ED0FF3D6-5609-4DD3-B65F-F286604DBAEE}" srcOrd="0" destOrd="0" parTransId="{48A46A0E-3F43-4540-8C58-EC73280AC435}" sibTransId="{9B1D06FC-782D-40CD-8131-CF7E68C8CC68}"/>
    <dgm:cxn modelId="{2CC4EEAB-A102-4388-A6A5-E60B1A65A240}" type="presOf" srcId="{B3137D77-1BF5-4D8A-8100-1B511D224896}" destId="{0D065C52-6B7A-4498-ADEF-0201F3EEAEE1}" srcOrd="0" destOrd="0" presId="urn:microsoft.com/office/officeart/2005/8/layout/vList5"/>
    <dgm:cxn modelId="{1A913FA8-5BC0-4AC0-B898-6972733F86BD}" srcId="{25543D2E-CAF6-44E1-944E-2242ACAA74E6}" destId="{B5BF1831-A238-4E4F-B366-36EF912958C0}" srcOrd="3" destOrd="0" parTransId="{94860DA1-A1F7-433E-AFAF-1CD3CCD3C4C8}" sibTransId="{51CFDD0C-6B94-4BCA-8C2C-3833D4F29763}"/>
    <dgm:cxn modelId="{0C2E1DAF-D192-4A5C-946C-2D4842D46D26}" type="presOf" srcId="{73FB10F5-E887-4A97-AEF3-4CE5F8F40F0D}" destId="{B5AD38D9-BA0E-4D10-8A64-B25A045411BD}" srcOrd="0" destOrd="0" presId="urn:microsoft.com/office/officeart/2005/8/layout/vList5"/>
    <dgm:cxn modelId="{E8AAEF07-2437-4911-A443-39546C3A1588}" srcId="{25543D2E-CAF6-44E1-944E-2242ACAA74E6}" destId="{976B9831-2C27-41D3-B6D0-F3F808ECA014}" srcOrd="0" destOrd="0" parTransId="{21064B26-036E-406B-A0C9-559E0B621628}" sibTransId="{28410A95-B27A-4EBE-8224-156B3B25DCF4}"/>
    <dgm:cxn modelId="{AC65F029-FC7F-42F3-BD98-DD4EA077C855}" srcId="{B3137D77-1BF5-4D8A-8100-1B511D224896}" destId="{89BC58A9-E96A-4FCF-83B1-7F21675CF053}" srcOrd="0" destOrd="0" parTransId="{E6B91E66-5A35-40B9-A57C-25C61BAEDC4B}" sibTransId="{A1DBA919-B12A-494A-B0C1-073A0693798B}"/>
    <dgm:cxn modelId="{4C41FF22-BF61-453E-B5A9-35DA5114F130}" srcId="{71DCE3F7-0A84-431B-B8AA-41071E8215F7}" destId="{72E60FA5-C31D-43D7-964C-4387F9D22B6D}" srcOrd="0" destOrd="0" parTransId="{B595767E-FB2D-4446-8539-4C89D6D9E690}" sibTransId="{FD1CE2F1-B909-472E-976E-77BE8001BD53}"/>
    <dgm:cxn modelId="{499DBE5C-2A40-4B66-9BE7-7C512D948C2D}" type="presOf" srcId="{71DCE3F7-0A84-431B-B8AA-41071E8215F7}" destId="{3D9F1785-7AF8-47C4-B553-F17061236A6A}" srcOrd="0" destOrd="0" presId="urn:microsoft.com/office/officeart/2005/8/layout/vList5"/>
    <dgm:cxn modelId="{6858AE91-4419-4D91-BB85-1932080B3287}" srcId="{B5BF1831-A238-4E4F-B366-36EF912958C0}" destId="{B88F7E17-EED3-4705-954E-55370ED4B616}" srcOrd="0" destOrd="0" parTransId="{0A00BECB-2C93-4935-8179-6B0E81C911A4}" sibTransId="{15504760-DBFF-4134-8A6D-4D248D44D4B2}"/>
    <dgm:cxn modelId="{6269246A-5351-4C0D-A43D-2FE31947574D}" type="presOf" srcId="{B5BF1831-A238-4E4F-B366-36EF912958C0}" destId="{1FD0D9C8-5133-4C0D-B1DC-35889B843B95}" srcOrd="0" destOrd="0" presId="urn:microsoft.com/office/officeart/2005/8/layout/vList5"/>
    <dgm:cxn modelId="{98B2A252-F38B-4C0A-92CB-8D3827102C57}" srcId="{DDE13ADE-1AAF-4829-B512-B40D17E5E5DD}" destId="{D1AF4DD8-4D99-4F23-A9B2-91BA59D93124}" srcOrd="0" destOrd="0" parTransId="{48009578-9B9C-4B4F-90CC-C36BF40FF094}" sibTransId="{B42A8185-DF5A-475D-9483-F9CCC80E378E}"/>
    <dgm:cxn modelId="{7E5DE3B0-D450-4EC7-9CE6-61A84551258A}" type="presOf" srcId="{B6C43178-B9FB-4AC5-BA85-9EB2C9A0AB36}" destId="{4F546528-58F9-49E5-963E-EE62D93F9D46}" srcOrd="0" destOrd="0" presId="urn:microsoft.com/office/officeart/2005/8/layout/vList5"/>
    <dgm:cxn modelId="{29764325-37EE-4065-BBBF-0ECA8069ABB2}" type="presOf" srcId="{ED0FF3D6-5609-4DD3-B65F-F286604DBAEE}" destId="{36DB08B3-C5E1-4FE2-A528-A790A6182BC4}" srcOrd="0" destOrd="0" presId="urn:microsoft.com/office/officeart/2005/8/layout/vList5"/>
    <dgm:cxn modelId="{7E80C3A2-4401-426E-8596-190E1FAB9617}" type="presOf" srcId="{9310D406-60A8-42C4-AEFA-93CA011A9949}" destId="{6889E117-D19D-4B74-B281-2E245276A5DF}" srcOrd="0" destOrd="0" presId="urn:microsoft.com/office/officeart/2005/8/layout/vList5"/>
    <dgm:cxn modelId="{AD0AAB6E-0AB5-482E-AA51-5AD5C547B2A8}" srcId="{73FB10F5-E887-4A97-AEF3-4CE5F8F40F0D}" destId="{B6C43178-B9FB-4AC5-BA85-9EB2C9A0AB36}" srcOrd="0" destOrd="0" parTransId="{2EC7196B-CEAF-4708-933C-FEF577467890}" sibTransId="{4AFB2C60-55E7-47A3-9400-1B748DC2B3DA}"/>
    <dgm:cxn modelId="{DF0C7FD9-80B6-477E-9403-7CF4CE55EC40}" type="presOf" srcId="{DDE13ADE-1AAF-4829-B512-B40D17E5E5DD}" destId="{89E7AAB3-D51A-42A7-9686-216AB1AC4DF6}" srcOrd="0" destOrd="0" presId="urn:microsoft.com/office/officeart/2005/8/layout/vList5"/>
    <dgm:cxn modelId="{FB58CABE-E773-4E35-8E0A-507D75490E91}" srcId="{25543D2E-CAF6-44E1-944E-2242ACAA74E6}" destId="{DDE13ADE-1AAF-4829-B512-B40D17E5E5DD}" srcOrd="5" destOrd="0" parTransId="{378B99C5-469A-4104-A9DC-DABD63CB77CA}" sibTransId="{8D561A7B-AD5F-4A7E-BF44-4D2EAB94CC88}"/>
    <dgm:cxn modelId="{98D12A70-21C9-454A-8672-3F928AE2E3F1}" type="presOf" srcId="{AA74D6E7-13A0-4BEB-B6B6-64CD9154D35F}" destId="{E9E24A3C-776E-4021-A880-958CD437A8E5}" srcOrd="0" destOrd="0" presId="urn:microsoft.com/office/officeart/2005/8/layout/vList5"/>
    <dgm:cxn modelId="{750316BD-97E4-4497-BEFC-43386CFCD35B}" srcId="{25543D2E-CAF6-44E1-944E-2242ACAA74E6}" destId="{71DCE3F7-0A84-431B-B8AA-41071E8215F7}" srcOrd="6" destOrd="0" parTransId="{7AD0153D-1612-4E77-BF19-6F906CE1CD7D}" sibTransId="{FBCB9120-FA96-425C-AE86-1DB1BDE27525}"/>
    <dgm:cxn modelId="{62F40B21-BEE4-4753-87B1-BF3E8FB7840E}" type="presOf" srcId="{25543D2E-CAF6-44E1-944E-2242ACAA74E6}" destId="{D5704DF4-FEEE-4FDC-9406-8F5A9EC7FD0F}" srcOrd="0" destOrd="0" presId="urn:microsoft.com/office/officeart/2005/8/layout/vList5"/>
    <dgm:cxn modelId="{559B6F3C-438F-4BA5-A77A-4F6A8639225B}" srcId="{1F261031-F62D-4B82-BDD9-D028BEF12ED1}" destId="{9310D406-60A8-42C4-AEFA-93CA011A9949}" srcOrd="0" destOrd="0" parTransId="{57AAA38F-DE03-46C7-A26D-F623A32DCA62}" sibTransId="{AE560DAE-E800-4E99-B4A2-D1B5C9F133BD}"/>
    <dgm:cxn modelId="{94BD7A51-3C6F-4720-90B5-1970C294FACE}" srcId="{AA74D6E7-13A0-4BEB-B6B6-64CD9154D35F}" destId="{C959CDC8-C87A-4946-9AA7-08019A1C4C0A}" srcOrd="0" destOrd="0" parTransId="{6179DE19-3C58-4527-A573-7A91F9F0EC94}" sibTransId="{95A05A00-BE88-4CC6-BD18-051ED3E4D098}"/>
    <dgm:cxn modelId="{3F51F8AD-BD1F-47BC-BAFD-34DD11E0A400}" srcId="{976B9831-2C27-41D3-B6D0-F3F808ECA014}" destId="{78D81498-7186-4AC4-BD61-9453FAFFEC56}" srcOrd="0" destOrd="0" parTransId="{E859B172-0E1D-48D0-A864-7004BCECA652}" sibTransId="{743D0115-26C7-4D43-8113-D540A37975BE}"/>
    <dgm:cxn modelId="{D2AE20B3-7C68-4889-A9B9-0C80DF8A3618}" srcId="{25543D2E-CAF6-44E1-944E-2242ACAA74E6}" destId="{B3137D77-1BF5-4D8A-8100-1B511D224896}" srcOrd="2" destOrd="0" parTransId="{4ED830B6-A825-434D-B6A4-D817E24138FF}" sibTransId="{17FF2EE1-7DE7-4A82-9D19-1F90E0EC969A}"/>
    <dgm:cxn modelId="{DEEF5671-087F-437D-BEBD-F2302A605B1F}" srcId="{25543D2E-CAF6-44E1-944E-2242ACAA74E6}" destId="{1F261031-F62D-4B82-BDD9-D028BEF12ED1}" srcOrd="1" destOrd="0" parTransId="{4444BADF-2C7A-4EAF-974A-5998CAB49D46}" sibTransId="{0D824AD5-7558-4114-9F40-DBAA556089BC}"/>
    <dgm:cxn modelId="{6D674323-D23A-4C0E-BD93-D742CFB5E367}" type="presOf" srcId="{78D81498-7186-4AC4-BD61-9453FAFFEC56}" destId="{C7E7DAEB-3042-4C0B-AD89-781746348EE5}" srcOrd="0" destOrd="0" presId="urn:microsoft.com/office/officeart/2005/8/layout/vList5"/>
    <dgm:cxn modelId="{232F58AC-D51E-4E81-A4E2-024EE28DA0E4}" srcId="{25543D2E-CAF6-44E1-944E-2242ACAA74E6}" destId="{73FB10F5-E887-4A97-AEF3-4CE5F8F40F0D}" srcOrd="8" destOrd="0" parTransId="{3197E073-745A-4A33-8AF5-32D9920E89F3}" sibTransId="{9912CE9E-1B80-4509-A3C3-AF36B19F8AEF}"/>
    <dgm:cxn modelId="{CD238205-2CC0-4872-B308-B1B5EC68AB52}" type="presOf" srcId="{1F261031-F62D-4B82-BDD9-D028BEF12ED1}" destId="{85D038DE-90C6-49DA-9D52-BC655C840E24}" srcOrd="0" destOrd="0" presId="urn:microsoft.com/office/officeart/2005/8/layout/vList5"/>
    <dgm:cxn modelId="{C1FB60F6-6412-483B-97B3-6516A7A4FA39}" srcId="{25543D2E-CAF6-44E1-944E-2242ACAA74E6}" destId="{AA74D6E7-13A0-4BEB-B6B6-64CD9154D35F}" srcOrd="7" destOrd="0" parTransId="{CF744CAD-7D10-4155-B2E8-D44CA037082D}" sibTransId="{C5DD9A0B-3118-4EA0-AC63-642A4C4E8C42}"/>
    <dgm:cxn modelId="{5A9DA3B6-7FFA-4FBA-867C-A68562C5BAD3}" type="presOf" srcId="{89BC58A9-E96A-4FCF-83B1-7F21675CF053}" destId="{B218EF10-E959-4033-8D6B-5260170C6154}" srcOrd="0" destOrd="0" presId="urn:microsoft.com/office/officeart/2005/8/layout/vList5"/>
    <dgm:cxn modelId="{6002D61F-2FA6-45D4-B88F-55F1958CE8F1}" type="presOf" srcId="{D1AF4DD8-4D99-4F23-A9B2-91BA59D93124}" destId="{AE242C1F-155D-43A3-B355-41CAAF03F6B7}" srcOrd="0" destOrd="0" presId="urn:microsoft.com/office/officeart/2005/8/layout/vList5"/>
    <dgm:cxn modelId="{0E22D1D3-1E54-415D-9001-62FCF6CAE89C}" type="presParOf" srcId="{D5704DF4-FEEE-4FDC-9406-8F5A9EC7FD0F}" destId="{B2F709E6-E86F-404C-913B-5D3768B5510B}" srcOrd="0" destOrd="0" presId="urn:microsoft.com/office/officeart/2005/8/layout/vList5"/>
    <dgm:cxn modelId="{18E788CD-3C7F-4891-8497-6841CBF5FF80}" type="presParOf" srcId="{B2F709E6-E86F-404C-913B-5D3768B5510B}" destId="{FB986941-3FB3-4FD2-B704-FC6292569B44}" srcOrd="0" destOrd="0" presId="urn:microsoft.com/office/officeart/2005/8/layout/vList5"/>
    <dgm:cxn modelId="{8C35FD75-BC56-45BE-A33C-EA2D95249C0A}" type="presParOf" srcId="{B2F709E6-E86F-404C-913B-5D3768B5510B}" destId="{C7E7DAEB-3042-4C0B-AD89-781746348EE5}" srcOrd="1" destOrd="0" presId="urn:microsoft.com/office/officeart/2005/8/layout/vList5"/>
    <dgm:cxn modelId="{4330ACBC-D8A1-4732-8C1A-DA5CA2591F27}" type="presParOf" srcId="{D5704DF4-FEEE-4FDC-9406-8F5A9EC7FD0F}" destId="{D369CA04-AB49-4737-9CA8-8266056D2AEA}" srcOrd="1" destOrd="0" presId="urn:microsoft.com/office/officeart/2005/8/layout/vList5"/>
    <dgm:cxn modelId="{DD116D53-2972-4C43-B47F-F83EA37C78FC}" type="presParOf" srcId="{D5704DF4-FEEE-4FDC-9406-8F5A9EC7FD0F}" destId="{880B2632-6192-4913-A1FA-DF9EB12EE9B9}" srcOrd="2" destOrd="0" presId="urn:microsoft.com/office/officeart/2005/8/layout/vList5"/>
    <dgm:cxn modelId="{12886EEF-0994-4608-A8FA-5C525C33B73F}" type="presParOf" srcId="{880B2632-6192-4913-A1FA-DF9EB12EE9B9}" destId="{85D038DE-90C6-49DA-9D52-BC655C840E24}" srcOrd="0" destOrd="0" presId="urn:microsoft.com/office/officeart/2005/8/layout/vList5"/>
    <dgm:cxn modelId="{D8A884E5-28B5-4003-9328-317162A975A4}" type="presParOf" srcId="{880B2632-6192-4913-A1FA-DF9EB12EE9B9}" destId="{6889E117-D19D-4B74-B281-2E245276A5DF}" srcOrd="1" destOrd="0" presId="urn:microsoft.com/office/officeart/2005/8/layout/vList5"/>
    <dgm:cxn modelId="{F64F29DF-446D-4B77-8420-752547F9F719}" type="presParOf" srcId="{D5704DF4-FEEE-4FDC-9406-8F5A9EC7FD0F}" destId="{58C8C011-2FA3-46DF-ACF4-675835D229B9}" srcOrd="3" destOrd="0" presId="urn:microsoft.com/office/officeart/2005/8/layout/vList5"/>
    <dgm:cxn modelId="{10B2ADFA-76E4-4DAB-83D7-4E5356A26FFA}" type="presParOf" srcId="{D5704DF4-FEEE-4FDC-9406-8F5A9EC7FD0F}" destId="{C4FB536F-4031-4BB9-8DF5-8F1709A184A3}" srcOrd="4" destOrd="0" presId="urn:microsoft.com/office/officeart/2005/8/layout/vList5"/>
    <dgm:cxn modelId="{383C23B1-FA9D-4773-AB3E-D40D75D33EE0}" type="presParOf" srcId="{C4FB536F-4031-4BB9-8DF5-8F1709A184A3}" destId="{0D065C52-6B7A-4498-ADEF-0201F3EEAEE1}" srcOrd="0" destOrd="0" presId="urn:microsoft.com/office/officeart/2005/8/layout/vList5"/>
    <dgm:cxn modelId="{FB31BAA4-0128-474D-BA19-447E14C147AB}" type="presParOf" srcId="{C4FB536F-4031-4BB9-8DF5-8F1709A184A3}" destId="{B218EF10-E959-4033-8D6B-5260170C6154}" srcOrd="1" destOrd="0" presId="urn:microsoft.com/office/officeart/2005/8/layout/vList5"/>
    <dgm:cxn modelId="{05F84B0B-032C-45E2-89BC-23936E852913}" type="presParOf" srcId="{D5704DF4-FEEE-4FDC-9406-8F5A9EC7FD0F}" destId="{A3C96919-F80B-45E4-A8D5-4C13AAEC6F54}" srcOrd="5" destOrd="0" presId="urn:microsoft.com/office/officeart/2005/8/layout/vList5"/>
    <dgm:cxn modelId="{E303FC16-687E-4111-B55C-0430065112E5}" type="presParOf" srcId="{D5704DF4-FEEE-4FDC-9406-8F5A9EC7FD0F}" destId="{F6673C51-6E20-4B99-A6A0-AF2403B52F7B}" srcOrd="6" destOrd="0" presId="urn:microsoft.com/office/officeart/2005/8/layout/vList5"/>
    <dgm:cxn modelId="{3D0F4231-2624-41A9-BCAA-EE6CDACD3A11}" type="presParOf" srcId="{F6673C51-6E20-4B99-A6A0-AF2403B52F7B}" destId="{1FD0D9C8-5133-4C0D-B1DC-35889B843B95}" srcOrd="0" destOrd="0" presId="urn:microsoft.com/office/officeart/2005/8/layout/vList5"/>
    <dgm:cxn modelId="{0C405A2A-E295-4156-9E08-E9CB1921933A}" type="presParOf" srcId="{F6673C51-6E20-4B99-A6A0-AF2403B52F7B}" destId="{5CCB60DB-977D-4AB0-92F3-ACCE92FEEA7C}" srcOrd="1" destOrd="0" presId="urn:microsoft.com/office/officeart/2005/8/layout/vList5"/>
    <dgm:cxn modelId="{6F588988-1725-466D-A82C-C956D74B1D0E}" type="presParOf" srcId="{D5704DF4-FEEE-4FDC-9406-8F5A9EC7FD0F}" destId="{A75704AC-8EDC-44BE-A6F9-B3F5DA84F4C5}" srcOrd="7" destOrd="0" presId="urn:microsoft.com/office/officeart/2005/8/layout/vList5"/>
    <dgm:cxn modelId="{3AA36F36-E2F4-4FCA-B9BA-541B42226FA5}" type="presParOf" srcId="{D5704DF4-FEEE-4FDC-9406-8F5A9EC7FD0F}" destId="{49FB47DD-63A2-461F-8091-B21E1B269884}" srcOrd="8" destOrd="0" presId="urn:microsoft.com/office/officeart/2005/8/layout/vList5"/>
    <dgm:cxn modelId="{47721659-B885-4F0F-9105-556DDB5B4F1C}" type="presParOf" srcId="{49FB47DD-63A2-461F-8091-B21E1B269884}" destId="{53602F9B-C8AA-43E6-9BB3-E0A3B03201DE}" srcOrd="0" destOrd="0" presId="urn:microsoft.com/office/officeart/2005/8/layout/vList5"/>
    <dgm:cxn modelId="{7F7EB694-5FC3-4997-94B4-7EBFA88C87AA}" type="presParOf" srcId="{49FB47DD-63A2-461F-8091-B21E1B269884}" destId="{36DB08B3-C5E1-4FE2-A528-A790A6182BC4}" srcOrd="1" destOrd="0" presId="urn:microsoft.com/office/officeart/2005/8/layout/vList5"/>
    <dgm:cxn modelId="{1053C199-6374-41F5-94C6-2FA3248A3AE4}" type="presParOf" srcId="{D5704DF4-FEEE-4FDC-9406-8F5A9EC7FD0F}" destId="{87F1B141-8393-4E30-86FC-A45EFD03FAC3}" srcOrd="9" destOrd="0" presId="urn:microsoft.com/office/officeart/2005/8/layout/vList5"/>
    <dgm:cxn modelId="{C768F6F7-CC2D-4A74-8E7C-15832F75E905}" type="presParOf" srcId="{D5704DF4-FEEE-4FDC-9406-8F5A9EC7FD0F}" destId="{3849D9E4-10D5-400F-A31D-32F3DE3EAC77}" srcOrd="10" destOrd="0" presId="urn:microsoft.com/office/officeart/2005/8/layout/vList5"/>
    <dgm:cxn modelId="{5F9AC3D9-8B67-48BD-81E9-1BF6A8664737}" type="presParOf" srcId="{3849D9E4-10D5-400F-A31D-32F3DE3EAC77}" destId="{89E7AAB3-D51A-42A7-9686-216AB1AC4DF6}" srcOrd="0" destOrd="0" presId="urn:microsoft.com/office/officeart/2005/8/layout/vList5"/>
    <dgm:cxn modelId="{B869B3D2-5CF1-409E-92A8-D7D7DEC97F15}" type="presParOf" srcId="{3849D9E4-10D5-400F-A31D-32F3DE3EAC77}" destId="{AE242C1F-155D-43A3-B355-41CAAF03F6B7}" srcOrd="1" destOrd="0" presId="urn:microsoft.com/office/officeart/2005/8/layout/vList5"/>
    <dgm:cxn modelId="{A0C46715-439B-4AE5-AF3D-C8CAD3D4C531}" type="presParOf" srcId="{D5704DF4-FEEE-4FDC-9406-8F5A9EC7FD0F}" destId="{CDC9C601-D388-4F59-974D-C9D31805F922}" srcOrd="11" destOrd="0" presId="urn:microsoft.com/office/officeart/2005/8/layout/vList5"/>
    <dgm:cxn modelId="{A31ABC1B-9583-4A6E-80A1-E4CB1A551CBB}" type="presParOf" srcId="{D5704DF4-FEEE-4FDC-9406-8F5A9EC7FD0F}" destId="{48C5A01E-7D4D-4EF5-9D59-17A196C9A051}" srcOrd="12" destOrd="0" presId="urn:microsoft.com/office/officeart/2005/8/layout/vList5"/>
    <dgm:cxn modelId="{DF3C9D8D-C0C1-4AAF-9F3B-EB85402415E4}" type="presParOf" srcId="{48C5A01E-7D4D-4EF5-9D59-17A196C9A051}" destId="{3D9F1785-7AF8-47C4-B553-F17061236A6A}" srcOrd="0" destOrd="0" presId="urn:microsoft.com/office/officeart/2005/8/layout/vList5"/>
    <dgm:cxn modelId="{100AA747-C527-42B5-A666-5F72A6195339}" type="presParOf" srcId="{48C5A01E-7D4D-4EF5-9D59-17A196C9A051}" destId="{8AC48685-DCD7-4A9C-864C-390FC746C2E8}" srcOrd="1" destOrd="0" presId="urn:microsoft.com/office/officeart/2005/8/layout/vList5"/>
    <dgm:cxn modelId="{54728275-99EF-4E3F-AD4F-789D4D587217}" type="presParOf" srcId="{D5704DF4-FEEE-4FDC-9406-8F5A9EC7FD0F}" destId="{68DB1410-06EE-427B-922D-24164701D54A}" srcOrd="13" destOrd="0" presId="urn:microsoft.com/office/officeart/2005/8/layout/vList5"/>
    <dgm:cxn modelId="{D0BA0F11-93AC-45C4-9155-53393656BF0C}" type="presParOf" srcId="{D5704DF4-FEEE-4FDC-9406-8F5A9EC7FD0F}" destId="{911A523F-676C-4F2E-BFAE-0A6EFBBDD598}" srcOrd="14" destOrd="0" presId="urn:microsoft.com/office/officeart/2005/8/layout/vList5"/>
    <dgm:cxn modelId="{B969DCD5-35A6-41F0-981D-C1ACBD306B8D}" type="presParOf" srcId="{911A523F-676C-4F2E-BFAE-0A6EFBBDD598}" destId="{E9E24A3C-776E-4021-A880-958CD437A8E5}" srcOrd="0" destOrd="0" presId="urn:microsoft.com/office/officeart/2005/8/layout/vList5"/>
    <dgm:cxn modelId="{D145B9BA-B0AD-4114-933A-CE9858804545}" type="presParOf" srcId="{911A523F-676C-4F2E-BFAE-0A6EFBBDD598}" destId="{C4A884D4-4BD9-4265-9366-6799DBDF32E6}" srcOrd="1" destOrd="0" presId="urn:microsoft.com/office/officeart/2005/8/layout/vList5"/>
    <dgm:cxn modelId="{3B5C0105-30A0-40AD-89C6-D0ADF0B1DEC6}" type="presParOf" srcId="{D5704DF4-FEEE-4FDC-9406-8F5A9EC7FD0F}" destId="{4FB1C1C8-9BC5-49AB-81B2-E03B5AE1E32E}" srcOrd="15" destOrd="0" presId="urn:microsoft.com/office/officeart/2005/8/layout/vList5"/>
    <dgm:cxn modelId="{3AAD47F9-0FAC-4AE9-ADD5-D7CDC4F59F89}" type="presParOf" srcId="{D5704DF4-FEEE-4FDC-9406-8F5A9EC7FD0F}" destId="{C54C8966-CA2E-44DB-AD6D-1A5621B55CFC}" srcOrd="16" destOrd="0" presId="urn:microsoft.com/office/officeart/2005/8/layout/vList5"/>
    <dgm:cxn modelId="{D2F7CF5A-A516-47D2-8268-54B6058B781A}" type="presParOf" srcId="{C54C8966-CA2E-44DB-AD6D-1A5621B55CFC}" destId="{B5AD38D9-BA0E-4D10-8A64-B25A045411BD}" srcOrd="0" destOrd="0" presId="urn:microsoft.com/office/officeart/2005/8/layout/vList5"/>
    <dgm:cxn modelId="{752B15A4-3E10-443D-87F8-D53EB44DDE89}" type="presParOf" srcId="{C54C8966-CA2E-44DB-AD6D-1A5621B55CFC}" destId="{4F546528-58F9-49E5-963E-EE62D93F9D46}" srcOrd="1" destOrd="0" presId="urn:microsoft.com/office/officeart/2005/8/layout/vList5"/>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E7DAEB-3042-4C0B-AD89-781746348EE5}">
      <dsp:nvSpPr>
        <dsp:cNvPr id="0" name=""/>
        <dsp:cNvSpPr/>
      </dsp:nvSpPr>
      <dsp:spPr>
        <a:xfrm rot="5400000">
          <a:off x="5353108" y="-2368821"/>
          <a:ext cx="382406" cy="5218176"/>
        </a:xfrm>
        <a:prstGeom prst="round2SameRect">
          <a:avLst/>
        </a:prstGeom>
        <a:solidFill>
          <a:schemeClr val="accent2">
            <a:tint val="40000"/>
            <a:alpha val="90000"/>
            <a:hueOff val="0"/>
            <a:satOff val="0"/>
            <a:lumOff val="0"/>
            <a:alphaOff val="0"/>
          </a:schemeClr>
        </a:solidFill>
        <a:ln w="1905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rtl="0">
            <a:lnSpc>
              <a:spcPct val="90000"/>
            </a:lnSpc>
            <a:spcBef>
              <a:spcPct val="0"/>
            </a:spcBef>
            <a:spcAft>
              <a:spcPct val="15000"/>
            </a:spcAft>
            <a:buChar char="••"/>
          </a:pPr>
          <a:r>
            <a:rPr lang="en-US" sz="1700" kern="1200" smtClean="0">
              <a:solidFill>
                <a:schemeClr val="tx1"/>
              </a:solidFill>
              <a:effectLst>
                <a:outerShdw blurRad="38100" dist="38100" dir="2700000" algn="tl">
                  <a:srgbClr val="000000">
                    <a:alpha val="43137"/>
                  </a:srgbClr>
                </a:outerShdw>
              </a:effectLst>
            </a:rPr>
            <a:t>Tuberculosis, malignancy, </a:t>
          </a:r>
          <a:r>
            <a:rPr lang="en-US" sz="1700" i="1" kern="1200" smtClean="0">
              <a:solidFill>
                <a:schemeClr val="tx1"/>
              </a:solidFill>
              <a:effectLst>
                <a:outerShdw blurRad="38100" dist="38100" dir="2700000" algn="tl">
                  <a:srgbClr val="000000">
                    <a:alpha val="43137"/>
                  </a:srgbClr>
                </a:outerShdw>
              </a:effectLst>
            </a:rPr>
            <a:t>Pneumocystis carinii</a:t>
          </a:r>
          <a:r>
            <a:rPr lang="en-US" sz="1700" kern="1200" smtClean="0">
              <a:solidFill>
                <a:schemeClr val="tx1"/>
              </a:solidFill>
              <a:effectLst>
                <a:outerShdw blurRad="38100" dist="38100" dir="2700000" algn="tl">
                  <a:srgbClr val="000000">
                    <a:alpha val="43137"/>
                  </a:srgbClr>
                </a:outerShdw>
              </a:effectLst>
            </a:rPr>
            <a:t> pneumonia</a:t>
          </a:r>
          <a:endParaRPr lang="en-MY" sz="1700" kern="1200">
            <a:solidFill>
              <a:schemeClr val="tx1"/>
            </a:solidFill>
            <a:effectLst>
              <a:outerShdw blurRad="38100" dist="38100" dir="2700000" algn="tl">
                <a:srgbClr val="000000">
                  <a:alpha val="43137"/>
                </a:srgbClr>
              </a:outerShdw>
            </a:effectLst>
          </a:endParaRPr>
        </a:p>
      </dsp:txBody>
      <dsp:txXfrm rot="-5400000">
        <a:off x="2935223" y="67732"/>
        <a:ext cx="5199508" cy="345070"/>
      </dsp:txXfrm>
    </dsp:sp>
    <dsp:sp modelId="{FB986941-3FB3-4FD2-B704-FC6292569B44}">
      <dsp:nvSpPr>
        <dsp:cNvPr id="0" name=""/>
        <dsp:cNvSpPr/>
      </dsp:nvSpPr>
      <dsp:spPr>
        <a:xfrm>
          <a:off x="0" y="1262"/>
          <a:ext cx="2935224" cy="478008"/>
        </a:xfrm>
        <a:prstGeom prst="roundRect">
          <a:avLst/>
        </a:prstGeom>
        <a:solidFill>
          <a:schemeClr val="accent2">
            <a:hueOff val="0"/>
            <a:satOff val="0"/>
            <a:lumOff val="0"/>
            <a:alphaOff val="0"/>
          </a:schemeClr>
        </a:solidFill>
        <a:ln w="47625" cap="flat" cmpd="dbl" algn="ctr">
          <a:solidFill>
            <a:schemeClr val="lt1">
              <a:hueOff val="0"/>
              <a:satOff val="0"/>
              <a:lumOff val="0"/>
              <a:alphaOff val="0"/>
            </a:schemeClr>
          </a:solidFill>
          <a:prstDash val="solid"/>
        </a:ln>
        <a:effectLst>
          <a:outerShdw blurRad="38100" dist="30000" dir="5400000" rotWithShape="0">
            <a:srgbClr val="000000">
              <a:alpha val="4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7150" tIns="28575" rIns="57150" bIns="28575" numCol="1" spcCol="1270" anchor="ctr" anchorCtr="0">
          <a:noAutofit/>
        </a:bodyPr>
        <a:lstStyle/>
        <a:p>
          <a:pPr lvl="0" algn="ctr" defTabSz="666750" rtl="0">
            <a:lnSpc>
              <a:spcPct val="90000"/>
            </a:lnSpc>
            <a:spcBef>
              <a:spcPct val="0"/>
            </a:spcBef>
            <a:spcAft>
              <a:spcPct val="35000"/>
            </a:spcAft>
          </a:pPr>
          <a:r>
            <a:rPr lang="en-US" sz="1500" kern="1200" smtClean="0">
              <a:solidFill>
                <a:schemeClr val="tx1"/>
              </a:solidFill>
              <a:effectLst>
                <a:outerShdw blurRad="38100" dist="38100" dir="2700000" algn="tl">
                  <a:srgbClr val="000000">
                    <a:alpha val="43137"/>
                  </a:srgbClr>
                </a:outerShdw>
              </a:effectLst>
            </a:rPr>
            <a:t>Chest radiograph</a:t>
          </a:r>
          <a:endParaRPr lang="en-MY" sz="1500" kern="1200">
            <a:solidFill>
              <a:schemeClr val="tx1"/>
            </a:solidFill>
            <a:effectLst>
              <a:outerShdw blurRad="38100" dist="38100" dir="2700000" algn="tl">
                <a:srgbClr val="000000">
                  <a:alpha val="43137"/>
                </a:srgbClr>
              </a:outerShdw>
            </a:effectLst>
          </a:endParaRPr>
        </a:p>
      </dsp:txBody>
      <dsp:txXfrm>
        <a:off x="23334" y="24596"/>
        <a:ext cx="2888556" cy="431340"/>
      </dsp:txXfrm>
    </dsp:sp>
    <dsp:sp modelId="{6889E117-D19D-4B74-B281-2E245276A5DF}">
      <dsp:nvSpPr>
        <dsp:cNvPr id="0" name=""/>
        <dsp:cNvSpPr/>
      </dsp:nvSpPr>
      <dsp:spPr>
        <a:xfrm rot="5400000">
          <a:off x="5353108" y="-1866913"/>
          <a:ext cx="382406" cy="5218176"/>
        </a:xfrm>
        <a:prstGeom prst="round2SameRect">
          <a:avLst/>
        </a:prstGeom>
        <a:solidFill>
          <a:schemeClr val="accent3">
            <a:tint val="40000"/>
            <a:alpha val="90000"/>
            <a:hueOff val="0"/>
            <a:satOff val="0"/>
            <a:lumOff val="0"/>
            <a:alphaOff val="0"/>
          </a:schemeClr>
        </a:solidFill>
        <a:ln w="1905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rtl="0">
            <a:lnSpc>
              <a:spcPct val="90000"/>
            </a:lnSpc>
            <a:spcBef>
              <a:spcPct val="0"/>
            </a:spcBef>
            <a:spcAft>
              <a:spcPct val="15000"/>
            </a:spcAft>
            <a:buChar char="••"/>
          </a:pPr>
          <a:r>
            <a:rPr lang="en-US" sz="1700" kern="1200" smtClean="0">
              <a:solidFill>
                <a:schemeClr val="tx1"/>
              </a:solidFill>
              <a:effectLst>
                <a:outerShdw blurRad="38100" dist="38100" dir="2700000" algn="tl">
                  <a:srgbClr val="000000">
                    <a:alpha val="43137"/>
                  </a:srgbClr>
                </a:outerShdw>
              </a:effectLst>
            </a:rPr>
            <a:t>Abscess, malignancy</a:t>
          </a:r>
          <a:endParaRPr lang="en-MY" sz="1700" kern="1200">
            <a:solidFill>
              <a:schemeClr val="tx1"/>
            </a:solidFill>
            <a:effectLst>
              <a:outerShdw blurRad="38100" dist="38100" dir="2700000" algn="tl">
                <a:srgbClr val="000000">
                  <a:alpha val="43137"/>
                </a:srgbClr>
              </a:outerShdw>
            </a:effectLst>
          </a:endParaRPr>
        </a:p>
      </dsp:txBody>
      <dsp:txXfrm rot="-5400000">
        <a:off x="2935223" y="569640"/>
        <a:ext cx="5199508" cy="345070"/>
      </dsp:txXfrm>
    </dsp:sp>
    <dsp:sp modelId="{85D038DE-90C6-49DA-9D52-BC655C840E24}">
      <dsp:nvSpPr>
        <dsp:cNvPr id="0" name=""/>
        <dsp:cNvSpPr/>
      </dsp:nvSpPr>
      <dsp:spPr>
        <a:xfrm>
          <a:off x="0" y="503170"/>
          <a:ext cx="2935224" cy="478008"/>
        </a:xfrm>
        <a:prstGeom prst="roundRect">
          <a:avLst/>
        </a:prstGeom>
        <a:solidFill>
          <a:schemeClr val="accent3">
            <a:hueOff val="0"/>
            <a:satOff val="0"/>
            <a:lumOff val="0"/>
            <a:alphaOff val="0"/>
          </a:schemeClr>
        </a:solidFill>
        <a:ln w="47625" cap="flat" cmpd="dbl" algn="ctr">
          <a:solidFill>
            <a:schemeClr val="lt1">
              <a:hueOff val="0"/>
              <a:satOff val="0"/>
              <a:lumOff val="0"/>
              <a:alphaOff val="0"/>
            </a:schemeClr>
          </a:solidFill>
          <a:prstDash val="solid"/>
        </a:ln>
        <a:effectLst>
          <a:outerShdw blurRad="38100" dist="30000" dir="5400000" rotWithShape="0">
            <a:srgbClr val="000000">
              <a:alpha val="4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7150" tIns="28575" rIns="57150" bIns="28575" numCol="1" spcCol="1270" anchor="ctr" anchorCtr="0">
          <a:noAutofit/>
        </a:bodyPr>
        <a:lstStyle/>
        <a:p>
          <a:pPr lvl="0" algn="ctr" defTabSz="666750" rtl="0">
            <a:lnSpc>
              <a:spcPct val="90000"/>
            </a:lnSpc>
            <a:spcBef>
              <a:spcPct val="0"/>
            </a:spcBef>
            <a:spcAft>
              <a:spcPct val="35000"/>
            </a:spcAft>
          </a:pPr>
          <a:r>
            <a:rPr lang="en-US" sz="1500" kern="1200" smtClean="0">
              <a:solidFill>
                <a:schemeClr val="tx1"/>
              </a:solidFill>
              <a:effectLst>
                <a:outerShdw blurRad="38100" dist="38100" dir="2700000" algn="tl">
                  <a:srgbClr val="000000">
                    <a:alpha val="43137"/>
                  </a:srgbClr>
                </a:outerShdw>
              </a:effectLst>
            </a:rPr>
            <a:t>CT of abdomen or pelvis with contrast agent</a:t>
          </a:r>
          <a:endParaRPr lang="en-MY" sz="1500" kern="1200">
            <a:solidFill>
              <a:schemeClr val="tx1"/>
            </a:solidFill>
            <a:effectLst>
              <a:outerShdw blurRad="38100" dist="38100" dir="2700000" algn="tl">
                <a:srgbClr val="000000">
                  <a:alpha val="43137"/>
                </a:srgbClr>
              </a:outerShdw>
            </a:effectLst>
          </a:endParaRPr>
        </a:p>
      </dsp:txBody>
      <dsp:txXfrm>
        <a:off x="23334" y="526504"/>
        <a:ext cx="2888556" cy="431340"/>
      </dsp:txXfrm>
    </dsp:sp>
    <dsp:sp modelId="{B218EF10-E959-4033-8D6B-5260170C6154}">
      <dsp:nvSpPr>
        <dsp:cNvPr id="0" name=""/>
        <dsp:cNvSpPr/>
      </dsp:nvSpPr>
      <dsp:spPr>
        <a:xfrm rot="5400000">
          <a:off x="5353108" y="-1365004"/>
          <a:ext cx="382406" cy="5218176"/>
        </a:xfrm>
        <a:prstGeom prst="round2SameRect">
          <a:avLst/>
        </a:prstGeom>
        <a:solidFill>
          <a:schemeClr val="accent4">
            <a:tint val="40000"/>
            <a:alpha val="90000"/>
            <a:hueOff val="0"/>
            <a:satOff val="0"/>
            <a:lumOff val="0"/>
            <a:alphaOff val="0"/>
          </a:schemeClr>
        </a:solidFill>
        <a:ln w="1905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rtl="0">
            <a:lnSpc>
              <a:spcPct val="90000"/>
            </a:lnSpc>
            <a:spcBef>
              <a:spcPct val="0"/>
            </a:spcBef>
            <a:spcAft>
              <a:spcPct val="15000"/>
            </a:spcAft>
            <a:buChar char="••"/>
          </a:pPr>
          <a:r>
            <a:rPr lang="en-US" sz="1700" kern="1200" smtClean="0">
              <a:solidFill>
                <a:schemeClr val="tx1"/>
              </a:solidFill>
              <a:effectLst>
                <a:outerShdw blurRad="38100" dist="38100" dir="2700000" algn="tl">
                  <a:srgbClr val="000000">
                    <a:alpha val="43137"/>
                  </a:srgbClr>
                </a:outerShdw>
              </a:effectLst>
            </a:rPr>
            <a:t>Infection, malignancy</a:t>
          </a:r>
          <a:endParaRPr lang="en-MY" sz="1700" kern="1200">
            <a:solidFill>
              <a:schemeClr val="tx1"/>
            </a:solidFill>
            <a:effectLst>
              <a:outerShdw blurRad="38100" dist="38100" dir="2700000" algn="tl">
                <a:srgbClr val="000000">
                  <a:alpha val="43137"/>
                </a:srgbClr>
              </a:outerShdw>
            </a:effectLst>
          </a:endParaRPr>
        </a:p>
      </dsp:txBody>
      <dsp:txXfrm rot="-5400000">
        <a:off x="2935223" y="1071549"/>
        <a:ext cx="5199508" cy="345070"/>
      </dsp:txXfrm>
    </dsp:sp>
    <dsp:sp modelId="{0D065C52-6B7A-4498-ADEF-0201F3EEAEE1}">
      <dsp:nvSpPr>
        <dsp:cNvPr id="0" name=""/>
        <dsp:cNvSpPr/>
      </dsp:nvSpPr>
      <dsp:spPr>
        <a:xfrm>
          <a:off x="0" y="1005079"/>
          <a:ext cx="2935224" cy="478008"/>
        </a:xfrm>
        <a:prstGeom prst="roundRect">
          <a:avLst/>
        </a:prstGeom>
        <a:solidFill>
          <a:schemeClr val="accent4">
            <a:hueOff val="0"/>
            <a:satOff val="0"/>
            <a:lumOff val="0"/>
            <a:alphaOff val="0"/>
          </a:schemeClr>
        </a:solidFill>
        <a:ln w="47625" cap="flat" cmpd="dbl" algn="ctr">
          <a:solidFill>
            <a:schemeClr val="lt1">
              <a:hueOff val="0"/>
              <a:satOff val="0"/>
              <a:lumOff val="0"/>
              <a:alphaOff val="0"/>
            </a:schemeClr>
          </a:solidFill>
          <a:prstDash val="solid"/>
        </a:ln>
        <a:effectLst>
          <a:outerShdw blurRad="38100" dist="30000" dir="5400000" rotWithShape="0">
            <a:srgbClr val="000000">
              <a:alpha val="4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7150" tIns="28575" rIns="57150" bIns="28575" numCol="1" spcCol="1270" anchor="ctr" anchorCtr="0">
          <a:noAutofit/>
        </a:bodyPr>
        <a:lstStyle/>
        <a:p>
          <a:pPr lvl="0" algn="ctr" defTabSz="666750" rtl="0">
            <a:lnSpc>
              <a:spcPct val="90000"/>
            </a:lnSpc>
            <a:spcBef>
              <a:spcPct val="0"/>
            </a:spcBef>
            <a:spcAft>
              <a:spcPct val="35000"/>
            </a:spcAft>
          </a:pPr>
          <a:r>
            <a:rPr lang="en-US" sz="1500" kern="1200" dirty="0" smtClean="0">
              <a:solidFill>
                <a:schemeClr val="tx1"/>
              </a:solidFill>
              <a:effectLst>
                <a:outerShdw blurRad="38100" dist="38100" dir="2700000" algn="tl">
                  <a:srgbClr val="000000">
                    <a:alpha val="43137"/>
                  </a:srgbClr>
                </a:outerShdw>
              </a:effectLst>
            </a:rPr>
            <a:t>Gallium 67 scan</a:t>
          </a:r>
          <a:endParaRPr lang="en-MY" sz="1500" kern="1200" dirty="0">
            <a:solidFill>
              <a:schemeClr val="tx1"/>
            </a:solidFill>
            <a:effectLst>
              <a:outerShdw blurRad="38100" dist="38100" dir="2700000" algn="tl">
                <a:srgbClr val="000000">
                  <a:alpha val="43137"/>
                </a:srgbClr>
              </a:outerShdw>
            </a:effectLst>
          </a:endParaRPr>
        </a:p>
      </dsp:txBody>
      <dsp:txXfrm>
        <a:off x="23334" y="1028413"/>
        <a:ext cx="2888556" cy="431340"/>
      </dsp:txXfrm>
    </dsp:sp>
    <dsp:sp modelId="{5CCB60DB-977D-4AB0-92F3-ACCE92FEEA7C}">
      <dsp:nvSpPr>
        <dsp:cNvPr id="0" name=""/>
        <dsp:cNvSpPr/>
      </dsp:nvSpPr>
      <dsp:spPr>
        <a:xfrm rot="5400000">
          <a:off x="5353108" y="-863096"/>
          <a:ext cx="382406" cy="5218176"/>
        </a:xfrm>
        <a:prstGeom prst="round2SameRect">
          <a:avLst/>
        </a:prstGeom>
        <a:solidFill>
          <a:schemeClr val="accent5">
            <a:tint val="40000"/>
            <a:alpha val="90000"/>
            <a:hueOff val="0"/>
            <a:satOff val="0"/>
            <a:lumOff val="0"/>
            <a:alphaOff val="0"/>
          </a:schemeClr>
        </a:solidFill>
        <a:ln w="1905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rtl="0">
            <a:lnSpc>
              <a:spcPct val="90000"/>
            </a:lnSpc>
            <a:spcBef>
              <a:spcPct val="0"/>
            </a:spcBef>
            <a:spcAft>
              <a:spcPct val="15000"/>
            </a:spcAft>
            <a:buChar char="••"/>
          </a:pPr>
          <a:r>
            <a:rPr lang="en-US" sz="1700" kern="1200" smtClean="0">
              <a:solidFill>
                <a:schemeClr val="tx1"/>
              </a:solidFill>
              <a:effectLst>
                <a:outerShdw blurRad="38100" dist="38100" dir="2700000" algn="tl">
                  <a:srgbClr val="000000">
                    <a:alpha val="43137"/>
                  </a:srgbClr>
                </a:outerShdw>
              </a:effectLst>
            </a:rPr>
            <a:t>Occult septicemia</a:t>
          </a:r>
          <a:endParaRPr lang="en-MY" sz="1700" kern="1200">
            <a:solidFill>
              <a:schemeClr val="tx1"/>
            </a:solidFill>
            <a:effectLst>
              <a:outerShdw blurRad="38100" dist="38100" dir="2700000" algn="tl">
                <a:srgbClr val="000000">
                  <a:alpha val="43137"/>
                </a:srgbClr>
              </a:outerShdw>
            </a:effectLst>
          </a:endParaRPr>
        </a:p>
      </dsp:txBody>
      <dsp:txXfrm rot="-5400000">
        <a:off x="2935223" y="1573457"/>
        <a:ext cx="5199508" cy="345070"/>
      </dsp:txXfrm>
    </dsp:sp>
    <dsp:sp modelId="{1FD0D9C8-5133-4C0D-B1DC-35889B843B95}">
      <dsp:nvSpPr>
        <dsp:cNvPr id="0" name=""/>
        <dsp:cNvSpPr/>
      </dsp:nvSpPr>
      <dsp:spPr>
        <a:xfrm>
          <a:off x="0" y="1506987"/>
          <a:ext cx="2935224" cy="478008"/>
        </a:xfrm>
        <a:prstGeom prst="roundRect">
          <a:avLst/>
        </a:prstGeom>
        <a:solidFill>
          <a:schemeClr val="accent5">
            <a:hueOff val="0"/>
            <a:satOff val="0"/>
            <a:lumOff val="0"/>
            <a:alphaOff val="0"/>
          </a:schemeClr>
        </a:solidFill>
        <a:ln w="47625" cap="flat" cmpd="dbl" algn="ctr">
          <a:solidFill>
            <a:schemeClr val="lt1">
              <a:hueOff val="0"/>
              <a:satOff val="0"/>
              <a:lumOff val="0"/>
              <a:alphaOff val="0"/>
            </a:schemeClr>
          </a:solidFill>
          <a:prstDash val="solid"/>
        </a:ln>
        <a:effectLst>
          <a:outerShdw blurRad="38100" dist="30000" dir="5400000" rotWithShape="0">
            <a:srgbClr val="000000">
              <a:alpha val="4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7150" tIns="28575" rIns="57150" bIns="28575" numCol="1" spcCol="1270" anchor="ctr" anchorCtr="0">
          <a:noAutofit/>
        </a:bodyPr>
        <a:lstStyle/>
        <a:p>
          <a:pPr lvl="0" algn="ctr" defTabSz="666750" rtl="0">
            <a:lnSpc>
              <a:spcPct val="90000"/>
            </a:lnSpc>
            <a:spcBef>
              <a:spcPct val="0"/>
            </a:spcBef>
            <a:spcAft>
              <a:spcPct val="35000"/>
            </a:spcAft>
          </a:pPr>
          <a:r>
            <a:rPr lang="en-US" sz="1500" kern="1200" smtClean="0">
              <a:solidFill>
                <a:schemeClr val="tx1"/>
              </a:solidFill>
              <a:effectLst>
                <a:outerShdw blurRad="38100" dist="38100" dir="2700000" algn="tl">
                  <a:srgbClr val="000000">
                    <a:alpha val="43137"/>
                  </a:srgbClr>
                </a:outerShdw>
              </a:effectLst>
            </a:rPr>
            <a:t>Indium-labeled leukocytes</a:t>
          </a:r>
          <a:endParaRPr lang="en-MY" sz="1500" kern="1200">
            <a:solidFill>
              <a:schemeClr val="tx1"/>
            </a:solidFill>
            <a:effectLst>
              <a:outerShdw blurRad="38100" dist="38100" dir="2700000" algn="tl">
                <a:srgbClr val="000000">
                  <a:alpha val="43137"/>
                </a:srgbClr>
              </a:outerShdw>
            </a:effectLst>
          </a:endParaRPr>
        </a:p>
      </dsp:txBody>
      <dsp:txXfrm>
        <a:off x="23334" y="1530321"/>
        <a:ext cx="2888556" cy="431340"/>
      </dsp:txXfrm>
    </dsp:sp>
    <dsp:sp modelId="{36DB08B3-C5E1-4FE2-A528-A790A6182BC4}">
      <dsp:nvSpPr>
        <dsp:cNvPr id="0" name=""/>
        <dsp:cNvSpPr/>
      </dsp:nvSpPr>
      <dsp:spPr>
        <a:xfrm rot="5400000">
          <a:off x="5353108" y="-361188"/>
          <a:ext cx="382406" cy="5218176"/>
        </a:xfrm>
        <a:prstGeom prst="round2SameRect">
          <a:avLst/>
        </a:prstGeom>
        <a:solidFill>
          <a:schemeClr val="accent6">
            <a:tint val="40000"/>
            <a:alpha val="90000"/>
            <a:hueOff val="0"/>
            <a:satOff val="0"/>
            <a:lumOff val="0"/>
            <a:alphaOff val="0"/>
          </a:schemeClr>
        </a:solidFill>
        <a:ln w="19050" cap="flat" cmpd="sng" algn="ctr">
          <a:solidFill>
            <a:schemeClr val="accent6">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rtl="0">
            <a:lnSpc>
              <a:spcPct val="90000"/>
            </a:lnSpc>
            <a:spcBef>
              <a:spcPct val="0"/>
            </a:spcBef>
            <a:spcAft>
              <a:spcPct val="15000"/>
            </a:spcAft>
            <a:buChar char="••"/>
          </a:pPr>
          <a:r>
            <a:rPr lang="en-US" sz="1700" kern="1200" smtClean="0">
              <a:solidFill>
                <a:schemeClr val="tx1"/>
              </a:solidFill>
              <a:effectLst>
                <a:outerShdw blurRad="38100" dist="38100" dir="2700000" algn="tl">
                  <a:srgbClr val="000000">
                    <a:alpha val="43137"/>
                  </a:srgbClr>
                </a:outerShdw>
              </a:effectLst>
            </a:rPr>
            <a:t>Acute infection and inflammation of bones and soft tissue</a:t>
          </a:r>
          <a:endParaRPr lang="en-MY" sz="1700" kern="1200">
            <a:solidFill>
              <a:schemeClr val="tx1"/>
            </a:solidFill>
            <a:effectLst>
              <a:outerShdw blurRad="38100" dist="38100" dir="2700000" algn="tl">
                <a:srgbClr val="000000">
                  <a:alpha val="43137"/>
                </a:srgbClr>
              </a:outerShdw>
            </a:effectLst>
          </a:endParaRPr>
        </a:p>
      </dsp:txBody>
      <dsp:txXfrm rot="-5400000">
        <a:off x="2935223" y="2075365"/>
        <a:ext cx="5199508" cy="345070"/>
      </dsp:txXfrm>
    </dsp:sp>
    <dsp:sp modelId="{53602F9B-C8AA-43E6-9BB3-E0A3B03201DE}">
      <dsp:nvSpPr>
        <dsp:cNvPr id="0" name=""/>
        <dsp:cNvSpPr/>
      </dsp:nvSpPr>
      <dsp:spPr>
        <a:xfrm>
          <a:off x="0" y="2008895"/>
          <a:ext cx="2935224" cy="478008"/>
        </a:xfrm>
        <a:prstGeom prst="roundRect">
          <a:avLst/>
        </a:prstGeom>
        <a:solidFill>
          <a:schemeClr val="accent6">
            <a:hueOff val="0"/>
            <a:satOff val="0"/>
            <a:lumOff val="0"/>
            <a:alphaOff val="0"/>
          </a:schemeClr>
        </a:solidFill>
        <a:ln w="47625" cap="flat" cmpd="dbl" algn="ctr">
          <a:solidFill>
            <a:schemeClr val="lt1">
              <a:hueOff val="0"/>
              <a:satOff val="0"/>
              <a:lumOff val="0"/>
              <a:alphaOff val="0"/>
            </a:schemeClr>
          </a:solidFill>
          <a:prstDash val="solid"/>
        </a:ln>
        <a:effectLst>
          <a:outerShdw blurRad="38100" dist="30000" dir="5400000" rotWithShape="0">
            <a:srgbClr val="000000">
              <a:alpha val="4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7150" tIns="28575" rIns="57150" bIns="28575" numCol="1" spcCol="1270" anchor="ctr" anchorCtr="0">
          <a:noAutofit/>
        </a:bodyPr>
        <a:lstStyle/>
        <a:p>
          <a:pPr lvl="0" algn="ctr" defTabSz="666750" rtl="0">
            <a:lnSpc>
              <a:spcPct val="90000"/>
            </a:lnSpc>
            <a:spcBef>
              <a:spcPct val="0"/>
            </a:spcBef>
            <a:spcAft>
              <a:spcPct val="35000"/>
            </a:spcAft>
          </a:pPr>
          <a:r>
            <a:rPr lang="en-US" sz="1500" kern="1200" smtClean="0">
              <a:solidFill>
                <a:schemeClr val="tx1"/>
              </a:solidFill>
              <a:effectLst>
                <a:outerShdw blurRad="38100" dist="38100" dir="2700000" algn="tl">
                  <a:srgbClr val="000000">
                    <a:alpha val="43137"/>
                  </a:srgbClr>
                </a:outerShdw>
              </a:effectLst>
            </a:rPr>
            <a:t>Technetium Tc 99m</a:t>
          </a:r>
          <a:endParaRPr lang="en-MY" sz="1500" kern="1200">
            <a:solidFill>
              <a:schemeClr val="tx1"/>
            </a:solidFill>
            <a:effectLst>
              <a:outerShdw blurRad="38100" dist="38100" dir="2700000" algn="tl">
                <a:srgbClr val="000000">
                  <a:alpha val="43137"/>
                </a:srgbClr>
              </a:outerShdw>
            </a:effectLst>
          </a:endParaRPr>
        </a:p>
      </dsp:txBody>
      <dsp:txXfrm>
        <a:off x="23334" y="2032229"/>
        <a:ext cx="2888556" cy="431340"/>
      </dsp:txXfrm>
    </dsp:sp>
    <dsp:sp modelId="{AE242C1F-155D-43A3-B355-41CAAF03F6B7}">
      <dsp:nvSpPr>
        <dsp:cNvPr id="0" name=""/>
        <dsp:cNvSpPr/>
      </dsp:nvSpPr>
      <dsp:spPr>
        <a:xfrm rot="5400000">
          <a:off x="5353108" y="140720"/>
          <a:ext cx="382406" cy="5218176"/>
        </a:xfrm>
        <a:prstGeom prst="round2SameRect">
          <a:avLst/>
        </a:prstGeom>
        <a:solidFill>
          <a:schemeClr val="accent2">
            <a:tint val="40000"/>
            <a:alpha val="90000"/>
            <a:hueOff val="0"/>
            <a:satOff val="0"/>
            <a:lumOff val="0"/>
            <a:alphaOff val="0"/>
          </a:schemeClr>
        </a:solidFill>
        <a:ln w="1905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rtl="0">
            <a:lnSpc>
              <a:spcPct val="90000"/>
            </a:lnSpc>
            <a:spcBef>
              <a:spcPct val="0"/>
            </a:spcBef>
            <a:spcAft>
              <a:spcPct val="15000"/>
            </a:spcAft>
            <a:buChar char="••"/>
          </a:pPr>
          <a:r>
            <a:rPr lang="en-US" sz="1700" kern="1200" smtClean="0">
              <a:solidFill>
                <a:schemeClr val="tx1"/>
              </a:solidFill>
              <a:effectLst>
                <a:outerShdw blurRad="38100" dist="38100" dir="2700000" algn="tl">
                  <a:srgbClr val="000000">
                    <a:alpha val="43137"/>
                  </a:srgbClr>
                </a:outerShdw>
              </a:effectLst>
            </a:rPr>
            <a:t>Malignancy, autoimmune conditions</a:t>
          </a:r>
          <a:endParaRPr lang="en-MY" sz="1700" kern="1200">
            <a:solidFill>
              <a:schemeClr val="tx1"/>
            </a:solidFill>
            <a:effectLst>
              <a:outerShdw blurRad="38100" dist="38100" dir="2700000" algn="tl">
                <a:srgbClr val="000000">
                  <a:alpha val="43137"/>
                </a:srgbClr>
              </a:outerShdw>
            </a:effectLst>
          </a:endParaRPr>
        </a:p>
      </dsp:txBody>
      <dsp:txXfrm rot="-5400000">
        <a:off x="2935223" y="2577273"/>
        <a:ext cx="5199508" cy="345070"/>
      </dsp:txXfrm>
    </dsp:sp>
    <dsp:sp modelId="{89E7AAB3-D51A-42A7-9686-216AB1AC4DF6}">
      <dsp:nvSpPr>
        <dsp:cNvPr id="0" name=""/>
        <dsp:cNvSpPr/>
      </dsp:nvSpPr>
      <dsp:spPr>
        <a:xfrm>
          <a:off x="0" y="2510804"/>
          <a:ext cx="2935224" cy="478008"/>
        </a:xfrm>
        <a:prstGeom prst="roundRect">
          <a:avLst/>
        </a:prstGeom>
        <a:solidFill>
          <a:schemeClr val="accent2">
            <a:hueOff val="0"/>
            <a:satOff val="0"/>
            <a:lumOff val="0"/>
            <a:alphaOff val="0"/>
          </a:schemeClr>
        </a:solidFill>
        <a:ln w="47625" cap="flat" cmpd="dbl" algn="ctr">
          <a:solidFill>
            <a:schemeClr val="lt1">
              <a:hueOff val="0"/>
              <a:satOff val="0"/>
              <a:lumOff val="0"/>
              <a:alphaOff val="0"/>
            </a:schemeClr>
          </a:solidFill>
          <a:prstDash val="solid"/>
        </a:ln>
        <a:effectLst>
          <a:outerShdw blurRad="38100" dist="30000" dir="5400000" rotWithShape="0">
            <a:srgbClr val="000000">
              <a:alpha val="4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7150" tIns="28575" rIns="57150" bIns="28575" numCol="1" spcCol="1270" anchor="ctr" anchorCtr="0">
          <a:noAutofit/>
        </a:bodyPr>
        <a:lstStyle/>
        <a:p>
          <a:pPr lvl="0" algn="ctr" defTabSz="666750" rtl="0">
            <a:lnSpc>
              <a:spcPct val="90000"/>
            </a:lnSpc>
            <a:spcBef>
              <a:spcPct val="0"/>
            </a:spcBef>
            <a:spcAft>
              <a:spcPct val="35000"/>
            </a:spcAft>
          </a:pPr>
          <a:r>
            <a:rPr lang="en-US" sz="1500" kern="1200" smtClean="0">
              <a:solidFill>
                <a:schemeClr val="tx1"/>
              </a:solidFill>
              <a:effectLst>
                <a:outerShdw blurRad="38100" dist="38100" dir="2700000" algn="tl">
                  <a:srgbClr val="000000">
                    <a:alpha val="43137"/>
                  </a:srgbClr>
                </a:outerShdw>
              </a:effectLst>
            </a:rPr>
            <a:t>MRI of brain</a:t>
          </a:r>
          <a:endParaRPr lang="en-MY" sz="1500" kern="1200">
            <a:solidFill>
              <a:schemeClr val="tx1"/>
            </a:solidFill>
            <a:effectLst>
              <a:outerShdw blurRad="38100" dist="38100" dir="2700000" algn="tl">
                <a:srgbClr val="000000">
                  <a:alpha val="43137"/>
                </a:srgbClr>
              </a:outerShdw>
            </a:effectLst>
          </a:endParaRPr>
        </a:p>
      </dsp:txBody>
      <dsp:txXfrm>
        <a:off x="23334" y="2534138"/>
        <a:ext cx="2888556" cy="431340"/>
      </dsp:txXfrm>
    </dsp:sp>
    <dsp:sp modelId="{8AC48685-DCD7-4A9C-864C-390FC746C2E8}">
      <dsp:nvSpPr>
        <dsp:cNvPr id="0" name=""/>
        <dsp:cNvSpPr/>
      </dsp:nvSpPr>
      <dsp:spPr>
        <a:xfrm rot="5400000">
          <a:off x="5353108" y="642628"/>
          <a:ext cx="382406" cy="5218176"/>
        </a:xfrm>
        <a:prstGeom prst="round2SameRect">
          <a:avLst/>
        </a:prstGeom>
        <a:solidFill>
          <a:schemeClr val="accent3">
            <a:tint val="40000"/>
            <a:alpha val="90000"/>
            <a:hueOff val="0"/>
            <a:satOff val="0"/>
            <a:lumOff val="0"/>
            <a:alphaOff val="0"/>
          </a:schemeClr>
        </a:solidFill>
        <a:ln w="1905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rtl="0">
            <a:lnSpc>
              <a:spcPct val="90000"/>
            </a:lnSpc>
            <a:spcBef>
              <a:spcPct val="0"/>
            </a:spcBef>
            <a:spcAft>
              <a:spcPct val="15000"/>
            </a:spcAft>
            <a:buChar char="••"/>
          </a:pPr>
          <a:r>
            <a:rPr lang="en-US" sz="1700" kern="1200" smtClean="0">
              <a:solidFill>
                <a:schemeClr val="tx1"/>
              </a:solidFill>
              <a:effectLst>
                <a:outerShdw blurRad="38100" dist="38100" dir="2700000" algn="tl">
                  <a:srgbClr val="000000">
                    <a:alpha val="43137"/>
                  </a:srgbClr>
                </a:outerShdw>
              </a:effectLst>
            </a:rPr>
            <a:t>Malignancy, inflammation</a:t>
          </a:r>
          <a:endParaRPr lang="en-MY" sz="1700" kern="1200">
            <a:solidFill>
              <a:schemeClr val="tx1"/>
            </a:solidFill>
            <a:effectLst>
              <a:outerShdw blurRad="38100" dist="38100" dir="2700000" algn="tl">
                <a:srgbClr val="000000">
                  <a:alpha val="43137"/>
                </a:srgbClr>
              </a:outerShdw>
            </a:effectLst>
          </a:endParaRPr>
        </a:p>
      </dsp:txBody>
      <dsp:txXfrm rot="-5400000">
        <a:off x="2935223" y="3079181"/>
        <a:ext cx="5199508" cy="345070"/>
      </dsp:txXfrm>
    </dsp:sp>
    <dsp:sp modelId="{3D9F1785-7AF8-47C4-B553-F17061236A6A}">
      <dsp:nvSpPr>
        <dsp:cNvPr id="0" name=""/>
        <dsp:cNvSpPr/>
      </dsp:nvSpPr>
      <dsp:spPr>
        <a:xfrm>
          <a:off x="0" y="3012712"/>
          <a:ext cx="2935224" cy="478008"/>
        </a:xfrm>
        <a:prstGeom prst="roundRect">
          <a:avLst/>
        </a:prstGeom>
        <a:solidFill>
          <a:schemeClr val="accent3">
            <a:hueOff val="0"/>
            <a:satOff val="0"/>
            <a:lumOff val="0"/>
            <a:alphaOff val="0"/>
          </a:schemeClr>
        </a:solidFill>
        <a:ln w="47625" cap="flat" cmpd="dbl" algn="ctr">
          <a:solidFill>
            <a:schemeClr val="lt1">
              <a:hueOff val="0"/>
              <a:satOff val="0"/>
              <a:lumOff val="0"/>
              <a:alphaOff val="0"/>
            </a:schemeClr>
          </a:solidFill>
          <a:prstDash val="solid"/>
        </a:ln>
        <a:effectLst>
          <a:outerShdw blurRad="38100" dist="30000" dir="5400000" rotWithShape="0">
            <a:srgbClr val="000000">
              <a:alpha val="4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7150" tIns="28575" rIns="57150" bIns="28575" numCol="1" spcCol="1270" anchor="ctr" anchorCtr="0">
          <a:noAutofit/>
        </a:bodyPr>
        <a:lstStyle/>
        <a:p>
          <a:pPr lvl="0" algn="ctr" defTabSz="666750" rtl="0">
            <a:lnSpc>
              <a:spcPct val="90000"/>
            </a:lnSpc>
            <a:spcBef>
              <a:spcPct val="0"/>
            </a:spcBef>
            <a:spcAft>
              <a:spcPct val="35000"/>
            </a:spcAft>
          </a:pPr>
          <a:r>
            <a:rPr lang="en-US" sz="1500" kern="1200" smtClean="0">
              <a:solidFill>
                <a:schemeClr val="tx1"/>
              </a:solidFill>
              <a:effectLst>
                <a:outerShdw blurRad="38100" dist="38100" dir="2700000" algn="tl">
                  <a:srgbClr val="000000">
                    <a:alpha val="43137"/>
                  </a:srgbClr>
                </a:outerShdw>
              </a:effectLst>
            </a:rPr>
            <a:t>PET scan</a:t>
          </a:r>
          <a:endParaRPr lang="en-MY" sz="1500" kern="1200">
            <a:solidFill>
              <a:schemeClr val="tx1"/>
            </a:solidFill>
            <a:effectLst>
              <a:outerShdw blurRad="38100" dist="38100" dir="2700000" algn="tl">
                <a:srgbClr val="000000">
                  <a:alpha val="43137"/>
                </a:srgbClr>
              </a:outerShdw>
            </a:effectLst>
          </a:endParaRPr>
        </a:p>
      </dsp:txBody>
      <dsp:txXfrm>
        <a:off x="23334" y="3036046"/>
        <a:ext cx="2888556" cy="431340"/>
      </dsp:txXfrm>
    </dsp:sp>
    <dsp:sp modelId="{C4A884D4-4BD9-4265-9366-6799DBDF32E6}">
      <dsp:nvSpPr>
        <dsp:cNvPr id="0" name=""/>
        <dsp:cNvSpPr/>
      </dsp:nvSpPr>
      <dsp:spPr>
        <a:xfrm rot="5400000">
          <a:off x="5353108" y="1144537"/>
          <a:ext cx="382406" cy="5218176"/>
        </a:xfrm>
        <a:prstGeom prst="round2SameRect">
          <a:avLst/>
        </a:prstGeom>
        <a:solidFill>
          <a:schemeClr val="accent4">
            <a:tint val="40000"/>
            <a:alpha val="90000"/>
            <a:hueOff val="0"/>
            <a:satOff val="0"/>
            <a:lumOff val="0"/>
            <a:alphaOff val="0"/>
          </a:schemeClr>
        </a:solidFill>
        <a:ln w="1905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rtl="0">
            <a:lnSpc>
              <a:spcPct val="90000"/>
            </a:lnSpc>
            <a:spcBef>
              <a:spcPct val="0"/>
            </a:spcBef>
            <a:spcAft>
              <a:spcPct val="15000"/>
            </a:spcAft>
            <a:buChar char="••"/>
          </a:pPr>
          <a:r>
            <a:rPr lang="en-US" sz="1700" kern="1200" smtClean="0">
              <a:solidFill>
                <a:schemeClr val="tx1"/>
              </a:solidFill>
              <a:effectLst>
                <a:outerShdw blurRad="38100" dist="38100" dir="2700000" algn="tl">
                  <a:srgbClr val="000000">
                    <a:alpha val="43137"/>
                  </a:srgbClr>
                </a:outerShdw>
              </a:effectLst>
            </a:rPr>
            <a:t>Bacterial endocarditis</a:t>
          </a:r>
          <a:endParaRPr lang="en-MY" sz="1700" kern="1200">
            <a:solidFill>
              <a:schemeClr val="tx1"/>
            </a:solidFill>
            <a:effectLst>
              <a:outerShdw blurRad="38100" dist="38100" dir="2700000" algn="tl">
                <a:srgbClr val="000000">
                  <a:alpha val="43137"/>
                </a:srgbClr>
              </a:outerShdw>
            </a:effectLst>
          </a:endParaRPr>
        </a:p>
      </dsp:txBody>
      <dsp:txXfrm rot="-5400000">
        <a:off x="2935223" y="3581090"/>
        <a:ext cx="5199508" cy="345070"/>
      </dsp:txXfrm>
    </dsp:sp>
    <dsp:sp modelId="{E9E24A3C-776E-4021-A880-958CD437A8E5}">
      <dsp:nvSpPr>
        <dsp:cNvPr id="0" name=""/>
        <dsp:cNvSpPr/>
      </dsp:nvSpPr>
      <dsp:spPr>
        <a:xfrm>
          <a:off x="0" y="3514621"/>
          <a:ext cx="2935224" cy="478008"/>
        </a:xfrm>
        <a:prstGeom prst="roundRect">
          <a:avLst/>
        </a:prstGeom>
        <a:solidFill>
          <a:schemeClr val="accent4">
            <a:hueOff val="0"/>
            <a:satOff val="0"/>
            <a:lumOff val="0"/>
            <a:alphaOff val="0"/>
          </a:schemeClr>
        </a:solidFill>
        <a:ln w="47625" cap="flat" cmpd="dbl" algn="ctr">
          <a:solidFill>
            <a:schemeClr val="lt1">
              <a:hueOff val="0"/>
              <a:satOff val="0"/>
              <a:lumOff val="0"/>
              <a:alphaOff val="0"/>
            </a:schemeClr>
          </a:solidFill>
          <a:prstDash val="solid"/>
        </a:ln>
        <a:effectLst>
          <a:outerShdw blurRad="38100" dist="30000" dir="5400000" rotWithShape="0">
            <a:srgbClr val="000000">
              <a:alpha val="4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7150" tIns="28575" rIns="57150" bIns="28575" numCol="1" spcCol="1270" anchor="ctr" anchorCtr="0">
          <a:noAutofit/>
        </a:bodyPr>
        <a:lstStyle/>
        <a:p>
          <a:pPr lvl="0" algn="ctr" defTabSz="666750" rtl="0">
            <a:lnSpc>
              <a:spcPct val="90000"/>
            </a:lnSpc>
            <a:spcBef>
              <a:spcPct val="0"/>
            </a:spcBef>
            <a:spcAft>
              <a:spcPct val="35000"/>
            </a:spcAft>
          </a:pPr>
          <a:r>
            <a:rPr lang="en-US" sz="1500" kern="1200" smtClean="0">
              <a:solidFill>
                <a:schemeClr val="tx1"/>
              </a:solidFill>
              <a:effectLst>
                <a:outerShdw blurRad="38100" dist="38100" dir="2700000" algn="tl">
                  <a:srgbClr val="000000">
                    <a:alpha val="43137"/>
                  </a:srgbClr>
                </a:outerShdw>
              </a:effectLst>
            </a:rPr>
            <a:t>Transthoracic or transesophageal echocardiography</a:t>
          </a:r>
          <a:endParaRPr lang="en-MY" sz="1500" kern="1200">
            <a:solidFill>
              <a:schemeClr val="tx1"/>
            </a:solidFill>
            <a:effectLst>
              <a:outerShdw blurRad="38100" dist="38100" dir="2700000" algn="tl">
                <a:srgbClr val="000000">
                  <a:alpha val="43137"/>
                </a:srgbClr>
              </a:outerShdw>
            </a:effectLst>
          </a:endParaRPr>
        </a:p>
      </dsp:txBody>
      <dsp:txXfrm>
        <a:off x="23334" y="3537955"/>
        <a:ext cx="2888556" cy="431340"/>
      </dsp:txXfrm>
    </dsp:sp>
    <dsp:sp modelId="{4F546528-58F9-49E5-963E-EE62D93F9D46}">
      <dsp:nvSpPr>
        <dsp:cNvPr id="0" name=""/>
        <dsp:cNvSpPr/>
      </dsp:nvSpPr>
      <dsp:spPr>
        <a:xfrm rot="5400000">
          <a:off x="5353108" y="1646445"/>
          <a:ext cx="382406" cy="5218176"/>
        </a:xfrm>
        <a:prstGeom prst="round2SameRect">
          <a:avLst/>
        </a:prstGeom>
        <a:solidFill>
          <a:schemeClr val="accent5">
            <a:tint val="40000"/>
            <a:alpha val="90000"/>
            <a:hueOff val="0"/>
            <a:satOff val="0"/>
            <a:lumOff val="0"/>
            <a:alphaOff val="0"/>
          </a:schemeClr>
        </a:solidFill>
        <a:ln w="1905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rtl="0">
            <a:lnSpc>
              <a:spcPct val="90000"/>
            </a:lnSpc>
            <a:spcBef>
              <a:spcPct val="0"/>
            </a:spcBef>
            <a:spcAft>
              <a:spcPct val="15000"/>
            </a:spcAft>
            <a:buChar char="••"/>
          </a:pPr>
          <a:r>
            <a:rPr lang="en-US" sz="1700" kern="1200" smtClean="0">
              <a:solidFill>
                <a:schemeClr val="tx1"/>
              </a:solidFill>
              <a:effectLst>
                <a:outerShdw blurRad="38100" dist="38100" dir="2700000" algn="tl">
                  <a:srgbClr val="000000">
                    <a:alpha val="43137"/>
                  </a:srgbClr>
                </a:outerShdw>
              </a:effectLst>
            </a:rPr>
            <a:t>Venous thrombosis</a:t>
          </a:r>
          <a:endParaRPr lang="en-MY" sz="1700" kern="1200">
            <a:solidFill>
              <a:schemeClr val="tx1"/>
            </a:solidFill>
            <a:effectLst>
              <a:outerShdw blurRad="38100" dist="38100" dir="2700000" algn="tl">
                <a:srgbClr val="000000">
                  <a:alpha val="43137"/>
                </a:srgbClr>
              </a:outerShdw>
            </a:effectLst>
          </a:endParaRPr>
        </a:p>
      </dsp:txBody>
      <dsp:txXfrm rot="-5400000">
        <a:off x="2935223" y="4082998"/>
        <a:ext cx="5199508" cy="345070"/>
      </dsp:txXfrm>
    </dsp:sp>
    <dsp:sp modelId="{B5AD38D9-BA0E-4D10-8A64-B25A045411BD}">
      <dsp:nvSpPr>
        <dsp:cNvPr id="0" name=""/>
        <dsp:cNvSpPr/>
      </dsp:nvSpPr>
      <dsp:spPr>
        <a:xfrm>
          <a:off x="0" y="4016529"/>
          <a:ext cx="2935224" cy="478008"/>
        </a:xfrm>
        <a:prstGeom prst="roundRect">
          <a:avLst/>
        </a:prstGeom>
        <a:solidFill>
          <a:schemeClr val="accent5">
            <a:hueOff val="0"/>
            <a:satOff val="0"/>
            <a:lumOff val="0"/>
            <a:alphaOff val="0"/>
          </a:schemeClr>
        </a:solidFill>
        <a:ln w="47625" cap="flat" cmpd="dbl" algn="ctr">
          <a:solidFill>
            <a:schemeClr val="lt1">
              <a:hueOff val="0"/>
              <a:satOff val="0"/>
              <a:lumOff val="0"/>
              <a:alphaOff val="0"/>
            </a:schemeClr>
          </a:solidFill>
          <a:prstDash val="solid"/>
        </a:ln>
        <a:effectLst>
          <a:outerShdw blurRad="38100" dist="30000" dir="5400000" rotWithShape="0">
            <a:srgbClr val="000000">
              <a:alpha val="4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7150" tIns="28575" rIns="57150" bIns="28575" numCol="1" spcCol="1270" anchor="ctr" anchorCtr="0">
          <a:noAutofit/>
        </a:bodyPr>
        <a:lstStyle/>
        <a:p>
          <a:pPr lvl="0" algn="ctr" defTabSz="666750" rtl="0">
            <a:lnSpc>
              <a:spcPct val="90000"/>
            </a:lnSpc>
            <a:spcBef>
              <a:spcPct val="0"/>
            </a:spcBef>
            <a:spcAft>
              <a:spcPct val="35000"/>
            </a:spcAft>
          </a:pPr>
          <a:r>
            <a:rPr lang="en-US" sz="1500" kern="1200" smtClean="0">
              <a:solidFill>
                <a:schemeClr val="tx1"/>
              </a:solidFill>
              <a:effectLst>
                <a:outerShdw blurRad="38100" dist="38100" dir="2700000" algn="tl">
                  <a:srgbClr val="000000">
                    <a:alpha val="43137"/>
                  </a:srgbClr>
                </a:outerShdw>
              </a:effectLst>
            </a:rPr>
            <a:t>Venous Doppler study</a:t>
          </a:r>
          <a:endParaRPr lang="en-MY" sz="1500" kern="1200">
            <a:solidFill>
              <a:schemeClr val="tx1"/>
            </a:solidFill>
            <a:effectLst>
              <a:outerShdw blurRad="38100" dist="38100" dir="2700000" algn="tl">
                <a:srgbClr val="000000">
                  <a:alpha val="43137"/>
                </a:srgbClr>
              </a:outerShdw>
            </a:effectLst>
          </a:endParaRPr>
        </a:p>
      </dsp:txBody>
      <dsp:txXfrm>
        <a:off x="23334" y="4039863"/>
        <a:ext cx="2888556" cy="431340"/>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MY"/>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7A2A93B-A6EA-483E-A5E7-6C075764B7D4}" type="datetimeFigureOut">
              <a:rPr lang="en-MY" smtClean="0"/>
              <a:pPr/>
              <a:t>7/2/2020</a:t>
            </a:fld>
            <a:endParaRPr lang="en-MY"/>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MY"/>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MY"/>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14964DC-D206-40FB-8451-A54453E8FFD5}" type="slidenum">
              <a:rPr lang="en-MY" smtClean="0"/>
              <a:pPr/>
              <a:t>‹#›</a:t>
            </a:fld>
            <a:endParaRPr lang="en-MY"/>
          </a:p>
        </p:txBody>
      </p:sp>
    </p:spTree>
    <p:extLst>
      <p:ext uri="{BB962C8B-B14F-4D97-AF65-F5344CB8AC3E}">
        <p14:creationId xmlns="" xmlns:p14="http://schemas.microsoft.com/office/powerpoint/2010/main" val="15046711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730BAE-BB3E-4846-B7B6-9886769CEF6B}" type="slidenum">
              <a:rPr lang="en-US"/>
              <a:pPr/>
              <a:t>5</a:t>
            </a:fld>
            <a:endParaRPr lang="en-US"/>
          </a:p>
        </p:txBody>
      </p:sp>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25AE17C7-B787-4E50-994D-5E804113A1E9}" type="datetime4">
              <a:rPr lang="en-US" smtClean="0"/>
              <a:pPr/>
              <a:t>February 7, 2020</a:t>
            </a:fld>
            <a:endParaRPr lang="en-US" dirty="0"/>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dirty="0"/>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5744759D-0EFF-4FB2-9CCE-04E00944F0FE}"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FDD7A28-FA93-4136-BDC1-BCCB2687E678}" type="datetimeFigureOut">
              <a:rPr lang="en-US" smtClean="0"/>
              <a:pPr/>
              <a:t>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2FBC0-13B8-4B1E-B170-BBEED4A77C65}"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AFDD7A28-FA93-4136-BDC1-BCCB2687E678}" type="datetimeFigureOut">
              <a:rPr lang="en-US" smtClean="0"/>
              <a:pPr/>
              <a:t>2/7/2020</a:t>
            </a:fld>
            <a:endParaRPr lang="en-US" dirty="0"/>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FE02FBC0-13B8-4B1E-B170-BBEED4A77C65}"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92100"/>
            <a:ext cx="8229600" cy="1384300"/>
          </a:xfrm>
        </p:spPr>
        <p:txBody>
          <a:bodyPr/>
          <a:lstStyle/>
          <a:p>
            <a:r>
              <a:rPr lang="en-US" smtClean="0"/>
              <a:t>Click to edit Master title style</a:t>
            </a:r>
            <a:endParaRPr lang="en-MY"/>
          </a:p>
        </p:txBody>
      </p:sp>
      <p:sp>
        <p:nvSpPr>
          <p:cNvPr id="3" name="Text Placeholder 2"/>
          <p:cNvSpPr>
            <a:spLocks noGrp="1"/>
          </p:cNvSpPr>
          <p:nvPr>
            <p:ph type="body" sz="half" idx="1"/>
          </p:nvPr>
        </p:nvSpPr>
        <p:spPr>
          <a:xfrm>
            <a:off x="457200" y="19050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Content Placeholder 3"/>
          <p:cNvSpPr>
            <a:spLocks noGrp="1"/>
          </p:cNvSpPr>
          <p:nvPr>
            <p:ph sz="half" idx="2"/>
          </p:nvPr>
        </p:nvSpPr>
        <p:spPr>
          <a:xfrm>
            <a:off x="4648200" y="19050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20165E0E-6A5C-484C-92E6-B871AC90FAB9}" type="slidenum">
              <a:rPr lang="en-US"/>
              <a:pPr/>
              <a:t>‹#›</a:t>
            </a:fld>
            <a:endParaRPr lang="en-US"/>
          </a:p>
        </p:txBody>
      </p:sp>
    </p:spTree>
    <p:extLst>
      <p:ext uri="{BB962C8B-B14F-4D97-AF65-F5344CB8AC3E}">
        <p14:creationId xmlns="" xmlns:p14="http://schemas.microsoft.com/office/powerpoint/2010/main" val="26967912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8995D68B-21AC-438B-BECE-4F17DA129F19}" type="datetime4">
              <a:rPr lang="en-US" smtClean="0"/>
              <a:pPr/>
              <a:t>February 7, 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5744759D-0EFF-4FB2-9CCE-04E00944F0FE}" type="slidenum">
              <a:rPr lang="en-US" smtClean="0"/>
              <a:pPr/>
              <a:t>‹#›</a:t>
            </a:fld>
            <a:endParaRPr lang="en-US" dirty="0"/>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679F0FCF-2EA5-4FF5-AF14-1CA9C8854AAB}" type="datetime4">
              <a:rPr lang="en-US" smtClean="0"/>
              <a:pPr/>
              <a:t>February 7, 2020</a:t>
            </a:fld>
            <a:endParaRPr lang="en-US" dirty="0"/>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5744759D-0EFF-4FB2-9CCE-04E00944F0FE}" type="slidenum">
              <a:rPr lang="en-US" smtClean="0"/>
              <a:pPr/>
              <a:t>‹#›</a:t>
            </a:fld>
            <a:endParaRPr lang="en-US" dirty="0"/>
          </a:p>
        </p:txBody>
      </p:sp>
      <p:sp>
        <p:nvSpPr>
          <p:cNvPr id="14" name="Footer Placeholder 13"/>
          <p:cNvSpPr>
            <a:spLocks noGrp="1"/>
          </p:cNvSpPr>
          <p:nvPr>
            <p:ph type="ftr" sz="quarter" idx="12"/>
          </p:nvPr>
        </p:nvSpPr>
        <p:spPr/>
        <p:txBody>
          <a:bodyPr/>
          <a:lstStyle/>
          <a:p>
            <a:endParaRPr lang="en-US"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F9E781C6-1634-4A56-B2BE-62150BE83935}" type="datetime4">
              <a:rPr lang="en-US" smtClean="0"/>
              <a:pPr/>
              <a:t>February 7, 2020</a:t>
            </a:fld>
            <a:endParaRPr lang="en-US" dirty="0"/>
          </a:p>
        </p:txBody>
      </p:sp>
      <p:sp>
        <p:nvSpPr>
          <p:cNvPr id="10" name="Slide Number Placeholder 9"/>
          <p:cNvSpPr>
            <a:spLocks noGrp="1"/>
          </p:cNvSpPr>
          <p:nvPr>
            <p:ph type="sldNum" sz="quarter" idx="16"/>
          </p:nvPr>
        </p:nvSpPr>
        <p:spPr/>
        <p:txBody>
          <a:bodyPr rtlCol="0"/>
          <a:lstStyle/>
          <a:p>
            <a:fld id="{5744759D-0EFF-4FB2-9CCE-04E00944F0FE}" type="slidenum">
              <a:rPr lang="en-US" smtClean="0"/>
              <a:pPr/>
              <a:t>‹#›</a:t>
            </a:fld>
            <a:endParaRPr lang="en-US" dirty="0"/>
          </a:p>
        </p:txBody>
      </p:sp>
      <p:sp>
        <p:nvSpPr>
          <p:cNvPr id="12" name="Footer Placeholder 11"/>
          <p:cNvSpPr>
            <a:spLocks noGrp="1"/>
          </p:cNvSpPr>
          <p:nvPr>
            <p:ph type="ftr" sz="quarter" idx="17"/>
          </p:nvPr>
        </p:nvSpPr>
        <p:spPr/>
        <p:txBody>
          <a:bodyPr rtlCol="0"/>
          <a:lstStyle/>
          <a:p>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A9372AC2-3C75-4F5F-A929-48958086FE36}" type="datetime4">
              <a:rPr lang="en-US" smtClean="0"/>
              <a:pPr/>
              <a:t>February 7, 2020</a:t>
            </a:fld>
            <a:endParaRPr lang="en-US" dirty="0"/>
          </a:p>
        </p:txBody>
      </p:sp>
      <p:sp>
        <p:nvSpPr>
          <p:cNvPr id="12" name="Slide Number Placeholder 11"/>
          <p:cNvSpPr>
            <a:spLocks noGrp="1"/>
          </p:cNvSpPr>
          <p:nvPr>
            <p:ph type="sldNum" sz="quarter" idx="16"/>
          </p:nvPr>
        </p:nvSpPr>
        <p:spPr/>
        <p:txBody>
          <a:bodyPr rtlCol="0"/>
          <a:lstStyle/>
          <a:p>
            <a:fld id="{5744759D-0EFF-4FB2-9CCE-04E00944F0FE}" type="slidenum">
              <a:rPr lang="en-US" smtClean="0"/>
              <a:pPr/>
              <a:t>‹#›</a:t>
            </a:fld>
            <a:endParaRPr lang="en-US" dirty="0"/>
          </a:p>
        </p:txBody>
      </p:sp>
      <p:sp>
        <p:nvSpPr>
          <p:cNvPr id="14" name="Footer Placeholder 13"/>
          <p:cNvSpPr>
            <a:spLocks noGrp="1"/>
          </p:cNvSpPr>
          <p:nvPr>
            <p:ph type="ftr" sz="quarter" idx="17"/>
          </p:nvPr>
        </p:nvSpPr>
        <p:spPr/>
        <p:txBody>
          <a:bodyPr rtlCol="0"/>
          <a:lstStyle/>
          <a:p>
            <a:endParaRPr lang="en-US" dirty="0"/>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7509CF4-4C1A-45DC-BADA-6EFF91CB9ABB}" type="datetime4">
              <a:rPr lang="en-US" smtClean="0"/>
              <a:pPr/>
              <a:t>February 7, 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5744759D-0EFF-4FB2-9CCE-04E00944F0FE}"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3951C0-B478-4858-ABC7-96406A1C0480}" type="datetime4">
              <a:rPr lang="en-US" smtClean="0"/>
              <a:pPr/>
              <a:t>February 7, 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5744759D-0EFF-4FB2-9CCE-04E00944F0FE}"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B867641A-9D94-4BD6-862F-F651067079BC}" type="datetime4">
              <a:rPr lang="en-US" smtClean="0"/>
              <a:pPr/>
              <a:t>February 7, 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5744759D-0EFF-4FB2-9CCE-04E00944F0FE}" type="slidenum">
              <a:rPr lang="en-US" smtClean="0"/>
              <a:pPr/>
              <a:t>‹#›</a:t>
            </a:fld>
            <a:endParaRPr lang="en-US" dirty="0"/>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D74F0C02-0EF4-4745-9D82-E8D3F59464E3}" type="datetime4">
              <a:rPr lang="en-US" smtClean="0"/>
              <a:pPr/>
              <a:t>February 7, 2020</a:t>
            </a:fld>
            <a:endParaRPr lang="en-US" dirty="0"/>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5744759D-0EFF-4FB2-9CCE-04E00944F0FE}" type="slidenum">
              <a:rPr lang="en-US" smtClean="0"/>
              <a:pPr/>
              <a:t>‹#›</a:t>
            </a:fld>
            <a:endParaRPr lang="en-US" dirty="0"/>
          </a:p>
        </p:txBody>
      </p:sp>
      <p:sp>
        <p:nvSpPr>
          <p:cNvPr id="14" name="Footer Placeholder 13"/>
          <p:cNvSpPr>
            <a:spLocks noGrp="1"/>
          </p:cNvSpPr>
          <p:nvPr>
            <p:ph type="ftr" sz="quarter" idx="12"/>
          </p:nvPr>
        </p:nvSpPr>
        <p:spPr>
          <a:xfrm>
            <a:off x="1600200" y="6248206"/>
            <a:ext cx="4572000" cy="365125"/>
          </a:xfrm>
        </p:spPr>
        <p:txBody>
          <a:bodyPr rtlCol="0"/>
          <a:lstStyle/>
          <a:p>
            <a:endParaRPr lang="en-US" dirty="0"/>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dirty="0" smtClean="0"/>
              <a:t>Click to edit Master title style</a:t>
            </a:r>
            <a:endParaRPr kumimoji="0" lang="en-US" dirty="0"/>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87367800-479D-41B0-B3F2-2DCE95BA1381}" type="datetime4">
              <a:rPr lang="en-US" smtClean="0"/>
              <a:pPr/>
              <a:t>February 7, 2020</a:t>
            </a:fld>
            <a:endParaRPr lang="en-US" dirty="0"/>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dirty="0"/>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5744759D-0EFF-4FB2-9CCE-04E00944F0FE}"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 id="2147483816" r:id="rId12"/>
  </p:sldLayoutIdLst>
  <p:timing>
    <p:tnLst>
      <p:par>
        <p:cTn id="1" dur="indefinite" restart="never" nodeType="tmRoot"/>
      </p:par>
    </p:tnLst>
  </p:timing>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vmlDrawing" Target="../drawings/vmlDrawing1.vml"/><Relationship Id="rId4" Type="http://schemas.openxmlformats.org/officeDocument/2006/relationships/oleObject" Target="../embeddings/Microsoft_Office_Excel_97-2003_Worksheet1.xls"/></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dirty="0" smtClean="0">
                <a:solidFill>
                  <a:schemeClr val="tx1"/>
                </a:solidFill>
              </a:rPr>
              <a:t>Pyrexia of unknown origin</a:t>
            </a:r>
            <a:endParaRPr lang="en-MY" dirty="0">
              <a:solidFill>
                <a:schemeClr val="tx1"/>
              </a:solidFill>
            </a:endParaRPr>
          </a:p>
        </p:txBody>
      </p:sp>
      <p:sp>
        <p:nvSpPr>
          <p:cNvPr id="5" name="Subtitle 4"/>
          <p:cNvSpPr>
            <a:spLocks noGrp="1"/>
          </p:cNvSpPr>
          <p:nvPr>
            <p:ph type="subTitle" idx="1"/>
          </p:nvPr>
        </p:nvSpPr>
        <p:spPr/>
        <p:txBody>
          <a:bodyPr/>
          <a:lstStyle/>
          <a:p>
            <a:r>
              <a:rPr lang="en-MY" dirty="0" smtClean="0">
                <a:solidFill>
                  <a:schemeClr val="tx1"/>
                </a:solidFill>
              </a:rPr>
              <a:t>Dr. </a:t>
            </a:r>
            <a:r>
              <a:rPr lang="en-MY" dirty="0" err="1" smtClean="0">
                <a:solidFill>
                  <a:schemeClr val="tx1"/>
                </a:solidFill>
              </a:rPr>
              <a:t>Sujeetha</a:t>
            </a:r>
            <a:r>
              <a:rPr lang="en-MY" dirty="0" smtClean="0">
                <a:solidFill>
                  <a:schemeClr val="tx1"/>
                </a:solidFill>
              </a:rPr>
              <a:t> </a:t>
            </a:r>
            <a:r>
              <a:rPr lang="en-MY" dirty="0" err="1" smtClean="0">
                <a:solidFill>
                  <a:schemeClr val="tx1"/>
                </a:solidFill>
              </a:rPr>
              <a:t>chandrababu</a:t>
            </a:r>
            <a:r>
              <a:rPr lang="en-MY" smtClean="0">
                <a:solidFill>
                  <a:schemeClr val="tx1"/>
                </a:solidFill>
              </a:rPr>
              <a:t> M.D.</a:t>
            </a:r>
            <a:endParaRPr lang="en-MY" dirty="0" smtClean="0">
              <a:solidFill>
                <a:schemeClr val="tx1"/>
              </a:solidFill>
            </a:endParaRPr>
          </a:p>
        </p:txBody>
      </p:sp>
    </p:spTree>
    <p:extLst>
      <p:ext uri="{BB962C8B-B14F-4D97-AF65-F5344CB8AC3E}">
        <p14:creationId xmlns="" xmlns:p14="http://schemas.microsoft.com/office/powerpoint/2010/main" val="5185976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normAutofit fontScale="90000"/>
          </a:bodyPr>
          <a:lstStyle/>
          <a:p>
            <a:r>
              <a:rPr lang="en-AU" altLang="zh-CN" b="1" dirty="0" smtClean="0">
                <a:solidFill>
                  <a:schemeClr val="tx1"/>
                </a:solidFill>
                <a:effectLst>
                  <a:outerShdw blurRad="38100" dist="38100" dir="2700000" algn="tl">
                    <a:srgbClr val="000000">
                      <a:alpha val="43137"/>
                    </a:srgbClr>
                  </a:outerShdw>
                </a:effectLst>
                <a:latin typeface="Arial" pitchFamily="34" charset="0"/>
                <a:ea typeface="宋体" pitchFamily="2" charset="-122"/>
                <a:cs typeface="Arial" pitchFamily="34" charset="0"/>
              </a:rPr>
              <a:t>Collagen vascular disease / Autoimmune disease</a:t>
            </a:r>
            <a:endParaRPr lang="en-AU" b="1" dirty="0">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
        <p:nvSpPr>
          <p:cNvPr id="13315" name="Rectangle 3"/>
          <p:cNvSpPr>
            <a:spLocks noGrp="1" noChangeArrowheads="1"/>
          </p:cNvSpPr>
          <p:nvPr>
            <p:ph sz="quarter" idx="1"/>
          </p:nvPr>
        </p:nvSpPr>
        <p:spPr>
          <a:xfrm>
            <a:off x="4788024" y="1704568"/>
            <a:ext cx="4032448" cy="1436400"/>
          </a:xfrm>
        </p:spPr>
        <p:txBody>
          <a:bodyPr>
            <a:normAutofit fontScale="77500" lnSpcReduction="20000"/>
          </a:bodyPr>
          <a:lstStyle/>
          <a:p>
            <a:r>
              <a:rPr lang="en-AU" dirty="0" err="1" smtClean="0">
                <a:effectLst>
                  <a:outerShdw blurRad="38100" dist="38100" dir="2700000" algn="tl">
                    <a:srgbClr val="000000">
                      <a:alpha val="43137"/>
                    </a:srgbClr>
                  </a:outerShdw>
                </a:effectLst>
                <a:latin typeface="Arial" pitchFamily="34" charset="0"/>
                <a:cs typeface="Arial" pitchFamily="34" charset="0"/>
              </a:rPr>
              <a:t>Polyarteritis</a:t>
            </a:r>
            <a:r>
              <a:rPr lang="en-AU" dirty="0" smtClean="0">
                <a:effectLst>
                  <a:outerShdw blurRad="38100" dist="38100" dir="2700000" algn="tl">
                    <a:srgbClr val="000000">
                      <a:alpha val="43137"/>
                    </a:srgbClr>
                  </a:outerShdw>
                </a:effectLst>
                <a:latin typeface="Arial" pitchFamily="34" charset="0"/>
                <a:cs typeface="Arial" pitchFamily="34" charset="0"/>
              </a:rPr>
              <a:t> </a:t>
            </a:r>
            <a:r>
              <a:rPr lang="en-AU" dirty="0" err="1" smtClean="0">
                <a:effectLst>
                  <a:outerShdw blurRad="38100" dist="38100" dir="2700000" algn="tl">
                    <a:srgbClr val="000000">
                      <a:alpha val="43137"/>
                    </a:srgbClr>
                  </a:outerShdw>
                </a:effectLst>
                <a:latin typeface="Arial" pitchFamily="34" charset="0"/>
                <a:cs typeface="Arial" pitchFamily="34" charset="0"/>
              </a:rPr>
              <a:t>nodosa</a:t>
            </a:r>
            <a:endParaRPr lang="en-AU" dirty="0" smtClean="0">
              <a:effectLst>
                <a:outerShdw blurRad="38100" dist="38100" dir="2700000" algn="tl">
                  <a:srgbClr val="000000">
                    <a:alpha val="43137"/>
                  </a:srgbClr>
                </a:outerShdw>
              </a:effectLst>
              <a:latin typeface="Arial" pitchFamily="34" charset="0"/>
              <a:cs typeface="Arial" pitchFamily="34" charset="0"/>
            </a:endParaRPr>
          </a:p>
          <a:p>
            <a:r>
              <a:rPr lang="en-AU" dirty="0" smtClean="0">
                <a:effectLst>
                  <a:outerShdw blurRad="38100" dist="38100" dir="2700000" algn="tl">
                    <a:srgbClr val="000000">
                      <a:alpha val="43137"/>
                    </a:srgbClr>
                  </a:outerShdw>
                </a:effectLst>
                <a:latin typeface="Arial" pitchFamily="34" charset="0"/>
                <a:cs typeface="Arial" pitchFamily="34" charset="0"/>
              </a:rPr>
              <a:t>Giant cell arteritis</a:t>
            </a:r>
          </a:p>
          <a:p>
            <a:r>
              <a:rPr lang="en-AU" dirty="0" smtClean="0">
                <a:effectLst>
                  <a:outerShdw blurRad="38100" dist="38100" dir="2700000" algn="tl">
                    <a:srgbClr val="000000">
                      <a:alpha val="43137"/>
                    </a:srgbClr>
                  </a:outerShdw>
                </a:effectLst>
                <a:latin typeface="Arial" pitchFamily="34" charset="0"/>
                <a:cs typeface="Arial" pitchFamily="34" charset="0"/>
              </a:rPr>
              <a:t>Kawasaki disease</a:t>
            </a:r>
          </a:p>
          <a:p>
            <a:r>
              <a:rPr lang="en-AU" dirty="0" smtClean="0">
                <a:effectLst>
                  <a:outerShdw blurRad="38100" dist="38100" dir="2700000" algn="tl">
                    <a:srgbClr val="000000">
                      <a:alpha val="43137"/>
                    </a:srgbClr>
                  </a:outerShdw>
                </a:effectLst>
                <a:latin typeface="Arial" pitchFamily="34" charset="0"/>
                <a:cs typeface="Arial" pitchFamily="34" charset="0"/>
              </a:rPr>
              <a:t>Still’s disease</a:t>
            </a:r>
            <a:endParaRPr lang="en-AU" dirty="0">
              <a:effectLst>
                <a:outerShdw blurRad="38100" dist="38100" dir="2700000" algn="tl">
                  <a:srgbClr val="000000">
                    <a:alpha val="43137"/>
                  </a:srgbClr>
                </a:outerShdw>
              </a:effectLst>
              <a:latin typeface="Arial" pitchFamily="34" charset="0"/>
              <a:cs typeface="Arial" pitchFamily="34" charset="0"/>
            </a:endParaRPr>
          </a:p>
        </p:txBody>
      </p:sp>
      <p:sp>
        <p:nvSpPr>
          <p:cNvPr id="4" name="Rectangle 3"/>
          <p:cNvSpPr txBox="1">
            <a:spLocks noChangeArrowheads="1"/>
          </p:cNvSpPr>
          <p:nvPr/>
        </p:nvSpPr>
        <p:spPr>
          <a:xfrm>
            <a:off x="467544" y="1628800"/>
            <a:ext cx="4104456" cy="4191000"/>
          </a:xfrm>
          <a:prstGeom prst="rect">
            <a:avLst/>
          </a:prstGeom>
        </p:spPr>
        <p:txBody>
          <a:bodyPr vert="horz">
            <a:normAutofit fontScale="77500" lnSpcReduction="20000"/>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a:lnSpc>
                <a:spcPct val="120000"/>
              </a:lnSpc>
            </a:pPr>
            <a:r>
              <a:rPr lang="en-US" dirty="0" smtClean="0">
                <a:effectLst>
                  <a:outerShdw blurRad="38100" dist="38100" dir="2700000" algn="tl">
                    <a:srgbClr val="000000">
                      <a:alpha val="43137"/>
                    </a:srgbClr>
                  </a:outerShdw>
                </a:effectLst>
                <a:latin typeface="Arial" pitchFamily="34" charset="0"/>
                <a:cs typeface="Arial" pitchFamily="34" charset="0"/>
              </a:rPr>
              <a:t>Adult Still's disease</a:t>
            </a:r>
          </a:p>
          <a:p>
            <a:pPr>
              <a:lnSpc>
                <a:spcPct val="120000"/>
              </a:lnSpc>
            </a:pPr>
            <a:r>
              <a:rPr lang="en-US" dirty="0" smtClean="0">
                <a:effectLst>
                  <a:outerShdw blurRad="38100" dist="38100" dir="2700000" algn="tl">
                    <a:srgbClr val="000000">
                      <a:alpha val="43137"/>
                    </a:srgbClr>
                  </a:outerShdw>
                </a:effectLst>
                <a:latin typeface="Arial" pitchFamily="34" charset="0"/>
                <a:cs typeface="Arial" pitchFamily="34" charset="0"/>
              </a:rPr>
              <a:t>Polymyalgia </a:t>
            </a:r>
            <a:r>
              <a:rPr lang="en-US" dirty="0" err="1" smtClean="0">
                <a:effectLst>
                  <a:outerShdw blurRad="38100" dist="38100" dir="2700000" algn="tl">
                    <a:srgbClr val="000000">
                      <a:alpha val="43137"/>
                    </a:srgbClr>
                  </a:outerShdw>
                </a:effectLst>
                <a:latin typeface="Arial" pitchFamily="34" charset="0"/>
                <a:cs typeface="Arial" pitchFamily="34" charset="0"/>
              </a:rPr>
              <a:t>rheumatica</a:t>
            </a:r>
            <a:endParaRPr lang="en-US" dirty="0">
              <a:effectLst>
                <a:outerShdw blurRad="38100" dist="38100" dir="2700000" algn="tl">
                  <a:srgbClr val="000000">
                    <a:alpha val="43137"/>
                  </a:srgbClr>
                </a:outerShdw>
              </a:effectLst>
              <a:latin typeface="Arial" pitchFamily="34" charset="0"/>
              <a:cs typeface="Arial" pitchFamily="34" charset="0"/>
            </a:endParaRPr>
          </a:p>
          <a:p>
            <a:pPr>
              <a:lnSpc>
                <a:spcPct val="120000"/>
              </a:lnSpc>
            </a:pPr>
            <a:r>
              <a:rPr lang="en-US" dirty="0" smtClean="0">
                <a:effectLst>
                  <a:outerShdw blurRad="38100" dist="38100" dir="2700000" algn="tl">
                    <a:srgbClr val="000000">
                      <a:alpha val="43137"/>
                    </a:srgbClr>
                  </a:outerShdw>
                </a:effectLst>
                <a:latin typeface="Arial" pitchFamily="34" charset="0"/>
                <a:cs typeface="Arial" pitchFamily="34" charset="0"/>
              </a:rPr>
              <a:t>Temporal arteritis</a:t>
            </a:r>
            <a:endParaRPr lang="en-US" dirty="0">
              <a:effectLst>
                <a:outerShdw blurRad="38100" dist="38100" dir="2700000" algn="tl">
                  <a:srgbClr val="000000">
                    <a:alpha val="43137"/>
                  </a:srgbClr>
                </a:outerShdw>
              </a:effectLst>
              <a:latin typeface="Arial" pitchFamily="34" charset="0"/>
              <a:cs typeface="Arial" pitchFamily="34" charset="0"/>
            </a:endParaRPr>
          </a:p>
          <a:p>
            <a:pPr>
              <a:lnSpc>
                <a:spcPct val="120000"/>
              </a:lnSpc>
            </a:pPr>
            <a:r>
              <a:rPr lang="en-US" dirty="0" smtClean="0">
                <a:effectLst>
                  <a:outerShdw blurRad="38100" dist="38100" dir="2700000" algn="tl">
                    <a:srgbClr val="000000">
                      <a:alpha val="43137"/>
                    </a:srgbClr>
                  </a:outerShdw>
                </a:effectLst>
                <a:latin typeface="Arial" pitchFamily="34" charset="0"/>
                <a:cs typeface="Arial" pitchFamily="34" charset="0"/>
              </a:rPr>
              <a:t>Rheumatoid arthritis</a:t>
            </a:r>
          </a:p>
          <a:p>
            <a:pPr>
              <a:lnSpc>
                <a:spcPct val="120000"/>
              </a:lnSpc>
            </a:pPr>
            <a:r>
              <a:rPr lang="en-US" dirty="0" smtClean="0">
                <a:effectLst>
                  <a:outerShdw blurRad="38100" dist="38100" dir="2700000" algn="tl">
                    <a:srgbClr val="000000">
                      <a:alpha val="43137"/>
                    </a:srgbClr>
                  </a:outerShdw>
                </a:effectLst>
                <a:latin typeface="Arial" pitchFamily="34" charset="0"/>
                <a:cs typeface="Arial" pitchFamily="34" charset="0"/>
              </a:rPr>
              <a:t>Rheumatoid fever</a:t>
            </a:r>
          </a:p>
          <a:p>
            <a:pPr>
              <a:lnSpc>
                <a:spcPct val="120000"/>
              </a:lnSpc>
            </a:pPr>
            <a:r>
              <a:rPr lang="en-US" dirty="0" smtClean="0">
                <a:effectLst>
                  <a:outerShdw blurRad="38100" dist="38100" dir="2700000" algn="tl">
                    <a:srgbClr val="000000">
                      <a:alpha val="43137"/>
                    </a:srgbClr>
                  </a:outerShdw>
                </a:effectLst>
                <a:latin typeface="Arial" pitchFamily="34" charset="0"/>
                <a:cs typeface="Arial" pitchFamily="34" charset="0"/>
              </a:rPr>
              <a:t>Inflammatory bowel disease</a:t>
            </a:r>
          </a:p>
          <a:p>
            <a:pPr>
              <a:lnSpc>
                <a:spcPct val="120000"/>
              </a:lnSpc>
            </a:pPr>
            <a:r>
              <a:rPr lang="en-US" dirty="0" smtClean="0">
                <a:effectLst>
                  <a:outerShdw blurRad="38100" dist="38100" dir="2700000" algn="tl">
                    <a:srgbClr val="000000">
                      <a:alpha val="43137"/>
                    </a:srgbClr>
                  </a:outerShdw>
                </a:effectLst>
                <a:latin typeface="Arial" pitchFamily="34" charset="0"/>
                <a:cs typeface="Arial" pitchFamily="34" charset="0"/>
              </a:rPr>
              <a:t>Reiter's syndrome</a:t>
            </a:r>
          </a:p>
          <a:p>
            <a:pPr>
              <a:lnSpc>
                <a:spcPct val="120000"/>
              </a:lnSpc>
            </a:pPr>
            <a:r>
              <a:rPr lang="en-US" dirty="0" smtClean="0">
                <a:effectLst>
                  <a:outerShdw blurRad="38100" dist="38100" dir="2700000" algn="tl">
                    <a:srgbClr val="000000">
                      <a:alpha val="43137"/>
                    </a:srgbClr>
                  </a:outerShdw>
                </a:effectLst>
                <a:latin typeface="Arial" pitchFamily="34" charset="0"/>
                <a:cs typeface="Arial" pitchFamily="34" charset="0"/>
              </a:rPr>
              <a:t>Systemic lupus </a:t>
            </a:r>
            <a:r>
              <a:rPr lang="en-US" dirty="0" err="1" smtClean="0">
                <a:effectLst>
                  <a:outerShdw blurRad="38100" dist="38100" dir="2700000" algn="tl">
                    <a:srgbClr val="000000">
                      <a:alpha val="43137"/>
                    </a:srgbClr>
                  </a:outerShdw>
                </a:effectLst>
                <a:latin typeface="Arial" pitchFamily="34" charset="0"/>
                <a:cs typeface="Arial" pitchFamily="34" charset="0"/>
              </a:rPr>
              <a:t>erythematosus</a:t>
            </a:r>
            <a:endParaRPr lang="en-US" dirty="0" smtClean="0">
              <a:effectLst>
                <a:outerShdw blurRad="38100" dist="38100" dir="2700000" algn="tl">
                  <a:srgbClr val="000000">
                    <a:alpha val="43137"/>
                  </a:srgbClr>
                </a:outerShdw>
              </a:effectLst>
              <a:latin typeface="Arial" pitchFamily="34" charset="0"/>
              <a:cs typeface="Arial" pitchFamily="34" charset="0"/>
            </a:endParaRPr>
          </a:p>
          <a:p>
            <a:pPr>
              <a:lnSpc>
                <a:spcPct val="120000"/>
              </a:lnSpc>
            </a:pPr>
            <a:r>
              <a:rPr lang="en-US" dirty="0" err="1" smtClean="0">
                <a:effectLst>
                  <a:outerShdw blurRad="38100" dist="38100" dir="2700000" algn="tl">
                    <a:srgbClr val="000000">
                      <a:alpha val="43137"/>
                    </a:srgbClr>
                  </a:outerShdw>
                </a:effectLst>
                <a:latin typeface="Arial" pitchFamily="34" charset="0"/>
                <a:cs typeface="Arial" pitchFamily="34" charset="0"/>
              </a:rPr>
              <a:t>Vasculitides</a:t>
            </a:r>
            <a:endParaRPr lang="en-US" dirty="0">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 xmlns:p14="http://schemas.microsoft.com/office/powerpoint/2010/main" val="4065361443"/>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AU" b="1" dirty="0" smtClean="0">
                <a:solidFill>
                  <a:schemeClr val="tx1"/>
                </a:solidFill>
                <a:effectLst>
                  <a:outerShdw blurRad="38100" dist="38100" dir="2700000" algn="tl">
                    <a:srgbClr val="000000">
                      <a:alpha val="43137"/>
                    </a:srgbClr>
                  </a:outerShdw>
                </a:effectLst>
                <a:latin typeface="Arial" pitchFamily="34" charset="0"/>
                <a:cs typeface="Arial" pitchFamily="34" charset="0"/>
              </a:rPr>
              <a:t>Others/miscellaneous</a:t>
            </a:r>
            <a:endParaRPr lang="en-AU" b="1" dirty="0">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
        <p:nvSpPr>
          <p:cNvPr id="14339" name="Rectangle 3"/>
          <p:cNvSpPr>
            <a:spLocks noGrp="1" noChangeArrowheads="1"/>
          </p:cNvSpPr>
          <p:nvPr>
            <p:ph sz="quarter" idx="1"/>
          </p:nvPr>
        </p:nvSpPr>
        <p:spPr/>
        <p:txBody>
          <a:bodyPr>
            <a:normAutofit/>
          </a:bodyPr>
          <a:lstStyle/>
          <a:p>
            <a:r>
              <a:rPr lang="en-AU" dirty="0">
                <a:solidFill>
                  <a:schemeClr val="tx1"/>
                </a:solidFill>
                <a:effectLst>
                  <a:outerShdw blurRad="38100" dist="38100" dir="2700000" algn="tl">
                    <a:srgbClr val="000000">
                      <a:alpha val="43137"/>
                    </a:srgbClr>
                  </a:outerShdw>
                </a:effectLst>
                <a:latin typeface="Arial" pitchFamily="34" charset="0"/>
                <a:cs typeface="Arial" pitchFamily="34" charset="0"/>
              </a:rPr>
              <a:t>Drug</a:t>
            </a:r>
            <a:r>
              <a:rPr lang="en-AU" altLang="zh-CN" dirty="0">
                <a:solidFill>
                  <a:schemeClr val="tx1"/>
                </a:solidFill>
                <a:effectLst>
                  <a:outerShdw blurRad="38100" dist="38100" dir="2700000" algn="tl">
                    <a:srgbClr val="000000">
                      <a:alpha val="43137"/>
                    </a:srgbClr>
                  </a:outerShdw>
                </a:effectLst>
                <a:latin typeface="Arial" pitchFamily="34" charset="0"/>
                <a:ea typeface="宋体" pitchFamily="2" charset="-122"/>
                <a:cs typeface="Arial" pitchFamily="34" charset="0"/>
              </a:rPr>
              <a:t>s</a:t>
            </a:r>
            <a:r>
              <a:rPr lang="en-AU" dirty="0">
                <a:solidFill>
                  <a:schemeClr val="tx1"/>
                </a:solidFill>
                <a:effectLst>
                  <a:outerShdw blurRad="38100" dist="38100" dir="2700000" algn="tl">
                    <a:srgbClr val="000000">
                      <a:alpha val="43137"/>
                    </a:srgbClr>
                  </a:outerShdw>
                </a:effectLst>
                <a:latin typeface="Arial" pitchFamily="34" charset="0"/>
                <a:cs typeface="Arial" pitchFamily="34" charset="0"/>
              </a:rPr>
              <a:t>: </a:t>
            </a:r>
            <a:r>
              <a:rPr lang="en-AU" altLang="zh-CN" dirty="0" smtClean="0">
                <a:solidFill>
                  <a:schemeClr val="tx1"/>
                </a:solidFill>
                <a:effectLst>
                  <a:outerShdw blurRad="38100" dist="38100" dir="2700000" algn="tl">
                    <a:srgbClr val="000000">
                      <a:alpha val="43137"/>
                    </a:srgbClr>
                  </a:outerShdw>
                </a:effectLst>
                <a:latin typeface="Arial" pitchFamily="34" charset="0"/>
                <a:ea typeface="宋体" pitchFamily="2" charset="-122"/>
                <a:cs typeface="Arial" pitchFamily="34" charset="0"/>
              </a:rPr>
              <a:t>penicillin</a:t>
            </a:r>
            <a:r>
              <a:rPr lang="en-AU" altLang="zh-CN" dirty="0">
                <a:solidFill>
                  <a:schemeClr val="tx1"/>
                </a:solidFill>
                <a:effectLst>
                  <a:outerShdw blurRad="38100" dist="38100" dir="2700000" algn="tl">
                    <a:srgbClr val="000000">
                      <a:alpha val="43137"/>
                    </a:srgbClr>
                  </a:outerShdw>
                </a:effectLst>
                <a:latin typeface="Arial" pitchFamily="34" charset="0"/>
                <a:ea typeface="宋体" pitchFamily="2" charset="-122"/>
                <a:cs typeface="Arial" pitchFamily="34" charset="0"/>
              </a:rPr>
              <a:t>, phenytoin, captopril, allopurinol, erythromycin, cimetidine, etc.</a:t>
            </a:r>
            <a:endParaRPr lang="en-AU" dirty="0">
              <a:solidFill>
                <a:schemeClr val="tx1"/>
              </a:solidFill>
              <a:effectLst>
                <a:outerShdw blurRad="38100" dist="38100" dir="2700000" algn="tl">
                  <a:srgbClr val="000000">
                    <a:alpha val="43137"/>
                  </a:srgbClr>
                </a:outerShdw>
              </a:effectLst>
              <a:latin typeface="Arial" pitchFamily="34" charset="0"/>
              <a:cs typeface="Arial" pitchFamily="34" charset="0"/>
            </a:endParaRPr>
          </a:p>
          <a:p>
            <a:r>
              <a:rPr lang="en-AU" dirty="0">
                <a:solidFill>
                  <a:schemeClr val="tx1"/>
                </a:solidFill>
                <a:effectLst>
                  <a:outerShdw blurRad="38100" dist="38100" dir="2700000" algn="tl">
                    <a:srgbClr val="000000">
                      <a:alpha val="43137"/>
                    </a:srgbClr>
                  </a:outerShdw>
                </a:effectLst>
                <a:latin typeface="Arial" pitchFamily="34" charset="0"/>
                <a:cs typeface="Arial" pitchFamily="34" charset="0"/>
              </a:rPr>
              <a:t>Hyperthyroidism</a:t>
            </a:r>
          </a:p>
          <a:p>
            <a:r>
              <a:rPr lang="en-AU" altLang="zh-CN" dirty="0">
                <a:solidFill>
                  <a:schemeClr val="tx1"/>
                </a:solidFill>
                <a:effectLst>
                  <a:outerShdw blurRad="38100" dist="38100" dir="2700000" algn="tl">
                    <a:srgbClr val="000000">
                      <a:alpha val="43137"/>
                    </a:srgbClr>
                  </a:outerShdw>
                </a:effectLst>
                <a:latin typeface="Arial" pitchFamily="34" charset="0"/>
                <a:ea typeface="宋体" pitchFamily="2" charset="-122"/>
                <a:cs typeface="Arial" pitchFamily="34" charset="0"/>
              </a:rPr>
              <a:t>Alcoholic hepatitis</a:t>
            </a:r>
            <a:endParaRPr lang="en-AU" dirty="0">
              <a:solidFill>
                <a:schemeClr val="tx1"/>
              </a:solidFill>
              <a:effectLst>
                <a:outerShdw blurRad="38100" dist="38100" dir="2700000" algn="tl">
                  <a:srgbClr val="000000">
                    <a:alpha val="43137"/>
                  </a:srgbClr>
                </a:outerShdw>
              </a:effectLst>
              <a:latin typeface="Arial" pitchFamily="34" charset="0"/>
              <a:cs typeface="Arial" pitchFamily="34" charset="0"/>
            </a:endParaRPr>
          </a:p>
          <a:p>
            <a:r>
              <a:rPr lang="en-AU" dirty="0" err="1">
                <a:solidFill>
                  <a:schemeClr val="tx1"/>
                </a:solidFill>
                <a:effectLst>
                  <a:outerShdw blurRad="38100" dist="38100" dir="2700000" algn="tl">
                    <a:srgbClr val="000000">
                      <a:alpha val="43137"/>
                    </a:srgbClr>
                  </a:outerShdw>
                </a:effectLst>
                <a:latin typeface="Arial" pitchFamily="34" charset="0"/>
                <a:cs typeface="Arial" pitchFamily="34" charset="0"/>
              </a:rPr>
              <a:t>Sarcoidosis</a:t>
            </a:r>
            <a:endParaRPr lang="en-AU" dirty="0">
              <a:solidFill>
                <a:schemeClr val="tx1"/>
              </a:solidFill>
              <a:effectLst>
                <a:outerShdw blurRad="38100" dist="38100" dir="2700000" algn="tl">
                  <a:srgbClr val="000000">
                    <a:alpha val="43137"/>
                  </a:srgbClr>
                </a:outerShdw>
              </a:effectLst>
              <a:latin typeface="Arial" pitchFamily="34" charset="0"/>
              <a:cs typeface="Arial" pitchFamily="34" charset="0"/>
            </a:endParaRPr>
          </a:p>
          <a:p>
            <a:r>
              <a:rPr lang="en-AU" altLang="zh-CN" dirty="0">
                <a:solidFill>
                  <a:schemeClr val="tx1"/>
                </a:solidFill>
                <a:effectLst>
                  <a:outerShdw blurRad="38100" dist="38100" dir="2700000" algn="tl">
                    <a:srgbClr val="000000">
                      <a:alpha val="43137"/>
                    </a:srgbClr>
                  </a:outerShdw>
                </a:effectLst>
                <a:latin typeface="Arial" pitchFamily="34" charset="0"/>
                <a:ea typeface="宋体" pitchFamily="2" charset="-122"/>
                <a:cs typeface="Arial" pitchFamily="34" charset="0"/>
              </a:rPr>
              <a:t>Inflammatory bowel </a:t>
            </a:r>
            <a:r>
              <a:rPr lang="en-AU" altLang="zh-CN" dirty="0" smtClean="0">
                <a:solidFill>
                  <a:schemeClr val="tx1"/>
                </a:solidFill>
                <a:effectLst>
                  <a:outerShdw blurRad="38100" dist="38100" dir="2700000" algn="tl">
                    <a:srgbClr val="000000">
                      <a:alpha val="43137"/>
                    </a:srgbClr>
                  </a:outerShdw>
                </a:effectLst>
                <a:latin typeface="Arial" pitchFamily="34" charset="0"/>
                <a:ea typeface="宋体" pitchFamily="2" charset="-122"/>
                <a:cs typeface="Arial" pitchFamily="34" charset="0"/>
              </a:rPr>
              <a:t>disease</a:t>
            </a:r>
          </a:p>
          <a:p>
            <a:r>
              <a:rPr lang="en-AU" dirty="0" smtClean="0">
                <a:effectLst>
                  <a:outerShdw blurRad="38100" dist="38100" dir="2700000" algn="tl">
                    <a:srgbClr val="000000">
                      <a:alpha val="43137"/>
                    </a:srgbClr>
                  </a:outerShdw>
                </a:effectLst>
                <a:latin typeface="Arial" pitchFamily="34" charset="0"/>
                <a:ea typeface="宋体" pitchFamily="2" charset="-122"/>
                <a:cs typeface="Arial" pitchFamily="34" charset="0"/>
              </a:rPr>
              <a:t>Deep Venous Thrombosis</a:t>
            </a:r>
            <a:endParaRPr lang="en-AU" dirty="0">
              <a:solidFill>
                <a:schemeClr val="tx1"/>
              </a:solidFill>
              <a:effectLst>
                <a:outerShdw blurRad="38100" dist="38100" dir="2700000" algn="tl">
                  <a:srgbClr val="000000">
                    <a:alpha val="43137"/>
                  </a:srgbClr>
                </a:outerShdw>
              </a:effectLst>
              <a:latin typeface="Arial" pitchFamily="34" charset="0"/>
              <a:cs typeface="Arial" pitchFamily="34" charset="0"/>
            </a:endParaRPr>
          </a:p>
          <a:p>
            <a:endParaRPr lang="en-AU" dirty="0">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 xmlns:p14="http://schemas.microsoft.com/office/powerpoint/2010/main" val="1618296096"/>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6" name="Picture 4"/>
          <p:cNvPicPr>
            <a:picLocks noGrp="1" noChangeAspect="1" noChangeArrowheads="1"/>
          </p:cNvPicPr>
          <p:nvPr>
            <p:ph type="body" idx="1"/>
          </p:nvPr>
        </p:nvPicPr>
        <p:blipFill>
          <a:blip r:embed="rId2">
            <a:extLst>
              <a:ext uri="{28A0092B-C50C-407E-A947-70E740481C1C}">
                <a14:useLocalDpi xmlns="" xmlns:a14="http://schemas.microsoft.com/office/drawing/2010/main" val="0"/>
              </a:ext>
            </a:extLst>
          </a:blip>
          <a:srcRect/>
          <a:stretch>
            <a:fillRect/>
          </a:stretch>
        </p:blipFill>
        <p:spPr>
          <a:xfrm>
            <a:off x="457200" y="381000"/>
            <a:ext cx="8229600" cy="5907088"/>
          </a:xfrm>
          <a:noFill/>
          <a:ln/>
        </p:spPr>
      </p:pic>
      <p:sp>
        <p:nvSpPr>
          <p:cNvPr id="95237" name="Text Box 5"/>
          <p:cNvSpPr txBox="1">
            <a:spLocks noChangeArrowheads="1"/>
          </p:cNvSpPr>
          <p:nvPr/>
        </p:nvSpPr>
        <p:spPr bwMode="auto">
          <a:xfrm>
            <a:off x="0" y="6583363"/>
            <a:ext cx="5057775"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t>Roth AR and Basello GM. </a:t>
            </a:r>
            <a:r>
              <a:rPr lang="en-US" sz="1200" i="1"/>
              <a:t>Am Fam Physician</a:t>
            </a:r>
            <a:r>
              <a:rPr lang="en-US" sz="1200"/>
              <a:t>. 2003 Dec 1;68(11):2223-8.</a:t>
            </a:r>
          </a:p>
        </p:txBody>
      </p:sp>
    </p:spTree>
    <p:extLst>
      <p:ext uri="{BB962C8B-B14F-4D97-AF65-F5344CB8AC3E}">
        <p14:creationId xmlns="" xmlns:p14="http://schemas.microsoft.com/office/powerpoint/2010/main" val="40162574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dirty="0">
                <a:solidFill>
                  <a:schemeClr val="tx1"/>
                </a:solidFill>
                <a:effectLst>
                  <a:outerShdw blurRad="38100" dist="38100" dir="2700000" algn="tl">
                    <a:srgbClr val="000000">
                      <a:alpha val="43137"/>
                    </a:srgbClr>
                  </a:outerShdw>
                </a:effectLst>
                <a:latin typeface="Arial" pitchFamily="34" charset="0"/>
                <a:cs typeface="Arial" pitchFamily="34" charset="0"/>
              </a:rPr>
              <a:t> </a:t>
            </a:r>
            <a:r>
              <a:rPr lang="en-US" b="1" dirty="0">
                <a:solidFill>
                  <a:schemeClr val="tx1"/>
                </a:solidFill>
                <a:effectLst>
                  <a:outerShdw blurRad="38100" dist="38100" dir="2700000" algn="tl">
                    <a:srgbClr val="000000">
                      <a:alpha val="43137"/>
                    </a:srgbClr>
                  </a:outerShdw>
                </a:effectLst>
                <a:latin typeface="Arial" pitchFamily="34" charset="0"/>
                <a:cs typeface="Arial" pitchFamily="34" charset="0"/>
              </a:rPr>
              <a:t>Nosocomial PUO</a:t>
            </a:r>
          </a:p>
        </p:txBody>
      </p:sp>
      <p:sp>
        <p:nvSpPr>
          <p:cNvPr id="15363" name="Rectangle 3"/>
          <p:cNvSpPr>
            <a:spLocks noGrp="1" noChangeArrowheads="1"/>
          </p:cNvSpPr>
          <p:nvPr>
            <p:ph sz="quarter" idx="1"/>
          </p:nvPr>
        </p:nvSpPr>
        <p:spPr/>
        <p:txBody>
          <a:bodyPr>
            <a:normAutofit/>
          </a:bodyPr>
          <a:lstStyle/>
          <a:p>
            <a:pPr>
              <a:lnSpc>
                <a:spcPct val="90000"/>
              </a:lnSpc>
            </a:pPr>
            <a:r>
              <a:rPr lang="en-US" dirty="0">
                <a:solidFill>
                  <a:schemeClr val="tx1"/>
                </a:solidFill>
                <a:effectLst>
                  <a:outerShdw blurRad="38100" dist="38100" dir="2700000" algn="tl">
                    <a:srgbClr val="000000">
                      <a:alpha val="43137"/>
                    </a:srgbClr>
                  </a:outerShdw>
                </a:effectLst>
                <a:latin typeface="Arial" pitchFamily="34" charset="0"/>
                <a:cs typeface="Arial" pitchFamily="34" charset="0"/>
              </a:rPr>
              <a:t>More than 50% of patients with nosocomial </a:t>
            </a:r>
            <a:r>
              <a:rPr lang="en-US" altLang="zh-CN" dirty="0">
                <a:solidFill>
                  <a:schemeClr val="tx1"/>
                </a:solidFill>
                <a:effectLst>
                  <a:outerShdw blurRad="38100" dist="38100" dir="2700000" algn="tl">
                    <a:srgbClr val="000000">
                      <a:alpha val="43137"/>
                    </a:srgbClr>
                  </a:outerShdw>
                </a:effectLst>
                <a:latin typeface="Arial" pitchFamily="34" charset="0"/>
                <a:ea typeface="宋体" pitchFamily="2" charset="-122"/>
                <a:cs typeface="Arial" pitchFamily="34" charset="0"/>
              </a:rPr>
              <a:t>P</a:t>
            </a:r>
            <a:r>
              <a:rPr lang="en-US" dirty="0">
                <a:solidFill>
                  <a:schemeClr val="tx1"/>
                </a:solidFill>
                <a:effectLst>
                  <a:outerShdw blurRad="38100" dist="38100" dir="2700000" algn="tl">
                    <a:srgbClr val="000000">
                      <a:alpha val="43137"/>
                    </a:srgbClr>
                  </a:outerShdw>
                </a:effectLst>
                <a:latin typeface="Arial" pitchFamily="34" charset="0"/>
                <a:cs typeface="Arial" pitchFamily="34" charset="0"/>
              </a:rPr>
              <a:t>UO are </a:t>
            </a:r>
            <a:r>
              <a:rPr lang="en-US" altLang="zh-CN" dirty="0">
                <a:solidFill>
                  <a:schemeClr val="tx1"/>
                </a:solidFill>
                <a:effectLst>
                  <a:outerShdw blurRad="38100" dist="38100" dir="2700000" algn="tl">
                    <a:srgbClr val="000000">
                      <a:alpha val="43137"/>
                    </a:srgbClr>
                  </a:outerShdw>
                </a:effectLst>
                <a:latin typeface="Arial" pitchFamily="34" charset="0"/>
                <a:ea typeface="宋体" pitchFamily="2" charset="-122"/>
                <a:cs typeface="Arial" pitchFamily="34" charset="0"/>
              </a:rPr>
              <a:t>due to infection.</a:t>
            </a:r>
            <a:endParaRPr lang="en-US" dirty="0">
              <a:solidFill>
                <a:schemeClr val="tx1"/>
              </a:solidFill>
              <a:effectLst>
                <a:outerShdw blurRad="38100" dist="38100" dir="2700000" algn="tl">
                  <a:srgbClr val="000000">
                    <a:alpha val="43137"/>
                  </a:srgbClr>
                </a:outerShdw>
              </a:effectLst>
              <a:latin typeface="Arial" pitchFamily="34" charset="0"/>
              <a:cs typeface="Arial" pitchFamily="34" charset="0"/>
            </a:endParaRPr>
          </a:p>
          <a:p>
            <a:pPr>
              <a:lnSpc>
                <a:spcPct val="90000"/>
              </a:lnSpc>
            </a:pPr>
            <a:r>
              <a:rPr lang="en-US" dirty="0">
                <a:solidFill>
                  <a:schemeClr val="tx1"/>
                </a:solidFill>
                <a:effectLst>
                  <a:outerShdw blurRad="38100" dist="38100" dir="2700000" algn="tl">
                    <a:srgbClr val="000000">
                      <a:alpha val="43137"/>
                    </a:srgbClr>
                  </a:outerShdw>
                </a:effectLst>
                <a:latin typeface="Arial" pitchFamily="34" charset="0"/>
                <a:cs typeface="Arial" pitchFamily="34" charset="0"/>
              </a:rPr>
              <a:t>Focus on sites where occult infections may be sequestered, such as: </a:t>
            </a:r>
          </a:p>
          <a:p>
            <a:pPr lvl="1">
              <a:lnSpc>
                <a:spcPct val="90000"/>
              </a:lnSpc>
              <a:buFontTx/>
              <a:buChar char="-"/>
            </a:pPr>
            <a:r>
              <a:rPr lang="en-US" sz="2000" dirty="0">
                <a:solidFill>
                  <a:schemeClr val="tx1"/>
                </a:solidFill>
                <a:effectLst>
                  <a:outerShdw blurRad="38100" dist="38100" dir="2700000" algn="tl">
                    <a:srgbClr val="000000">
                      <a:alpha val="43137"/>
                    </a:srgbClr>
                  </a:outerShdw>
                </a:effectLst>
                <a:latin typeface="Arial" pitchFamily="34" charset="0"/>
                <a:cs typeface="Arial" pitchFamily="34" charset="0"/>
              </a:rPr>
              <a:t>Sinus</a:t>
            </a:r>
            <a:r>
              <a:rPr lang="en-US" altLang="zh-CN" sz="2000" dirty="0">
                <a:solidFill>
                  <a:schemeClr val="tx1"/>
                </a:solidFill>
                <a:effectLst>
                  <a:outerShdw blurRad="38100" dist="38100" dir="2700000" algn="tl">
                    <a:srgbClr val="000000">
                      <a:alpha val="43137"/>
                    </a:srgbClr>
                  </a:outerShdw>
                </a:effectLst>
                <a:latin typeface="Arial" pitchFamily="34" charset="0"/>
                <a:ea typeface="宋体" pitchFamily="2" charset="-122"/>
                <a:cs typeface="Arial" pitchFamily="34" charset="0"/>
              </a:rPr>
              <a:t>itis</a:t>
            </a:r>
            <a:r>
              <a:rPr lang="en-US" sz="2000" dirty="0">
                <a:solidFill>
                  <a:schemeClr val="tx1"/>
                </a:solidFill>
                <a:effectLst>
                  <a:outerShdw blurRad="38100" dist="38100" dir="2700000" algn="tl">
                    <a:srgbClr val="000000">
                      <a:alpha val="43137"/>
                    </a:srgbClr>
                  </a:outerShdw>
                </a:effectLst>
                <a:latin typeface="Arial" pitchFamily="34" charset="0"/>
                <a:cs typeface="Arial" pitchFamily="34" charset="0"/>
              </a:rPr>
              <a:t> of patients</a:t>
            </a:r>
            <a:r>
              <a:rPr lang="en-US" altLang="zh-CN" sz="2000" dirty="0">
                <a:solidFill>
                  <a:schemeClr val="tx1"/>
                </a:solidFill>
                <a:effectLst>
                  <a:outerShdw blurRad="38100" dist="38100" dir="2700000" algn="tl">
                    <a:srgbClr val="000000">
                      <a:alpha val="43137"/>
                    </a:srgbClr>
                  </a:outerShdw>
                </a:effectLst>
                <a:latin typeface="Arial" pitchFamily="34" charset="0"/>
                <a:ea typeface="宋体" pitchFamily="2" charset="-122"/>
                <a:cs typeface="Arial" pitchFamily="34" charset="0"/>
              </a:rPr>
              <a:t> with NG or </a:t>
            </a:r>
            <a:r>
              <a:rPr lang="en-US" altLang="zh-CN" sz="2000" dirty="0" err="1">
                <a:solidFill>
                  <a:schemeClr val="tx1"/>
                </a:solidFill>
                <a:effectLst>
                  <a:outerShdw blurRad="38100" dist="38100" dir="2700000" algn="tl">
                    <a:srgbClr val="000000">
                      <a:alpha val="43137"/>
                    </a:srgbClr>
                  </a:outerShdw>
                </a:effectLst>
                <a:latin typeface="Arial" pitchFamily="34" charset="0"/>
                <a:ea typeface="宋体" pitchFamily="2" charset="-122"/>
                <a:cs typeface="Arial" pitchFamily="34" charset="0"/>
              </a:rPr>
              <a:t>oro</a:t>
            </a:r>
            <a:r>
              <a:rPr lang="en-US" altLang="zh-CN" sz="2000" dirty="0">
                <a:solidFill>
                  <a:schemeClr val="tx1"/>
                </a:solidFill>
                <a:effectLst>
                  <a:outerShdw blurRad="38100" dist="38100" dir="2700000" algn="tl">
                    <a:srgbClr val="000000">
                      <a:alpha val="43137"/>
                    </a:srgbClr>
                  </a:outerShdw>
                </a:effectLst>
                <a:latin typeface="Arial" pitchFamily="34" charset="0"/>
                <a:ea typeface="宋体" pitchFamily="2" charset="-122"/>
                <a:cs typeface="Arial" pitchFamily="34" charset="0"/>
              </a:rPr>
              <a:t>-tracheal tubes.</a:t>
            </a:r>
            <a:endParaRPr lang="en-US" sz="2000" dirty="0">
              <a:solidFill>
                <a:schemeClr val="tx1"/>
              </a:solidFill>
              <a:effectLst>
                <a:outerShdw blurRad="38100" dist="38100" dir="2700000" algn="tl">
                  <a:srgbClr val="000000">
                    <a:alpha val="43137"/>
                  </a:srgbClr>
                </a:outerShdw>
              </a:effectLst>
              <a:latin typeface="Arial" pitchFamily="34" charset="0"/>
              <a:cs typeface="Arial" pitchFamily="34" charset="0"/>
            </a:endParaRPr>
          </a:p>
          <a:p>
            <a:pPr lvl="1">
              <a:lnSpc>
                <a:spcPct val="90000"/>
              </a:lnSpc>
              <a:buFontTx/>
              <a:buChar char="-"/>
            </a:pPr>
            <a:r>
              <a:rPr lang="en-US" altLang="zh-CN" sz="2000" dirty="0">
                <a:solidFill>
                  <a:schemeClr val="tx1"/>
                </a:solidFill>
                <a:effectLst>
                  <a:outerShdw blurRad="38100" dist="38100" dir="2700000" algn="tl">
                    <a:srgbClr val="000000">
                      <a:alpha val="43137"/>
                    </a:srgbClr>
                  </a:outerShdw>
                </a:effectLst>
                <a:latin typeface="Arial" pitchFamily="34" charset="0"/>
                <a:ea typeface="宋体" pitchFamily="2" charset="-122"/>
                <a:cs typeface="Arial" pitchFamily="34" charset="0"/>
              </a:rPr>
              <a:t>P</a:t>
            </a:r>
            <a:r>
              <a:rPr lang="en-US" sz="2000" dirty="0">
                <a:solidFill>
                  <a:schemeClr val="tx1"/>
                </a:solidFill>
                <a:effectLst>
                  <a:outerShdw blurRad="38100" dist="38100" dir="2700000" algn="tl">
                    <a:srgbClr val="000000">
                      <a:alpha val="43137"/>
                    </a:srgbClr>
                  </a:outerShdw>
                </a:effectLst>
                <a:latin typeface="Arial" pitchFamily="34" charset="0"/>
                <a:cs typeface="Arial" pitchFamily="34" charset="0"/>
              </a:rPr>
              <a:t>rostatic abscess in a man with a urinary catheter.</a:t>
            </a:r>
          </a:p>
          <a:p>
            <a:pPr>
              <a:lnSpc>
                <a:spcPct val="90000"/>
              </a:lnSpc>
            </a:pPr>
            <a:r>
              <a:rPr lang="en-US" dirty="0">
                <a:solidFill>
                  <a:schemeClr val="tx1"/>
                </a:solidFill>
                <a:effectLst>
                  <a:outerShdw blurRad="38100" dist="38100" dir="2700000" algn="tl">
                    <a:srgbClr val="000000">
                      <a:alpha val="43137"/>
                    </a:srgbClr>
                  </a:outerShdw>
                </a:effectLst>
                <a:latin typeface="Arial" pitchFamily="34" charset="0"/>
                <a:cs typeface="Arial" pitchFamily="34" charset="0"/>
              </a:rPr>
              <a:t>25% </a:t>
            </a:r>
            <a:r>
              <a:rPr lang="en-US" altLang="zh-CN" dirty="0">
                <a:solidFill>
                  <a:schemeClr val="tx1"/>
                </a:solidFill>
                <a:effectLst>
                  <a:outerShdw blurRad="38100" dist="38100" dir="2700000" algn="tl">
                    <a:srgbClr val="000000">
                      <a:alpha val="43137"/>
                    </a:srgbClr>
                  </a:outerShdw>
                </a:effectLst>
                <a:latin typeface="Arial" pitchFamily="34" charset="0"/>
                <a:ea typeface="宋体" pitchFamily="2" charset="-122"/>
                <a:cs typeface="Arial" pitchFamily="34" charset="0"/>
              </a:rPr>
              <a:t>of </a:t>
            </a:r>
            <a:r>
              <a:rPr lang="en-US" dirty="0">
                <a:solidFill>
                  <a:schemeClr val="tx1"/>
                </a:solidFill>
                <a:effectLst>
                  <a:outerShdw blurRad="38100" dist="38100" dir="2700000" algn="tl">
                    <a:srgbClr val="000000">
                      <a:alpha val="43137"/>
                    </a:srgbClr>
                  </a:outerShdw>
                </a:effectLst>
                <a:latin typeface="Arial" pitchFamily="34" charset="0"/>
                <a:cs typeface="Arial" pitchFamily="34" charset="0"/>
              </a:rPr>
              <a:t>non</a:t>
            </a:r>
            <a:r>
              <a:rPr lang="en-US" altLang="zh-CN" dirty="0">
                <a:solidFill>
                  <a:schemeClr val="tx1"/>
                </a:solidFill>
                <a:effectLst>
                  <a:outerShdw blurRad="38100" dist="38100" dir="2700000" algn="tl">
                    <a:srgbClr val="000000">
                      <a:alpha val="43137"/>
                    </a:srgbClr>
                  </a:outerShdw>
                </a:effectLst>
                <a:latin typeface="Arial" pitchFamily="34" charset="0"/>
                <a:ea typeface="宋体" pitchFamily="2" charset="-122"/>
                <a:cs typeface="Arial" pitchFamily="34" charset="0"/>
              </a:rPr>
              <a:t>-</a:t>
            </a:r>
            <a:r>
              <a:rPr lang="en-US" dirty="0">
                <a:solidFill>
                  <a:schemeClr val="tx1"/>
                </a:solidFill>
                <a:effectLst>
                  <a:outerShdw blurRad="38100" dist="38100" dir="2700000" algn="tl">
                    <a:srgbClr val="000000">
                      <a:alpha val="43137"/>
                    </a:srgbClr>
                  </a:outerShdw>
                </a:effectLst>
                <a:latin typeface="Arial" pitchFamily="34" charset="0"/>
                <a:cs typeface="Arial" pitchFamily="34" charset="0"/>
              </a:rPr>
              <a:t>infectious cause</a:t>
            </a:r>
            <a:r>
              <a:rPr lang="en-US" altLang="zh-CN" dirty="0">
                <a:solidFill>
                  <a:schemeClr val="tx1"/>
                </a:solidFill>
                <a:effectLst>
                  <a:outerShdw blurRad="38100" dist="38100" dir="2700000" algn="tl">
                    <a:srgbClr val="000000">
                      <a:alpha val="43137"/>
                    </a:srgbClr>
                  </a:outerShdw>
                </a:effectLst>
                <a:latin typeface="Arial" pitchFamily="34" charset="0"/>
                <a:ea typeface="宋体" pitchFamily="2" charset="-122"/>
                <a:cs typeface="Arial" pitchFamily="34" charset="0"/>
              </a:rPr>
              <a:t> includes:</a:t>
            </a:r>
            <a:r>
              <a:rPr lang="en-US" sz="2300" dirty="0">
                <a:solidFill>
                  <a:schemeClr val="tx1"/>
                </a:solidFill>
                <a:effectLst>
                  <a:outerShdw blurRad="38100" dist="38100" dir="2700000" algn="tl">
                    <a:srgbClr val="000000">
                      <a:alpha val="43137"/>
                    </a:srgbClr>
                  </a:outerShdw>
                </a:effectLst>
                <a:latin typeface="Arial" pitchFamily="34" charset="0"/>
                <a:cs typeface="Arial" pitchFamily="34" charset="0"/>
              </a:rPr>
              <a:t> </a:t>
            </a:r>
          </a:p>
          <a:p>
            <a:pPr lvl="1">
              <a:lnSpc>
                <a:spcPct val="90000"/>
              </a:lnSpc>
              <a:buFontTx/>
              <a:buChar char="-"/>
            </a:pPr>
            <a:r>
              <a:rPr lang="en-US" altLang="zh-CN" sz="2000" dirty="0" err="1">
                <a:solidFill>
                  <a:schemeClr val="tx1"/>
                </a:solidFill>
                <a:effectLst>
                  <a:outerShdw blurRad="38100" dist="38100" dir="2700000" algn="tl">
                    <a:srgbClr val="000000">
                      <a:alpha val="43137"/>
                    </a:srgbClr>
                  </a:outerShdw>
                </a:effectLst>
                <a:latin typeface="Arial" pitchFamily="34" charset="0"/>
                <a:ea typeface="宋体" pitchFamily="2" charset="-122"/>
                <a:cs typeface="Arial" pitchFamily="34" charset="0"/>
              </a:rPr>
              <a:t>A</a:t>
            </a:r>
            <a:r>
              <a:rPr lang="en-US" sz="2000" dirty="0" err="1">
                <a:solidFill>
                  <a:schemeClr val="tx1"/>
                </a:solidFill>
                <a:effectLst>
                  <a:outerShdw blurRad="38100" dist="38100" dir="2700000" algn="tl">
                    <a:srgbClr val="000000">
                      <a:alpha val="43137"/>
                    </a:srgbClr>
                  </a:outerShdw>
                </a:effectLst>
                <a:latin typeface="Arial" pitchFamily="34" charset="0"/>
                <a:cs typeface="Arial" pitchFamily="34" charset="0"/>
              </a:rPr>
              <a:t>calculous</a:t>
            </a:r>
            <a:r>
              <a:rPr lang="en-US" sz="2000" dirty="0">
                <a:solidFill>
                  <a:schemeClr val="tx1"/>
                </a:solidFill>
                <a:effectLst>
                  <a:outerShdw blurRad="38100" dist="38100" dir="2700000" algn="tl">
                    <a:srgbClr val="000000">
                      <a:alpha val="43137"/>
                    </a:srgbClr>
                  </a:outerShdw>
                </a:effectLst>
                <a:latin typeface="Arial" pitchFamily="34" charset="0"/>
                <a:cs typeface="Arial" pitchFamily="34" charset="0"/>
              </a:rPr>
              <a:t> </a:t>
            </a:r>
            <a:r>
              <a:rPr lang="en-US" sz="2000" dirty="0" err="1">
                <a:solidFill>
                  <a:schemeClr val="tx1"/>
                </a:solidFill>
                <a:effectLst>
                  <a:outerShdw blurRad="38100" dist="38100" dir="2700000" algn="tl">
                    <a:srgbClr val="000000">
                      <a:alpha val="43137"/>
                    </a:srgbClr>
                  </a:outerShdw>
                </a:effectLst>
                <a:latin typeface="Arial" pitchFamily="34" charset="0"/>
                <a:cs typeface="Arial" pitchFamily="34" charset="0"/>
              </a:rPr>
              <a:t>cholecystitis</a:t>
            </a:r>
            <a:r>
              <a:rPr lang="en-US" sz="2000" dirty="0">
                <a:solidFill>
                  <a:schemeClr val="tx1"/>
                </a:solidFill>
                <a:effectLst>
                  <a:outerShdw blurRad="38100" dist="38100" dir="2700000" algn="tl">
                    <a:srgbClr val="000000">
                      <a:alpha val="43137"/>
                    </a:srgbClr>
                  </a:outerShdw>
                </a:effectLst>
                <a:latin typeface="Arial" pitchFamily="34" charset="0"/>
                <a:cs typeface="Arial" pitchFamily="34" charset="0"/>
              </a:rPr>
              <a:t>, </a:t>
            </a:r>
          </a:p>
          <a:p>
            <a:pPr lvl="1">
              <a:lnSpc>
                <a:spcPct val="90000"/>
              </a:lnSpc>
              <a:buFontTx/>
              <a:buChar char="-"/>
            </a:pPr>
            <a:r>
              <a:rPr lang="en-US" altLang="zh-CN" sz="2000" dirty="0">
                <a:solidFill>
                  <a:schemeClr val="tx1"/>
                </a:solidFill>
                <a:effectLst>
                  <a:outerShdw blurRad="38100" dist="38100" dir="2700000" algn="tl">
                    <a:srgbClr val="000000">
                      <a:alpha val="43137"/>
                    </a:srgbClr>
                  </a:outerShdw>
                </a:effectLst>
                <a:latin typeface="Arial" pitchFamily="34" charset="0"/>
                <a:ea typeface="宋体" pitchFamily="2" charset="-122"/>
                <a:cs typeface="Arial" pitchFamily="34" charset="0"/>
              </a:rPr>
              <a:t>D</a:t>
            </a:r>
            <a:r>
              <a:rPr lang="en-US" sz="2000" dirty="0">
                <a:solidFill>
                  <a:schemeClr val="tx1"/>
                </a:solidFill>
                <a:effectLst>
                  <a:outerShdw blurRad="38100" dist="38100" dir="2700000" algn="tl">
                    <a:srgbClr val="000000">
                      <a:alpha val="43137"/>
                    </a:srgbClr>
                  </a:outerShdw>
                </a:effectLst>
                <a:latin typeface="Arial" pitchFamily="34" charset="0"/>
                <a:cs typeface="Arial" pitchFamily="34" charset="0"/>
              </a:rPr>
              <a:t>eep vein thrombophlebitis </a:t>
            </a:r>
          </a:p>
          <a:p>
            <a:pPr lvl="1">
              <a:lnSpc>
                <a:spcPct val="90000"/>
              </a:lnSpc>
              <a:buFontTx/>
              <a:buChar char="-"/>
            </a:pPr>
            <a:r>
              <a:rPr lang="en-US" altLang="zh-CN" sz="2000" dirty="0">
                <a:solidFill>
                  <a:schemeClr val="tx1"/>
                </a:solidFill>
                <a:effectLst>
                  <a:outerShdw blurRad="38100" dist="38100" dir="2700000" algn="tl">
                    <a:srgbClr val="000000">
                      <a:alpha val="43137"/>
                    </a:srgbClr>
                  </a:outerShdw>
                </a:effectLst>
                <a:latin typeface="Arial" pitchFamily="34" charset="0"/>
                <a:ea typeface="宋体" pitchFamily="2" charset="-122"/>
                <a:cs typeface="Arial" pitchFamily="34" charset="0"/>
              </a:rPr>
              <a:t>P</a:t>
            </a:r>
            <a:r>
              <a:rPr lang="en-US" sz="2000" dirty="0">
                <a:solidFill>
                  <a:schemeClr val="tx1"/>
                </a:solidFill>
                <a:effectLst>
                  <a:outerShdw blurRad="38100" dist="38100" dir="2700000" algn="tl">
                    <a:srgbClr val="000000">
                      <a:alpha val="43137"/>
                    </a:srgbClr>
                  </a:outerShdw>
                </a:effectLst>
                <a:latin typeface="Arial" pitchFamily="34" charset="0"/>
                <a:cs typeface="Arial" pitchFamily="34" charset="0"/>
              </a:rPr>
              <a:t>ulmonary embolism. </a:t>
            </a:r>
          </a:p>
          <a:p>
            <a:pPr>
              <a:lnSpc>
                <a:spcPct val="90000"/>
              </a:lnSpc>
            </a:pPr>
            <a:endParaRPr lang="en-US" sz="2300" dirty="0">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 xmlns:p14="http://schemas.microsoft.com/office/powerpoint/2010/main" val="719347015"/>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b="1" dirty="0" err="1">
                <a:solidFill>
                  <a:schemeClr val="tx1"/>
                </a:solidFill>
                <a:effectLst>
                  <a:outerShdw blurRad="38100" dist="38100" dir="2700000" algn="tl">
                    <a:srgbClr val="000000">
                      <a:alpha val="43137"/>
                    </a:srgbClr>
                  </a:outerShdw>
                </a:effectLst>
                <a:latin typeface="Arial" pitchFamily="34" charset="0"/>
                <a:cs typeface="Arial" pitchFamily="34" charset="0"/>
              </a:rPr>
              <a:t>Neutropenic</a:t>
            </a:r>
            <a:r>
              <a:rPr lang="en-US" b="1" dirty="0">
                <a:solidFill>
                  <a:schemeClr val="tx1"/>
                </a:solidFill>
                <a:effectLst>
                  <a:outerShdw blurRad="38100" dist="38100" dir="2700000" algn="tl">
                    <a:srgbClr val="000000">
                      <a:alpha val="43137"/>
                    </a:srgbClr>
                  </a:outerShdw>
                </a:effectLst>
                <a:latin typeface="Arial" pitchFamily="34" charset="0"/>
                <a:cs typeface="Arial" pitchFamily="34" charset="0"/>
              </a:rPr>
              <a:t> PUO</a:t>
            </a:r>
          </a:p>
        </p:txBody>
      </p:sp>
      <p:sp>
        <p:nvSpPr>
          <p:cNvPr id="16387" name="Rectangle 3"/>
          <p:cNvSpPr>
            <a:spLocks noGrp="1" noChangeArrowheads="1"/>
          </p:cNvSpPr>
          <p:nvPr>
            <p:ph sz="quarter" idx="1"/>
          </p:nvPr>
        </p:nvSpPr>
        <p:spPr/>
        <p:txBody>
          <a:bodyPr>
            <a:normAutofit/>
          </a:bodyPr>
          <a:lstStyle/>
          <a:p>
            <a:pPr>
              <a:lnSpc>
                <a:spcPct val="80000"/>
              </a:lnSpc>
            </a:pPr>
            <a:r>
              <a:rPr lang="en-US" altLang="zh-CN" dirty="0">
                <a:solidFill>
                  <a:schemeClr val="tx1"/>
                </a:solidFill>
                <a:effectLst>
                  <a:outerShdw blurRad="38100" dist="38100" dir="2700000" algn="tl">
                    <a:srgbClr val="000000">
                      <a:alpha val="43137"/>
                    </a:srgbClr>
                  </a:outerShdw>
                </a:effectLst>
                <a:latin typeface="Arial" pitchFamily="34" charset="0"/>
                <a:ea typeface="宋体" pitchFamily="2" charset="-122"/>
                <a:cs typeface="Arial" pitchFamily="34" charset="0"/>
              </a:rPr>
              <a:t>Patients on chemotherapy or immune deficiencies are s</a:t>
            </a:r>
            <a:r>
              <a:rPr lang="en-US" dirty="0">
                <a:solidFill>
                  <a:schemeClr val="tx1"/>
                </a:solidFill>
                <a:effectLst>
                  <a:outerShdw blurRad="38100" dist="38100" dir="2700000" algn="tl">
                    <a:srgbClr val="000000">
                      <a:alpha val="43137"/>
                    </a:srgbClr>
                  </a:outerShdw>
                </a:effectLst>
                <a:latin typeface="Arial" pitchFamily="34" charset="0"/>
                <a:cs typeface="Arial" pitchFamily="34" charset="0"/>
              </a:rPr>
              <a:t>usceptible to:</a:t>
            </a:r>
          </a:p>
          <a:p>
            <a:pPr lvl="1">
              <a:lnSpc>
                <a:spcPct val="80000"/>
              </a:lnSpc>
              <a:buFontTx/>
              <a:buChar char="-"/>
            </a:pPr>
            <a:r>
              <a:rPr lang="en-US" altLang="zh-CN" sz="2000" dirty="0">
                <a:solidFill>
                  <a:schemeClr val="tx1"/>
                </a:solidFill>
                <a:effectLst>
                  <a:outerShdw blurRad="38100" dist="38100" dir="2700000" algn="tl">
                    <a:srgbClr val="000000">
                      <a:alpha val="43137"/>
                    </a:srgbClr>
                  </a:outerShdw>
                </a:effectLst>
                <a:latin typeface="Arial" pitchFamily="34" charset="0"/>
                <a:ea typeface="宋体" pitchFamily="2" charset="-122"/>
                <a:cs typeface="Arial" pitchFamily="34" charset="0"/>
              </a:rPr>
              <a:t>Opportunistic bacterial infection </a:t>
            </a:r>
            <a:r>
              <a:rPr lang="en-US" sz="2000" dirty="0">
                <a:solidFill>
                  <a:schemeClr val="tx1"/>
                </a:solidFill>
                <a:effectLst>
                  <a:outerShdw blurRad="38100" dist="38100" dir="2700000" algn="tl">
                    <a:srgbClr val="000000">
                      <a:alpha val="43137"/>
                    </a:srgbClr>
                  </a:outerShdw>
                </a:effectLst>
                <a:latin typeface="Arial" pitchFamily="34" charset="0"/>
                <a:cs typeface="Arial" pitchFamily="34" charset="0"/>
              </a:rPr>
              <a:t> </a:t>
            </a:r>
          </a:p>
          <a:p>
            <a:pPr lvl="1">
              <a:lnSpc>
                <a:spcPct val="80000"/>
              </a:lnSpc>
              <a:buFontTx/>
              <a:buChar char="-"/>
            </a:pPr>
            <a:r>
              <a:rPr lang="en-US" altLang="zh-CN" sz="2000" dirty="0">
                <a:solidFill>
                  <a:schemeClr val="tx1"/>
                </a:solidFill>
                <a:effectLst>
                  <a:outerShdw blurRad="38100" dist="38100" dir="2700000" algn="tl">
                    <a:srgbClr val="000000">
                      <a:alpha val="43137"/>
                    </a:srgbClr>
                  </a:outerShdw>
                </a:effectLst>
                <a:latin typeface="Arial" pitchFamily="34" charset="0"/>
                <a:ea typeface="宋体" pitchFamily="2" charset="-122"/>
                <a:cs typeface="Arial" pitchFamily="34" charset="0"/>
              </a:rPr>
              <a:t>F</a:t>
            </a:r>
            <a:r>
              <a:rPr lang="en-US" sz="2000" dirty="0">
                <a:solidFill>
                  <a:schemeClr val="tx1"/>
                </a:solidFill>
                <a:effectLst>
                  <a:outerShdw blurRad="38100" dist="38100" dir="2700000" algn="tl">
                    <a:srgbClr val="000000">
                      <a:alpha val="43137"/>
                    </a:srgbClr>
                  </a:outerShdw>
                </a:effectLst>
                <a:latin typeface="Arial" pitchFamily="34" charset="0"/>
                <a:cs typeface="Arial" pitchFamily="34" charset="0"/>
              </a:rPr>
              <a:t>ungal infections</a:t>
            </a:r>
            <a:r>
              <a:rPr lang="en-US" altLang="zh-CN" sz="2000" dirty="0">
                <a:solidFill>
                  <a:schemeClr val="tx1"/>
                </a:solidFill>
                <a:effectLst>
                  <a:outerShdw blurRad="38100" dist="38100" dir="2700000" algn="tl">
                    <a:srgbClr val="000000">
                      <a:alpha val="43137"/>
                    </a:srgbClr>
                  </a:outerShdw>
                </a:effectLst>
                <a:latin typeface="Arial" pitchFamily="34" charset="0"/>
                <a:ea typeface="宋体" pitchFamily="2" charset="-122"/>
                <a:cs typeface="Arial" pitchFamily="34" charset="0"/>
              </a:rPr>
              <a:t> such as candidiasis  </a:t>
            </a:r>
            <a:r>
              <a:rPr lang="en-US" sz="2000" dirty="0">
                <a:solidFill>
                  <a:schemeClr val="tx1"/>
                </a:solidFill>
                <a:effectLst>
                  <a:outerShdw blurRad="38100" dist="38100" dir="2700000" algn="tl">
                    <a:srgbClr val="000000">
                      <a:alpha val="43137"/>
                    </a:srgbClr>
                  </a:outerShdw>
                </a:effectLst>
                <a:latin typeface="Arial" pitchFamily="34" charset="0"/>
                <a:cs typeface="Arial" pitchFamily="34" charset="0"/>
              </a:rPr>
              <a:t> </a:t>
            </a:r>
          </a:p>
          <a:p>
            <a:pPr lvl="1">
              <a:lnSpc>
                <a:spcPct val="80000"/>
              </a:lnSpc>
              <a:buFontTx/>
              <a:buChar char="-"/>
            </a:pPr>
            <a:r>
              <a:rPr lang="en-US" altLang="zh-CN" sz="2000" dirty="0" err="1">
                <a:solidFill>
                  <a:schemeClr val="tx1"/>
                </a:solidFill>
                <a:effectLst>
                  <a:outerShdw blurRad="38100" dist="38100" dir="2700000" algn="tl">
                    <a:srgbClr val="000000">
                      <a:alpha val="43137"/>
                    </a:srgbClr>
                  </a:outerShdw>
                </a:effectLst>
                <a:latin typeface="Arial" pitchFamily="34" charset="0"/>
                <a:ea typeface="宋体" pitchFamily="2" charset="-122"/>
                <a:cs typeface="Arial" pitchFamily="34" charset="0"/>
              </a:rPr>
              <a:t>B</a:t>
            </a:r>
            <a:r>
              <a:rPr lang="en-US" sz="2000" dirty="0" err="1">
                <a:solidFill>
                  <a:schemeClr val="tx1"/>
                </a:solidFill>
                <a:effectLst>
                  <a:outerShdw blurRad="38100" dist="38100" dir="2700000" algn="tl">
                    <a:srgbClr val="000000">
                      <a:alpha val="43137"/>
                    </a:srgbClr>
                  </a:outerShdw>
                </a:effectLst>
                <a:latin typeface="Arial" pitchFamily="34" charset="0"/>
                <a:cs typeface="Arial" pitchFamily="34" charset="0"/>
              </a:rPr>
              <a:t>acteremic</a:t>
            </a:r>
            <a:r>
              <a:rPr lang="en-US" sz="2000" dirty="0">
                <a:solidFill>
                  <a:schemeClr val="tx1"/>
                </a:solidFill>
                <a:effectLst>
                  <a:outerShdw blurRad="38100" dist="38100" dir="2700000" algn="tl">
                    <a:srgbClr val="000000">
                      <a:alpha val="43137"/>
                    </a:srgbClr>
                  </a:outerShdw>
                </a:effectLst>
                <a:latin typeface="Arial" pitchFamily="34" charset="0"/>
                <a:cs typeface="Arial" pitchFamily="34" charset="0"/>
              </a:rPr>
              <a:t> infections </a:t>
            </a:r>
          </a:p>
          <a:p>
            <a:pPr lvl="1">
              <a:lnSpc>
                <a:spcPct val="80000"/>
              </a:lnSpc>
              <a:buFontTx/>
              <a:buChar char="-"/>
            </a:pPr>
            <a:r>
              <a:rPr lang="en-US" altLang="zh-CN" sz="2000" dirty="0">
                <a:solidFill>
                  <a:schemeClr val="tx1"/>
                </a:solidFill>
                <a:effectLst>
                  <a:outerShdw blurRad="38100" dist="38100" dir="2700000" algn="tl">
                    <a:srgbClr val="000000">
                      <a:alpha val="43137"/>
                    </a:srgbClr>
                  </a:outerShdw>
                </a:effectLst>
                <a:latin typeface="Arial" pitchFamily="34" charset="0"/>
                <a:ea typeface="宋体" pitchFamily="2" charset="-122"/>
                <a:cs typeface="Arial" pitchFamily="34" charset="0"/>
              </a:rPr>
              <a:t>I</a:t>
            </a:r>
            <a:r>
              <a:rPr lang="en-US" sz="2000" dirty="0">
                <a:solidFill>
                  <a:schemeClr val="tx1"/>
                </a:solidFill>
                <a:effectLst>
                  <a:outerShdw blurRad="38100" dist="38100" dir="2700000" algn="tl">
                    <a:srgbClr val="000000">
                      <a:alpha val="43137"/>
                    </a:srgbClr>
                  </a:outerShdw>
                </a:effectLst>
                <a:latin typeface="Arial" pitchFamily="34" charset="0"/>
                <a:cs typeface="Arial" pitchFamily="34" charset="0"/>
              </a:rPr>
              <a:t>nfections involving catheters </a:t>
            </a:r>
          </a:p>
          <a:p>
            <a:pPr lvl="1">
              <a:lnSpc>
                <a:spcPct val="80000"/>
              </a:lnSpc>
              <a:buFontTx/>
              <a:buChar char="-"/>
            </a:pPr>
            <a:r>
              <a:rPr lang="en-US" altLang="zh-CN" sz="2000" dirty="0">
                <a:solidFill>
                  <a:schemeClr val="tx1"/>
                </a:solidFill>
                <a:effectLst>
                  <a:outerShdw blurRad="38100" dist="38100" dir="2700000" algn="tl">
                    <a:srgbClr val="000000">
                      <a:alpha val="43137"/>
                    </a:srgbClr>
                  </a:outerShdw>
                </a:effectLst>
                <a:latin typeface="Arial" pitchFamily="34" charset="0"/>
                <a:ea typeface="宋体" pitchFamily="2" charset="-122"/>
                <a:cs typeface="Arial" pitchFamily="34" charset="0"/>
              </a:rPr>
              <a:t>P</a:t>
            </a:r>
            <a:r>
              <a:rPr lang="en-US" sz="1700" dirty="0">
                <a:solidFill>
                  <a:schemeClr val="tx1"/>
                </a:solidFill>
                <a:effectLst>
                  <a:outerShdw blurRad="38100" dist="38100" dir="2700000" algn="tl">
                    <a:srgbClr val="000000">
                      <a:alpha val="43137"/>
                    </a:srgbClr>
                  </a:outerShdw>
                </a:effectLst>
                <a:latin typeface="Arial" pitchFamily="34" charset="0"/>
                <a:cs typeface="Arial" pitchFamily="34" charset="0"/>
              </a:rPr>
              <a:t>erianal infections. </a:t>
            </a:r>
          </a:p>
          <a:p>
            <a:pPr>
              <a:lnSpc>
                <a:spcPct val="80000"/>
              </a:lnSpc>
            </a:pPr>
            <a:r>
              <a:rPr lang="en-US" dirty="0">
                <a:solidFill>
                  <a:schemeClr val="tx1"/>
                </a:solidFill>
                <a:effectLst>
                  <a:outerShdw blurRad="38100" dist="38100" dir="2700000" algn="tl">
                    <a:srgbClr val="000000">
                      <a:alpha val="43137"/>
                    </a:srgbClr>
                  </a:outerShdw>
                </a:effectLst>
                <a:latin typeface="Arial" pitchFamily="34" charset="0"/>
                <a:cs typeface="Arial" pitchFamily="34" charset="0"/>
              </a:rPr>
              <a:t>Examples of </a:t>
            </a:r>
            <a:r>
              <a:rPr lang="en-US" dirty="0" err="1">
                <a:solidFill>
                  <a:schemeClr val="tx1"/>
                </a:solidFill>
                <a:effectLst>
                  <a:outerShdw blurRad="38100" dist="38100" dir="2700000" algn="tl">
                    <a:srgbClr val="000000">
                      <a:alpha val="43137"/>
                    </a:srgbClr>
                  </a:outerShdw>
                </a:effectLst>
                <a:latin typeface="Arial" pitchFamily="34" charset="0"/>
                <a:cs typeface="Arial" pitchFamily="34" charset="0"/>
              </a:rPr>
              <a:t>aetiological</a:t>
            </a:r>
            <a:r>
              <a:rPr lang="en-US" dirty="0">
                <a:solidFill>
                  <a:schemeClr val="tx1"/>
                </a:solidFill>
                <a:effectLst>
                  <a:outerShdw blurRad="38100" dist="38100" dir="2700000" algn="tl">
                    <a:srgbClr val="000000">
                      <a:alpha val="43137"/>
                    </a:srgbClr>
                  </a:outerShdw>
                </a:effectLst>
                <a:latin typeface="Arial" pitchFamily="34" charset="0"/>
                <a:cs typeface="Arial" pitchFamily="34" charset="0"/>
              </a:rPr>
              <a:t> agent</a:t>
            </a:r>
            <a:r>
              <a:rPr lang="en-US" sz="2300" dirty="0">
                <a:solidFill>
                  <a:schemeClr val="tx1"/>
                </a:solidFill>
                <a:effectLst>
                  <a:outerShdw blurRad="38100" dist="38100" dir="2700000" algn="tl">
                    <a:srgbClr val="000000">
                      <a:alpha val="43137"/>
                    </a:srgbClr>
                  </a:outerShdw>
                </a:effectLst>
                <a:latin typeface="Arial" pitchFamily="34" charset="0"/>
                <a:cs typeface="Arial" pitchFamily="34" charset="0"/>
              </a:rPr>
              <a:t>:</a:t>
            </a:r>
          </a:p>
          <a:p>
            <a:pPr lvl="1">
              <a:lnSpc>
                <a:spcPct val="80000"/>
              </a:lnSpc>
              <a:buFontTx/>
              <a:buChar char="-"/>
            </a:pPr>
            <a:r>
              <a:rPr lang="en-US" sz="2000" dirty="0" err="1">
                <a:solidFill>
                  <a:schemeClr val="tx1"/>
                </a:solidFill>
                <a:effectLst>
                  <a:outerShdw blurRad="38100" dist="38100" dir="2700000" algn="tl">
                    <a:srgbClr val="000000">
                      <a:alpha val="43137"/>
                    </a:srgbClr>
                  </a:outerShdw>
                </a:effectLst>
                <a:latin typeface="Arial" pitchFamily="34" charset="0"/>
                <a:cs typeface="Arial" pitchFamily="34" charset="0"/>
              </a:rPr>
              <a:t>aspergillus</a:t>
            </a:r>
            <a:endParaRPr lang="en-US" sz="2000" dirty="0">
              <a:solidFill>
                <a:schemeClr val="tx1"/>
              </a:solidFill>
              <a:effectLst>
                <a:outerShdw blurRad="38100" dist="38100" dir="2700000" algn="tl">
                  <a:srgbClr val="000000">
                    <a:alpha val="43137"/>
                  </a:srgbClr>
                </a:outerShdw>
              </a:effectLst>
              <a:latin typeface="Arial" pitchFamily="34" charset="0"/>
              <a:cs typeface="Arial" pitchFamily="34" charset="0"/>
            </a:endParaRPr>
          </a:p>
          <a:p>
            <a:pPr lvl="1">
              <a:lnSpc>
                <a:spcPct val="80000"/>
              </a:lnSpc>
              <a:buFontTx/>
              <a:buChar char="-"/>
            </a:pPr>
            <a:r>
              <a:rPr lang="en-US" sz="2000" dirty="0">
                <a:solidFill>
                  <a:schemeClr val="tx1"/>
                </a:solidFill>
                <a:effectLst>
                  <a:outerShdw blurRad="38100" dist="38100" dir="2700000" algn="tl">
                    <a:srgbClr val="000000">
                      <a:alpha val="43137"/>
                    </a:srgbClr>
                  </a:outerShdw>
                </a:effectLst>
                <a:latin typeface="Arial" pitchFamily="34" charset="0"/>
                <a:cs typeface="Arial" pitchFamily="34" charset="0"/>
              </a:rPr>
              <a:t>Candida</a:t>
            </a:r>
          </a:p>
          <a:p>
            <a:pPr lvl="1">
              <a:lnSpc>
                <a:spcPct val="80000"/>
              </a:lnSpc>
              <a:buFontTx/>
              <a:buChar char="-"/>
            </a:pPr>
            <a:r>
              <a:rPr lang="en-US" sz="2000" dirty="0">
                <a:solidFill>
                  <a:schemeClr val="tx1"/>
                </a:solidFill>
                <a:effectLst>
                  <a:outerShdw blurRad="38100" dist="38100" dir="2700000" algn="tl">
                    <a:srgbClr val="000000">
                      <a:alpha val="43137"/>
                    </a:srgbClr>
                  </a:outerShdw>
                </a:effectLst>
                <a:latin typeface="Arial" pitchFamily="34" charset="0"/>
                <a:cs typeface="Arial" pitchFamily="34" charset="0"/>
              </a:rPr>
              <a:t>CMV </a:t>
            </a:r>
          </a:p>
          <a:p>
            <a:pPr lvl="1">
              <a:lnSpc>
                <a:spcPct val="80000"/>
              </a:lnSpc>
              <a:buFontTx/>
              <a:buChar char="-"/>
            </a:pPr>
            <a:r>
              <a:rPr lang="en-US" sz="2000" dirty="0">
                <a:solidFill>
                  <a:schemeClr val="tx1"/>
                </a:solidFill>
                <a:effectLst>
                  <a:outerShdw blurRad="38100" dist="38100" dir="2700000" algn="tl">
                    <a:srgbClr val="000000">
                      <a:alpha val="43137"/>
                    </a:srgbClr>
                  </a:outerShdw>
                </a:effectLst>
                <a:latin typeface="Arial" pitchFamily="34" charset="0"/>
                <a:cs typeface="Arial" pitchFamily="34" charset="0"/>
              </a:rPr>
              <a:t>Herpes simplex</a:t>
            </a:r>
          </a:p>
          <a:p>
            <a:pPr>
              <a:lnSpc>
                <a:spcPct val="80000"/>
              </a:lnSpc>
            </a:pPr>
            <a:endParaRPr lang="en-US" sz="2300" dirty="0">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 xmlns:p14="http://schemas.microsoft.com/office/powerpoint/2010/main" val="2945113524"/>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b="1" dirty="0">
                <a:solidFill>
                  <a:schemeClr val="tx1"/>
                </a:solidFill>
                <a:effectLst>
                  <a:outerShdw blurRad="38100" dist="38100" dir="2700000" algn="tl">
                    <a:srgbClr val="000000">
                      <a:alpha val="43137"/>
                    </a:srgbClr>
                  </a:outerShdw>
                </a:effectLst>
                <a:latin typeface="Arial" pitchFamily="34" charset="0"/>
                <a:cs typeface="Arial" pitchFamily="34" charset="0"/>
              </a:rPr>
              <a:t>HIV-associated PUO</a:t>
            </a:r>
          </a:p>
        </p:txBody>
      </p:sp>
      <p:sp>
        <p:nvSpPr>
          <p:cNvPr id="17411" name="Rectangle 3"/>
          <p:cNvSpPr>
            <a:spLocks noGrp="1" noChangeArrowheads="1"/>
          </p:cNvSpPr>
          <p:nvPr>
            <p:ph sz="quarter" idx="1"/>
          </p:nvPr>
        </p:nvSpPr>
        <p:spPr/>
        <p:txBody>
          <a:bodyPr>
            <a:normAutofit/>
          </a:bodyPr>
          <a:lstStyle/>
          <a:p>
            <a:pPr>
              <a:lnSpc>
                <a:spcPct val="80000"/>
              </a:lnSpc>
            </a:pPr>
            <a:r>
              <a:rPr lang="en-US" dirty="0">
                <a:solidFill>
                  <a:schemeClr val="tx1"/>
                </a:solidFill>
                <a:effectLst>
                  <a:outerShdw blurRad="38100" dist="38100" dir="2700000" algn="tl">
                    <a:srgbClr val="000000">
                      <a:alpha val="43137"/>
                    </a:srgbClr>
                  </a:outerShdw>
                </a:effectLst>
                <a:latin typeface="Arial" pitchFamily="34" charset="0"/>
                <a:cs typeface="Arial" pitchFamily="34" charset="0"/>
              </a:rPr>
              <a:t>HIV infection alone may be a cause of fever. </a:t>
            </a:r>
          </a:p>
          <a:p>
            <a:pPr>
              <a:lnSpc>
                <a:spcPct val="80000"/>
              </a:lnSpc>
            </a:pPr>
            <a:r>
              <a:rPr lang="en-US" dirty="0">
                <a:solidFill>
                  <a:schemeClr val="tx1"/>
                </a:solidFill>
                <a:effectLst>
                  <a:outerShdw blurRad="38100" dist="38100" dir="2700000" algn="tl">
                    <a:srgbClr val="000000">
                      <a:alpha val="43137"/>
                    </a:srgbClr>
                  </a:outerShdw>
                </a:effectLst>
                <a:latin typeface="Arial" pitchFamily="34" charset="0"/>
                <a:cs typeface="Arial" pitchFamily="34" charset="0"/>
              </a:rPr>
              <a:t>Common secondary causes include:</a:t>
            </a:r>
          </a:p>
          <a:p>
            <a:pPr lvl="1">
              <a:lnSpc>
                <a:spcPct val="80000"/>
              </a:lnSpc>
              <a:buFontTx/>
              <a:buChar char="-"/>
            </a:pPr>
            <a:r>
              <a:rPr lang="en-US" sz="2000" dirty="0">
                <a:solidFill>
                  <a:schemeClr val="tx1"/>
                </a:solidFill>
                <a:effectLst>
                  <a:outerShdw blurRad="38100" dist="38100" dir="2700000" algn="tl">
                    <a:srgbClr val="000000">
                      <a:alpha val="43137"/>
                    </a:srgbClr>
                  </a:outerShdw>
                </a:effectLst>
                <a:latin typeface="Arial" pitchFamily="34" charset="0"/>
                <a:cs typeface="Arial" pitchFamily="34" charset="0"/>
              </a:rPr>
              <a:t>Tuberculosis </a:t>
            </a:r>
          </a:p>
          <a:p>
            <a:pPr lvl="1">
              <a:lnSpc>
                <a:spcPct val="80000"/>
              </a:lnSpc>
              <a:buFontTx/>
              <a:buChar char="-"/>
            </a:pPr>
            <a:r>
              <a:rPr lang="en-US" sz="2000" dirty="0">
                <a:solidFill>
                  <a:schemeClr val="tx1"/>
                </a:solidFill>
                <a:effectLst>
                  <a:outerShdw blurRad="38100" dist="38100" dir="2700000" algn="tl">
                    <a:srgbClr val="000000">
                      <a:alpha val="43137"/>
                    </a:srgbClr>
                  </a:outerShdw>
                </a:effectLst>
                <a:latin typeface="Arial" pitchFamily="34" charset="0"/>
                <a:cs typeface="Arial" pitchFamily="34" charset="0"/>
              </a:rPr>
              <a:t>Toxoplasmosis </a:t>
            </a:r>
          </a:p>
          <a:p>
            <a:pPr lvl="1">
              <a:lnSpc>
                <a:spcPct val="80000"/>
              </a:lnSpc>
              <a:buFontTx/>
              <a:buChar char="-"/>
            </a:pPr>
            <a:r>
              <a:rPr lang="en-US" sz="2000" dirty="0">
                <a:solidFill>
                  <a:schemeClr val="tx1"/>
                </a:solidFill>
                <a:effectLst>
                  <a:outerShdw blurRad="38100" dist="38100" dir="2700000" algn="tl">
                    <a:srgbClr val="000000">
                      <a:alpha val="43137"/>
                    </a:srgbClr>
                  </a:outerShdw>
                </a:effectLst>
                <a:latin typeface="Arial" pitchFamily="34" charset="0"/>
                <a:cs typeface="Arial" pitchFamily="34" charset="0"/>
              </a:rPr>
              <a:t>CMV infection</a:t>
            </a:r>
          </a:p>
          <a:p>
            <a:pPr lvl="1">
              <a:lnSpc>
                <a:spcPct val="80000"/>
              </a:lnSpc>
              <a:buFontTx/>
              <a:buChar char="-"/>
            </a:pPr>
            <a:r>
              <a:rPr lang="en-US" sz="2000" dirty="0">
                <a:solidFill>
                  <a:schemeClr val="tx1"/>
                </a:solidFill>
                <a:effectLst>
                  <a:outerShdw blurRad="38100" dist="38100" dir="2700000" algn="tl">
                    <a:srgbClr val="000000">
                      <a:alpha val="43137"/>
                    </a:srgbClr>
                  </a:outerShdw>
                </a:effectLst>
                <a:latin typeface="Arial" pitchFamily="34" charset="0"/>
                <a:cs typeface="Arial" pitchFamily="34" charset="0"/>
              </a:rPr>
              <a:t>P. </a:t>
            </a:r>
            <a:r>
              <a:rPr lang="en-US" sz="2000" dirty="0" err="1">
                <a:solidFill>
                  <a:schemeClr val="tx1"/>
                </a:solidFill>
                <a:effectLst>
                  <a:outerShdw blurRad="38100" dist="38100" dir="2700000" algn="tl">
                    <a:srgbClr val="000000">
                      <a:alpha val="43137"/>
                    </a:srgbClr>
                  </a:outerShdw>
                </a:effectLst>
                <a:latin typeface="Arial" pitchFamily="34" charset="0"/>
                <a:cs typeface="Arial" pitchFamily="34" charset="0"/>
              </a:rPr>
              <a:t>carinii</a:t>
            </a:r>
            <a:r>
              <a:rPr lang="en-US" sz="2000" dirty="0">
                <a:solidFill>
                  <a:schemeClr val="tx1"/>
                </a:solidFill>
                <a:effectLst>
                  <a:outerShdw blurRad="38100" dist="38100" dir="2700000" algn="tl">
                    <a:srgbClr val="000000">
                      <a:alpha val="43137"/>
                    </a:srgbClr>
                  </a:outerShdw>
                </a:effectLst>
                <a:latin typeface="Arial" pitchFamily="34" charset="0"/>
                <a:cs typeface="Arial" pitchFamily="34" charset="0"/>
              </a:rPr>
              <a:t> infection </a:t>
            </a:r>
          </a:p>
          <a:p>
            <a:pPr lvl="1">
              <a:lnSpc>
                <a:spcPct val="80000"/>
              </a:lnSpc>
              <a:buFontTx/>
              <a:buChar char="-"/>
            </a:pPr>
            <a:r>
              <a:rPr lang="en-US" altLang="zh-CN" sz="2000" dirty="0">
                <a:solidFill>
                  <a:schemeClr val="tx1"/>
                </a:solidFill>
                <a:effectLst>
                  <a:outerShdw blurRad="38100" dist="38100" dir="2700000" algn="tl">
                    <a:srgbClr val="000000">
                      <a:alpha val="43137"/>
                    </a:srgbClr>
                  </a:outerShdw>
                </a:effectLst>
                <a:latin typeface="Arial" pitchFamily="34" charset="0"/>
                <a:ea typeface="宋体" pitchFamily="2" charset="-122"/>
                <a:cs typeface="Arial" pitchFamily="34" charset="0"/>
              </a:rPr>
              <a:t>Sa</a:t>
            </a:r>
            <a:r>
              <a:rPr lang="en-US" sz="2000" dirty="0">
                <a:solidFill>
                  <a:schemeClr val="tx1"/>
                </a:solidFill>
                <a:effectLst>
                  <a:outerShdw blurRad="38100" dist="38100" dir="2700000" algn="tl">
                    <a:srgbClr val="000000">
                      <a:alpha val="43137"/>
                    </a:srgbClr>
                  </a:outerShdw>
                </a:effectLst>
                <a:latin typeface="Arial" pitchFamily="34" charset="0"/>
                <a:cs typeface="Arial" pitchFamily="34" charset="0"/>
              </a:rPr>
              <a:t>lmonellosis </a:t>
            </a:r>
          </a:p>
          <a:p>
            <a:pPr lvl="1">
              <a:lnSpc>
                <a:spcPct val="80000"/>
              </a:lnSpc>
              <a:buFontTx/>
              <a:buChar char="-"/>
            </a:pPr>
            <a:r>
              <a:rPr lang="en-US" altLang="zh-CN" sz="2000" dirty="0" err="1">
                <a:solidFill>
                  <a:schemeClr val="tx1"/>
                </a:solidFill>
                <a:effectLst>
                  <a:outerShdw blurRad="38100" dist="38100" dir="2700000" algn="tl">
                    <a:srgbClr val="000000">
                      <a:alpha val="43137"/>
                    </a:srgbClr>
                  </a:outerShdw>
                </a:effectLst>
                <a:latin typeface="Arial" pitchFamily="34" charset="0"/>
                <a:ea typeface="宋体" pitchFamily="2" charset="-122"/>
                <a:cs typeface="Arial" pitchFamily="34" charset="0"/>
              </a:rPr>
              <a:t>C</a:t>
            </a:r>
            <a:r>
              <a:rPr lang="en-US" sz="2000" dirty="0" err="1">
                <a:solidFill>
                  <a:schemeClr val="tx1"/>
                </a:solidFill>
                <a:effectLst>
                  <a:outerShdw blurRad="38100" dist="38100" dir="2700000" algn="tl">
                    <a:srgbClr val="000000">
                      <a:alpha val="43137"/>
                    </a:srgbClr>
                  </a:outerShdw>
                </a:effectLst>
                <a:latin typeface="Arial" pitchFamily="34" charset="0"/>
                <a:cs typeface="Arial" pitchFamily="34" charset="0"/>
              </a:rPr>
              <a:t>ryptococcosis</a:t>
            </a:r>
            <a:r>
              <a:rPr lang="en-US" sz="2000" dirty="0">
                <a:solidFill>
                  <a:schemeClr val="tx1"/>
                </a:solidFill>
                <a:effectLst>
                  <a:outerShdw blurRad="38100" dist="38100" dir="2700000" algn="tl">
                    <a:srgbClr val="000000">
                      <a:alpha val="43137"/>
                    </a:srgbClr>
                  </a:outerShdw>
                </a:effectLst>
                <a:latin typeface="Arial" pitchFamily="34" charset="0"/>
                <a:cs typeface="Arial" pitchFamily="34" charset="0"/>
              </a:rPr>
              <a:t> </a:t>
            </a:r>
          </a:p>
          <a:p>
            <a:pPr lvl="1">
              <a:lnSpc>
                <a:spcPct val="80000"/>
              </a:lnSpc>
              <a:buFontTx/>
              <a:buChar char="-"/>
            </a:pPr>
            <a:r>
              <a:rPr lang="en-US" altLang="zh-CN" sz="2000" dirty="0" err="1">
                <a:solidFill>
                  <a:schemeClr val="tx1"/>
                </a:solidFill>
                <a:effectLst>
                  <a:outerShdw blurRad="38100" dist="38100" dir="2700000" algn="tl">
                    <a:srgbClr val="000000">
                      <a:alpha val="43137"/>
                    </a:srgbClr>
                  </a:outerShdw>
                </a:effectLst>
                <a:latin typeface="Arial" pitchFamily="34" charset="0"/>
                <a:ea typeface="宋体" pitchFamily="2" charset="-122"/>
                <a:cs typeface="Arial" pitchFamily="34" charset="0"/>
              </a:rPr>
              <a:t>H</a:t>
            </a:r>
            <a:r>
              <a:rPr lang="en-US" sz="2000" dirty="0" err="1">
                <a:solidFill>
                  <a:schemeClr val="tx1"/>
                </a:solidFill>
                <a:effectLst>
                  <a:outerShdw blurRad="38100" dist="38100" dir="2700000" algn="tl">
                    <a:srgbClr val="000000">
                      <a:alpha val="43137"/>
                    </a:srgbClr>
                  </a:outerShdw>
                </a:effectLst>
                <a:latin typeface="Arial" pitchFamily="34" charset="0"/>
                <a:cs typeface="Arial" pitchFamily="34" charset="0"/>
              </a:rPr>
              <a:t>istoplasmosis</a:t>
            </a:r>
            <a:r>
              <a:rPr lang="en-US" sz="2000" dirty="0">
                <a:solidFill>
                  <a:schemeClr val="tx1"/>
                </a:solidFill>
                <a:effectLst>
                  <a:outerShdw blurRad="38100" dist="38100" dir="2700000" algn="tl">
                    <a:srgbClr val="000000">
                      <a:alpha val="43137"/>
                    </a:srgbClr>
                  </a:outerShdw>
                </a:effectLst>
                <a:latin typeface="Arial" pitchFamily="34" charset="0"/>
                <a:cs typeface="Arial" pitchFamily="34" charset="0"/>
              </a:rPr>
              <a:t> </a:t>
            </a:r>
          </a:p>
          <a:p>
            <a:pPr lvl="1">
              <a:lnSpc>
                <a:spcPct val="80000"/>
              </a:lnSpc>
              <a:buFontTx/>
              <a:buChar char="-"/>
            </a:pPr>
            <a:r>
              <a:rPr lang="en-US" altLang="zh-CN" sz="2000" dirty="0">
                <a:solidFill>
                  <a:schemeClr val="tx1"/>
                </a:solidFill>
                <a:effectLst>
                  <a:outerShdw blurRad="38100" dist="38100" dir="2700000" algn="tl">
                    <a:srgbClr val="000000">
                      <a:alpha val="43137"/>
                    </a:srgbClr>
                  </a:outerShdw>
                </a:effectLst>
                <a:latin typeface="Arial" pitchFamily="34" charset="0"/>
                <a:ea typeface="宋体" pitchFamily="2" charset="-122"/>
                <a:cs typeface="Arial" pitchFamily="34" charset="0"/>
              </a:rPr>
              <a:t>N</a:t>
            </a:r>
            <a:r>
              <a:rPr lang="en-US" sz="2000" dirty="0">
                <a:solidFill>
                  <a:schemeClr val="tx1"/>
                </a:solidFill>
                <a:effectLst>
                  <a:outerShdw blurRad="38100" dist="38100" dir="2700000" algn="tl">
                    <a:srgbClr val="000000">
                      <a:alpha val="43137"/>
                    </a:srgbClr>
                  </a:outerShdw>
                </a:effectLst>
                <a:latin typeface="Arial" pitchFamily="34" charset="0"/>
                <a:cs typeface="Arial" pitchFamily="34" charset="0"/>
              </a:rPr>
              <a:t>on-Hodgkin's lymphoma</a:t>
            </a:r>
          </a:p>
          <a:p>
            <a:pPr lvl="1">
              <a:lnSpc>
                <a:spcPct val="80000"/>
              </a:lnSpc>
              <a:buFontTx/>
              <a:buChar char="-"/>
            </a:pPr>
            <a:r>
              <a:rPr lang="en-US" altLang="zh-CN" sz="2000" dirty="0">
                <a:solidFill>
                  <a:schemeClr val="tx1"/>
                </a:solidFill>
                <a:effectLst>
                  <a:outerShdw blurRad="38100" dist="38100" dir="2700000" algn="tl">
                    <a:srgbClr val="000000">
                      <a:alpha val="43137"/>
                    </a:srgbClr>
                  </a:outerShdw>
                </a:effectLst>
                <a:latin typeface="Arial" pitchFamily="34" charset="0"/>
                <a:ea typeface="宋体" pitchFamily="2" charset="-122"/>
                <a:cs typeface="Arial" pitchFamily="34" charset="0"/>
              </a:rPr>
              <a:t>D</a:t>
            </a:r>
            <a:r>
              <a:rPr lang="en-US" sz="2000" dirty="0">
                <a:solidFill>
                  <a:schemeClr val="tx1"/>
                </a:solidFill>
                <a:effectLst>
                  <a:outerShdw blurRad="38100" dist="38100" dir="2700000" algn="tl">
                    <a:srgbClr val="000000">
                      <a:alpha val="43137"/>
                    </a:srgbClr>
                  </a:outerShdw>
                </a:effectLst>
                <a:latin typeface="Arial" pitchFamily="34" charset="0"/>
                <a:cs typeface="Arial" pitchFamily="34" charset="0"/>
              </a:rPr>
              <a:t>rug</a:t>
            </a:r>
            <a:r>
              <a:rPr lang="en-US" altLang="zh-CN" sz="2000" dirty="0">
                <a:solidFill>
                  <a:schemeClr val="tx1"/>
                </a:solidFill>
                <a:effectLst>
                  <a:outerShdw blurRad="38100" dist="38100" dir="2700000" algn="tl">
                    <a:srgbClr val="000000">
                      <a:alpha val="43137"/>
                    </a:srgbClr>
                  </a:outerShdw>
                </a:effectLst>
                <a:latin typeface="Arial" pitchFamily="34" charset="0"/>
                <a:ea typeface="宋体" pitchFamily="2" charset="-122"/>
                <a:cs typeface="Arial" pitchFamily="34" charset="0"/>
              </a:rPr>
              <a:t>-induced</a:t>
            </a:r>
            <a:r>
              <a:rPr lang="en-US" sz="2000" dirty="0">
                <a:solidFill>
                  <a:schemeClr val="tx1"/>
                </a:solidFill>
                <a:effectLst>
                  <a:outerShdw blurRad="38100" dist="38100" dir="2700000" algn="tl">
                    <a:srgbClr val="000000">
                      <a:alpha val="43137"/>
                    </a:srgbClr>
                  </a:outerShdw>
                </a:effectLst>
                <a:latin typeface="Arial" pitchFamily="34" charset="0"/>
                <a:cs typeface="Arial" pitchFamily="34" charset="0"/>
              </a:rPr>
              <a:t> fever</a:t>
            </a:r>
          </a:p>
          <a:p>
            <a:pPr>
              <a:lnSpc>
                <a:spcPct val="80000"/>
              </a:lnSpc>
            </a:pPr>
            <a:endParaRPr lang="en-US" sz="2300" dirty="0">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 xmlns:p14="http://schemas.microsoft.com/office/powerpoint/2010/main" val="842174284"/>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p:txBody>
          <a:bodyPr/>
          <a:lstStyle/>
          <a:p>
            <a:r>
              <a:rPr lang="en-MY" dirty="0" smtClean="0"/>
              <a:t>A Clinical Approach</a:t>
            </a:r>
            <a:endParaRPr lang="en-MY" dirty="0"/>
          </a:p>
        </p:txBody>
      </p:sp>
      <p:sp>
        <p:nvSpPr>
          <p:cNvPr id="18434" name="Rectangle 2"/>
          <p:cNvSpPr>
            <a:spLocks noGrp="1" noChangeArrowheads="1"/>
          </p:cNvSpPr>
          <p:nvPr>
            <p:ph type="title"/>
          </p:nvPr>
        </p:nvSpPr>
        <p:spPr/>
        <p:txBody>
          <a:bodyPr>
            <a:noAutofit/>
          </a:bodyPr>
          <a:lstStyle/>
          <a:p>
            <a:r>
              <a:rPr lang="en-US" sz="4000" b="1" dirty="0" smtClean="0">
                <a:solidFill>
                  <a:schemeClr val="tx1"/>
                </a:solidFill>
                <a:effectLst>
                  <a:outerShdw blurRad="38100" dist="38100" dir="2700000" algn="tl">
                    <a:srgbClr val="000000">
                      <a:alpha val="43137"/>
                    </a:srgbClr>
                  </a:outerShdw>
                </a:effectLst>
                <a:latin typeface="Arial" pitchFamily="34" charset="0"/>
                <a:cs typeface="Arial" pitchFamily="34" charset="0"/>
              </a:rPr>
              <a:t>Pyrexia </a:t>
            </a:r>
            <a:r>
              <a:rPr lang="en-US" sz="4000" b="1" dirty="0">
                <a:solidFill>
                  <a:schemeClr val="tx1"/>
                </a:solidFill>
                <a:effectLst>
                  <a:outerShdw blurRad="38100" dist="38100" dir="2700000" algn="tl">
                    <a:srgbClr val="000000">
                      <a:alpha val="43137"/>
                    </a:srgbClr>
                  </a:outerShdw>
                </a:effectLst>
                <a:latin typeface="Arial" pitchFamily="34" charset="0"/>
                <a:cs typeface="Arial" pitchFamily="34" charset="0"/>
              </a:rPr>
              <a:t>of Unknown Origin</a:t>
            </a:r>
          </a:p>
        </p:txBody>
      </p:sp>
    </p:spTree>
    <p:extLst>
      <p:ext uri="{BB962C8B-B14F-4D97-AF65-F5344CB8AC3E}">
        <p14:creationId xmlns="" xmlns:p14="http://schemas.microsoft.com/office/powerpoint/2010/main" val="3960174225"/>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altLang="zh-CN" b="1" dirty="0">
                <a:solidFill>
                  <a:schemeClr val="tx1"/>
                </a:solidFill>
                <a:effectLst>
                  <a:outerShdw blurRad="38100" dist="38100" dir="2700000" algn="tl">
                    <a:srgbClr val="000000">
                      <a:alpha val="43137"/>
                    </a:srgbClr>
                  </a:outerShdw>
                </a:effectLst>
                <a:latin typeface="Arial" pitchFamily="34" charset="0"/>
                <a:ea typeface="宋体" pitchFamily="2" charset="-122"/>
                <a:cs typeface="Arial" pitchFamily="34" charset="0"/>
              </a:rPr>
              <a:t>History </a:t>
            </a:r>
            <a:r>
              <a:rPr lang="en-US" b="1" dirty="0">
                <a:solidFill>
                  <a:schemeClr val="tx1"/>
                </a:solidFill>
                <a:effectLst>
                  <a:outerShdw blurRad="38100" dist="38100" dir="2700000" algn="tl">
                    <a:srgbClr val="000000">
                      <a:alpha val="43137"/>
                    </a:srgbClr>
                  </a:outerShdw>
                </a:effectLst>
                <a:latin typeface="Arial" pitchFamily="34" charset="0"/>
                <a:cs typeface="Arial" pitchFamily="34" charset="0"/>
              </a:rPr>
              <a:t>Taking</a:t>
            </a:r>
          </a:p>
        </p:txBody>
      </p:sp>
      <p:sp>
        <p:nvSpPr>
          <p:cNvPr id="19459" name="Rectangle 3"/>
          <p:cNvSpPr>
            <a:spLocks noGrp="1" noChangeArrowheads="1"/>
          </p:cNvSpPr>
          <p:nvPr>
            <p:ph sz="quarter" idx="1"/>
          </p:nvPr>
        </p:nvSpPr>
        <p:spPr/>
        <p:txBody>
          <a:bodyPr>
            <a:normAutofit/>
          </a:bodyPr>
          <a:lstStyle/>
          <a:p>
            <a:pPr marL="609600" indent="-609600">
              <a:buFont typeface="Wingdings" pitchFamily="2" charset="2"/>
              <a:buNone/>
            </a:pPr>
            <a:r>
              <a:rPr lang="en-US" dirty="0">
                <a:solidFill>
                  <a:schemeClr val="tx1"/>
                </a:solidFill>
                <a:effectLst>
                  <a:outerShdw blurRad="38100" dist="38100" dir="2700000" algn="tl">
                    <a:srgbClr val="000000">
                      <a:alpha val="43137"/>
                    </a:srgbClr>
                  </a:outerShdw>
                </a:effectLst>
                <a:latin typeface="Arial" pitchFamily="34" charset="0"/>
                <a:cs typeface="Arial" pitchFamily="34" charset="0"/>
              </a:rPr>
              <a:t>History of Presenting Illness (HOPI)</a:t>
            </a:r>
          </a:p>
          <a:p>
            <a:pPr marL="609600" indent="-609600">
              <a:buFont typeface="Wingdings" pitchFamily="2" charset="2"/>
              <a:buNone/>
            </a:pPr>
            <a:r>
              <a:rPr lang="en-US" altLang="zh-CN" dirty="0">
                <a:solidFill>
                  <a:schemeClr val="tx1"/>
                </a:solidFill>
                <a:effectLst>
                  <a:outerShdw blurRad="38100" dist="38100" dir="2700000" algn="tl">
                    <a:srgbClr val="000000">
                      <a:alpha val="43137"/>
                    </a:srgbClr>
                  </a:outerShdw>
                </a:effectLst>
                <a:latin typeface="Arial" pitchFamily="34" charset="0"/>
                <a:ea typeface="宋体" pitchFamily="2" charset="-122"/>
                <a:cs typeface="Arial" pitchFamily="34" charset="0"/>
              </a:rPr>
              <a:t>1</a:t>
            </a:r>
            <a:r>
              <a:rPr lang="zh-CN" altLang="en-US" dirty="0">
                <a:solidFill>
                  <a:schemeClr val="tx1"/>
                </a:solidFill>
                <a:effectLst>
                  <a:outerShdw blurRad="38100" dist="38100" dir="2700000" algn="tl">
                    <a:srgbClr val="000000">
                      <a:alpha val="43137"/>
                    </a:srgbClr>
                  </a:outerShdw>
                </a:effectLst>
                <a:latin typeface="Arial" pitchFamily="34" charset="0"/>
                <a:ea typeface="宋体" pitchFamily="2" charset="-122"/>
                <a:cs typeface="Arial" pitchFamily="34" charset="0"/>
              </a:rPr>
              <a:t>。</a:t>
            </a:r>
            <a:r>
              <a:rPr lang="en-US" altLang="zh-CN" dirty="0">
                <a:solidFill>
                  <a:schemeClr val="tx1"/>
                </a:solidFill>
                <a:effectLst>
                  <a:outerShdw blurRad="38100" dist="38100" dir="2700000" algn="tl">
                    <a:srgbClr val="000000">
                      <a:alpha val="43137"/>
                    </a:srgbClr>
                  </a:outerShdw>
                </a:effectLst>
                <a:latin typeface="Arial" pitchFamily="34" charset="0"/>
                <a:ea typeface="宋体" pitchFamily="2" charset="-122"/>
                <a:cs typeface="Arial" pitchFamily="34" charset="0"/>
              </a:rPr>
              <a:t>Onset</a:t>
            </a:r>
          </a:p>
          <a:p>
            <a:pPr marL="929640" lvl="1" indent="-609600"/>
            <a:r>
              <a:rPr lang="en-US" dirty="0">
                <a:solidFill>
                  <a:schemeClr val="tx1"/>
                </a:solidFill>
                <a:effectLst>
                  <a:outerShdw blurRad="38100" dist="38100" dir="2700000" algn="tl">
                    <a:srgbClr val="000000">
                      <a:alpha val="43137"/>
                    </a:srgbClr>
                  </a:outerShdw>
                </a:effectLst>
                <a:latin typeface="Arial" pitchFamily="34" charset="0"/>
                <a:cs typeface="Arial" pitchFamily="34" charset="0"/>
              </a:rPr>
              <a:t>- acute</a:t>
            </a:r>
            <a:r>
              <a:rPr lang="en-US" altLang="zh-CN" dirty="0">
                <a:solidFill>
                  <a:schemeClr val="tx1"/>
                </a:solidFill>
                <a:effectLst>
                  <a:outerShdw blurRad="38100" dist="38100" dir="2700000" algn="tl">
                    <a:srgbClr val="000000">
                      <a:alpha val="43137"/>
                    </a:srgbClr>
                  </a:outerShdw>
                </a:effectLst>
                <a:latin typeface="Arial" pitchFamily="34" charset="0"/>
                <a:ea typeface="宋体" pitchFamily="2" charset="-122"/>
                <a:cs typeface="Arial" pitchFamily="34" charset="0"/>
              </a:rPr>
              <a:t>: M</a:t>
            </a:r>
            <a:r>
              <a:rPr lang="en-US" dirty="0">
                <a:solidFill>
                  <a:schemeClr val="tx1"/>
                </a:solidFill>
                <a:effectLst>
                  <a:outerShdw blurRad="38100" dist="38100" dir="2700000" algn="tl">
                    <a:srgbClr val="000000">
                      <a:alpha val="43137"/>
                    </a:srgbClr>
                  </a:outerShdw>
                </a:effectLst>
                <a:latin typeface="Arial" pitchFamily="34" charset="0"/>
                <a:cs typeface="Arial" pitchFamily="34" charset="0"/>
              </a:rPr>
              <a:t>alaria</a:t>
            </a:r>
            <a:r>
              <a:rPr lang="en-US" altLang="zh-CN" dirty="0">
                <a:solidFill>
                  <a:schemeClr val="tx1"/>
                </a:solidFill>
                <a:effectLst>
                  <a:outerShdw blurRad="38100" dist="38100" dir="2700000" algn="tl">
                    <a:srgbClr val="000000">
                      <a:alpha val="43137"/>
                    </a:srgbClr>
                  </a:outerShdw>
                </a:effectLst>
                <a:latin typeface="Arial" pitchFamily="34" charset="0"/>
                <a:ea typeface="宋体" pitchFamily="2" charset="-122"/>
                <a:cs typeface="Arial" pitchFamily="34" charset="0"/>
              </a:rPr>
              <a:t>, p</a:t>
            </a:r>
            <a:r>
              <a:rPr lang="en-US" dirty="0">
                <a:solidFill>
                  <a:schemeClr val="tx1"/>
                </a:solidFill>
                <a:effectLst>
                  <a:outerShdw blurRad="38100" dist="38100" dir="2700000" algn="tl">
                    <a:srgbClr val="000000">
                      <a:alpha val="43137"/>
                    </a:srgbClr>
                  </a:outerShdw>
                </a:effectLst>
                <a:latin typeface="Arial" pitchFamily="34" charset="0"/>
                <a:cs typeface="Arial" pitchFamily="34" charset="0"/>
              </a:rPr>
              <a:t>yogenic infection</a:t>
            </a:r>
          </a:p>
          <a:p>
            <a:pPr marL="929640" lvl="1" indent="-609600"/>
            <a:r>
              <a:rPr lang="en-US" dirty="0">
                <a:solidFill>
                  <a:schemeClr val="tx1"/>
                </a:solidFill>
                <a:effectLst>
                  <a:outerShdw blurRad="38100" dist="38100" dir="2700000" algn="tl">
                    <a:srgbClr val="000000">
                      <a:alpha val="43137"/>
                    </a:srgbClr>
                  </a:outerShdw>
                </a:effectLst>
                <a:latin typeface="Arial" pitchFamily="34" charset="0"/>
                <a:cs typeface="Arial" pitchFamily="34" charset="0"/>
              </a:rPr>
              <a:t>- gradual</a:t>
            </a:r>
            <a:r>
              <a:rPr lang="en-US" altLang="zh-CN" dirty="0">
                <a:solidFill>
                  <a:schemeClr val="tx1"/>
                </a:solidFill>
                <a:effectLst>
                  <a:outerShdw blurRad="38100" dist="38100" dir="2700000" algn="tl">
                    <a:srgbClr val="000000">
                      <a:alpha val="43137"/>
                    </a:srgbClr>
                  </a:outerShdw>
                </a:effectLst>
                <a:latin typeface="Arial" pitchFamily="34" charset="0"/>
                <a:ea typeface="宋体" pitchFamily="2" charset="-122"/>
                <a:cs typeface="Arial" pitchFamily="34" charset="0"/>
              </a:rPr>
              <a:t>: </a:t>
            </a:r>
            <a:r>
              <a:rPr lang="en-US" dirty="0">
                <a:solidFill>
                  <a:schemeClr val="tx1"/>
                </a:solidFill>
                <a:effectLst>
                  <a:outerShdw blurRad="38100" dist="38100" dir="2700000" algn="tl">
                    <a:srgbClr val="000000">
                      <a:alpha val="43137"/>
                    </a:srgbClr>
                  </a:outerShdw>
                </a:effectLst>
                <a:latin typeface="Arial" pitchFamily="34" charset="0"/>
                <a:cs typeface="Arial" pitchFamily="34" charset="0"/>
              </a:rPr>
              <a:t>TB, </a:t>
            </a:r>
            <a:r>
              <a:rPr lang="en-US" dirty="0" err="1">
                <a:solidFill>
                  <a:schemeClr val="tx1"/>
                </a:solidFill>
                <a:effectLst>
                  <a:outerShdw blurRad="38100" dist="38100" dir="2700000" algn="tl">
                    <a:srgbClr val="000000">
                      <a:alpha val="43137"/>
                    </a:srgbClr>
                  </a:outerShdw>
                </a:effectLst>
                <a:latin typeface="Arial" pitchFamily="34" charset="0"/>
                <a:cs typeface="Arial" pitchFamily="34" charset="0"/>
              </a:rPr>
              <a:t>thyphoid</a:t>
            </a:r>
            <a:r>
              <a:rPr lang="en-US" dirty="0">
                <a:solidFill>
                  <a:schemeClr val="tx1"/>
                </a:solidFill>
                <a:effectLst>
                  <a:outerShdw blurRad="38100" dist="38100" dir="2700000" algn="tl">
                    <a:srgbClr val="000000">
                      <a:alpha val="43137"/>
                    </a:srgbClr>
                  </a:outerShdw>
                </a:effectLst>
                <a:latin typeface="Arial" pitchFamily="34" charset="0"/>
                <a:cs typeface="Arial" pitchFamily="34" charset="0"/>
              </a:rPr>
              <a:t> fever</a:t>
            </a:r>
          </a:p>
          <a:p>
            <a:pPr marL="609600" indent="-609600">
              <a:buFont typeface="Wingdings" pitchFamily="2" charset="2"/>
              <a:buNone/>
            </a:pPr>
            <a:r>
              <a:rPr lang="en-US" altLang="zh-CN" dirty="0">
                <a:solidFill>
                  <a:schemeClr val="tx1"/>
                </a:solidFill>
                <a:effectLst>
                  <a:outerShdw blurRad="38100" dist="38100" dir="2700000" algn="tl">
                    <a:srgbClr val="000000">
                      <a:alpha val="43137"/>
                    </a:srgbClr>
                  </a:outerShdw>
                </a:effectLst>
                <a:latin typeface="Arial" pitchFamily="34" charset="0"/>
                <a:ea typeface="宋体" pitchFamily="2" charset="-122"/>
                <a:cs typeface="Arial" pitchFamily="34" charset="0"/>
              </a:rPr>
              <a:t>2</a:t>
            </a:r>
            <a:r>
              <a:rPr lang="zh-CN" altLang="en-US" dirty="0">
                <a:solidFill>
                  <a:schemeClr val="tx1"/>
                </a:solidFill>
                <a:effectLst>
                  <a:outerShdw blurRad="38100" dist="38100" dir="2700000" algn="tl">
                    <a:srgbClr val="000000">
                      <a:alpha val="43137"/>
                    </a:srgbClr>
                  </a:outerShdw>
                </a:effectLst>
                <a:latin typeface="Arial" pitchFamily="34" charset="0"/>
                <a:ea typeface="宋体" pitchFamily="2" charset="-122"/>
                <a:cs typeface="Arial" pitchFamily="34" charset="0"/>
              </a:rPr>
              <a:t>。</a:t>
            </a:r>
            <a:r>
              <a:rPr lang="en-US" altLang="zh-CN" dirty="0">
                <a:solidFill>
                  <a:schemeClr val="tx1"/>
                </a:solidFill>
                <a:effectLst>
                  <a:outerShdw blurRad="38100" dist="38100" dir="2700000" algn="tl">
                    <a:srgbClr val="000000">
                      <a:alpha val="43137"/>
                    </a:srgbClr>
                  </a:outerShdw>
                </a:effectLst>
                <a:latin typeface="Arial" pitchFamily="34" charset="0"/>
                <a:ea typeface="宋体" pitchFamily="2" charset="-122"/>
                <a:cs typeface="Arial" pitchFamily="34" charset="0"/>
              </a:rPr>
              <a:t>Character</a:t>
            </a:r>
          </a:p>
          <a:p>
            <a:pPr lvl="1"/>
            <a:r>
              <a:rPr lang="en-US" dirty="0" smtClean="0">
                <a:solidFill>
                  <a:schemeClr val="tx1"/>
                </a:solidFill>
                <a:effectLst>
                  <a:outerShdw blurRad="38100" dist="38100" dir="2700000" algn="tl">
                    <a:srgbClr val="000000">
                      <a:alpha val="43137"/>
                    </a:srgbClr>
                  </a:outerShdw>
                </a:effectLst>
                <a:latin typeface="Arial" pitchFamily="34" charset="0"/>
                <a:cs typeface="Arial" pitchFamily="34" charset="0"/>
              </a:rPr>
              <a:t>high grade fever</a:t>
            </a:r>
            <a:r>
              <a:rPr lang="en-US" altLang="zh-CN" dirty="0" smtClean="0">
                <a:solidFill>
                  <a:schemeClr val="tx1"/>
                </a:solidFill>
                <a:effectLst>
                  <a:outerShdw blurRad="38100" dist="38100" dir="2700000" algn="tl">
                    <a:srgbClr val="000000">
                      <a:alpha val="43137"/>
                    </a:srgbClr>
                  </a:outerShdw>
                </a:effectLst>
                <a:latin typeface="Arial" pitchFamily="34" charset="0"/>
                <a:ea typeface="宋体" pitchFamily="2" charset="-122"/>
                <a:cs typeface="Arial" pitchFamily="34" charset="0"/>
              </a:rPr>
              <a:t>: </a:t>
            </a:r>
            <a:r>
              <a:rPr lang="en-US" dirty="0" smtClean="0">
                <a:solidFill>
                  <a:schemeClr val="tx1"/>
                </a:solidFill>
                <a:effectLst>
                  <a:outerShdw blurRad="38100" dist="38100" dir="2700000" algn="tl">
                    <a:srgbClr val="000000">
                      <a:alpha val="43137"/>
                    </a:srgbClr>
                  </a:outerShdw>
                </a:effectLst>
                <a:latin typeface="Arial" pitchFamily="34" charset="0"/>
                <a:cs typeface="Arial" pitchFamily="34" charset="0"/>
              </a:rPr>
              <a:t>UTI, TB, </a:t>
            </a:r>
            <a:r>
              <a:rPr lang="en-US" altLang="zh-CN" dirty="0" smtClean="0">
                <a:solidFill>
                  <a:schemeClr val="tx1"/>
                </a:solidFill>
                <a:effectLst>
                  <a:outerShdw blurRad="38100" dist="38100" dir="2700000" algn="tl">
                    <a:srgbClr val="000000">
                      <a:alpha val="43137"/>
                    </a:srgbClr>
                  </a:outerShdw>
                </a:effectLst>
                <a:latin typeface="Arial" pitchFamily="34" charset="0"/>
                <a:ea typeface="宋体" pitchFamily="2" charset="-122"/>
                <a:cs typeface="Arial" pitchFamily="34" charset="0"/>
              </a:rPr>
              <a:t>m</a:t>
            </a:r>
            <a:r>
              <a:rPr lang="en-US" dirty="0" smtClean="0">
                <a:solidFill>
                  <a:schemeClr val="tx1"/>
                </a:solidFill>
                <a:effectLst>
                  <a:outerShdw blurRad="38100" dist="38100" dir="2700000" algn="tl">
                    <a:srgbClr val="000000">
                      <a:alpha val="43137"/>
                    </a:srgbClr>
                  </a:outerShdw>
                </a:effectLst>
                <a:latin typeface="Arial" pitchFamily="34" charset="0"/>
                <a:cs typeface="Arial" pitchFamily="34" charset="0"/>
              </a:rPr>
              <a:t>alaria,</a:t>
            </a:r>
            <a:r>
              <a:rPr lang="en-US" altLang="zh-CN" dirty="0" smtClean="0">
                <a:solidFill>
                  <a:schemeClr val="tx1"/>
                </a:solidFill>
                <a:effectLst>
                  <a:outerShdw blurRad="38100" dist="38100" dir="2700000" algn="tl">
                    <a:srgbClr val="000000">
                      <a:alpha val="43137"/>
                    </a:srgbClr>
                  </a:outerShdw>
                </a:effectLst>
                <a:latin typeface="Arial" pitchFamily="34" charset="0"/>
                <a:ea typeface="宋体" pitchFamily="2" charset="-122"/>
                <a:cs typeface="Arial" pitchFamily="34" charset="0"/>
              </a:rPr>
              <a:t> d</a:t>
            </a:r>
            <a:r>
              <a:rPr lang="en-US" dirty="0" smtClean="0">
                <a:solidFill>
                  <a:schemeClr val="tx1"/>
                </a:solidFill>
                <a:effectLst>
                  <a:outerShdw blurRad="38100" dist="38100" dir="2700000" algn="tl">
                    <a:srgbClr val="000000">
                      <a:alpha val="43137"/>
                    </a:srgbClr>
                  </a:outerShdw>
                </a:effectLst>
                <a:latin typeface="Arial" pitchFamily="34" charset="0"/>
                <a:cs typeface="Arial" pitchFamily="34" charset="0"/>
              </a:rPr>
              <a:t>rug</a:t>
            </a:r>
            <a:endParaRPr lang="en-US" dirty="0">
              <a:solidFill>
                <a:schemeClr val="tx1"/>
              </a:solidFill>
              <a:effectLst>
                <a:outerShdw blurRad="38100" dist="38100" dir="2700000" algn="tl">
                  <a:srgbClr val="000000">
                    <a:alpha val="43137"/>
                  </a:srgbClr>
                </a:outerShdw>
              </a:effectLst>
              <a:latin typeface="Arial" pitchFamily="34" charset="0"/>
              <a:cs typeface="Arial" pitchFamily="34" charset="0"/>
            </a:endParaRPr>
          </a:p>
          <a:p>
            <a:pPr marL="609600" indent="-609600">
              <a:buFont typeface="Wingdings" pitchFamily="2" charset="2"/>
              <a:buNone/>
            </a:pPr>
            <a:r>
              <a:rPr lang="en-US" altLang="zh-CN" dirty="0">
                <a:solidFill>
                  <a:schemeClr val="tx1"/>
                </a:solidFill>
                <a:effectLst>
                  <a:outerShdw blurRad="38100" dist="38100" dir="2700000" algn="tl">
                    <a:srgbClr val="000000">
                      <a:alpha val="43137"/>
                    </a:srgbClr>
                  </a:outerShdw>
                </a:effectLst>
                <a:latin typeface="Arial" pitchFamily="34" charset="0"/>
                <a:ea typeface="宋体" pitchFamily="2" charset="-122"/>
                <a:cs typeface="Arial" pitchFamily="34" charset="0"/>
              </a:rPr>
              <a:t>3</a:t>
            </a:r>
            <a:r>
              <a:rPr lang="zh-CN" altLang="en-US" dirty="0">
                <a:solidFill>
                  <a:schemeClr val="tx1"/>
                </a:solidFill>
                <a:effectLst>
                  <a:outerShdw blurRad="38100" dist="38100" dir="2700000" algn="tl">
                    <a:srgbClr val="000000">
                      <a:alpha val="43137"/>
                    </a:srgbClr>
                  </a:outerShdw>
                </a:effectLst>
                <a:latin typeface="Arial" pitchFamily="34" charset="0"/>
                <a:ea typeface="宋体" pitchFamily="2" charset="-122"/>
                <a:cs typeface="Arial" pitchFamily="34" charset="0"/>
              </a:rPr>
              <a:t>。</a:t>
            </a:r>
            <a:r>
              <a:rPr lang="en-US" altLang="zh-CN" dirty="0">
                <a:solidFill>
                  <a:schemeClr val="tx1"/>
                </a:solidFill>
                <a:effectLst>
                  <a:outerShdw blurRad="38100" dist="38100" dir="2700000" algn="tl">
                    <a:srgbClr val="000000">
                      <a:alpha val="43137"/>
                    </a:srgbClr>
                  </a:outerShdw>
                </a:effectLst>
                <a:latin typeface="Arial" pitchFamily="34" charset="0"/>
                <a:ea typeface="宋体" pitchFamily="2" charset="-122"/>
                <a:cs typeface="Arial" pitchFamily="34" charset="0"/>
              </a:rPr>
              <a:t>Pattern</a:t>
            </a:r>
            <a:r>
              <a:rPr lang="en-US" dirty="0">
                <a:solidFill>
                  <a:schemeClr val="tx1"/>
                </a:solidFill>
                <a:effectLst>
                  <a:outerShdw blurRad="38100" dist="38100" dir="2700000" algn="tl">
                    <a:srgbClr val="000000">
                      <a:alpha val="43137"/>
                    </a:srgbClr>
                  </a:outerShdw>
                </a:effectLst>
                <a:latin typeface="Arial" pitchFamily="34" charset="0"/>
                <a:cs typeface="Arial" pitchFamily="34" charset="0"/>
              </a:rPr>
              <a:t>			</a:t>
            </a:r>
          </a:p>
          <a:p>
            <a:pPr lvl="1"/>
            <a:r>
              <a:rPr lang="en-US" dirty="0" smtClean="0">
                <a:solidFill>
                  <a:schemeClr val="tx1"/>
                </a:solidFill>
                <a:effectLst>
                  <a:outerShdw blurRad="38100" dist="38100" dir="2700000" algn="tl">
                    <a:srgbClr val="000000">
                      <a:alpha val="43137"/>
                    </a:srgbClr>
                  </a:outerShdw>
                </a:effectLst>
                <a:latin typeface="Arial" pitchFamily="34" charset="0"/>
                <a:cs typeface="Arial" pitchFamily="34" charset="0"/>
              </a:rPr>
              <a:t>sustained/persistent</a:t>
            </a:r>
            <a:r>
              <a:rPr lang="en-US" altLang="zh-CN" dirty="0">
                <a:solidFill>
                  <a:schemeClr val="tx1"/>
                </a:solidFill>
                <a:effectLst>
                  <a:outerShdw blurRad="38100" dist="38100" dir="2700000" algn="tl">
                    <a:srgbClr val="000000">
                      <a:alpha val="43137"/>
                    </a:srgbClr>
                  </a:outerShdw>
                </a:effectLst>
                <a:latin typeface="Arial" pitchFamily="34" charset="0"/>
                <a:ea typeface="宋体" pitchFamily="2" charset="-122"/>
                <a:cs typeface="Arial" pitchFamily="34" charset="0"/>
              </a:rPr>
              <a:t>: </a:t>
            </a:r>
            <a:r>
              <a:rPr lang="en-US" altLang="zh-CN" dirty="0" err="1">
                <a:solidFill>
                  <a:schemeClr val="tx1"/>
                </a:solidFill>
                <a:effectLst>
                  <a:outerShdw blurRad="38100" dist="38100" dir="2700000" algn="tl">
                    <a:srgbClr val="000000">
                      <a:alpha val="43137"/>
                    </a:srgbClr>
                  </a:outerShdw>
                </a:effectLst>
                <a:latin typeface="Arial" pitchFamily="34" charset="0"/>
                <a:ea typeface="宋体" pitchFamily="2" charset="-122"/>
                <a:cs typeface="Arial" pitchFamily="34" charset="0"/>
              </a:rPr>
              <a:t>T</a:t>
            </a:r>
            <a:r>
              <a:rPr lang="en-US" dirty="0" err="1">
                <a:solidFill>
                  <a:schemeClr val="tx1"/>
                </a:solidFill>
                <a:effectLst>
                  <a:outerShdw blurRad="38100" dist="38100" dir="2700000" algn="tl">
                    <a:srgbClr val="000000">
                      <a:alpha val="43137"/>
                    </a:srgbClr>
                  </a:outerShdw>
                </a:effectLst>
                <a:latin typeface="Arial" pitchFamily="34" charset="0"/>
                <a:ea typeface="宋体" pitchFamily="2" charset="-122"/>
                <a:cs typeface="Arial" pitchFamily="34" charset="0"/>
              </a:rPr>
              <a:t>hyphoid</a:t>
            </a:r>
            <a:r>
              <a:rPr lang="en-US" dirty="0">
                <a:solidFill>
                  <a:schemeClr val="tx1"/>
                </a:solidFill>
                <a:effectLst>
                  <a:outerShdw blurRad="38100" dist="38100" dir="2700000" algn="tl">
                    <a:srgbClr val="000000">
                      <a:alpha val="43137"/>
                    </a:srgbClr>
                  </a:outerShdw>
                </a:effectLst>
                <a:latin typeface="Arial" pitchFamily="34" charset="0"/>
                <a:ea typeface="宋体" pitchFamily="2" charset="-122"/>
                <a:cs typeface="Arial" pitchFamily="34" charset="0"/>
              </a:rPr>
              <a:t> fever,</a:t>
            </a:r>
            <a:r>
              <a:rPr lang="en-US" altLang="zh-CN" dirty="0">
                <a:solidFill>
                  <a:schemeClr val="tx1"/>
                </a:solidFill>
                <a:effectLst>
                  <a:outerShdw blurRad="38100" dist="38100" dir="2700000" algn="tl">
                    <a:srgbClr val="000000">
                      <a:alpha val="43137"/>
                    </a:srgbClr>
                  </a:outerShdw>
                </a:effectLst>
                <a:latin typeface="Arial" pitchFamily="34" charset="0"/>
                <a:ea typeface="宋体" pitchFamily="2" charset="-122"/>
                <a:cs typeface="Arial" pitchFamily="34" charset="0"/>
              </a:rPr>
              <a:t> drugs</a:t>
            </a:r>
            <a:endParaRPr lang="en-US" dirty="0">
              <a:solidFill>
                <a:schemeClr val="tx1"/>
              </a:solidFill>
              <a:effectLst>
                <a:outerShdw blurRad="38100" dist="38100" dir="2700000" algn="tl">
                  <a:srgbClr val="000000">
                    <a:alpha val="43137"/>
                  </a:srgbClr>
                </a:outerShdw>
              </a:effectLst>
              <a:latin typeface="Arial" pitchFamily="34" charset="0"/>
              <a:ea typeface="宋体" pitchFamily="2" charset="-122"/>
              <a:cs typeface="Arial" pitchFamily="34" charset="0"/>
            </a:endParaRPr>
          </a:p>
        </p:txBody>
      </p:sp>
    </p:spTree>
    <p:extLst>
      <p:ext uri="{BB962C8B-B14F-4D97-AF65-F5344CB8AC3E}">
        <p14:creationId xmlns="" xmlns:p14="http://schemas.microsoft.com/office/powerpoint/2010/main" val="3731959276"/>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MY">
              <a:solidFill>
                <a:schemeClr val="tx1"/>
              </a:solidFill>
            </a:endParaRPr>
          </a:p>
        </p:txBody>
      </p:sp>
      <p:sp>
        <p:nvSpPr>
          <p:cNvPr id="20482" name="Rectangle 2"/>
          <p:cNvSpPr>
            <a:spLocks noGrp="1" noChangeArrowheads="1"/>
          </p:cNvSpPr>
          <p:nvPr>
            <p:ph sz="quarter" idx="1"/>
          </p:nvPr>
        </p:nvSpPr>
        <p:spPr/>
        <p:txBody>
          <a:bodyPr>
            <a:normAutofit fontScale="92500" lnSpcReduction="10000"/>
          </a:bodyPr>
          <a:lstStyle/>
          <a:p>
            <a:pPr lvl="1">
              <a:tabLst>
                <a:tab pos="225425" algn="l"/>
              </a:tabLst>
            </a:pPr>
            <a:r>
              <a:rPr lang="en-US" sz="2500" dirty="0" smtClean="0">
                <a:solidFill>
                  <a:schemeClr val="tx1"/>
                </a:solidFill>
                <a:effectLst>
                  <a:outerShdw blurRad="38100" dist="38100" dir="2700000" algn="tl">
                    <a:srgbClr val="000000">
                      <a:alpha val="43137"/>
                    </a:srgbClr>
                  </a:outerShdw>
                </a:effectLst>
                <a:latin typeface="Arial" pitchFamily="34" charset="0"/>
                <a:cs typeface="Arial" pitchFamily="34" charset="0"/>
              </a:rPr>
              <a:t>intermittent fever</a:t>
            </a:r>
            <a:r>
              <a:rPr lang="en-US" altLang="zh-CN" sz="2500" dirty="0" smtClean="0">
                <a:solidFill>
                  <a:schemeClr val="tx1"/>
                </a:solidFill>
                <a:effectLst>
                  <a:outerShdw blurRad="38100" dist="38100" dir="2700000" algn="tl">
                    <a:srgbClr val="000000">
                      <a:alpha val="43137"/>
                    </a:srgbClr>
                  </a:outerShdw>
                </a:effectLst>
                <a:latin typeface="Arial" pitchFamily="34" charset="0"/>
                <a:ea typeface="宋体" pitchFamily="2" charset="-122"/>
                <a:cs typeface="Arial" pitchFamily="34" charset="0"/>
              </a:rPr>
              <a:t>:</a:t>
            </a:r>
            <a:endParaRPr lang="en-US" altLang="zh-CN" sz="2500" dirty="0">
              <a:solidFill>
                <a:schemeClr val="tx1"/>
              </a:solidFill>
              <a:effectLst>
                <a:outerShdw blurRad="38100" dist="38100" dir="2700000" algn="tl">
                  <a:srgbClr val="000000">
                    <a:alpha val="43137"/>
                  </a:srgbClr>
                </a:outerShdw>
              </a:effectLst>
              <a:latin typeface="Arial" pitchFamily="34" charset="0"/>
              <a:ea typeface="宋体" pitchFamily="2" charset="-122"/>
              <a:cs typeface="Arial" pitchFamily="34" charset="0"/>
            </a:endParaRPr>
          </a:p>
          <a:p>
            <a:pPr marL="819785" lvl="2" indent="-225425">
              <a:tabLst>
                <a:tab pos="225425" algn="l"/>
              </a:tabLst>
            </a:pPr>
            <a:r>
              <a:rPr lang="en-US" altLang="zh-CN" sz="2200" dirty="0">
                <a:solidFill>
                  <a:schemeClr val="tx1"/>
                </a:solidFill>
                <a:effectLst>
                  <a:outerShdw blurRad="38100" dist="38100" dir="2700000" algn="tl">
                    <a:srgbClr val="000000">
                      <a:alpha val="43137"/>
                    </a:srgbClr>
                  </a:outerShdw>
                </a:effectLst>
                <a:latin typeface="Arial" pitchFamily="34" charset="0"/>
                <a:ea typeface="宋体" pitchFamily="2" charset="-122"/>
                <a:cs typeface="Arial" pitchFamily="34" charset="0"/>
              </a:rPr>
              <a:t>Daily spikes: Abscess, TB, </a:t>
            </a:r>
            <a:r>
              <a:rPr lang="en-US" altLang="zh-CN" sz="2200" dirty="0" err="1">
                <a:solidFill>
                  <a:schemeClr val="tx1"/>
                </a:solidFill>
                <a:effectLst>
                  <a:outerShdw blurRad="38100" dist="38100" dir="2700000" algn="tl">
                    <a:srgbClr val="000000">
                      <a:alpha val="43137"/>
                    </a:srgbClr>
                  </a:outerShdw>
                </a:effectLst>
                <a:latin typeface="Arial" pitchFamily="34" charset="0"/>
                <a:ea typeface="宋体" pitchFamily="2" charset="-122"/>
                <a:cs typeface="Arial" pitchFamily="34" charset="0"/>
              </a:rPr>
              <a:t>Schistosomiasis</a:t>
            </a:r>
            <a:endParaRPr lang="en-US" altLang="zh-CN" sz="2200" dirty="0">
              <a:solidFill>
                <a:schemeClr val="tx1"/>
              </a:solidFill>
              <a:effectLst>
                <a:outerShdw blurRad="38100" dist="38100" dir="2700000" algn="tl">
                  <a:srgbClr val="000000">
                    <a:alpha val="43137"/>
                  </a:srgbClr>
                </a:outerShdw>
              </a:effectLst>
              <a:latin typeface="Arial" pitchFamily="34" charset="0"/>
              <a:ea typeface="宋体" pitchFamily="2" charset="-122"/>
              <a:cs typeface="Arial" pitchFamily="34" charset="0"/>
            </a:endParaRPr>
          </a:p>
          <a:p>
            <a:pPr marL="819785" lvl="2" indent="-225425">
              <a:tabLst>
                <a:tab pos="225425" algn="l"/>
              </a:tabLst>
            </a:pPr>
            <a:r>
              <a:rPr lang="en-US" altLang="zh-CN" sz="2200" dirty="0">
                <a:solidFill>
                  <a:schemeClr val="tx1"/>
                </a:solidFill>
                <a:effectLst>
                  <a:outerShdw blurRad="38100" dist="38100" dir="2700000" algn="tl">
                    <a:srgbClr val="000000">
                      <a:alpha val="43137"/>
                    </a:srgbClr>
                  </a:outerShdw>
                </a:effectLst>
                <a:latin typeface="Arial" pitchFamily="34" charset="0"/>
                <a:ea typeface="宋体" pitchFamily="2" charset="-122"/>
                <a:cs typeface="Arial" pitchFamily="34" charset="0"/>
              </a:rPr>
              <a:t>Twice-daily spikes: </a:t>
            </a:r>
            <a:r>
              <a:rPr lang="en-US" altLang="zh-CN" sz="2200" dirty="0" err="1">
                <a:solidFill>
                  <a:schemeClr val="tx1"/>
                </a:solidFill>
                <a:effectLst>
                  <a:outerShdw blurRad="38100" dist="38100" dir="2700000" algn="tl">
                    <a:srgbClr val="000000">
                      <a:alpha val="43137"/>
                    </a:srgbClr>
                  </a:outerShdw>
                </a:effectLst>
                <a:latin typeface="Arial" pitchFamily="34" charset="0"/>
                <a:ea typeface="宋体" pitchFamily="2" charset="-122"/>
                <a:cs typeface="Arial" pitchFamily="34" charset="0"/>
              </a:rPr>
              <a:t>Leishmaniasis</a:t>
            </a:r>
            <a:endParaRPr lang="en-US" altLang="zh-CN" sz="2200" dirty="0">
              <a:solidFill>
                <a:schemeClr val="tx1"/>
              </a:solidFill>
              <a:effectLst>
                <a:outerShdw blurRad="38100" dist="38100" dir="2700000" algn="tl">
                  <a:srgbClr val="000000">
                    <a:alpha val="43137"/>
                  </a:srgbClr>
                </a:outerShdw>
              </a:effectLst>
              <a:latin typeface="Arial" pitchFamily="34" charset="0"/>
              <a:ea typeface="宋体" pitchFamily="2" charset="-122"/>
              <a:cs typeface="Arial" pitchFamily="34" charset="0"/>
            </a:endParaRPr>
          </a:p>
          <a:p>
            <a:pPr marL="819785" lvl="2" indent="-225425">
              <a:tabLst>
                <a:tab pos="225425" algn="l"/>
              </a:tabLst>
            </a:pPr>
            <a:r>
              <a:rPr lang="en-US" altLang="zh-CN" sz="2200" dirty="0">
                <a:solidFill>
                  <a:schemeClr val="tx1"/>
                </a:solidFill>
                <a:effectLst>
                  <a:outerShdw blurRad="38100" dist="38100" dir="2700000" algn="tl">
                    <a:srgbClr val="000000">
                      <a:alpha val="43137"/>
                    </a:srgbClr>
                  </a:outerShdw>
                </a:effectLst>
                <a:latin typeface="Arial" pitchFamily="34" charset="0"/>
                <a:ea typeface="宋体" pitchFamily="2" charset="-122"/>
                <a:cs typeface="Arial" pitchFamily="34" charset="0"/>
              </a:rPr>
              <a:t>Saddleback fever: Leptospirosis, </a:t>
            </a:r>
            <a:r>
              <a:rPr lang="en-US" altLang="zh-CN" sz="2200" dirty="0" err="1">
                <a:solidFill>
                  <a:schemeClr val="tx1"/>
                </a:solidFill>
                <a:effectLst>
                  <a:outerShdw blurRad="38100" dist="38100" dir="2700000" algn="tl">
                    <a:srgbClr val="000000">
                      <a:alpha val="43137"/>
                    </a:srgbClr>
                  </a:outerShdw>
                </a:effectLst>
                <a:latin typeface="Arial" pitchFamily="34" charset="0"/>
                <a:ea typeface="宋体" pitchFamily="2" charset="-122"/>
                <a:cs typeface="Arial" pitchFamily="34" charset="0"/>
              </a:rPr>
              <a:t>dengue,borrelia</a:t>
            </a:r>
            <a:r>
              <a:rPr lang="en-US" altLang="zh-CN" sz="2200" dirty="0">
                <a:solidFill>
                  <a:schemeClr val="tx1"/>
                </a:solidFill>
                <a:effectLst>
                  <a:outerShdw blurRad="38100" dist="38100" dir="2700000" algn="tl">
                    <a:srgbClr val="000000">
                      <a:alpha val="43137"/>
                    </a:srgbClr>
                  </a:outerShdw>
                </a:effectLst>
                <a:latin typeface="Arial" pitchFamily="34" charset="0"/>
                <a:ea typeface="宋体" pitchFamily="2" charset="-122"/>
                <a:cs typeface="Arial" pitchFamily="34" charset="0"/>
              </a:rPr>
              <a:t>  </a:t>
            </a:r>
            <a:endParaRPr lang="en-US" sz="2200" dirty="0">
              <a:solidFill>
                <a:schemeClr val="tx1"/>
              </a:solidFill>
              <a:effectLst>
                <a:outerShdw blurRad="38100" dist="38100" dir="2700000" algn="tl">
                  <a:srgbClr val="000000">
                    <a:alpha val="43137"/>
                  </a:srgbClr>
                </a:outerShdw>
              </a:effectLst>
              <a:latin typeface="Arial" pitchFamily="34" charset="0"/>
              <a:cs typeface="Arial" pitchFamily="34" charset="0"/>
            </a:endParaRPr>
          </a:p>
          <a:p>
            <a:pPr lvl="1">
              <a:tabLst>
                <a:tab pos="225425" algn="l"/>
              </a:tabLst>
            </a:pPr>
            <a:r>
              <a:rPr lang="en-US" altLang="zh-CN" sz="2500" dirty="0" smtClean="0">
                <a:solidFill>
                  <a:schemeClr val="tx1"/>
                </a:solidFill>
                <a:effectLst>
                  <a:outerShdw blurRad="38100" dist="38100" dir="2700000" algn="tl">
                    <a:srgbClr val="000000">
                      <a:alpha val="43137"/>
                    </a:srgbClr>
                  </a:outerShdw>
                </a:effectLst>
                <a:latin typeface="Arial" pitchFamily="34" charset="0"/>
                <a:ea typeface="宋体" pitchFamily="2" charset="-122"/>
                <a:cs typeface="Arial" pitchFamily="34" charset="0"/>
              </a:rPr>
              <a:t>-</a:t>
            </a:r>
            <a:r>
              <a:rPr lang="en-US" sz="2500" dirty="0" smtClean="0">
                <a:solidFill>
                  <a:schemeClr val="tx1"/>
                </a:solidFill>
                <a:effectLst>
                  <a:outerShdw blurRad="38100" dist="38100" dir="2700000" algn="tl">
                    <a:srgbClr val="000000">
                      <a:alpha val="43137"/>
                    </a:srgbClr>
                  </a:outerShdw>
                </a:effectLst>
                <a:latin typeface="Arial" pitchFamily="34" charset="0"/>
                <a:cs typeface="Arial" pitchFamily="34" charset="0"/>
              </a:rPr>
              <a:t>relapsing/ recurrent </a:t>
            </a:r>
            <a:r>
              <a:rPr lang="en-US" altLang="zh-CN" sz="2500" dirty="0" smtClean="0">
                <a:solidFill>
                  <a:schemeClr val="tx1"/>
                </a:solidFill>
                <a:effectLst>
                  <a:outerShdw blurRad="38100" dist="38100" dir="2700000" algn="tl">
                    <a:srgbClr val="000000">
                      <a:alpha val="43137"/>
                    </a:srgbClr>
                  </a:outerShdw>
                </a:effectLst>
                <a:latin typeface="Arial" pitchFamily="34" charset="0"/>
                <a:ea typeface="宋体" pitchFamily="2" charset="-122"/>
                <a:cs typeface="Arial" pitchFamily="34" charset="0"/>
              </a:rPr>
              <a:t>fever: Non-falciparum</a:t>
            </a:r>
            <a:r>
              <a:rPr lang="en-US" sz="2500" dirty="0" smtClean="0">
                <a:solidFill>
                  <a:schemeClr val="tx1"/>
                </a:solidFill>
                <a:effectLst>
                  <a:outerShdw blurRad="38100" dist="38100" dir="2700000" algn="tl">
                    <a:srgbClr val="000000">
                      <a:alpha val="43137"/>
                    </a:srgbClr>
                  </a:outerShdw>
                </a:effectLst>
                <a:latin typeface="Arial" pitchFamily="34" charset="0"/>
                <a:cs typeface="Arial" pitchFamily="34" charset="0"/>
              </a:rPr>
              <a:t> malaria, Brucellosis, Hodgkin’s lymphoma</a:t>
            </a:r>
            <a:endParaRPr lang="en-US" sz="2500" dirty="0">
              <a:solidFill>
                <a:schemeClr val="tx1"/>
              </a:solidFill>
              <a:effectLst>
                <a:outerShdw blurRad="38100" dist="38100" dir="2700000" algn="tl">
                  <a:srgbClr val="000000">
                    <a:alpha val="43137"/>
                  </a:srgbClr>
                </a:outerShdw>
              </a:effectLst>
              <a:latin typeface="Arial" pitchFamily="34" charset="0"/>
              <a:cs typeface="Arial" pitchFamily="34" charset="0"/>
            </a:endParaRPr>
          </a:p>
          <a:p>
            <a:pPr marL="225425" indent="-225425">
              <a:buFont typeface="Wingdings" pitchFamily="2" charset="2"/>
              <a:buNone/>
              <a:tabLst>
                <a:tab pos="225425" algn="l"/>
              </a:tabLst>
            </a:pPr>
            <a:endParaRPr lang="en-US" sz="2800" dirty="0">
              <a:solidFill>
                <a:schemeClr val="tx1"/>
              </a:solidFill>
              <a:effectLst>
                <a:outerShdw blurRad="38100" dist="38100" dir="2700000" algn="tl">
                  <a:srgbClr val="000000">
                    <a:alpha val="43137"/>
                  </a:srgbClr>
                </a:outerShdw>
              </a:effectLst>
              <a:latin typeface="Arial" pitchFamily="34" charset="0"/>
              <a:cs typeface="Arial" pitchFamily="34" charset="0"/>
            </a:endParaRPr>
          </a:p>
          <a:p>
            <a:pPr marL="225425" indent="-225425">
              <a:buFont typeface="Wingdings" pitchFamily="2" charset="2"/>
              <a:buNone/>
              <a:tabLst>
                <a:tab pos="225425" algn="l"/>
              </a:tabLst>
            </a:pPr>
            <a:r>
              <a:rPr lang="en-US" altLang="zh-CN" sz="2800" dirty="0">
                <a:solidFill>
                  <a:schemeClr val="tx1"/>
                </a:solidFill>
                <a:effectLst>
                  <a:outerShdw blurRad="38100" dist="38100" dir="2700000" algn="tl">
                    <a:srgbClr val="000000">
                      <a:alpha val="43137"/>
                    </a:srgbClr>
                  </a:outerShdw>
                </a:effectLst>
                <a:latin typeface="Arial" pitchFamily="34" charset="0"/>
                <a:ea typeface="宋体" pitchFamily="2" charset="-122"/>
                <a:cs typeface="Arial" pitchFamily="34" charset="0"/>
              </a:rPr>
              <a:t>4</a:t>
            </a:r>
            <a:r>
              <a:rPr lang="zh-CN" altLang="en-US" sz="2800" dirty="0">
                <a:solidFill>
                  <a:schemeClr val="tx1"/>
                </a:solidFill>
                <a:effectLst>
                  <a:outerShdw blurRad="38100" dist="38100" dir="2700000" algn="tl">
                    <a:srgbClr val="000000">
                      <a:alpha val="43137"/>
                    </a:srgbClr>
                  </a:outerShdw>
                </a:effectLst>
                <a:latin typeface="Arial" pitchFamily="34" charset="0"/>
                <a:ea typeface="宋体" pitchFamily="2" charset="-122"/>
                <a:cs typeface="Arial" pitchFamily="34" charset="0"/>
              </a:rPr>
              <a:t>。</a:t>
            </a:r>
            <a:r>
              <a:rPr lang="en-US" altLang="zh-CN" sz="2800" dirty="0">
                <a:solidFill>
                  <a:schemeClr val="tx1"/>
                </a:solidFill>
                <a:effectLst>
                  <a:outerShdw blurRad="38100" dist="38100" dir="2700000" algn="tl">
                    <a:srgbClr val="000000">
                      <a:alpha val="43137"/>
                    </a:srgbClr>
                  </a:outerShdw>
                </a:effectLst>
                <a:latin typeface="Arial" pitchFamily="34" charset="0"/>
                <a:ea typeface="宋体" pitchFamily="2" charset="-122"/>
                <a:cs typeface="Arial" pitchFamily="34" charset="0"/>
              </a:rPr>
              <a:t>Antecedents</a:t>
            </a:r>
          </a:p>
          <a:p>
            <a:pPr marL="225425" indent="-225425">
              <a:buFont typeface="Wingdings" pitchFamily="2" charset="2"/>
              <a:buNone/>
              <a:tabLst>
                <a:tab pos="225425" algn="l"/>
              </a:tabLst>
            </a:pPr>
            <a:r>
              <a:rPr lang="en-US" sz="2800" dirty="0">
                <a:solidFill>
                  <a:schemeClr val="tx1"/>
                </a:solidFill>
                <a:effectLst>
                  <a:outerShdw blurRad="38100" dist="38100" dir="2700000" algn="tl">
                    <a:srgbClr val="000000">
                      <a:alpha val="43137"/>
                    </a:srgbClr>
                  </a:outerShdw>
                </a:effectLst>
                <a:latin typeface="Arial" pitchFamily="34" charset="0"/>
                <a:cs typeface="Arial" pitchFamily="34" charset="0"/>
              </a:rPr>
              <a:t>- prior to onset of </a:t>
            </a:r>
            <a:r>
              <a:rPr lang="en-US" altLang="zh-CN" sz="2800" dirty="0">
                <a:solidFill>
                  <a:schemeClr val="tx1"/>
                </a:solidFill>
                <a:effectLst>
                  <a:outerShdw blurRad="38100" dist="38100" dir="2700000" algn="tl">
                    <a:srgbClr val="000000">
                      <a:alpha val="43137"/>
                    </a:srgbClr>
                  </a:outerShdw>
                </a:effectLst>
                <a:latin typeface="Arial" pitchFamily="34" charset="0"/>
                <a:ea typeface="宋体" pitchFamily="2" charset="-122"/>
                <a:cs typeface="Arial" pitchFamily="34" charset="0"/>
              </a:rPr>
              <a:t>fever: </a:t>
            </a:r>
          </a:p>
          <a:p>
            <a:pPr marL="545465" lvl="1" indent="-225425">
              <a:tabLst>
                <a:tab pos="225425" algn="l"/>
              </a:tabLst>
            </a:pPr>
            <a:r>
              <a:rPr lang="en-US" altLang="zh-CN" sz="2500" dirty="0">
                <a:solidFill>
                  <a:schemeClr val="tx1"/>
                </a:solidFill>
                <a:effectLst>
                  <a:outerShdw blurRad="38100" dist="38100" dir="2700000" algn="tl">
                    <a:srgbClr val="000000">
                      <a:alpha val="43137"/>
                    </a:srgbClr>
                  </a:outerShdw>
                </a:effectLst>
                <a:latin typeface="Arial" pitchFamily="34" charset="0"/>
                <a:ea typeface="宋体" pitchFamily="2" charset="-122"/>
                <a:cs typeface="Arial" pitchFamily="34" charset="0"/>
              </a:rPr>
              <a:t>dental</a:t>
            </a:r>
            <a:r>
              <a:rPr lang="en-US" sz="2500" dirty="0">
                <a:solidFill>
                  <a:schemeClr val="tx1"/>
                </a:solidFill>
                <a:effectLst>
                  <a:outerShdw blurRad="38100" dist="38100" dir="2700000" algn="tl">
                    <a:srgbClr val="000000">
                      <a:alpha val="43137"/>
                    </a:srgbClr>
                  </a:outerShdw>
                </a:effectLst>
                <a:latin typeface="Arial" pitchFamily="34" charset="0"/>
                <a:cs typeface="Arial" pitchFamily="34" charset="0"/>
              </a:rPr>
              <a:t> extraction</a:t>
            </a:r>
            <a:r>
              <a:rPr lang="en-US" altLang="zh-CN" sz="2500" dirty="0">
                <a:solidFill>
                  <a:schemeClr val="tx1"/>
                </a:solidFill>
                <a:effectLst>
                  <a:outerShdw blurRad="38100" dist="38100" dir="2700000" algn="tl">
                    <a:srgbClr val="000000">
                      <a:alpha val="43137"/>
                    </a:srgbClr>
                  </a:outerShdw>
                </a:effectLst>
                <a:latin typeface="Arial" pitchFamily="34" charset="0"/>
                <a:ea typeface="宋体" pitchFamily="2" charset="-122"/>
                <a:cs typeface="Arial" pitchFamily="34" charset="0"/>
              </a:rPr>
              <a:t>: Infective endocarditis</a:t>
            </a:r>
          </a:p>
          <a:p>
            <a:pPr marL="545465" lvl="1" indent="-225425">
              <a:tabLst>
                <a:tab pos="225425" algn="l"/>
              </a:tabLst>
            </a:pPr>
            <a:r>
              <a:rPr lang="en-US" altLang="zh-CN" sz="2500" dirty="0">
                <a:solidFill>
                  <a:schemeClr val="tx1"/>
                </a:solidFill>
                <a:effectLst>
                  <a:outerShdw blurRad="38100" dist="38100" dir="2700000" algn="tl">
                    <a:srgbClr val="000000">
                      <a:alpha val="43137"/>
                    </a:srgbClr>
                  </a:outerShdw>
                </a:effectLst>
                <a:latin typeface="Arial" pitchFamily="34" charset="0"/>
                <a:ea typeface="宋体" pitchFamily="2" charset="-122"/>
                <a:cs typeface="Arial" pitchFamily="34" charset="0"/>
              </a:rPr>
              <a:t>Urinary </a:t>
            </a:r>
            <a:r>
              <a:rPr lang="en-US" altLang="zh-CN" sz="2500" dirty="0" err="1">
                <a:solidFill>
                  <a:schemeClr val="tx1"/>
                </a:solidFill>
                <a:effectLst>
                  <a:outerShdw blurRad="38100" dist="38100" dir="2700000" algn="tl">
                    <a:srgbClr val="000000">
                      <a:alpha val="43137"/>
                    </a:srgbClr>
                  </a:outerShdw>
                </a:effectLst>
                <a:latin typeface="Arial" pitchFamily="34" charset="0"/>
                <a:ea typeface="宋体" pitchFamily="2" charset="-122"/>
                <a:cs typeface="Arial" pitchFamily="34" charset="0"/>
              </a:rPr>
              <a:t>catherization</a:t>
            </a:r>
            <a:r>
              <a:rPr lang="en-US" altLang="zh-CN" sz="2500" dirty="0">
                <a:solidFill>
                  <a:schemeClr val="tx1"/>
                </a:solidFill>
                <a:effectLst>
                  <a:outerShdw blurRad="38100" dist="38100" dir="2700000" algn="tl">
                    <a:srgbClr val="000000">
                      <a:alpha val="43137"/>
                    </a:srgbClr>
                  </a:outerShdw>
                </a:effectLst>
                <a:latin typeface="Arial" pitchFamily="34" charset="0"/>
                <a:ea typeface="宋体" pitchFamily="2" charset="-122"/>
                <a:cs typeface="Arial" pitchFamily="34" charset="0"/>
              </a:rPr>
              <a:t>: UTI, bacteremia.</a:t>
            </a:r>
            <a:r>
              <a:rPr lang="en-US" sz="2500" dirty="0">
                <a:solidFill>
                  <a:schemeClr val="tx1"/>
                </a:solidFill>
                <a:effectLst>
                  <a:outerShdw blurRad="38100" dist="38100" dir="2700000" algn="tl">
                    <a:srgbClr val="000000">
                      <a:alpha val="43137"/>
                    </a:srgbClr>
                  </a:outerShdw>
                </a:effectLst>
                <a:latin typeface="Arial" pitchFamily="34" charset="0"/>
                <a:cs typeface="Arial" pitchFamily="34" charset="0"/>
              </a:rPr>
              <a:t> </a:t>
            </a:r>
          </a:p>
          <a:p>
            <a:pPr marL="225425" indent="-225425">
              <a:buFont typeface="Wingdings" pitchFamily="2" charset="2"/>
              <a:buNone/>
              <a:tabLst>
                <a:tab pos="225425" algn="l"/>
              </a:tabLst>
            </a:pPr>
            <a:endParaRPr lang="en-US" sz="2800" dirty="0">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 xmlns:p14="http://schemas.microsoft.com/office/powerpoint/2010/main" val="3756930140"/>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MY">
              <a:solidFill>
                <a:schemeClr val="tx1"/>
              </a:solidFill>
            </a:endParaRPr>
          </a:p>
        </p:txBody>
      </p:sp>
      <p:sp>
        <p:nvSpPr>
          <p:cNvPr id="21506" name="Rectangle 2"/>
          <p:cNvSpPr>
            <a:spLocks noGrp="1" noChangeArrowheads="1"/>
          </p:cNvSpPr>
          <p:nvPr>
            <p:ph sz="quarter" idx="1"/>
          </p:nvPr>
        </p:nvSpPr>
        <p:spPr/>
        <p:txBody>
          <a:bodyPr>
            <a:noAutofit/>
          </a:bodyPr>
          <a:lstStyle/>
          <a:p>
            <a:pPr marL="338138" indent="-338138">
              <a:lnSpc>
                <a:spcPct val="90000"/>
              </a:lnSpc>
              <a:buFont typeface="Wingdings" pitchFamily="2" charset="2"/>
              <a:buNone/>
              <a:tabLst>
                <a:tab pos="463550" algn="l"/>
              </a:tabLst>
            </a:pPr>
            <a:r>
              <a:rPr lang="en-US" altLang="zh-CN" sz="2000" dirty="0">
                <a:effectLst>
                  <a:outerShdw blurRad="38100" dist="38100" dir="2700000" algn="tl">
                    <a:srgbClr val="000000">
                      <a:alpha val="43137"/>
                    </a:srgbClr>
                  </a:outerShdw>
                </a:effectLst>
                <a:latin typeface="Arial" pitchFamily="34" charset="0"/>
                <a:ea typeface="宋体" pitchFamily="2" charset="-122"/>
                <a:cs typeface="Arial" pitchFamily="34" charset="0"/>
              </a:rPr>
              <a:t>5</a:t>
            </a:r>
            <a:r>
              <a:rPr lang="zh-CN" altLang="en-US" sz="2000" dirty="0">
                <a:effectLst>
                  <a:outerShdw blurRad="38100" dist="38100" dir="2700000" algn="tl">
                    <a:srgbClr val="000000">
                      <a:alpha val="43137"/>
                    </a:srgbClr>
                  </a:outerShdw>
                </a:effectLst>
                <a:latin typeface="Arial" pitchFamily="34" charset="0"/>
                <a:ea typeface="宋体" pitchFamily="2" charset="-122"/>
                <a:cs typeface="Arial" pitchFamily="34" charset="0"/>
              </a:rPr>
              <a:t>。</a:t>
            </a:r>
            <a:r>
              <a:rPr lang="en-US" altLang="zh-CN" sz="2000" dirty="0">
                <a:effectLst>
                  <a:outerShdw blurRad="38100" dist="38100" dir="2700000" algn="tl">
                    <a:srgbClr val="000000">
                      <a:alpha val="43137"/>
                    </a:srgbClr>
                  </a:outerShdw>
                </a:effectLst>
                <a:latin typeface="Arial" pitchFamily="34" charset="0"/>
                <a:ea typeface="宋体" pitchFamily="2" charset="-122"/>
                <a:cs typeface="Arial" pitchFamily="34" charset="0"/>
              </a:rPr>
              <a:t>Associated</a:t>
            </a:r>
            <a:r>
              <a:rPr lang="en-US" sz="2000" dirty="0">
                <a:effectLst>
                  <a:outerShdw blurRad="38100" dist="38100" dir="2700000" algn="tl">
                    <a:srgbClr val="000000">
                      <a:alpha val="43137"/>
                    </a:srgbClr>
                  </a:outerShdw>
                </a:effectLst>
                <a:latin typeface="Arial" pitchFamily="34" charset="0"/>
                <a:cs typeface="Arial" pitchFamily="34" charset="0"/>
              </a:rPr>
              <a:t> symptoms</a:t>
            </a:r>
          </a:p>
          <a:p>
            <a:pPr>
              <a:lnSpc>
                <a:spcPct val="90000"/>
              </a:lnSpc>
              <a:tabLst>
                <a:tab pos="463550" algn="l"/>
              </a:tabLst>
            </a:pPr>
            <a:r>
              <a:rPr lang="en-US" altLang="zh-CN" sz="2000" dirty="0" smtClean="0">
                <a:effectLst>
                  <a:outerShdw blurRad="38100" dist="38100" dir="2700000" algn="tl">
                    <a:srgbClr val="000000">
                      <a:alpha val="43137"/>
                    </a:srgbClr>
                  </a:outerShdw>
                </a:effectLst>
                <a:latin typeface="Arial" pitchFamily="34" charset="0"/>
                <a:ea typeface="宋体" pitchFamily="2" charset="-122"/>
                <a:cs typeface="Arial" pitchFamily="34" charset="0"/>
              </a:rPr>
              <a:t>C</a:t>
            </a:r>
            <a:r>
              <a:rPr lang="en-US" sz="2000" dirty="0" smtClean="0">
                <a:effectLst>
                  <a:outerShdw blurRad="38100" dist="38100" dir="2700000" algn="tl">
                    <a:srgbClr val="000000">
                      <a:alpha val="43137"/>
                    </a:srgbClr>
                  </a:outerShdw>
                </a:effectLst>
                <a:latin typeface="Arial" pitchFamily="34" charset="0"/>
                <a:cs typeface="Arial" pitchFamily="34" charset="0"/>
              </a:rPr>
              <a:t>hills </a:t>
            </a:r>
            <a:r>
              <a:rPr lang="en-US" sz="2000" dirty="0">
                <a:effectLst>
                  <a:outerShdw blurRad="38100" dist="38100" dir="2700000" algn="tl">
                    <a:srgbClr val="000000">
                      <a:alpha val="43137"/>
                    </a:srgbClr>
                  </a:outerShdw>
                </a:effectLst>
                <a:latin typeface="Arial" pitchFamily="34" charset="0"/>
                <a:cs typeface="Arial" pitchFamily="34" charset="0"/>
              </a:rPr>
              <a:t>&amp; rigors</a:t>
            </a:r>
            <a:endParaRPr lang="en-US" altLang="zh-CN" sz="2000" dirty="0">
              <a:effectLst>
                <a:outerShdw blurRad="38100" dist="38100" dir="2700000" algn="tl">
                  <a:srgbClr val="000000">
                    <a:alpha val="43137"/>
                  </a:srgbClr>
                </a:outerShdw>
              </a:effectLst>
              <a:latin typeface="Arial" pitchFamily="34" charset="0"/>
              <a:ea typeface="宋体" pitchFamily="2" charset="-122"/>
              <a:cs typeface="Arial" pitchFamily="34" charset="0"/>
            </a:endParaRPr>
          </a:p>
          <a:p>
            <a:pPr marL="777240" lvl="1" indent="-457200">
              <a:lnSpc>
                <a:spcPct val="90000"/>
              </a:lnSpc>
              <a:tabLst>
                <a:tab pos="463550" algn="l"/>
              </a:tabLst>
            </a:pPr>
            <a:r>
              <a:rPr lang="en-US" sz="2000" dirty="0" smtClean="0">
                <a:effectLst>
                  <a:outerShdw blurRad="38100" dist="38100" dir="2700000" algn="tl">
                    <a:srgbClr val="000000">
                      <a:alpha val="43137"/>
                    </a:srgbClr>
                  </a:outerShdw>
                </a:effectLst>
                <a:latin typeface="Arial" pitchFamily="34" charset="0"/>
                <a:cs typeface="Arial" pitchFamily="34" charset="0"/>
              </a:rPr>
              <a:t>bacterial</a:t>
            </a:r>
            <a:r>
              <a:rPr lang="en-US" sz="2000" dirty="0">
                <a:effectLst>
                  <a:outerShdw blurRad="38100" dist="38100" dir="2700000" algn="tl">
                    <a:srgbClr val="000000">
                      <a:alpha val="43137"/>
                    </a:srgbClr>
                  </a:outerShdw>
                </a:effectLst>
                <a:latin typeface="Arial" pitchFamily="34" charset="0"/>
                <a:cs typeface="Arial" pitchFamily="34" charset="0"/>
              </a:rPr>
              <a:t>, </a:t>
            </a:r>
            <a:r>
              <a:rPr lang="en-US" sz="2000" dirty="0" err="1">
                <a:effectLst>
                  <a:outerShdw blurRad="38100" dist="38100" dir="2700000" algn="tl">
                    <a:srgbClr val="000000">
                      <a:alpha val="43137"/>
                    </a:srgbClr>
                  </a:outerShdw>
                </a:effectLst>
                <a:latin typeface="Arial" pitchFamily="34" charset="0"/>
                <a:cs typeface="Arial" pitchFamily="34" charset="0"/>
              </a:rPr>
              <a:t>rickettsial</a:t>
            </a:r>
            <a:r>
              <a:rPr lang="en-US" sz="2000" dirty="0">
                <a:effectLst>
                  <a:outerShdw blurRad="38100" dist="38100" dir="2700000" algn="tl">
                    <a:srgbClr val="000000">
                      <a:alpha val="43137"/>
                    </a:srgbClr>
                  </a:outerShdw>
                </a:effectLst>
                <a:latin typeface="Arial" pitchFamily="34" charset="0"/>
                <a:cs typeface="Arial" pitchFamily="34" charset="0"/>
              </a:rPr>
              <a:t> and </a:t>
            </a:r>
            <a:r>
              <a:rPr lang="en-US" sz="2000" dirty="0" err="1">
                <a:effectLst>
                  <a:outerShdw blurRad="38100" dist="38100" dir="2700000" algn="tl">
                    <a:srgbClr val="000000">
                      <a:alpha val="43137"/>
                    </a:srgbClr>
                  </a:outerShdw>
                </a:effectLst>
                <a:latin typeface="Arial" pitchFamily="34" charset="0"/>
                <a:cs typeface="Arial" pitchFamily="34" charset="0"/>
              </a:rPr>
              <a:t>protozoal</a:t>
            </a:r>
            <a:r>
              <a:rPr lang="en-US" sz="2000" dirty="0">
                <a:effectLst>
                  <a:outerShdw blurRad="38100" dist="38100" dir="2700000" algn="tl">
                    <a:srgbClr val="000000">
                      <a:alpha val="43137"/>
                    </a:srgbClr>
                  </a:outerShdw>
                </a:effectLst>
                <a:latin typeface="Arial" pitchFamily="34" charset="0"/>
                <a:cs typeface="Arial" pitchFamily="34" charset="0"/>
              </a:rPr>
              <a:t> </a:t>
            </a:r>
            <a:r>
              <a:rPr lang="en-US" sz="2000" dirty="0" smtClean="0">
                <a:effectLst>
                  <a:outerShdw blurRad="38100" dist="38100" dir="2700000" algn="tl">
                    <a:srgbClr val="000000">
                      <a:alpha val="43137"/>
                    </a:srgbClr>
                  </a:outerShdw>
                </a:effectLst>
                <a:latin typeface="Arial" pitchFamily="34" charset="0"/>
                <a:cs typeface="Arial" pitchFamily="34" charset="0"/>
              </a:rPr>
              <a:t>disease,</a:t>
            </a:r>
            <a:endParaRPr lang="en-US" sz="2000" dirty="0">
              <a:effectLst>
                <a:outerShdw blurRad="38100" dist="38100" dir="2700000" algn="tl">
                  <a:srgbClr val="000000">
                    <a:alpha val="43137"/>
                  </a:srgbClr>
                </a:outerShdw>
              </a:effectLst>
              <a:latin typeface="Arial" pitchFamily="34" charset="0"/>
              <a:ea typeface="宋体" pitchFamily="2" charset="-122"/>
              <a:cs typeface="Arial" pitchFamily="34" charset="0"/>
            </a:endParaRPr>
          </a:p>
          <a:p>
            <a:pPr marL="777240" lvl="1" indent="-457200">
              <a:lnSpc>
                <a:spcPct val="90000"/>
              </a:lnSpc>
              <a:tabLst>
                <a:tab pos="463550" algn="l"/>
              </a:tabLst>
            </a:pPr>
            <a:r>
              <a:rPr lang="en-US" sz="2000" dirty="0" smtClean="0">
                <a:effectLst>
                  <a:outerShdw blurRad="38100" dist="38100" dir="2700000" algn="tl">
                    <a:srgbClr val="000000">
                      <a:alpha val="43137"/>
                    </a:srgbClr>
                  </a:outerShdw>
                </a:effectLst>
                <a:latin typeface="Arial" pitchFamily="34" charset="0"/>
                <a:cs typeface="Arial" pitchFamily="34" charset="0"/>
              </a:rPr>
              <a:t>influenza</a:t>
            </a:r>
            <a:r>
              <a:rPr lang="en-US" sz="2000" dirty="0">
                <a:effectLst>
                  <a:outerShdw blurRad="38100" dist="38100" dir="2700000" algn="tl">
                    <a:srgbClr val="000000">
                      <a:alpha val="43137"/>
                    </a:srgbClr>
                  </a:outerShdw>
                </a:effectLst>
                <a:latin typeface="Arial" pitchFamily="34" charset="0"/>
                <a:cs typeface="Arial" pitchFamily="34" charset="0"/>
              </a:rPr>
              <a:t>, lymphoma, </a:t>
            </a:r>
            <a:r>
              <a:rPr lang="en-US" sz="2000" dirty="0" err="1">
                <a:effectLst>
                  <a:outerShdw blurRad="38100" dist="38100" dir="2700000" algn="tl">
                    <a:srgbClr val="000000">
                      <a:alpha val="43137"/>
                    </a:srgbClr>
                  </a:outerShdw>
                </a:effectLst>
                <a:latin typeface="Arial" pitchFamily="34" charset="0"/>
                <a:cs typeface="Arial" pitchFamily="34" charset="0"/>
              </a:rPr>
              <a:t>leukaemia</a:t>
            </a:r>
            <a:r>
              <a:rPr lang="en-US" sz="2000" dirty="0">
                <a:effectLst>
                  <a:outerShdw blurRad="38100" dist="38100" dir="2700000" algn="tl">
                    <a:srgbClr val="000000">
                      <a:alpha val="43137"/>
                    </a:srgbClr>
                  </a:outerShdw>
                </a:effectLst>
                <a:latin typeface="Arial" pitchFamily="34" charset="0"/>
                <a:cs typeface="Arial" pitchFamily="34" charset="0"/>
              </a:rPr>
              <a:t>, drug-induced</a:t>
            </a:r>
          </a:p>
          <a:p>
            <a:pPr>
              <a:lnSpc>
                <a:spcPct val="90000"/>
              </a:lnSpc>
              <a:tabLst>
                <a:tab pos="463550" algn="l"/>
              </a:tabLst>
            </a:pPr>
            <a:r>
              <a:rPr lang="en-US" altLang="zh-CN" sz="2000" dirty="0" smtClean="0">
                <a:effectLst>
                  <a:outerShdw blurRad="38100" dist="38100" dir="2700000" algn="tl">
                    <a:srgbClr val="000000">
                      <a:alpha val="43137"/>
                    </a:srgbClr>
                  </a:outerShdw>
                </a:effectLst>
                <a:latin typeface="Arial" pitchFamily="34" charset="0"/>
                <a:ea typeface="宋体" pitchFamily="2" charset="-122"/>
                <a:cs typeface="Arial" pitchFamily="34" charset="0"/>
              </a:rPr>
              <a:t>N</a:t>
            </a:r>
            <a:r>
              <a:rPr lang="en-US" sz="2000" dirty="0" smtClean="0">
                <a:effectLst>
                  <a:outerShdw blurRad="38100" dist="38100" dir="2700000" algn="tl">
                    <a:srgbClr val="000000">
                      <a:alpha val="43137"/>
                    </a:srgbClr>
                  </a:outerShdw>
                </a:effectLst>
                <a:latin typeface="Arial" pitchFamily="34" charset="0"/>
                <a:cs typeface="Arial" pitchFamily="34" charset="0"/>
              </a:rPr>
              <a:t>ight </a:t>
            </a:r>
            <a:r>
              <a:rPr lang="en-US" sz="2000" dirty="0">
                <a:effectLst>
                  <a:outerShdw blurRad="38100" dist="38100" dir="2700000" algn="tl">
                    <a:srgbClr val="000000">
                      <a:alpha val="43137"/>
                    </a:srgbClr>
                  </a:outerShdw>
                </a:effectLst>
                <a:latin typeface="Arial" pitchFamily="34" charset="0"/>
                <a:cs typeface="Arial" pitchFamily="34" charset="0"/>
              </a:rPr>
              <a:t>sweats</a:t>
            </a:r>
            <a:endParaRPr lang="en-US" altLang="zh-CN" sz="2000" dirty="0">
              <a:effectLst>
                <a:outerShdw blurRad="38100" dist="38100" dir="2700000" algn="tl">
                  <a:srgbClr val="000000">
                    <a:alpha val="43137"/>
                  </a:srgbClr>
                </a:outerShdw>
              </a:effectLst>
              <a:latin typeface="Arial" pitchFamily="34" charset="0"/>
              <a:ea typeface="宋体" pitchFamily="2" charset="-122"/>
              <a:cs typeface="Arial" pitchFamily="34" charset="0"/>
            </a:endParaRPr>
          </a:p>
          <a:p>
            <a:pPr marL="777240" lvl="1" indent="-457200">
              <a:lnSpc>
                <a:spcPct val="90000"/>
              </a:lnSpc>
              <a:tabLst>
                <a:tab pos="463550" algn="l"/>
              </a:tabLst>
            </a:pPr>
            <a:r>
              <a:rPr lang="en-US" sz="1600" dirty="0" smtClean="0">
                <a:effectLst>
                  <a:outerShdw blurRad="38100" dist="38100" dir="2700000" algn="tl">
                    <a:srgbClr val="000000">
                      <a:alpha val="43137"/>
                    </a:srgbClr>
                  </a:outerShdw>
                </a:effectLst>
                <a:latin typeface="Arial" pitchFamily="34" charset="0"/>
                <a:cs typeface="Arial" pitchFamily="34" charset="0"/>
              </a:rPr>
              <a:t>TB</a:t>
            </a:r>
            <a:r>
              <a:rPr lang="en-US" sz="1600" dirty="0">
                <a:effectLst>
                  <a:outerShdw blurRad="38100" dist="38100" dir="2700000" algn="tl">
                    <a:srgbClr val="000000">
                      <a:alpha val="43137"/>
                    </a:srgbClr>
                  </a:outerShdw>
                </a:effectLst>
                <a:latin typeface="Arial" pitchFamily="34" charset="0"/>
                <a:cs typeface="Arial" pitchFamily="34" charset="0"/>
              </a:rPr>
              <a:t>, Hodgkin’s lymphoma</a:t>
            </a:r>
          </a:p>
          <a:p>
            <a:pPr>
              <a:lnSpc>
                <a:spcPct val="90000"/>
              </a:lnSpc>
              <a:tabLst>
                <a:tab pos="463550" algn="l"/>
              </a:tabLst>
            </a:pPr>
            <a:r>
              <a:rPr lang="en-US" sz="2000" dirty="0" smtClean="0">
                <a:effectLst>
                  <a:outerShdw blurRad="38100" dist="38100" dir="2700000" algn="tl">
                    <a:srgbClr val="000000">
                      <a:alpha val="43137"/>
                    </a:srgbClr>
                  </a:outerShdw>
                </a:effectLst>
                <a:latin typeface="Arial" pitchFamily="34" charset="0"/>
                <a:cs typeface="Arial" pitchFamily="34" charset="0"/>
              </a:rPr>
              <a:t>Loss </a:t>
            </a:r>
            <a:r>
              <a:rPr lang="en-US" sz="2000" dirty="0">
                <a:effectLst>
                  <a:outerShdw blurRad="38100" dist="38100" dir="2700000" algn="tl">
                    <a:srgbClr val="000000">
                      <a:alpha val="43137"/>
                    </a:srgbClr>
                  </a:outerShdw>
                </a:effectLst>
                <a:latin typeface="Arial" pitchFamily="34" charset="0"/>
                <a:cs typeface="Arial" pitchFamily="34" charset="0"/>
              </a:rPr>
              <a:t>of weight</a:t>
            </a:r>
            <a:endParaRPr lang="en-US" altLang="zh-CN" sz="2000" dirty="0">
              <a:effectLst>
                <a:outerShdw blurRad="38100" dist="38100" dir="2700000" algn="tl">
                  <a:srgbClr val="000000">
                    <a:alpha val="43137"/>
                  </a:srgbClr>
                </a:outerShdw>
              </a:effectLst>
              <a:latin typeface="Arial" pitchFamily="34" charset="0"/>
              <a:ea typeface="宋体" pitchFamily="2" charset="-122"/>
              <a:cs typeface="Arial" pitchFamily="34" charset="0"/>
            </a:endParaRPr>
          </a:p>
          <a:p>
            <a:pPr marL="777240" lvl="1" indent="-457200">
              <a:lnSpc>
                <a:spcPct val="90000"/>
              </a:lnSpc>
              <a:tabLst>
                <a:tab pos="463550" algn="l"/>
              </a:tabLst>
            </a:pPr>
            <a:r>
              <a:rPr lang="en-US" altLang="zh-CN" sz="1600" dirty="0" smtClean="0">
                <a:effectLst>
                  <a:outerShdw blurRad="38100" dist="38100" dir="2700000" algn="tl">
                    <a:srgbClr val="000000">
                      <a:alpha val="43137"/>
                    </a:srgbClr>
                  </a:outerShdw>
                </a:effectLst>
                <a:latin typeface="Arial" pitchFamily="34" charset="0"/>
                <a:ea typeface="宋体" pitchFamily="2" charset="-122"/>
                <a:cs typeface="Arial" pitchFamily="34" charset="0"/>
                <a:sym typeface="Wingdings" pitchFamily="2" charset="2"/>
              </a:rPr>
              <a:t>Malignancy</a:t>
            </a:r>
            <a:r>
              <a:rPr lang="en-US" sz="1600" dirty="0">
                <a:effectLst>
                  <a:outerShdw blurRad="38100" dist="38100" dir="2700000" algn="tl">
                    <a:srgbClr val="000000">
                      <a:alpha val="43137"/>
                    </a:srgbClr>
                  </a:outerShdw>
                </a:effectLst>
                <a:latin typeface="Arial" pitchFamily="34" charset="0"/>
                <a:cs typeface="Arial" pitchFamily="34" charset="0"/>
              </a:rPr>
              <a:t>, TB</a:t>
            </a:r>
          </a:p>
          <a:p>
            <a:pPr>
              <a:lnSpc>
                <a:spcPct val="90000"/>
              </a:lnSpc>
              <a:tabLst>
                <a:tab pos="463550" algn="l"/>
              </a:tabLst>
            </a:pPr>
            <a:r>
              <a:rPr lang="en-US" altLang="zh-CN" sz="2000" dirty="0" smtClean="0">
                <a:effectLst>
                  <a:outerShdw blurRad="38100" dist="38100" dir="2700000" algn="tl">
                    <a:srgbClr val="000000">
                      <a:alpha val="43137"/>
                    </a:srgbClr>
                  </a:outerShdw>
                </a:effectLst>
                <a:latin typeface="Arial" pitchFamily="34" charset="0"/>
                <a:ea typeface="宋体" pitchFamily="2" charset="-122"/>
                <a:cs typeface="Arial" pitchFamily="34" charset="0"/>
              </a:rPr>
              <a:t>C</a:t>
            </a:r>
            <a:r>
              <a:rPr lang="en-US" sz="2000" dirty="0" smtClean="0">
                <a:effectLst>
                  <a:outerShdw blurRad="38100" dist="38100" dir="2700000" algn="tl">
                    <a:srgbClr val="000000">
                      <a:alpha val="43137"/>
                    </a:srgbClr>
                  </a:outerShdw>
                </a:effectLst>
                <a:latin typeface="Arial" pitchFamily="34" charset="0"/>
                <a:cs typeface="Arial" pitchFamily="34" charset="0"/>
              </a:rPr>
              <a:t>ough </a:t>
            </a:r>
            <a:r>
              <a:rPr lang="en-US" altLang="zh-CN" sz="2000" dirty="0">
                <a:effectLst>
                  <a:outerShdw blurRad="38100" dist="38100" dir="2700000" algn="tl">
                    <a:srgbClr val="000000">
                      <a:alpha val="43137"/>
                    </a:srgbClr>
                  </a:outerShdw>
                </a:effectLst>
                <a:latin typeface="Arial" pitchFamily="34" charset="0"/>
                <a:ea typeface="宋体" pitchFamily="2" charset="-122"/>
                <a:cs typeface="Arial" pitchFamily="34" charset="0"/>
              </a:rPr>
              <a:t>and </a:t>
            </a:r>
            <a:r>
              <a:rPr lang="en-US" sz="2000" dirty="0" err="1">
                <a:effectLst>
                  <a:outerShdw blurRad="38100" dist="38100" dir="2700000" algn="tl">
                    <a:srgbClr val="000000">
                      <a:alpha val="43137"/>
                    </a:srgbClr>
                  </a:outerShdw>
                </a:effectLst>
                <a:latin typeface="Arial" pitchFamily="34" charset="0"/>
                <a:cs typeface="Arial" pitchFamily="34" charset="0"/>
              </a:rPr>
              <a:t>Dyspnoea</a:t>
            </a:r>
            <a:endParaRPr lang="en-US" altLang="zh-CN" sz="2000" dirty="0">
              <a:effectLst>
                <a:outerShdw blurRad="38100" dist="38100" dir="2700000" algn="tl">
                  <a:srgbClr val="000000">
                    <a:alpha val="43137"/>
                  </a:srgbClr>
                </a:outerShdw>
              </a:effectLst>
              <a:latin typeface="Arial" pitchFamily="34" charset="0"/>
              <a:ea typeface="宋体" pitchFamily="2" charset="-122"/>
              <a:cs typeface="Arial" pitchFamily="34" charset="0"/>
            </a:endParaRPr>
          </a:p>
          <a:p>
            <a:pPr marL="777240" lvl="1" indent="-457200">
              <a:lnSpc>
                <a:spcPct val="90000"/>
              </a:lnSpc>
              <a:tabLst>
                <a:tab pos="463550" algn="l"/>
              </a:tabLst>
            </a:pPr>
            <a:r>
              <a:rPr lang="en-US" altLang="zh-CN" sz="1600" dirty="0" err="1" smtClean="0">
                <a:effectLst>
                  <a:outerShdw blurRad="38100" dist="38100" dir="2700000" algn="tl">
                    <a:srgbClr val="000000">
                      <a:alpha val="43137"/>
                    </a:srgbClr>
                  </a:outerShdw>
                </a:effectLst>
                <a:latin typeface="Arial" pitchFamily="34" charset="0"/>
                <a:ea typeface="宋体" pitchFamily="2" charset="-122"/>
                <a:cs typeface="Arial" pitchFamily="34" charset="0"/>
                <a:sym typeface="Wingdings" pitchFamily="2" charset="2"/>
              </a:rPr>
              <a:t>M</a:t>
            </a:r>
            <a:r>
              <a:rPr lang="en-US" sz="1600" dirty="0" err="1" smtClean="0">
                <a:effectLst>
                  <a:outerShdw blurRad="38100" dist="38100" dir="2700000" algn="tl">
                    <a:srgbClr val="000000">
                      <a:alpha val="43137"/>
                    </a:srgbClr>
                  </a:outerShdw>
                </a:effectLst>
                <a:latin typeface="Arial" pitchFamily="34" charset="0"/>
                <a:cs typeface="Arial" pitchFamily="34" charset="0"/>
              </a:rPr>
              <a:t>iliary</a:t>
            </a:r>
            <a:r>
              <a:rPr lang="en-US" sz="1600" dirty="0" smtClean="0">
                <a:effectLst>
                  <a:outerShdw blurRad="38100" dist="38100" dir="2700000" algn="tl">
                    <a:srgbClr val="000000">
                      <a:alpha val="43137"/>
                    </a:srgbClr>
                  </a:outerShdw>
                </a:effectLst>
                <a:latin typeface="Arial" pitchFamily="34" charset="0"/>
                <a:cs typeface="Arial" pitchFamily="34" charset="0"/>
              </a:rPr>
              <a:t> </a:t>
            </a:r>
            <a:r>
              <a:rPr lang="en-US" sz="1600" dirty="0">
                <a:effectLst>
                  <a:outerShdw blurRad="38100" dist="38100" dir="2700000" algn="tl">
                    <a:srgbClr val="000000">
                      <a:alpha val="43137"/>
                    </a:srgbClr>
                  </a:outerShdw>
                </a:effectLst>
                <a:latin typeface="Arial" pitchFamily="34" charset="0"/>
                <a:cs typeface="Arial" pitchFamily="34" charset="0"/>
              </a:rPr>
              <a:t>TB, multiple pulmonary emboli, AIDS patient </a:t>
            </a:r>
            <a:r>
              <a:rPr lang="en-US" altLang="zh-CN" sz="1600" dirty="0">
                <a:effectLst>
                  <a:outerShdw blurRad="38100" dist="38100" dir="2700000" algn="tl">
                    <a:srgbClr val="000000">
                      <a:alpha val="43137"/>
                    </a:srgbClr>
                  </a:outerShdw>
                </a:effectLst>
                <a:latin typeface="Arial" pitchFamily="34" charset="0"/>
                <a:ea typeface="宋体" pitchFamily="2" charset="-122"/>
                <a:cs typeface="Arial" pitchFamily="34" charset="0"/>
              </a:rPr>
              <a:t>with </a:t>
            </a:r>
            <a:r>
              <a:rPr lang="en-US" sz="1600" dirty="0">
                <a:effectLst>
                  <a:outerShdw blurRad="38100" dist="38100" dir="2700000" algn="tl">
                    <a:srgbClr val="000000">
                      <a:alpha val="43137"/>
                    </a:srgbClr>
                  </a:outerShdw>
                </a:effectLst>
                <a:latin typeface="Arial" pitchFamily="34" charset="0"/>
                <a:cs typeface="Arial" pitchFamily="34" charset="0"/>
              </a:rPr>
              <a:t>PCP, CMV</a:t>
            </a:r>
            <a:r>
              <a:rPr lang="en-US" altLang="zh-CN" sz="1600" dirty="0">
                <a:effectLst>
                  <a:outerShdw blurRad="38100" dist="38100" dir="2700000" algn="tl">
                    <a:srgbClr val="000000">
                      <a:alpha val="43137"/>
                    </a:srgbClr>
                  </a:outerShdw>
                </a:effectLst>
                <a:latin typeface="Arial" pitchFamily="34" charset="0"/>
                <a:ea typeface="宋体" pitchFamily="2" charset="-122"/>
                <a:cs typeface="Arial" pitchFamily="34" charset="0"/>
              </a:rPr>
              <a:t>.</a:t>
            </a:r>
            <a:endParaRPr lang="en-US" sz="1600" dirty="0">
              <a:effectLst>
                <a:outerShdw blurRad="38100" dist="38100" dir="2700000" algn="tl">
                  <a:srgbClr val="000000">
                    <a:alpha val="43137"/>
                  </a:srgbClr>
                </a:outerShdw>
              </a:effectLst>
              <a:latin typeface="Arial" pitchFamily="34" charset="0"/>
              <a:cs typeface="Arial" pitchFamily="34" charset="0"/>
            </a:endParaRPr>
          </a:p>
          <a:p>
            <a:pPr>
              <a:lnSpc>
                <a:spcPct val="90000"/>
              </a:lnSpc>
              <a:tabLst>
                <a:tab pos="463550" algn="l"/>
              </a:tabLst>
            </a:pPr>
            <a:r>
              <a:rPr lang="en-US" altLang="zh-CN" sz="2000" dirty="0" smtClean="0">
                <a:effectLst>
                  <a:outerShdw blurRad="38100" dist="38100" dir="2700000" algn="tl">
                    <a:srgbClr val="000000">
                      <a:alpha val="43137"/>
                    </a:srgbClr>
                  </a:outerShdw>
                </a:effectLst>
                <a:latin typeface="Arial" pitchFamily="34" charset="0"/>
                <a:ea typeface="宋体" pitchFamily="2" charset="-122"/>
                <a:cs typeface="Arial" pitchFamily="34" charset="0"/>
              </a:rPr>
              <a:t>H</a:t>
            </a:r>
            <a:r>
              <a:rPr lang="en-US" sz="2000" dirty="0" smtClean="0">
                <a:effectLst>
                  <a:outerShdw blurRad="38100" dist="38100" dir="2700000" algn="tl">
                    <a:srgbClr val="000000">
                      <a:alpha val="43137"/>
                    </a:srgbClr>
                  </a:outerShdw>
                </a:effectLst>
                <a:latin typeface="Arial" pitchFamily="34" charset="0"/>
                <a:cs typeface="Arial" pitchFamily="34" charset="0"/>
              </a:rPr>
              <a:t>eadache</a:t>
            </a:r>
            <a:endParaRPr lang="en-US" altLang="zh-CN" sz="2000" dirty="0">
              <a:effectLst>
                <a:outerShdw blurRad="38100" dist="38100" dir="2700000" algn="tl">
                  <a:srgbClr val="000000">
                    <a:alpha val="43137"/>
                  </a:srgbClr>
                </a:outerShdw>
              </a:effectLst>
              <a:latin typeface="Arial" pitchFamily="34" charset="0"/>
              <a:ea typeface="宋体" pitchFamily="2" charset="-122"/>
              <a:cs typeface="Arial" pitchFamily="34" charset="0"/>
            </a:endParaRPr>
          </a:p>
          <a:p>
            <a:pPr marL="777240" lvl="1" indent="-457200">
              <a:lnSpc>
                <a:spcPct val="90000"/>
              </a:lnSpc>
              <a:tabLst>
                <a:tab pos="463550" algn="l"/>
              </a:tabLst>
            </a:pPr>
            <a:r>
              <a:rPr lang="en-US" altLang="zh-CN" sz="1600" dirty="0" smtClean="0">
                <a:effectLst>
                  <a:outerShdw blurRad="38100" dist="38100" dir="2700000" algn="tl">
                    <a:srgbClr val="000000">
                      <a:alpha val="43137"/>
                    </a:srgbClr>
                  </a:outerShdw>
                </a:effectLst>
                <a:latin typeface="Arial" pitchFamily="34" charset="0"/>
                <a:ea typeface="宋体" pitchFamily="2" charset="-122"/>
                <a:cs typeface="Arial" pitchFamily="34" charset="0"/>
                <a:sym typeface="Wingdings" pitchFamily="2" charset="2"/>
              </a:rPr>
              <a:t>G</a:t>
            </a:r>
            <a:r>
              <a:rPr lang="en-US" sz="1600" dirty="0" smtClean="0">
                <a:effectLst>
                  <a:outerShdw blurRad="38100" dist="38100" dir="2700000" algn="tl">
                    <a:srgbClr val="000000">
                      <a:alpha val="43137"/>
                    </a:srgbClr>
                  </a:outerShdw>
                </a:effectLst>
                <a:latin typeface="Arial" pitchFamily="34" charset="0"/>
                <a:cs typeface="Arial" pitchFamily="34" charset="0"/>
              </a:rPr>
              <a:t>iant </a:t>
            </a:r>
            <a:r>
              <a:rPr lang="en-US" sz="1600" dirty="0">
                <a:effectLst>
                  <a:outerShdw blurRad="38100" dist="38100" dir="2700000" algn="tl">
                    <a:srgbClr val="000000">
                      <a:alpha val="43137"/>
                    </a:srgbClr>
                  </a:outerShdw>
                </a:effectLst>
                <a:latin typeface="Arial" pitchFamily="34" charset="0"/>
                <a:cs typeface="Arial" pitchFamily="34" charset="0"/>
              </a:rPr>
              <a:t>cell arteritis, typhoid fever, sinusitis</a:t>
            </a:r>
          </a:p>
          <a:p>
            <a:pPr>
              <a:lnSpc>
                <a:spcPct val="90000"/>
              </a:lnSpc>
              <a:tabLst>
                <a:tab pos="463550" algn="l"/>
              </a:tabLst>
            </a:pPr>
            <a:r>
              <a:rPr lang="en-US" altLang="zh-CN" sz="2000" dirty="0" smtClean="0">
                <a:effectLst>
                  <a:outerShdw blurRad="38100" dist="38100" dir="2700000" algn="tl">
                    <a:srgbClr val="000000">
                      <a:alpha val="43137"/>
                    </a:srgbClr>
                  </a:outerShdw>
                </a:effectLst>
                <a:latin typeface="Arial" pitchFamily="34" charset="0"/>
                <a:ea typeface="宋体" pitchFamily="2" charset="-122"/>
                <a:cs typeface="Arial" pitchFamily="34" charset="0"/>
              </a:rPr>
              <a:t>J</a:t>
            </a:r>
            <a:r>
              <a:rPr lang="en-US" sz="2000" dirty="0" smtClean="0">
                <a:effectLst>
                  <a:outerShdw blurRad="38100" dist="38100" dir="2700000" algn="tl">
                    <a:srgbClr val="000000">
                      <a:alpha val="43137"/>
                    </a:srgbClr>
                  </a:outerShdw>
                </a:effectLst>
                <a:latin typeface="Arial" pitchFamily="34" charset="0"/>
                <a:cs typeface="Arial" pitchFamily="34" charset="0"/>
              </a:rPr>
              <a:t>oint </a:t>
            </a:r>
            <a:r>
              <a:rPr lang="en-US" sz="2000" dirty="0">
                <a:effectLst>
                  <a:outerShdw blurRad="38100" dist="38100" dir="2700000" algn="tl">
                    <a:srgbClr val="000000">
                      <a:alpha val="43137"/>
                    </a:srgbClr>
                  </a:outerShdw>
                </a:effectLst>
                <a:latin typeface="Arial" pitchFamily="34" charset="0"/>
                <a:cs typeface="Arial" pitchFamily="34" charset="0"/>
              </a:rPr>
              <a:t>pain</a:t>
            </a:r>
            <a:endParaRPr lang="en-US" altLang="zh-CN" sz="2000" dirty="0">
              <a:effectLst>
                <a:outerShdw blurRad="38100" dist="38100" dir="2700000" algn="tl">
                  <a:srgbClr val="000000">
                    <a:alpha val="43137"/>
                  </a:srgbClr>
                </a:outerShdw>
              </a:effectLst>
              <a:latin typeface="Arial" pitchFamily="34" charset="0"/>
              <a:ea typeface="宋体" pitchFamily="2" charset="-122"/>
              <a:cs typeface="Arial" pitchFamily="34" charset="0"/>
            </a:endParaRPr>
          </a:p>
          <a:p>
            <a:pPr marL="777240" lvl="1" indent="-457200">
              <a:lnSpc>
                <a:spcPct val="90000"/>
              </a:lnSpc>
              <a:tabLst>
                <a:tab pos="463550" algn="l"/>
              </a:tabLst>
            </a:pPr>
            <a:r>
              <a:rPr lang="en-US" sz="1600" dirty="0" smtClean="0">
                <a:effectLst>
                  <a:outerShdw blurRad="38100" dist="38100" dir="2700000" algn="tl">
                    <a:srgbClr val="000000">
                      <a:alpha val="43137"/>
                    </a:srgbClr>
                  </a:outerShdw>
                </a:effectLst>
                <a:latin typeface="Arial" pitchFamily="34" charset="0"/>
                <a:cs typeface="Arial" pitchFamily="34" charset="0"/>
              </a:rPr>
              <a:t>RA</a:t>
            </a:r>
            <a:r>
              <a:rPr lang="en-US" sz="1600" dirty="0">
                <a:effectLst>
                  <a:outerShdw blurRad="38100" dist="38100" dir="2700000" algn="tl">
                    <a:srgbClr val="000000">
                      <a:alpha val="43137"/>
                    </a:srgbClr>
                  </a:outerShdw>
                </a:effectLst>
                <a:latin typeface="Arial" pitchFamily="34" charset="0"/>
                <a:cs typeface="Arial" pitchFamily="34" charset="0"/>
              </a:rPr>
              <a:t>, SLE, </a:t>
            </a:r>
            <a:r>
              <a:rPr lang="en-US" sz="1600" dirty="0" err="1">
                <a:effectLst>
                  <a:outerShdw blurRad="38100" dist="38100" dir="2700000" algn="tl">
                    <a:srgbClr val="000000">
                      <a:alpha val="43137"/>
                    </a:srgbClr>
                  </a:outerShdw>
                </a:effectLst>
                <a:latin typeface="Arial" pitchFamily="34" charset="0"/>
                <a:cs typeface="Arial" pitchFamily="34" charset="0"/>
              </a:rPr>
              <a:t>vasculitis</a:t>
            </a:r>
            <a:endParaRPr lang="en-US" sz="1600" dirty="0">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 xmlns:p14="http://schemas.microsoft.com/office/powerpoint/2010/main" val="1488779034"/>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noAutofit/>
          </a:bodyPr>
          <a:lstStyle/>
          <a:p>
            <a:pPr algn="l"/>
            <a:r>
              <a:rPr lang="en-AU" altLang="zh-CN" sz="3600" b="1" dirty="0">
                <a:solidFill>
                  <a:schemeClr val="tx1"/>
                </a:solidFill>
                <a:effectLst>
                  <a:outerShdw blurRad="38100" dist="38100" dir="2700000" algn="tl">
                    <a:srgbClr val="000000">
                      <a:alpha val="43137"/>
                    </a:srgbClr>
                  </a:outerShdw>
                </a:effectLst>
                <a:latin typeface="Arial" pitchFamily="34" charset="0"/>
                <a:ea typeface="宋体" pitchFamily="2" charset="-122"/>
                <a:cs typeface="Arial" pitchFamily="34" charset="0"/>
              </a:rPr>
              <a:t>Original Definition</a:t>
            </a:r>
            <a:r>
              <a:rPr lang="en-AU" altLang="zh-CN" sz="3600" dirty="0">
                <a:solidFill>
                  <a:schemeClr val="tx1"/>
                </a:solidFill>
                <a:effectLst>
                  <a:outerShdw blurRad="38100" dist="38100" dir="2700000" algn="tl">
                    <a:srgbClr val="000000">
                      <a:alpha val="43137"/>
                    </a:srgbClr>
                  </a:outerShdw>
                </a:effectLst>
                <a:latin typeface="Arial" pitchFamily="34" charset="0"/>
                <a:ea typeface="宋体" pitchFamily="2" charset="-122"/>
                <a:cs typeface="Arial" pitchFamily="34" charset="0"/>
              </a:rPr>
              <a:t> </a:t>
            </a:r>
            <a:r>
              <a:rPr lang="en-AU" altLang="zh-CN" sz="3600" dirty="0" smtClean="0">
                <a:solidFill>
                  <a:schemeClr val="tx1"/>
                </a:solidFill>
                <a:effectLst>
                  <a:outerShdw blurRad="38100" dist="38100" dir="2700000" algn="tl">
                    <a:srgbClr val="000000">
                      <a:alpha val="43137"/>
                    </a:srgbClr>
                  </a:outerShdw>
                </a:effectLst>
                <a:latin typeface="Arial" pitchFamily="34" charset="0"/>
                <a:ea typeface="宋体" pitchFamily="2" charset="-122"/>
                <a:cs typeface="Arial" pitchFamily="34" charset="0"/>
              </a:rPr>
              <a:t/>
            </a:r>
            <a:br>
              <a:rPr lang="en-AU" altLang="zh-CN" sz="3600" dirty="0" smtClean="0">
                <a:solidFill>
                  <a:schemeClr val="tx1"/>
                </a:solidFill>
                <a:effectLst>
                  <a:outerShdw blurRad="38100" dist="38100" dir="2700000" algn="tl">
                    <a:srgbClr val="000000">
                      <a:alpha val="43137"/>
                    </a:srgbClr>
                  </a:outerShdw>
                </a:effectLst>
                <a:latin typeface="Arial" pitchFamily="34" charset="0"/>
                <a:ea typeface="宋体" pitchFamily="2" charset="-122"/>
                <a:cs typeface="Arial" pitchFamily="34" charset="0"/>
              </a:rPr>
            </a:br>
            <a:r>
              <a:rPr lang="en-AU" altLang="zh-CN" sz="1400" dirty="0" smtClean="0">
                <a:solidFill>
                  <a:schemeClr val="tx1"/>
                </a:solidFill>
                <a:effectLst>
                  <a:outerShdw blurRad="38100" dist="38100" dir="2700000" algn="tl">
                    <a:srgbClr val="000000">
                      <a:alpha val="43137"/>
                    </a:srgbClr>
                  </a:outerShdw>
                </a:effectLst>
                <a:latin typeface="Arial" pitchFamily="34" charset="0"/>
                <a:ea typeface="宋体" pitchFamily="2" charset="-122"/>
                <a:cs typeface="Arial" pitchFamily="34" charset="0"/>
              </a:rPr>
              <a:t>(</a:t>
            </a:r>
            <a:r>
              <a:rPr lang="en-AU" altLang="zh-CN" sz="1400" dirty="0">
                <a:solidFill>
                  <a:schemeClr val="tx1"/>
                </a:solidFill>
                <a:effectLst>
                  <a:outerShdw blurRad="38100" dist="38100" dir="2700000" algn="tl">
                    <a:srgbClr val="000000">
                      <a:alpha val="43137"/>
                    </a:srgbClr>
                  </a:outerShdw>
                </a:effectLst>
                <a:latin typeface="Arial" pitchFamily="34" charset="0"/>
                <a:ea typeface="宋体" pitchFamily="2" charset="-122"/>
                <a:cs typeface="Arial" pitchFamily="34" charset="0"/>
              </a:rPr>
              <a:t>by </a:t>
            </a:r>
            <a:r>
              <a:rPr lang="en-AU" sz="1400" i="1" dirty="0" err="1">
                <a:solidFill>
                  <a:schemeClr val="tx1"/>
                </a:solidFill>
                <a:effectLst>
                  <a:outerShdw blurRad="38100" dist="38100" dir="2700000" algn="tl">
                    <a:srgbClr val="000000">
                      <a:alpha val="43137"/>
                    </a:srgbClr>
                  </a:outerShdw>
                </a:effectLst>
                <a:latin typeface="Arial" pitchFamily="34" charset="0"/>
                <a:cs typeface="Arial" pitchFamily="34" charset="0"/>
              </a:rPr>
              <a:t>Petersdorf</a:t>
            </a:r>
            <a:r>
              <a:rPr lang="en-AU" sz="1400" i="1" dirty="0">
                <a:solidFill>
                  <a:schemeClr val="tx1"/>
                </a:solidFill>
                <a:effectLst>
                  <a:outerShdw blurRad="38100" dist="38100" dir="2700000" algn="tl">
                    <a:srgbClr val="000000">
                      <a:alpha val="43137"/>
                    </a:srgbClr>
                  </a:outerShdw>
                </a:effectLst>
                <a:latin typeface="Arial" pitchFamily="34" charset="0"/>
                <a:cs typeface="Arial" pitchFamily="34" charset="0"/>
              </a:rPr>
              <a:t> and Beeson, 1961</a:t>
            </a:r>
            <a:r>
              <a:rPr lang="en-AU" altLang="zh-CN" sz="1400" dirty="0">
                <a:solidFill>
                  <a:schemeClr val="tx1"/>
                </a:solidFill>
                <a:effectLst>
                  <a:outerShdw blurRad="38100" dist="38100" dir="2700000" algn="tl">
                    <a:srgbClr val="000000">
                      <a:alpha val="43137"/>
                    </a:srgbClr>
                  </a:outerShdw>
                </a:effectLst>
                <a:latin typeface="Arial" pitchFamily="34" charset="0"/>
                <a:ea typeface="宋体" pitchFamily="2" charset="-122"/>
                <a:cs typeface="Arial" pitchFamily="34" charset="0"/>
              </a:rPr>
              <a:t>)</a:t>
            </a:r>
            <a:endParaRPr lang="zh-CN" altLang="en-AU" sz="1400" i="1" dirty="0">
              <a:solidFill>
                <a:schemeClr val="tx1"/>
              </a:solidFill>
              <a:effectLst>
                <a:outerShdw blurRad="38100" dist="38100" dir="2700000" algn="tl">
                  <a:srgbClr val="000000">
                    <a:alpha val="43137"/>
                  </a:srgbClr>
                </a:outerShdw>
              </a:effectLst>
              <a:latin typeface="Arial" pitchFamily="34" charset="0"/>
              <a:ea typeface="宋体" pitchFamily="2" charset="-122"/>
              <a:cs typeface="Arial" pitchFamily="34" charset="0"/>
            </a:endParaRPr>
          </a:p>
        </p:txBody>
      </p:sp>
      <p:sp>
        <p:nvSpPr>
          <p:cNvPr id="4099" name="Rectangle 3"/>
          <p:cNvSpPr>
            <a:spLocks noGrp="1" noChangeArrowheads="1"/>
          </p:cNvSpPr>
          <p:nvPr>
            <p:ph sz="quarter" idx="1"/>
          </p:nvPr>
        </p:nvSpPr>
        <p:spPr/>
        <p:txBody>
          <a:bodyPr>
            <a:normAutofit/>
          </a:bodyPr>
          <a:lstStyle/>
          <a:p>
            <a:r>
              <a:rPr lang="en-AU" sz="3200" dirty="0">
                <a:solidFill>
                  <a:schemeClr val="tx1"/>
                </a:solidFill>
                <a:effectLst>
                  <a:outerShdw blurRad="38100" dist="38100" dir="2700000" algn="tl">
                    <a:srgbClr val="000000">
                      <a:alpha val="43137"/>
                    </a:srgbClr>
                  </a:outerShdw>
                </a:effectLst>
                <a:latin typeface="Arial" pitchFamily="34" charset="0"/>
                <a:cs typeface="Arial" pitchFamily="34" charset="0"/>
              </a:rPr>
              <a:t>Temperatures ≥ 38.3ºC (101ºF) on several occasions</a:t>
            </a:r>
          </a:p>
          <a:p>
            <a:r>
              <a:rPr lang="en-AU" altLang="zh-CN" sz="3200" dirty="0">
                <a:solidFill>
                  <a:schemeClr val="tx1"/>
                </a:solidFill>
                <a:effectLst>
                  <a:outerShdw blurRad="38100" dist="38100" dir="2700000" algn="tl">
                    <a:srgbClr val="000000">
                      <a:alpha val="43137"/>
                    </a:srgbClr>
                  </a:outerShdw>
                </a:effectLst>
                <a:latin typeface="Arial" pitchFamily="34" charset="0"/>
                <a:ea typeface="宋体" pitchFamily="2" charset="-122"/>
                <a:cs typeface="Arial" pitchFamily="34" charset="0"/>
              </a:rPr>
              <a:t>Fever </a:t>
            </a:r>
            <a:r>
              <a:rPr lang="en-AU" sz="3200" dirty="0">
                <a:solidFill>
                  <a:schemeClr val="tx1"/>
                </a:solidFill>
                <a:effectLst>
                  <a:outerShdw blurRad="38100" dist="38100" dir="2700000" algn="tl">
                    <a:srgbClr val="000000">
                      <a:alpha val="43137"/>
                    </a:srgbClr>
                  </a:outerShdw>
                </a:effectLst>
                <a:latin typeface="Arial" pitchFamily="34" charset="0"/>
                <a:cs typeface="Arial" pitchFamily="34" charset="0"/>
              </a:rPr>
              <a:t>≥</a:t>
            </a:r>
            <a:r>
              <a:rPr lang="en-AU" altLang="zh-CN" sz="3200" dirty="0">
                <a:solidFill>
                  <a:schemeClr val="tx1"/>
                </a:solidFill>
                <a:effectLst>
                  <a:outerShdw blurRad="38100" dist="38100" dir="2700000" algn="tl">
                    <a:srgbClr val="000000">
                      <a:alpha val="43137"/>
                    </a:srgbClr>
                  </a:outerShdw>
                </a:effectLst>
                <a:latin typeface="Arial" pitchFamily="34" charset="0"/>
                <a:ea typeface="宋体" pitchFamily="2" charset="-122"/>
                <a:cs typeface="Arial" pitchFamily="34" charset="0"/>
              </a:rPr>
              <a:t> </a:t>
            </a:r>
            <a:r>
              <a:rPr lang="en-AU" sz="3200" dirty="0">
                <a:solidFill>
                  <a:schemeClr val="tx1"/>
                </a:solidFill>
                <a:effectLst>
                  <a:outerShdw blurRad="38100" dist="38100" dir="2700000" algn="tl">
                    <a:srgbClr val="000000">
                      <a:alpha val="43137"/>
                    </a:srgbClr>
                  </a:outerShdw>
                </a:effectLst>
                <a:latin typeface="Arial" pitchFamily="34" charset="0"/>
                <a:cs typeface="Arial" pitchFamily="34" charset="0"/>
              </a:rPr>
              <a:t>3 weeks</a:t>
            </a:r>
          </a:p>
          <a:p>
            <a:r>
              <a:rPr lang="en-AU" sz="3200" dirty="0">
                <a:solidFill>
                  <a:schemeClr val="tx1"/>
                </a:solidFill>
                <a:effectLst>
                  <a:outerShdw blurRad="38100" dist="38100" dir="2700000" algn="tl">
                    <a:srgbClr val="000000">
                      <a:alpha val="43137"/>
                    </a:srgbClr>
                  </a:outerShdw>
                </a:effectLst>
                <a:latin typeface="Arial" pitchFamily="34" charset="0"/>
                <a:cs typeface="Arial" pitchFamily="34" charset="0"/>
              </a:rPr>
              <a:t>Failure to reach a diagnosis despite 1 week of inpatient investigations</a:t>
            </a:r>
            <a:r>
              <a:rPr lang="en-AU" altLang="zh-CN" sz="3200" dirty="0">
                <a:solidFill>
                  <a:schemeClr val="tx1"/>
                </a:solidFill>
                <a:effectLst>
                  <a:outerShdw blurRad="38100" dist="38100" dir="2700000" algn="tl">
                    <a:srgbClr val="000000">
                      <a:alpha val="43137"/>
                    </a:srgbClr>
                  </a:outerShdw>
                </a:effectLst>
                <a:latin typeface="Arial" pitchFamily="34" charset="0"/>
                <a:ea typeface="宋体" pitchFamily="2" charset="-122"/>
                <a:cs typeface="Arial" pitchFamily="34" charset="0"/>
              </a:rPr>
              <a:t> or 3 outpatient </a:t>
            </a:r>
            <a:r>
              <a:rPr lang="en-AU" altLang="zh-CN" sz="3200" dirty="0" smtClean="0">
                <a:solidFill>
                  <a:schemeClr val="tx1"/>
                </a:solidFill>
                <a:effectLst>
                  <a:outerShdw blurRad="38100" dist="38100" dir="2700000" algn="tl">
                    <a:srgbClr val="000000">
                      <a:alpha val="43137"/>
                    </a:srgbClr>
                  </a:outerShdw>
                </a:effectLst>
                <a:latin typeface="Arial" pitchFamily="34" charset="0"/>
                <a:ea typeface="宋体" pitchFamily="2" charset="-122"/>
                <a:cs typeface="Arial" pitchFamily="34" charset="0"/>
              </a:rPr>
              <a:t>visits [1 IP / 3 OP]</a:t>
            </a:r>
            <a:endParaRPr lang="en-AU" sz="3200" dirty="0">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 xmlns:p14="http://schemas.microsoft.com/office/powerpoint/2010/main" val="2816396777"/>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MY">
              <a:solidFill>
                <a:schemeClr val="tx1"/>
              </a:solidFill>
            </a:endParaRPr>
          </a:p>
        </p:txBody>
      </p:sp>
      <p:sp>
        <p:nvSpPr>
          <p:cNvPr id="22530" name="Rectangle 2"/>
          <p:cNvSpPr>
            <a:spLocks noGrp="1" noChangeArrowheads="1"/>
          </p:cNvSpPr>
          <p:nvPr>
            <p:ph sz="quarter" idx="1"/>
          </p:nvPr>
        </p:nvSpPr>
        <p:spPr/>
        <p:txBody>
          <a:bodyPr>
            <a:noAutofit/>
          </a:bodyPr>
          <a:lstStyle/>
          <a:p>
            <a:pPr>
              <a:lnSpc>
                <a:spcPct val="80000"/>
              </a:lnSpc>
            </a:pPr>
            <a:r>
              <a:rPr lang="en-US" sz="2000" dirty="0" err="1" smtClean="0">
                <a:solidFill>
                  <a:schemeClr val="tx1"/>
                </a:solidFill>
                <a:effectLst>
                  <a:outerShdw blurRad="38100" dist="38100" dir="2700000" algn="tl">
                    <a:srgbClr val="000000">
                      <a:alpha val="43137"/>
                    </a:srgbClr>
                  </a:outerShdw>
                </a:effectLst>
                <a:latin typeface="Arial" pitchFamily="34" charset="0"/>
                <a:cs typeface="Arial" pitchFamily="34" charset="0"/>
              </a:rPr>
              <a:t>Abd</a:t>
            </a:r>
            <a:r>
              <a:rPr lang="en-US" sz="2000" dirty="0">
                <a:solidFill>
                  <a:schemeClr val="tx1"/>
                </a:solidFill>
                <a:effectLst>
                  <a:outerShdw blurRad="38100" dist="38100" dir="2700000" algn="tl">
                    <a:srgbClr val="000000">
                      <a:alpha val="43137"/>
                    </a:srgbClr>
                  </a:outerShdw>
                </a:effectLst>
                <a:latin typeface="Arial" pitchFamily="34" charset="0"/>
                <a:cs typeface="Arial" pitchFamily="34" charset="0"/>
              </a:rPr>
              <a:t>. Pain</a:t>
            </a:r>
            <a:endParaRPr lang="en-US" altLang="zh-CN" sz="2000" dirty="0">
              <a:solidFill>
                <a:schemeClr val="tx1"/>
              </a:solidFill>
              <a:effectLst>
                <a:outerShdw blurRad="38100" dist="38100" dir="2700000" algn="tl">
                  <a:srgbClr val="000000">
                    <a:alpha val="43137"/>
                  </a:srgbClr>
                </a:outerShdw>
              </a:effectLst>
              <a:latin typeface="Arial" pitchFamily="34" charset="0"/>
              <a:ea typeface="宋体" pitchFamily="2" charset="-122"/>
              <a:cs typeface="Arial" pitchFamily="34" charset="0"/>
            </a:endParaRPr>
          </a:p>
          <a:p>
            <a:pPr lvl="1">
              <a:lnSpc>
                <a:spcPct val="80000"/>
              </a:lnSpc>
            </a:pPr>
            <a:r>
              <a:rPr lang="en-US" sz="2000" dirty="0" smtClean="0">
                <a:solidFill>
                  <a:schemeClr val="tx1"/>
                </a:solidFill>
                <a:effectLst>
                  <a:outerShdw blurRad="38100" dist="38100" dir="2700000" algn="tl">
                    <a:srgbClr val="000000">
                      <a:alpha val="43137"/>
                    </a:srgbClr>
                  </a:outerShdw>
                </a:effectLst>
                <a:latin typeface="Arial" pitchFamily="34" charset="0"/>
                <a:cs typeface="Arial" pitchFamily="34" charset="0"/>
              </a:rPr>
              <a:t>Cholangitis</a:t>
            </a:r>
            <a:r>
              <a:rPr lang="en-US" sz="2000" dirty="0">
                <a:solidFill>
                  <a:schemeClr val="tx1"/>
                </a:solidFill>
                <a:effectLst>
                  <a:outerShdw blurRad="38100" dist="38100" dir="2700000" algn="tl">
                    <a:srgbClr val="000000">
                      <a:alpha val="43137"/>
                    </a:srgbClr>
                  </a:outerShdw>
                </a:effectLst>
                <a:latin typeface="Arial" pitchFamily="34" charset="0"/>
                <a:cs typeface="Arial" pitchFamily="34" charset="0"/>
              </a:rPr>
              <a:t>, biliary obstruction, </a:t>
            </a:r>
            <a:r>
              <a:rPr lang="en-US" sz="2000" dirty="0" err="1">
                <a:solidFill>
                  <a:schemeClr val="tx1"/>
                </a:solidFill>
                <a:effectLst>
                  <a:outerShdw blurRad="38100" dist="38100" dir="2700000" algn="tl">
                    <a:srgbClr val="000000">
                      <a:alpha val="43137"/>
                    </a:srgbClr>
                  </a:outerShdw>
                </a:effectLst>
                <a:latin typeface="Arial" pitchFamily="34" charset="0"/>
                <a:cs typeface="Arial" pitchFamily="34" charset="0"/>
              </a:rPr>
              <a:t>perinephric</a:t>
            </a:r>
            <a:r>
              <a:rPr lang="en-US" sz="2000" dirty="0">
                <a:solidFill>
                  <a:schemeClr val="tx1"/>
                </a:solidFill>
                <a:effectLst>
                  <a:outerShdw blurRad="38100" dist="38100" dir="2700000" algn="tl">
                    <a:srgbClr val="000000">
                      <a:alpha val="43137"/>
                    </a:srgbClr>
                  </a:outerShdw>
                </a:effectLst>
                <a:latin typeface="Arial" pitchFamily="34" charset="0"/>
                <a:cs typeface="Arial" pitchFamily="34" charset="0"/>
              </a:rPr>
              <a:t> abscess, </a:t>
            </a:r>
            <a:r>
              <a:rPr lang="en-US" sz="2000" dirty="0" err="1">
                <a:solidFill>
                  <a:schemeClr val="tx1"/>
                </a:solidFill>
                <a:effectLst>
                  <a:outerShdw blurRad="38100" dist="38100" dir="2700000" algn="tl">
                    <a:srgbClr val="000000">
                      <a:alpha val="43137"/>
                    </a:srgbClr>
                  </a:outerShdw>
                </a:effectLst>
                <a:latin typeface="Arial" pitchFamily="34" charset="0"/>
                <a:cs typeface="Arial" pitchFamily="34" charset="0"/>
              </a:rPr>
              <a:t>Crohn’s</a:t>
            </a:r>
            <a:r>
              <a:rPr lang="en-US" sz="2000" dirty="0">
                <a:solidFill>
                  <a:schemeClr val="tx1"/>
                </a:solidFill>
                <a:effectLst>
                  <a:outerShdw blurRad="38100" dist="38100" dir="2700000" algn="tl">
                    <a:srgbClr val="000000">
                      <a:alpha val="43137"/>
                    </a:srgbClr>
                  </a:outerShdw>
                </a:effectLst>
                <a:latin typeface="Arial" pitchFamily="34" charset="0"/>
                <a:cs typeface="Arial" pitchFamily="34" charset="0"/>
              </a:rPr>
              <a:t> disease, dissecting </a:t>
            </a:r>
            <a:r>
              <a:rPr lang="en-US" sz="2000" dirty="0" err="1">
                <a:solidFill>
                  <a:schemeClr val="tx1"/>
                </a:solidFill>
                <a:effectLst>
                  <a:outerShdw blurRad="38100" dist="38100" dir="2700000" algn="tl">
                    <a:srgbClr val="000000">
                      <a:alpha val="43137"/>
                    </a:srgbClr>
                  </a:outerShdw>
                </a:effectLst>
                <a:latin typeface="Arial" pitchFamily="34" charset="0"/>
                <a:cs typeface="Arial" pitchFamily="34" charset="0"/>
              </a:rPr>
              <a:t>aneuryms</a:t>
            </a:r>
            <a:r>
              <a:rPr lang="en-US" sz="2000" dirty="0">
                <a:solidFill>
                  <a:schemeClr val="tx1"/>
                </a:solidFill>
                <a:effectLst>
                  <a:outerShdw blurRad="38100" dist="38100" dir="2700000" algn="tl">
                    <a:srgbClr val="000000">
                      <a:alpha val="43137"/>
                    </a:srgbClr>
                  </a:outerShdw>
                </a:effectLst>
                <a:latin typeface="Arial" pitchFamily="34" charset="0"/>
                <a:cs typeface="Arial" pitchFamily="34" charset="0"/>
              </a:rPr>
              <a:t>, </a:t>
            </a:r>
            <a:r>
              <a:rPr lang="en-US" sz="2000" dirty="0" err="1">
                <a:solidFill>
                  <a:schemeClr val="tx1"/>
                </a:solidFill>
                <a:effectLst>
                  <a:outerShdw blurRad="38100" dist="38100" dir="2700000" algn="tl">
                    <a:srgbClr val="000000">
                      <a:alpha val="43137"/>
                    </a:srgbClr>
                  </a:outerShdw>
                </a:effectLst>
                <a:latin typeface="Arial" pitchFamily="34" charset="0"/>
                <a:cs typeface="Arial" pitchFamily="34" charset="0"/>
              </a:rPr>
              <a:t>gynaecological</a:t>
            </a:r>
            <a:r>
              <a:rPr lang="en-US" sz="2000" dirty="0">
                <a:solidFill>
                  <a:schemeClr val="tx1"/>
                </a:solidFill>
                <a:effectLst>
                  <a:outerShdw blurRad="38100" dist="38100" dir="2700000" algn="tl">
                    <a:srgbClr val="000000">
                      <a:alpha val="43137"/>
                    </a:srgbClr>
                  </a:outerShdw>
                </a:effectLst>
                <a:latin typeface="Arial" pitchFamily="34" charset="0"/>
                <a:cs typeface="Arial" pitchFamily="34" charset="0"/>
              </a:rPr>
              <a:t> infection</a:t>
            </a:r>
          </a:p>
          <a:p>
            <a:pPr>
              <a:lnSpc>
                <a:spcPct val="80000"/>
              </a:lnSpc>
            </a:pPr>
            <a:r>
              <a:rPr lang="en-US" altLang="zh-CN" sz="2000" dirty="0" smtClean="0">
                <a:solidFill>
                  <a:schemeClr val="tx1"/>
                </a:solidFill>
                <a:effectLst>
                  <a:outerShdw blurRad="38100" dist="38100" dir="2700000" algn="tl">
                    <a:srgbClr val="000000">
                      <a:alpha val="43137"/>
                    </a:srgbClr>
                  </a:outerShdw>
                </a:effectLst>
                <a:latin typeface="Arial" pitchFamily="34" charset="0"/>
                <a:ea typeface="宋体" pitchFamily="2" charset="-122"/>
                <a:cs typeface="Arial" pitchFamily="34" charset="0"/>
              </a:rPr>
              <a:t>B</a:t>
            </a:r>
            <a:r>
              <a:rPr lang="en-US" sz="2000" dirty="0" smtClean="0">
                <a:solidFill>
                  <a:schemeClr val="tx1"/>
                </a:solidFill>
                <a:effectLst>
                  <a:outerShdw blurRad="38100" dist="38100" dir="2700000" algn="tl">
                    <a:srgbClr val="000000">
                      <a:alpha val="43137"/>
                    </a:srgbClr>
                  </a:outerShdw>
                </a:effectLst>
                <a:latin typeface="Arial" pitchFamily="34" charset="0"/>
                <a:cs typeface="Arial" pitchFamily="34" charset="0"/>
              </a:rPr>
              <a:t>one </a:t>
            </a:r>
            <a:r>
              <a:rPr lang="en-US" sz="2000" dirty="0">
                <a:solidFill>
                  <a:schemeClr val="tx1"/>
                </a:solidFill>
                <a:effectLst>
                  <a:outerShdw blurRad="38100" dist="38100" dir="2700000" algn="tl">
                    <a:srgbClr val="000000">
                      <a:alpha val="43137"/>
                    </a:srgbClr>
                  </a:outerShdw>
                </a:effectLst>
                <a:latin typeface="Arial" pitchFamily="34" charset="0"/>
                <a:cs typeface="Arial" pitchFamily="34" charset="0"/>
              </a:rPr>
              <a:t>pain</a:t>
            </a:r>
            <a:endParaRPr lang="en-US" altLang="zh-CN" sz="2000" dirty="0">
              <a:solidFill>
                <a:schemeClr val="tx1"/>
              </a:solidFill>
              <a:effectLst>
                <a:outerShdw blurRad="38100" dist="38100" dir="2700000" algn="tl">
                  <a:srgbClr val="000000">
                    <a:alpha val="43137"/>
                  </a:srgbClr>
                </a:outerShdw>
              </a:effectLst>
              <a:latin typeface="Arial" pitchFamily="34" charset="0"/>
              <a:ea typeface="宋体" pitchFamily="2" charset="-122"/>
              <a:cs typeface="Arial" pitchFamily="34" charset="0"/>
            </a:endParaRPr>
          </a:p>
          <a:p>
            <a:pPr lvl="1">
              <a:lnSpc>
                <a:spcPct val="80000"/>
              </a:lnSpc>
            </a:pPr>
            <a:r>
              <a:rPr lang="en-US" altLang="zh-CN" sz="2000" dirty="0" smtClean="0">
                <a:solidFill>
                  <a:schemeClr val="tx1"/>
                </a:solidFill>
                <a:effectLst>
                  <a:outerShdw blurRad="38100" dist="38100" dir="2700000" algn="tl">
                    <a:srgbClr val="000000">
                      <a:alpha val="43137"/>
                    </a:srgbClr>
                  </a:outerShdw>
                </a:effectLst>
                <a:latin typeface="Arial" pitchFamily="34" charset="0"/>
                <a:ea typeface="宋体" pitchFamily="2" charset="-122"/>
                <a:cs typeface="Arial" pitchFamily="34" charset="0"/>
                <a:sym typeface="Wingdings" pitchFamily="2" charset="2"/>
              </a:rPr>
              <a:t>O</a:t>
            </a:r>
            <a:r>
              <a:rPr lang="en-US" sz="2000" dirty="0" smtClean="0">
                <a:solidFill>
                  <a:schemeClr val="tx1"/>
                </a:solidFill>
                <a:effectLst>
                  <a:outerShdw blurRad="38100" dist="38100" dir="2700000" algn="tl">
                    <a:srgbClr val="000000">
                      <a:alpha val="43137"/>
                    </a:srgbClr>
                  </a:outerShdw>
                </a:effectLst>
                <a:latin typeface="Arial" pitchFamily="34" charset="0"/>
                <a:cs typeface="Arial" pitchFamily="34" charset="0"/>
              </a:rPr>
              <a:t>steomyelitis</a:t>
            </a:r>
            <a:r>
              <a:rPr lang="en-US" sz="2000" dirty="0">
                <a:solidFill>
                  <a:schemeClr val="tx1"/>
                </a:solidFill>
                <a:effectLst>
                  <a:outerShdw blurRad="38100" dist="38100" dir="2700000" algn="tl">
                    <a:srgbClr val="000000">
                      <a:alpha val="43137"/>
                    </a:srgbClr>
                  </a:outerShdw>
                </a:effectLst>
                <a:latin typeface="Arial" pitchFamily="34" charset="0"/>
                <a:cs typeface="Arial" pitchFamily="34" charset="0"/>
              </a:rPr>
              <a:t>, lymphoma</a:t>
            </a:r>
          </a:p>
          <a:p>
            <a:pPr>
              <a:lnSpc>
                <a:spcPct val="80000"/>
              </a:lnSpc>
            </a:pPr>
            <a:r>
              <a:rPr lang="en-US" altLang="zh-CN" sz="2000" dirty="0" err="1" smtClean="0">
                <a:solidFill>
                  <a:schemeClr val="tx1"/>
                </a:solidFill>
                <a:effectLst>
                  <a:outerShdw blurRad="38100" dist="38100" dir="2700000" algn="tl">
                    <a:srgbClr val="000000">
                      <a:alpha val="43137"/>
                    </a:srgbClr>
                  </a:outerShdw>
                </a:effectLst>
                <a:latin typeface="Arial" pitchFamily="34" charset="0"/>
                <a:ea typeface="宋体" pitchFamily="2" charset="-122"/>
                <a:cs typeface="Arial" pitchFamily="34" charset="0"/>
              </a:rPr>
              <a:t>S</a:t>
            </a:r>
            <a:r>
              <a:rPr lang="en-US" sz="2000" dirty="0" err="1" smtClean="0">
                <a:solidFill>
                  <a:schemeClr val="tx1"/>
                </a:solidFill>
                <a:effectLst>
                  <a:outerShdw blurRad="38100" dist="38100" dir="2700000" algn="tl">
                    <a:srgbClr val="000000">
                      <a:alpha val="43137"/>
                    </a:srgbClr>
                  </a:outerShdw>
                </a:effectLst>
                <a:latin typeface="Arial" pitchFamily="34" charset="0"/>
                <a:cs typeface="Arial" pitchFamily="34" charset="0"/>
              </a:rPr>
              <a:t>orethroat</a:t>
            </a:r>
            <a:endParaRPr lang="en-US" altLang="zh-CN" sz="2000" dirty="0">
              <a:solidFill>
                <a:schemeClr val="tx1"/>
              </a:solidFill>
              <a:effectLst>
                <a:outerShdw blurRad="38100" dist="38100" dir="2700000" algn="tl">
                  <a:srgbClr val="000000">
                    <a:alpha val="43137"/>
                  </a:srgbClr>
                </a:outerShdw>
              </a:effectLst>
              <a:latin typeface="Arial" pitchFamily="34" charset="0"/>
              <a:ea typeface="宋体" pitchFamily="2" charset="-122"/>
              <a:cs typeface="Arial" pitchFamily="34" charset="0"/>
            </a:endParaRPr>
          </a:p>
          <a:p>
            <a:pPr lvl="1">
              <a:lnSpc>
                <a:spcPct val="80000"/>
              </a:lnSpc>
            </a:pPr>
            <a:r>
              <a:rPr lang="en-US" sz="2000" dirty="0" smtClean="0">
                <a:solidFill>
                  <a:schemeClr val="tx1"/>
                </a:solidFill>
                <a:effectLst>
                  <a:outerShdw blurRad="38100" dist="38100" dir="2700000" algn="tl">
                    <a:srgbClr val="000000">
                      <a:alpha val="43137"/>
                    </a:srgbClr>
                  </a:outerShdw>
                </a:effectLst>
                <a:latin typeface="Arial" pitchFamily="34" charset="0"/>
                <a:cs typeface="Arial" pitchFamily="34" charset="0"/>
              </a:rPr>
              <a:t>IM</a:t>
            </a:r>
            <a:r>
              <a:rPr lang="en-US" sz="2000" dirty="0">
                <a:solidFill>
                  <a:schemeClr val="tx1"/>
                </a:solidFill>
                <a:effectLst>
                  <a:outerShdw blurRad="38100" dist="38100" dir="2700000" algn="tl">
                    <a:srgbClr val="000000">
                      <a:alpha val="43137"/>
                    </a:srgbClr>
                  </a:outerShdw>
                </a:effectLst>
                <a:latin typeface="Arial" pitchFamily="34" charset="0"/>
                <a:cs typeface="Arial" pitchFamily="34" charset="0"/>
              </a:rPr>
              <a:t>, retropharyngeal abscess,</a:t>
            </a:r>
            <a:r>
              <a:rPr lang="en-US" altLang="zh-CN" sz="2000" dirty="0">
                <a:solidFill>
                  <a:schemeClr val="tx1"/>
                </a:solidFill>
                <a:effectLst>
                  <a:outerShdw blurRad="38100" dist="38100" dir="2700000" algn="tl">
                    <a:srgbClr val="000000">
                      <a:alpha val="43137"/>
                    </a:srgbClr>
                  </a:outerShdw>
                </a:effectLst>
                <a:latin typeface="Arial" pitchFamily="34" charset="0"/>
                <a:ea typeface="宋体" pitchFamily="2" charset="-122"/>
                <a:cs typeface="Arial" pitchFamily="34" charset="0"/>
              </a:rPr>
              <a:t> </a:t>
            </a:r>
            <a:r>
              <a:rPr lang="en-US" sz="2000" dirty="0">
                <a:solidFill>
                  <a:schemeClr val="tx1"/>
                </a:solidFill>
                <a:effectLst>
                  <a:outerShdw blurRad="38100" dist="38100" dir="2700000" algn="tl">
                    <a:srgbClr val="000000">
                      <a:alpha val="43137"/>
                    </a:srgbClr>
                  </a:outerShdw>
                </a:effectLst>
                <a:latin typeface="Arial" pitchFamily="34" charset="0"/>
                <a:cs typeface="Arial" pitchFamily="34" charset="0"/>
              </a:rPr>
              <a:t>post-Strep</a:t>
            </a:r>
            <a:r>
              <a:rPr lang="en-US" altLang="zh-CN" sz="2000" dirty="0">
                <a:solidFill>
                  <a:schemeClr val="tx1"/>
                </a:solidFill>
                <a:effectLst>
                  <a:outerShdw blurRad="38100" dist="38100" dir="2700000" algn="tl">
                    <a:srgbClr val="000000">
                      <a:alpha val="43137"/>
                    </a:srgbClr>
                  </a:outerShdw>
                </a:effectLst>
                <a:latin typeface="Arial" pitchFamily="34" charset="0"/>
                <a:ea typeface="宋体" pitchFamily="2" charset="-122"/>
                <a:cs typeface="Arial" pitchFamily="34" charset="0"/>
              </a:rPr>
              <a:t>tococcal </a:t>
            </a:r>
            <a:r>
              <a:rPr lang="en-US" sz="2000" dirty="0">
                <a:solidFill>
                  <a:schemeClr val="tx1"/>
                </a:solidFill>
                <a:effectLst>
                  <a:outerShdw blurRad="38100" dist="38100" dir="2700000" algn="tl">
                    <a:srgbClr val="000000">
                      <a:alpha val="43137"/>
                    </a:srgbClr>
                  </a:outerShdw>
                </a:effectLst>
                <a:latin typeface="Arial" pitchFamily="34" charset="0"/>
                <a:cs typeface="Arial" pitchFamily="34" charset="0"/>
              </a:rPr>
              <a:t>infection</a:t>
            </a:r>
          </a:p>
          <a:p>
            <a:pPr>
              <a:lnSpc>
                <a:spcPct val="80000"/>
              </a:lnSpc>
            </a:pPr>
            <a:r>
              <a:rPr lang="en-US" altLang="zh-CN" sz="2000" dirty="0" smtClean="0">
                <a:solidFill>
                  <a:schemeClr val="tx1"/>
                </a:solidFill>
                <a:effectLst>
                  <a:outerShdw blurRad="38100" dist="38100" dir="2700000" algn="tl">
                    <a:srgbClr val="000000">
                      <a:alpha val="43137"/>
                    </a:srgbClr>
                  </a:outerShdw>
                </a:effectLst>
                <a:latin typeface="Arial" pitchFamily="34" charset="0"/>
                <a:ea typeface="宋体" pitchFamily="2" charset="-122"/>
                <a:cs typeface="Arial" pitchFamily="34" charset="0"/>
              </a:rPr>
              <a:t>D</a:t>
            </a:r>
            <a:r>
              <a:rPr lang="en-US" sz="2000" dirty="0" smtClean="0">
                <a:solidFill>
                  <a:schemeClr val="tx1"/>
                </a:solidFill>
                <a:effectLst>
                  <a:outerShdw blurRad="38100" dist="38100" dir="2700000" algn="tl">
                    <a:srgbClr val="000000">
                      <a:alpha val="43137"/>
                    </a:srgbClr>
                  </a:outerShdw>
                </a:effectLst>
                <a:latin typeface="Arial" pitchFamily="34" charset="0"/>
                <a:cs typeface="Arial" pitchFamily="34" charset="0"/>
              </a:rPr>
              <a:t>ysuria</a:t>
            </a:r>
            <a:r>
              <a:rPr lang="en-US" sz="2000" dirty="0">
                <a:solidFill>
                  <a:schemeClr val="tx1"/>
                </a:solidFill>
                <a:effectLst>
                  <a:outerShdw blurRad="38100" dist="38100" dir="2700000" algn="tl">
                    <a:srgbClr val="000000">
                      <a:alpha val="43137"/>
                    </a:srgbClr>
                  </a:outerShdw>
                </a:effectLst>
                <a:latin typeface="Arial" pitchFamily="34" charset="0"/>
                <a:cs typeface="Arial" pitchFamily="34" charset="0"/>
              </a:rPr>
              <a:t>, rectal pain</a:t>
            </a:r>
            <a:endParaRPr lang="en-US" altLang="zh-CN" sz="2000" dirty="0">
              <a:solidFill>
                <a:schemeClr val="tx1"/>
              </a:solidFill>
              <a:effectLst>
                <a:outerShdw blurRad="38100" dist="38100" dir="2700000" algn="tl">
                  <a:srgbClr val="000000">
                    <a:alpha val="43137"/>
                  </a:srgbClr>
                </a:outerShdw>
              </a:effectLst>
              <a:latin typeface="Arial" pitchFamily="34" charset="0"/>
              <a:ea typeface="宋体" pitchFamily="2" charset="-122"/>
              <a:cs typeface="Arial" pitchFamily="34" charset="0"/>
            </a:endParaRPr>
          </a:p>
          <a:p>
            <a:pPr lvl="1">
              <a:lnSpc>
                <a:spcPct val="80000"/>
              </a:lnSpc>
            </a:pPr>
            <a:r>
              <a:rPr lang="en-US" altLang="zh-CN" sz="2000" dirty="0" smtClean="0">
                <a:solidFill>
                  <a:schemeClr val="tx1"/>
                </a:solidFill>
                <a:effectLst>
                  <a:outerShdw blurRad="38100" dist="38100" dir="2700000" algn="tl">
                    <a:srgbClr val="000000">
                      <a:alpha val="43137"/>
                    </a:srgbClr>
                  </a:outerShdw>
                </a:effectLst>
                <a:latin typeface="Arial" pitchFamily="34" charset="0"/>
                <a:ea typeface="宋体" pitchFamily="2" charset="-122"/>
                <a:cs typeface="Arial" pitchFamily="34" charset="0"/>
                <a:sym typeface="Wingdings" pitchFamily="2" charset="2"/>
              </a:rPr>
              <a:t>P</a:t>
            </a:r>
            <a:r>
              <a:rPr lang="en-US" sz="2000" dirty="0" smtClean="0">
                <a:solidFill>
                  <a:schemeClr val="tx1"/>
                </a:solidFill>
                <a:effectLst>
                  <a:outerShdw blurRad="38100" dist="38100" dir="2700000" algn="tl">
                    <a:srgbClr val="000000">
                      <a:alpha val="43137"/>
                    </a:srgbClr>
                  </a:outerShdw>
                </a:effectLst>
                <a:latin typeface="Arial" pitchFamily="34" charset="0"/>
                <a:cs typeface="Arial" pitchFamily="34" charset="0"/>
              </a:rPr>
              <a:t>rostatic </a:t>
            </a:r>
            <a:r>
              <a:rPr lang="en-US" sz="2000" dirty="0">
                <a:solidFill>
                  <a:schemeClr val="tx1"/>
                </a:solidFill>
                <a:effectLst>
                  <a:outerShdw blurRad="38100" dist="38100" dir="2700000" algn="tl">
                    <a:srgbClr val="000000">
                      <a:alpha val="43137"/>
                    </a:srgbClr>
                  </a:outerShdw>
                </a:effectLst>
                <a:latin typeface="Arial" pitchFamily="34" charset="0"/>
                <a:cs typeface="Arial" pitchFamily="34" charset="0"/>
              </a:rPr>
              <a:t>abscess, UTI</a:t>
            </a:r>
          </a:p>
          <a:p>
            <a:pPr>
              <a:lnSpc>
                <a:spcPct val="80000"/>
              </a:lnSpc>
            </a:pPr>
            <a:r>
              <a:rPr lang="en-US" altLang="zh-CN" sz="2000" dirty="0" smtClean="0">
                <a:solidFill>
                  <a:schemeClr val="tx1"/>
                </a:solidFill>
                <a:effectLst>
                  <a:outerShdw blurRad="38100" dist="38100" dir="2700000" algn="tl">
                    <a:srgbClr val="000000">
                      <a:alpha val="43137"/>
                    </a:srgbClr>
                  </a:outerShdw>
                </a:effectLst>
                <a:latin typeface="Arial" pitchFamily="34" charset="0"/>
                <a:ea typeface="宋体" pitchFamily="2" charset="-122"/>
                <a:cs typeface="Arial" pitchFamily="34" charset="0"/>
              </a:rPr>
              <a:t>A</a:t>
            </a:r>
            <a:r>
              <a:rPr lang="en-US" sz="2000" dirty="0" smtClean="0">
                <a:solidFill>
                  <a:schemeClr val="tx1"/>
                </a:solidFill>
                <a:effectLst>
                  <a:outerShdw blurRad="38100" dist="38100" dir="2700000" algn="tl">
                    <a:srgbClr val="000000">
                      <a:alpha val="43137"/>
                    </a:srgbClr>
                  </a:outerShdw>
                </a:effectLst>
                <a:latin typeface="Arial" pitchFamily="34" charset="0"/>
                <a:cs typeface="Arial" pitchFamily="34" charset="0"/>
              </a:rPr>
              <a:t>ltered </a:t>
            </a:r>
            <a:r>
              <a:rPr lang="en-US" sz="2000" dirty="0">
                <a:solidFill>
                  <a:schemeClr val="tx1"/>
                </a:solidFill>
                <a:effectLst>
                  <a:outerShdw blurRad="38100" dist="38100" dir="2700000" algn="tl">
                    <a:srgbClr val="000000">
                      <a:alpha val="43137"/>
                    </a:srgbClr>
                  </a:outerShdw>
                </a:effectLst>
                <a:latin typeface="Arial" pitchFamily="34" charset="0"/>
                <a:cs typeface="Arial" pitchFamily="34" charset="0"/>
              </a:rPr>
              <a:t>bowel habit </a:t>
            </a:r>
            <a:endParaRPr lang="en-US" altLang="zh-CN" sz="2000" dirty="0">
              <a:solidFill>
                <a:schemeClr val="tx1"/>
              </a:solidFill>
              <a:effectLst>
                <a:outerShdw blurRad="38100" dist="38100" dir="2700000" algn="tl">
                  <a:srgbClr val="000000">
                    <a:alpha val="43137"/>
                  </a:srgbClr>
                </a:outerShdw>
              </a:effectLst>
              <a:latin typeface="Arial" pitchFamily="34" charset="0"/>
              <a:ea typeface="宋体" pitchFamily="2" charset="-122"/>
              <a:cs typeface="Arial" pitchFamily="34" charset="0"/>
            </a:endParaRPr>
          </a:p>
          <a:p>
            <a:pPr lvl="1">
              <a:lnSpc>
                <a:spcPct val="80000"/>
              </a:lnSpc>
            </a:pPr>
            <a:r>
              <a:rPr lang="en-US" sz="2000" dirty="0" smtClean="0">
                <a:solidFill>
                  <a:schemeClr val="tx1"/>
                </a:solidFill>
                <a:effectLst>
                  <a:outerShdw blurRad="38100" dist="38100" dir="2700000" algn="tl">
                    <a:srgbClr val="000000">
                      <a:alpha val="43137"/>
                    </a:srgbClr>
                  </a:outerShdw>
                </a:effectLst>
                <a:latin typeface="Arial" pitchFamily="34" charset="0"/>
                <a:cs typeface="Arial" pitchFamily="34" charset="0"/>
              </a:rPr>
              <a:t>IBD</a:t>
            </a:r>
            <a:r>
              <a:rPr lang="en-US" sz="2000" dirty="0">
                <a:solidFill>
                  <a:schemeClr val="tx1"/>
                </a:solidFill>
                <a:effectLst>
                  <a:outerShdw blurRad="38100" dist="38100" dir="2700000" algn="tl">
                    <a:srgbClr val="000000">
                      <a:alpha val="43137"/>
                    </a:srgbClr>
                  </a:outerShdw>
                </a:effectLst>
                <a:latin typeface="Arial" pitchFamily="34" charset="0"/>
                <a:cs typeface="Arial" pitchFamily="34" charset="0"/>
              </a:rPr>
              <a:t>, </a:t>
            </a:r>
            <a:r>
              <a:rPr lang="en-US" sz="2000" dirty="0" err="1">
                <a:solidFill>
                  <a:schemeClr val="tx1"/>
                </a:solidFill>
                <a:effectLst>
                  <a:outerShdw blurRad="38100" dist="38100" dir="2700000" algn="tl">
                    <a:srgbClr val="000000">
                      <a:alpha val="43137"/>
                    </a:srgbClr>
                  </a:outerShdw>
                </a:effectLst>
                <a:latin typeface="Arial" pitchFamily="34" charset="0"/>
                <a:cs typeface="Arial" pitchFamily="34" charset="0"/>
              </a:rPr>
              <a:t>thyphoid</a:t>
            </a:r>
            <a:r>
              <a:rPr lang="en-US" sz="2000" dirty="0">
                <a:solidFill>
                  <a:schemeClr val="tx1"/>
                </a:solidFill>
                <a:effectLst>
                  <a:outerShdw blurRad="38100" dist="38100" dir="2700000" algn="tl">
                    <a:srgbClr val="000000">
                      <a:alpha val="43137"/>
                    </a:srgbClr>
                  </a:outerShdw>
                </a:effectLst>
                <a:latin typeface="Arial" pitchFamily="34" charset="0"/>
                <a:cs typeface="Arial" pitchFamily="34" charset="0"/>
              </a:rPr>
              <a:t> fever, </a:t>
            </a:r>
            <a:r>
              <a:rPr lang="en-US" sz="2000" dirty="0" err="1">
                <a:solidFill>
                  <a:schemeClr val="tx1"/>
                </a:solidFill>
                <a:effectLst>
                  <a:outerShdw blurRad="38100" dist="38100" dir="2700000" algn="tl">
                    <a:srgbClr val="000000">
                      <a:alpha val="43137"/>
                    </a:srgbClr>
                  </a:outerShdw>
                </a:effectLst>
                <a:latin typeface="Arial" pitchFamily="34" charset="0"/>
                <a:cs typeface="Arial" pitchFamily="34" charset="0"/>
              </a:rPr>
              <a:t>schistosomiasis</a:t>
            </a:r>
            <a:r>
              <a:rPr lang="en-US" sz="2000" dirty="0">
                <a:solidFill>
                  <a:schemeClr val="tx1"/>
                </a:solidFill>
                <a:effectLst>
                  <a:outerShdw blurRad="38100" dist="38100" dir="2700000" algn="tl">
                    <a:srgbClr val="000000">
                      <a:alpha val="43137"/>
                    </a:srgbClr>
                  </a:outerShdw>
                </a:effectLst>
                <a:latin typeface="Arial" pitchFamily="34" charset="0"/>
                <a:cs typeface="Arial" pitchFamily="34" charset="0"/>
              </a:rPr>
              <a:t>, </a:t>
            </a:r>
            <a:r>
              <a:rPr lang="en-US" sz="2000" dirty="0" err="1">
                <a:solidFill>
                  <a:schemeClr val="tx1"/>
                </a:solidFill>
                <a:effectLst>
                  <a:outerShdw blurRad="38100" dist="38100" dir="2700000" algn="tl">
                    <a:srgbClr val="000000">
                      <a:alpha val="43137"/>
                    </a:srgbClr>
                  </a:outerShdw>
                </a:effectLst>
                <a:latin typeface="Arial" pitchFamily="34" charset="0"/>
                <a:cs typeface="Arial" pitchFamily="34" charset="0"/>
              </a:rPr>
              <a:t>amoebiasis</a:t>
            </a:r>
            <a:endParaRPr lang="en-US" sz="2000" dirty="0">
              <a:solidFill>
                <a:schemeClr val="tx1"/>
              </a:solidFill>
              <a:effectLst>
                <a:outerShdw blurRad="38100" dist="38100" dir="2700000" algn="tl">
                  <a:srgbClr val="000000">
                    <a:alpha val="43137"/>
                  </a:srgbClr>
                </a:outerShdw>
              </a:effectLst>
              <a:latin typeface="Arial" pitchFamily="34" charset="0"/>
              <a:cs typeface="Arial" pitchFamily="34" charset="0"/>
            </a:endParaRPr>
          </a:p>
          <a:p>
            <a:pPr>
              <a:lnSpc>
                <a:spcPct val="80000"/>
              </a:lnSpc>
            </a:pPr>
            <a:r>
              <a:rPr lang="en-US" altLang="zh-CN" sz="2000" dirty="0" smtClean="0">
                <a:solidFill>
                  <a:schemeClr val="tx1"/>
                </a:solidFill>
                <a:effectLst>
                  <a:outerShdw blurRad="38100" dist="38100" dir="2700000" algn="tl">
                    <a:srgbClr val="000000">
                      <a:alpha val="43137"/>
                    </a:srgbClr>
                  </a:outerShdw>
                </a:effectLst>
                <a:latin typeface="Arial" pitchFamily="34" charset="0"/>
                <a:ea typeface="宋体" pitchFamily="2" charset="-122"/>
                <a:cs typeface="Arial" pitchFamily="34" charset="0"/>
              </a:rPr>
              <a:t>Skin</a:t>
            </a:r>
            <a:r>
              <a:rPr lang="en-US" sz="2000" dirty="0" smtClean="0">
                <a:solidFill>
                  <a:schemeClr val="tx1"/>
                </a:solidFill>
                <a:effectLst>
                  <a:outerShdw blurRad="38100" dist="38100" dir="2700000" algn="tl">
                    <a:srgbClr val="000000">
                      <a:alpha val="43137"/>
                    </a:srgbClr>
                  </a:outerShdw>
                </a:effectLst>
                <a:latin typeface="Arial" pitchFamily="34" charset="0"/>
                <a:cs typeface="Arial" pitchFamily="34" charset="0"/>
              </a:rPr>
              <a:t> </a:t>
            </a:r>
            <a:r>
              <a:rPr lang="en-US" sz="2000" dirty="0">
                <a:solidFill>
                  <a:schemeClr val="tx1"/>
                </a:solidFill>
                <a:effectLst>
                  <a:outerShdw blurRad="38100" dist="38100" dir="2700000" algn="tl">
                    <a:srgbClr val="000000">
                      <a:alpha val="43137"/>
                    </a:srgbClr>
                  </a:outerShdw>
                </a:effectLst>
                <a:latin typeface="Arial" pitchFamily="34" charset="0"/>
                <a:cs typeface="Arial" pitchFamily="34" charset="0"/>
              </a:rPr>
              <a:t>rash</a:t>
            </a:r>
            <a:endParaRPr lang="en-US" altLang="zh-CN" sz="2000" dirty="0">
              <a:solidFill>
                <a:schemeClr val="tx1"/>
              </a:solidFill>
              <a:effectLst>
                <a:outerShdw blurRad="38100" dist="38100" dir="2700000" algn="tl">
                  <a:srgbClr val="000000">
                    <a:alpha val="43137"/>
                  </a:srgbClr>
                </a:outerShdw>
              </a:effectLst>
              <a:latin typeface="Arial" pitchFamily="34" charset="0"/>
              <a:ea typeface="宋体" pitchFamily="2" charset="-122"/>
              <a:cs typeface="Arial" pitchFamily="34" charset="0"/>
            </a:endParaRPr>
          </a:p>
          <a:p>
            <a:pPr lvl="1">
              <a:lnSpc>
                <a:spcPct val="80000"/>
              </a:lnSpc>
            </a:pPr>
            <a:r>
              <a:rPr lang="en-US" altLang="zh-CN" sz="2000" dirty="0" err="1" smtClean="0">
                <a:solidFill>
                  <a:schemeClr val="tx1"/>
                </a:solidFill>
                <a:effectLst>
                  <a:outerShdw blurRad="38100" dist="38100" dir="2700000" algn="tl">
                    <a:srgbClr val="000000">
                      <a:alpha val="43137"/>
                    </a:srgbClr>
                  </a:outerShdw>
                </a:effectLst>
                <a:latin typeface="Arial" pitchFamily="34" charset="0"/>
                <a:ea typeface="宋体" pitchFamily="2" charset="-122"/>
                <a:cs typeface="Arial" pitchFamily="34" charset="0"/>
                <a:sym typeface="Wingdings" pitchFamily="2" charset="2"/>
              </a:rPr>
              <a:t>G</a:t>
            </a:r>
            <a:r>
              <a:rPr lang="en-US" sz="2000" dirty="0" err="1" smtClean="0">
                <a:solidFill>
                  <a:schemeClr val="tx1"/>
                </a:solidFill>
                <a:effectLst>
                  <a:outerShdw blurRad="38100" dist="38100" dir="2700000" algn="tl">
                    <a:srgbClr val="000000">
                      <a:alpha val="43137"/>
                    </a:srgbClr>
                  </a:outerShdw>
                </a:effectLst>
                <a:latin typeface="Arial" pitchFamily="34" charset="0"/>
                <a:cs typeface="Arial" pitchFamily="34" charset="0"/>
              </a:rPr>
              <a:t>onococcal</a:t>
            </a:r>
            <a:r>
              <a:rPr lang="en-US" sz="2000" dirty="0" smtClean="0">
                <a:solidFill>
                  <a:schemeClr val="tx1"/>
                </a:solidFill>
                <a:effectLst>
                  <a:outerShdw blurRad="38100" dist="38100" dir="2700000" algn="tl">
                    <a:srgbClr val="000000">
                      <a:alpha val="43137"/>
                    </a:srgbClr>
                  </a:outerShdw>
                </a:effectLst>
                <a:latin typeface="Arial" pitchFamily="34" charset="0"/>
                <a:cs typeface="Arial" pitchFamily="34" charset="0"/>
              </a:rPr>
              <a:t> </a:t>
            </a:r>
            <a:r>
              <a:rPr lang="en-US" sz="2000" dirty="0">
                <a:solidFill>
                  <a:schemeClr val="tx1"/>
                </a:solidFill>
                <a:effectLst>
                  <a:outerShdw blurRad="38100" dist="38100" dir="2700000" algn="tl">
                    <a:srgbClr val="000000">
                      <a:alpha val="43137"/>
                    </a:srgbClr>
                  </a:outerShdw>
                </a:effectLst>
                <a:latin typeface="Arial" pitchFamily="34" charset="0"/>
                <a:cs typeface="Arial" pitchFamily="34" charset="0"/>
              </a:rPr>
              <a:t>infection, </a:t>
            </a:r>
            <a:r>
              <a:rPr lang="en-US" altLang="zh-CN" sz="2000" dirty="0">
                <a:solidFill>
                  <a:schemeClr val="tx1"/>
                </a:solidFill>
                <a:effectLst>
                  <a:outerShdw blurRad="38100" dist="38100" dir="2700000" algn="tl">
                    <a:srgbClr val="000000">
                      <a:alpha val="43137"/>
                    </a:srgbClr>
                  </a:outerShdw>
                </a:effectLst>
                <a:latin typeface="Arial" pitchFamily="34" charset="0"/>
                <a:ea typeface="宋体" pitchFamily="2" charset="-122"/>
                <a:cs typeface="Arial" pitchFamily="34" charset="0"/>
              </a:rPr>
              <a:t>PAN</a:t>
            </a:r>
            <a:r>
              <a:rPr lang="zh-CN" altLang="en-US" sz="2000" dirty="0">
                <a:solidFill>
                  <a:schemeClr val="tx1"/>
                </a:solidFill>
                <a:effectLst>
                  <a:outerShdw blurRad="38100" dist="38100" dir="2700000" algn="tl">
                    <a:srgbClr val="000000">
                      <a:alpha val="43137"/>
                    </a:srgbClr>
                  </a:outerShdw>
                </a:effectLst>
                <a:latin typeface="Arial" pitchFamily="34" charset="0"/>
                <a:ea typeface="宋体" pitchFamily="2" charset="-122"/>
                <a:cs typeface="Arial" pitchFamily="34" charset="0"/>
              </a:rPr>
              <a:t>，</a:t>
            </a:r>
            <a:r>
              <a:rPr lang="en-US" altLang="zh-CN" sz="2000" dirty="0">
                <a:solidFill>
                  <a:schemeClr val="tx1"/>
                </a:solidFill>
                <a:effectLst>
                  <a:outerShdw blurRad="38100" dist="38100" dir="2700000" algn="tl">
                    <a:srgbClr val="000000">
                      <a:alpha val="43137"/>
                    </a:srgbClr>
                  </a:outerShdw>
                </a:effectLst>
                <a:latin typeface="Arial" pitchFamily="34" charset="0"/>
                <a:ea typeface="宋体" pitchFamily="2" charset="-122"/>
                <a:cs typeface="Arial" pitchFamily="34" charset="0"/>
              </a:rPr>
              <a:t>NHL</a:t>
            </a:r>
            <a:r>
              <a:rPr lang="en-US" sz="2000" dirty="0">
                <a:solidFill>
                  <a:schemeClr val="tx1"/>
                </a:solidFill>
                <a:effectLst>
                  <a:outerShdw blurRad="38100" dist="38100" dir="2700000" algn="tl">
                    <a:srgbClr val="000000">
                      <a:alpha val="43137"/>
                    </a:srgbClr>
                  </a:outerShdw>
                </a:effectLst>
                <a:latin typeface="Arial" pitchFamily="34" charset="0"/>
                <a:cs typeface="Arial" pitchFamily="34" charset="0"/>
              </a:rPr>
              <a:t>, </a:t>
            </a:r>
            <a:r>
              <a:rPr lang="en-US" altLang="zh-CN" sz="2000" dirty="0">
                <a:solidFill>
                  <a:schemeClr val="tx1"/>
                </a:solidFill>
                <a:effectLst>
                  <a:outerShdw blurRad="38100" dist="38100" dir="2700000" algn="tl">
                    <a:srgbClr val="000000">
                      <a:alpha val="43137"/>
                    </a:srgbClr>
                  </a:outerShdw>
                </a:effectLst>
                <a:latin typeface="Arial" pitchFamily="34" charset="0"/>
                <a:ea typeface="宋体" pitchFamily="2" charset="-122"/>
                <a:cs typeface="Arial" pitchFamily="34" charset="0"/>
              </a:rPr>
              <a:t>dengue fever</a:t>
            </a:r>
            <a:endParaRPr lang="en-US" sz="2000" dirty="0">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 xmlns:p14="http://schemas.microsoft.com/office/powerpoint/2010/main" val="2659777234"/>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MY">
              <a:solidFill>
                <a:schemeClr val="tx1"/>
              </a:solidFill>
            </a:endParaRPr>
          </a:p>
        </p:txBody>
      </p:sp>
      <p:sp>
        <p:nvSpPr>
          <p:cNvPr id="50178" name="Rectangle 2"/>
          <p:cNvSpPr>
            <a:spLocks noGrp="1" noChangeArrowheads="1"/>
          </p:cNvSpPr>
          <p:nvPr>
            <p:ph sz="quarter" idx="1"/>
          </p:nvPr>
        </p:nvSpPr>
        <p:spPr/>
        <p:txBody>
          <a:bodyPr>
            <a:normAutofit fontScale="92500" lnSpcReduction="10000"/>
          </a:bodyPr>
          <a:lstStyle/>
          <a:p>
            <a:pPr>
              <a:lnSpc>
                <a:spcPct val="90000"/>
              </a:lnSpc>
            </a:pPr>
            <a:r>
              <a:rPr lang="en-US" dirty="0">
                <a:solidFill>
                  <a:schemeClr val="tx1"/>
                </a:solidFill>
                <a:effectLst>
                  <a:outerShdw blurRad="38100" dist="38100" dir="2700000" algn="tl">
                    <a:srgbClr val="000000">
                      <a:alpha val="43137"/>
                    </a:srgbClr>
                  </a:outerShdw>
                </a:effectLst>
                <a:latin typeface="Arial" pitchFamily="34" charset="0"/>
                <a:cs typeface="Arial" pitchFamily="34" charset="0"/>
              </a:rPr>
              <a:t>Past Medical History</a:t>
            </a:r>
          </a:p>
          <a:p>
            <a:pPr lvl="1">
              <a:lnSpc>
                <a:spcPct val="90000"/>
              </a:lnSpc>
            </a:pPr>
            <a:r>
              <a:rPr lang="en-US" sz="2100" dirty="0" smtClean="0">
                <a:solidFill>
                  <a:schemeClr val="tx1"/>
                </a:solidFill>
                <a:effectLst>
                  <a:outerShdw blurRad="38100" dist="38100" dir="2700000" algn="tl">
                    <a:srgbClr val="000000">
                      <a:alpha val="43137"/>
                    </a:srgbClr>
                  </a:outerShdw>
                </a:effectLst>
                <a:latin typeface="Arial" pitchFamily="34" charset="0"/>
                <a:cs typeface="Arial" pitchFamily="34" charset="0"/>
              </a:rPr>
              <a:t>Malignancy </a:t>
            </a:r>
            <a:r>
              <a:rPr lang="en-US" sz="2100" dirty="0">
                <a:solidFill>
                  <a:schemeClr val="tx1"/>
                </a:solidFill>
                <a:effectLst>
                  <a:outerShdw blurRad="38100" dist="38100" dir="2700000" algn="tl">
                    <a:srgbClr val="000000">
                      <a:alpha val="43137"/>
                    </a:srgbClr>
                  </a:outerShdw>
                </a:effectLst>
                <a:latin typeface="Arial" pitchFamily="34" charset="0"/>
                <a:cs typeface="Arial" pitchFamily="34" charset="0"/>
              </a:rPr>
              <a:t>= leukemia, lymphoma, hepatocellular </a:t>
            </a:r>
            <a:r>
              <a:rPr lang="en-US" sz="2100" dirty="0" err="1">
                <a:solidFill>
                  <a:schemeClr val="tx1"/>
                </a:solidFill>
                <a:effectLst>
                  <a:outerShdw blurRad="38100" dist="38100" dir="2700000" algn="tl">
                    <a:srgbClr val="000000">
                      <a:alpha val="43137"/>
                    </a:srgbClr>
                  </a:outerShdw>
                </a:effectLst>
                <a:latin typeface="Arial" pitchFamily="34" charset="0"/>
                <a:cs typeface="Arial" pitchFamily="34" charset="0"/>
              </a:rPr>
              <a:t>ca</a:t>
            </a:r>
            <a:endParaRPr lang="en-US" sz="2100" dirty="0">
              <a:solidFill>
                <a:schemeClr val="tx1"/>
              </a:solidFill>
              <a:effectLst>
                <a:outerShdw blurRad="38100" dist="38100" dir="2700000" algn="tl">
                  <a:srgbClr val="000000">
                    <a:alpha val="43137"/>
                  </a:srgbClr>
                </a:outerShdw>
              </a:effectLst>
              <a:latin typeface="Arial" pitchFamily="34" charset="0"/>
              <a:cs typeface="Arial" pitchFamily="34" charset="0"/>
            </a:endParaRPr>
          </a:p>
          <a:p>
            <a:pPr lvl="1">
              <a:lnSpc>
                <a:spcPct val="90000"/>
              </a:lnSpc>
            </a:pPr>
            <a:r>
              <a:rPr lang="en-US" sz="2100" dirty="0" smtClean="0">
                <a:solidFill>
                  <a:schemeClr val="tx1"/>
                </a:solidFill>
                <a:effectLst>
                  <a:outerShdw blurRad="38100" dist="38100" dir="2700000" algn="tl">
                    <a:srgbClr val="000000">
                      <a:alpha val="43137"/>
                    </a:srgbClr>
                  </a:outerShdw>
                </a:effectLst>
                <a:latin typeface="Arial" pitchFamily="34" charset="0"/>
                <a:cs typeface="Arial" pitchFamily="34" charset="0"/>
              </a:rPr>
              <a:t>HIV </a:t>
            </a:r>
            <a:r>
              <a:rPr lang="en-US" sz="2100" dirty="0">
                <a:solidFill>
                  <a:schemeClr val="tx1"/>
                </a:solidFill>
                <a:effectLst>
                  <a:outerShdw blurRad="38100" dist="38100" dir="2700000" algn="tl">
                    <a:srgbClr val="000000">
                      <a:alpha val="43137"/>
                    </a:srgbClr>
                  </a:outerShdw>
                </a:effectLst>
                <a:latin typeface="Arial" pitchFamily="34" charset="0"/>
                <a:cs typeface="Arial" pitchFamily="34" charset="0"/>
              </a:rPr>
              <a:t>infection</a:t>
            </a:r>
          </a:p>
          <a:p>
            <a:pPr lvl="1">
              <a:lnSpc>
                <a:spcPct val="90000"/>
              </a:lnSpc>
            </a:pPr>
            <a:r>
              <a:rPr lang="en-US" sz="2100" dirty="0" smtClean="0">
                <a:solidFill>
                  <a:schemeClr val="tx1"/>
                </a:solidFill>
                <a:effectLst>
                  <a:outerShdw blurRad="38100" dist="38100" dir="2700000" algn="tl">
                    <a:srgbClr val="000000">
                      <a:alpha val="43137"/>
                    </a:srgbClr>
                  </a:outerShdw>
                </a:effectLst>
                <a:latin typeface="Arial" pitchFamily="34" charset="0"/>
                <a:cs typeface="Arial" pitchFamily="34" charset="0"/>
              </a:rPr>
              <a:t>DM</a:t>
            </a:r>
            <a:endParaRPr lang="en-US" sz="2100" dirty="0">
              <a:solidFill>
                <a:schemeClr val="tx1"/>
              </a:solidFill>
              <a:effectLst>
                <a:outerShdw blurRad="38100" dist="38100" dir="2700000" algn="tl">
                  <a:srgbClr val="000000">
                    <a:alpha val="43137"/>
                  </a:srgbClr>
                </a:outerShdw>
              </a:effectLst>
              <a:latin typeface="Arial" pitchFamily="34" charset="0"/>
              <a:cs typeface="Arial" pitchFamily="34" charset="0"/>
            </a:endParaRPr>
          </a:p>
          <a:p>
            <a:pPr lvl="1">
              <a:lnSpc>
                <a:spcPct val="90000"/>
              </a:lnSpc>
            </a:pPr>
            <a:r>
              <a:rPr lang="en-US" sz="2100" dirty="0" smtClean="0">
                <a:solidFill>
                  <a:schemeClr val="tx1"/>
                </a:solidFill>
                <a:effectLst>
                  <a:outerShdw blurRad="38100" dist="38100" dir="2700000" algn="tl">
                    <a:srgbClr val="000000">
                      <a:alpha val="43137"/>
                    </a:srgbClr>
                  </a:outerShdw>
                </a:effectLst>
                <a:latin typeface="Arial" pitchFamily="34" charset="0"/>
                <a:cs typeface="Arial" pitchFamily="34" charset="0"/>
              </a:rPr>
              <a:t>IBD</a:t>
            </a:r>
            <a:endParaRPr lang="en-US" sz="2100" dirty="0">
              <a:solidFill>
                <a:schemeClr val="tx1"/>
              </a:solidFill>
              <a:effectLst>
                <a:outerShdw blurRad="38100" dist="38100" dir="2700000" algn="tl">
                  <a:srgbClr val="000000">
                    <a:alpha val="43137"/>
                  </a:srgbClr>
                </a:outerShdw>
              </a:effectLst>
              <a:latin typeface="Arial" pitchFamily="34" charset="0"/>
              <a:cs typeface="Arial" pitchFamily="34" charset="0"/>
            </a:endParaRPr>
          </a:p>
          <a:p>
            <a:pPr lvl="1">
              <a:lnSpc>
                <a:spcPct val="90000"/>
              </a:lnSpc>
            </a:pPr>
            <a:r>
              <a:rPr lang="en-US" sz="2100" dirty="0" smtClean="0">
                <a:solidFill>
                  <a:schemeClr val="tx1"/>
                </a:solidFill>
                <a:effectLst>
                  <a:outerShdw blurRad="38100" dist="38100" dir="2700000" algn="tl">
                    <a:srgbClr val="000000">
                      <a:alpha val="43137"/>
                    </a:srgbClr>
                  </a:outerShdw>
                </a:effectLst>
                <a:latin typeface="Arial" pitchFamily="34" charset="0"/>
                <a:cs typeface="Arial" pitchFamily="34" charset="0"/>
              </a:rPr>
              <a:t>collagen </a:t>
            </a:r>
            <a:r>
              <a:rPr lang="en-US" sz="2100" dirty="0">
                <a:solidFill>
                  <a:schemeClr val="tx1"/>
                </a:solidFill>
                <a:effectLst>
                  <a:outerShdw blurRad="38100" dist="38100" dir="2700000" algn="tl">
                    <a:srgbClr val="000000">
                      <a:alpha val="43137"/>
                    </a:srgbClr>
                  </a:outerShdw>
                </a:effectLst>
                <a:latin typeface="Arial" pitchFamily="34" charset="0"/>
                <a:cs typeface="Arial" pitchFamily="34" charset="0"/>
              </a:rPr>
              <a:t>vascular disease-SLE, RA, giant cell arteritis </a:t>
            </a:r>
          </a:p>
          <a:p>
            <a:pPr lvl="1">
              <a:lnSpc>
                <a:spcPct val="90000"/>
              </a:lnSpc>
            </a:pPr>
            <a:r>
              <a:rPr lang="en-US" sz="2100" dirty="0" smtClean="0">
                <a:solidFill>
                  <a:schemeClr val="tx1"/>
                </a:solidFill>
                <a:effectLst>
                  <a:outerShdw blurRad="38100" dist="38100" dir="2700000" algn="tl">
                    <a:srgbClr val="000000">
                      <a:alpha val="43137"/>
                    </a:srgbClr>
                  </a:outerShdw>
                </a:effectLst>
                <a:latin typeface="Arial" pitchFamily="34" charset="0"/>
                <a:cs typeface="Arial" pitchFamily="34" charset="0"/>
              </a:rPr>
              <a:t>TB</a:t>
            </a:r>
            <a:endParaRPr lang="en-US" sz="2100" dirty="0">
              <a:solidFill>
                <a:schemeClr val="tx1"/>
              </a:solidFill>
              <a:effectLst>
                <a:outerShdw blurRad="38100" dist="38100" dir="2700000" algn="tl">
                  <a:srgbClr val="000000">
                    <a:alpha val="43137"/>
                  </a:srgbClr>
                </a:outerShdw>
              </a:effectLst>
              <a:latin typeface="Arial" pitchFamily="34" charset="0"/>
              <a:cs typeface="Arial" pitchFamily="34" charset="0"/>
            </a:endParaRPr>
          </a:p>
          <a:p>
            <a:pPr lvl="1">
              <a:lnSpc>
                <a:spcPct val="90000"/>
              </a:lnSpc>
            </a:pPr>
            <a:r>
              <a:rPr lang="en-US" sz="2100" dirty="0" smtClean="0">
                <a:solidFill>
                  <a:schemeClr val="tx1"/>
                </a:solidFill>
                <a:effectLst>
                  <a:outerShdw blurRad="38100" dist="38100" dir="2700000" algn="tl">
                    <a:srgbClr val="000000">
                      <a:alpha val="43137"/>
                    </a:srgbClr>
                  </a:outerShdw>
                </a:effectLst>
                <a:latin typeface="Arial" pitchFamily="34" charset="0"/>
                <a:cs typeface="Arial" pitchFamily="34" charset="0"/>
              </a:rPr>
              <a:t>Heart </a:t>
            </a:r>
            <a:r>
              <a:rPr lang="en-US" sz="2100" dirty="0">
                <a:solidFill>
                  <a:schemeClr val="tx1"/>
                </a:solidFill>
                <a:effectLst>
                  <a:outerShdw blurRad="38100" dist="38100" dir="2700000" algn="tl">
                    <a:srgbClr val="000000">
                      <a:alpha val="43137"/>
                    </a:srgbClr>
                  </a:outerShdw>
                </a:effectLst>
                <a:latin typeface="Arial" pitchFamily="34" charset="0"/>
                <a:cs typeface="Arial" pitchFamily="34" charset="0"/>
              </a:rPr>
              <a:t>disease: </a:t>
            </a:r>
            <a:r>
              <a:rPr lang="en-US" sz="2100" dirty="0" err="1">
                <a:solidFill>
                  <a:schemeClr val="tx1"/>
                </a:solidFill>
                <a:effectLst>
                  <a:outerShdw blurRad="38100" dist="38100" dir="2700000" algn="tl">
                    <a:srgbClr val="000000">
                      <a:alpha val="43137"/>
                    </a:srgbClr>
                  </a:outerShdw>
                </a:effectLst>
                <a:latin typeface="Arial" pitchFamily="34" charset="0"/>
                <a:cs typeface="Arial" pitchFamily="34" charset="0"/>
              </a:rPr>
              <a:t>valvular</a:t>
            </a:r>
            <a:r>
              <a:rPr lang="en-US" sz="2100" dirty="0">
                <a:solidFill>
                  <a:schemeClr val="tx1"/>
                </a:solidFill>
                <a:effectLst>
                  <a:outerShdw blurRad="38100" dist="38100" dir="2700000" algn="tl">
                    <a:srgbClr val="000000">
                      <a:alpha val="43137"/>
                    </a:srgbClr>
                  </a:outerShdw>
                </a:effectLst>
                <a:latin typeface="Arial" pitchFamily="34" charset="0"/>
                <a:cs typeface="Arial" pitchFamily="34" charset="0"/>
              </a:rPr>
              <a:t> heart disease</a:t>
            </a:r>
          </a:p>
          <a:p>
            <a:pPr>
              <a:lnSpc>
                <a:spcPct val="90000"/>
              </a:lnSpc>
              <a:buFont typeface="Wingdings" pitchFamily="2" charset="2"/>
              <a:buChar char="q"/>
            </a:pPr>
            <a:r>
              <a:rPr lang="en-US" dirty="0">
                <a:solidFill>
                  <a:schemeClr val="tx1"/>
                </a:solidFill>
                <a:effectLst>
                  <a:outerShdw blurRad="38100" dist="38100" dir="2700000" algn="tl">
                    <a:srgbClr val="000000">
                      <a:alpha val="43137"/>
                    </a:srgbClr>
                  </a:outerShdw>
                </a:effectLst>
                <a:latin typeface="Arial" pitchFamily="34" charset="0"/>
                <a:cs typeface="Arial" pitchFamily="34" charset="0"/>
              </a:rPr>
              <a:t>Past Surgical History</a:t>
            </a:r>
          </a:p>
          <a:p>
            <a:pPr lvl="1">
              <a:lnSpc>
                <a:spcPct val="90000"/>
              </a:lnSpc>
            </a:pPr>
            <a:r>
              <a:rPr lang="en-US" sz="2100" dirty="0">
                <a:solidFill>
                  <a:schemeClr val="tx1"/>
                </a:solidFill>
                <a:effectLst>
                  <a:outerShdw blurRad="38100" dist="38100" dir="2700000" algn="tl">
                    <a:srgbClr val="000000">
                      <a:alpha val="43137"/>
                    </a:srgbClr>
                  </a:outerShdw>
                </a:effectLst>
                <a:latin typeface="Arial" pitchFamily="34" charset="0"/>
                <a:cs typeface="Arial" pitchFamily="34" charset="0"/>
              </a:rPr>
              <a:t>Post </a:t>
            </a:r>
            <a:r>
              <a:rPr lang="en-US" sz="2100" dirty="0" err="1">
                <a:solidFill>
                  <a:schemeClr val="tx1"/>
                </a:solidFill>
                <a:effectLst>
                  <a:outerShdw blurRad="38100" dist="38100" dir="2700000" algn="tl">
                    <a:srgbClr val="000000">
                      <a:alpha val="43137"/>
                    </a:srgbClr>
                  </a:outerShdw>
                </a:effectLst>
                <a:latin typeface="Arial" pitchFamily="34" charset="0"/>
                <a:cs typeface="Arial" pitchFamily="34" charset="0"/>
              </a:rPr>
              <a:t>splenectomy</a:t>
            </a:r>
            <a:r>
              <a:rPr lang="en-US" sz="2100" dirty="0">
                <a:solidFill>
                  <a:schemeClr val="tx1"/>
                </a:solidFill>
                <a:effectLst>
                  <a:outerShdw blurRad="38100" dist="38100" dir="2700000" algn="tl">
                    <a:srgbClr val="000000">
                      <a:alpha val="43137"/>
                    </a:srgbClr>
                  </a:outerShdw>
                </a:effectLst>
                <a:latin typeface="Arial" pitchFamily="34" charset="0"/>
                <a:cs typeface="Arial" pitchFamily="34" charset="0"/>
              </a:rPr>
              <a:t>/ post- transplantation</a:t>
            </a:r>
          </a:p>
          <a:p>
            <a:pPr lvl="1">
              <a:lnSpc>
                <a:spcPct val="90000"/>
              </a:lnSpc>
            </a:pPr>
            <a:r>
              <a:rPr lang="en-US" sz="2100" dirty="0">
                <a:solidFill>
                  <a:schemeClr val="tx1"/>
                </a:solidFill>
                <a:effectLst>
                  <a:outerShdw blurRad="38100" dist="38100" dir="2700000" algn="tl">
                    <a:srgbClr val="000000">
                      <a:alpha val="43137"/>
                    </a:srgbClr>
                  </a:outerShdw>
                </a:effectLst>
                <a:latin typeface="Arial" pitchFamily="34" charset="0"/>
                <a:cs typeface="Arial" pitchFamily="34" charset="0"/>
              </a:rPr>
              <a:t>Prosthetic heart valve</a:t>
            </a:r>
          </a:p>
          <a:p>
            <a:pPr lvl="1">
              <a:lnSpc>
                <a:spcPct val="90000"/>
              </a:lnSpc>
            </a:pPr>
            <a:r>
              <a:rPr lang="en-US" sz="2100" dirty="0">
                <a:solidFill>
                  <a:schemeClr val="tx1"/>
                </a:solidFill>
                <a:effectLst>
                  <a:outerShdw blurRad="38100" dist="38100" dir="2700000" algn="tl">
                    <a:srgbClr val="000000">
                      <a:alpha val="43137"/>
                    </a:srgbClr>
                  </a:outerShdw>
                </a:effectLst>
                <a:latin typeface="Arial" pitchFamily="34" charset="0"/>
                <a:cs typeface="Arial" pitchFamily="34" charset="0"/>
              </a:rPr>
              <a:t>Catheter, AV fistula </a:t>
            </a:r>
          </a:p>
          <a:p>
            <a:pPr lvl="1">
              <a:lnSpc>
                <a:spcPct val="90000"/>
              </a:lnSpc>
            </a:pPr>
            <a:r>
              <a:rPr lang="en-US" sz="2100" dirty="0">
                <a:solidFill>
                  <a:schemeClr val="tx1"/>
                </a:solidFill>
                <a:effectLst>
                  <a:outerShdw blurRad="38100" dist="38100" dir="2700000" algn="tl">
                    <a:srgbClr val="000000">
                      <a:alpha val="43137"/>
                    </a:srgbClr>
                  </a:outerShdw>
                </a:effectLst>
                <a:latin typeface="Arial" pitchFamily="34" charset="0"/>
                <a:cs typeface="Arial" pitchFamily="34" charset="0"/>
              </a:rPr>
              <a:t>Recent surgery/ operation</a:t>
            </a:r>
          </a:p>
        </p:txBody>
      </p:sp>
    </p:spTree>
    <p:extLst>
      <p:ext uri="{BB962C8B-B14F-4D97-AF65-F5344CB8AC3E}">
        <p14:creationId xmlns="" xmlns:p14="http://schemas.microsoft.com/office/powerpoint/2010/main" val="2581536028"/>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MY">
              <a:solidFill>
                <a:schemeClr val="tx1"/>
              </a:solidFill>
            </a:endParaRPr>
          </a:p>
        </p:txBody>
      </p:sp>
      <p:sp>
        <p:nvSpPr>
          <p:cNvPr id="51202" name="Rectangle 2"/>
          <p:cNvSpPr>
            <a:spLocks noGrp="1" noChangeArrowheads="1"/>
          </p:cNvSpPr>
          <p:nvPr>
            <p:ph sz="quarter" idx="1"/>
          </p:nvPr>
        </p:nvSpPr>
        <p:spPr/>
        <p:txBody>
          <a:bodyPr>
            <a:normAutofit fontScale="92500" lnSpcReduction="20000"/>
          </a:bodyPr>
          <a:lstStyle/>
          <a:p>
            <a:pPr>
              <a:lnSpc>
                <a:spcPct val="90000"/>
              </a:lnSpc>
            </a:pPr>
            <a:r>
              <a:rPr lang="en-US" sz="2800" dirty="0">
                <a:solidFill>
                  <a:schemeClr val="tx1"/>
                </a:solidFill>
                <a:effectLst>
                  <a:outerShdw blurRad="38100" dist="38100" dir="2700000" algn="tl">
                    <a:srgbClr val="000000">
                      <a:alpha val="43137"/>
                    </a:srgbClr>
                  </a:outerShdw>
                </a:effectLst>
                <a:latin typeface="Arial" pitchFamily="34" charset="0"/>
                <a:cs typeface="Arial" pitchFamily="34" charset="0"/>
              </a:rPr>
              <a:t>Drug History</a:t>
            </a:r>
          </a:p>
          <a:p>
            <a:pPr lvl="1">
              <a:lnSpc>
                <a:spcPct val="90000"/>
              </a:lnSpc>
            </a:pPr>
            <a:r>
              <a:rPr lang="en-US" sz="2100" dirty="0">
                <a:solidFill>
                  <a:schemeClr val="tx1"/>
                </a:solidFill>
                <a:effectLst>
                  <a:outerShdw blurRad="38100" dist="38100" dir="2700000" algn="tl">
                    <a:srgbClr val="000000">
                      <a:alpha val="43137"/>
                    </a:srgbClr>
                  </a:outerShdw>
                </a:effectLst>
                <a:latin typeface="Arial" pitchFamily="34" charset="0"/>
                <a:cs typeface="Arial" pitchFamily="34" charset="0"/>
              </a:rPr>
              <a:t>Immunosuppressive drug/ corticosteroid </a:t>
            </a:r>
          </a:p>
          <a:p>
            <a:pPr lvl="1">
              <a:lnSpc>
                <a:spcPct val="90000"/>
              </a:lnSpc>
            </a:pPr>
            <a:r>
              <a:rPr lang="en-US" sz="2100" dirty="0">
                <a:solidFill>
                  <a:schemeClr val="tx1"/>
                </a:solidFill>
                <a:effectLst>
                  <a:outerShdw blurRad="38100" dist="38100" dir="2700000" algn="tl">
                    <a:srgbClr val="000000">
                      <a:alpha val="43137"/>
                    </a:srgbClr>
                  </a:outerShdw>
                </a:effectLst>
                <a:latin typeface="Arial" pitchFamily="34" charset="0"/>
                <a:cs typeface="Arial" pitchFamily="34" charset="0"/>
              </a:rPr>
              <a:t>Anticoagulants: accumulation of old blood in closed space e.g. retroperitoneal, </a:t>
            </a:r>
            <a:r>
              <a:rPr lang="en-US" sz="2100" dirty="0" err="1">
                <a:solidFill>
                  <a:schemeClr val="tx1"/>
                </a:solidFill>
                <a:effectLst>
                  <a:outerShdw blurRad="38100" dist="38100" dir="2700000" algn="tl">
                    <a:srgbClr val="000000">
                      <a:alpha val="43137"/>
                    </a:srgbClr>
                  </a:outerShdw>
                </a:effectLst>
                <a:latin typeface="Arial" pitchFamily="34" charset="0"/>
                <a:cs typeface="Arial" pitchFamily="34" charset="0"/>
              </a:rPr>
              <a:t>perisplenic</a:t>
            </a:r>
            <a:endParaRPr lang="en-US" sz="2100" dirty="0">
              <a:solidFill>
                <a:schemeClr val="tx1"/>
              </a:solidFill>
              <a:effectLst>
                <a:outerShdw blurRad="38100" dist="38100" dir="2700000" algn="tl">
                  <a:srgbClr val="000000">
                    <a:alpha val="43137"/>
                  </a:srgbClr>
                </a:outerShdw>
              </a:effectLst>
              <a:latin typeface="Arial" pitchFamily="34" charset="0"/>
              <a:cs typeface="Arial" pitchFamily="34" charset="0"/>
            </a:endParaRPr>
          </a:p>
          <a:p>
            <a:pPr lvl="1">
              <a:lnSpc>
                <a:spcPct val="90000"/>
              </a:lnSpc>
            </a:pPr>
            <a:r>
              <a:rPr lang="en-US" sz="2100" dirty="0">
                <a:solidFill>
                  <a:schemeClr val="tx1"/>
                </a:solidFill>
                <a:effectLst>
                  <a:outerShdw blurRad="38100" dist="38100" dir="2700000" algn="tl">
                    <a:srgbClr val="000000">
                      <a:alpha val="43137"/>
                    </a:srgbClr>
                  </a:outerShdw>
                </a:effectLst>
                <a:latin typeface="Arial" pitchFamily="34" charset="0"/>
                <a:cs typeface="Arial" pitchFamily="34" charset="0"/>
              </a:rPr>
              <a:t>Before fever: </a:t>
            </a:r>
            <a:r>
              <a:rPr lang="en-US" sz="2100" b="1" dirty="0">
                <a:solidFill>
                  <a:schemeClr val="tx1"/>
                </a:solidFill>
                <a:effectLst>
                  <a:outerShdw blurRad="38100" dist="38100" dir="2700000" algn="tl">
                    <a:srgbClr val="000000">
                      <a:alpha val="43137"/>
                    </a:srgbClr>
                  </a:outerShdw>
                </a:effectLst>
                <a:latin typeface="Arial" pitchFamily="34" charset="0"/>
                <a:cs typeface="Arial" pitchFamily="34" charset="0"/>
              </a:rPr>
              <a:t>drug fever</a:t>
            </a:r>
            <a:r>
              <a:rPr lang="en-US" sz="2100" dirty="0">
                <a:solidFill>
                  <a:schemeClr val="tx1"/>
                </a:solidFill>
                <a:effectLst>
                  <a:outerShdw blurRad="38100" dist="38100" dir="2700000" algn="tl">
                    <a:srgbClr val="000000">
                      <a:alpha val="43137"/>
                    </a:srgbClr>
                  </a:outerShdw>
                </a:effectLst>
                <a:latin typeface="Arial" pitchFamily="34" charset="0"/>
                <a:cs typeface="Arial" pitchFamily="34" charset="0"/>
              </a:rPr>
              <a:t> </a:t>
            </a:r>
            <a:r>
              <a:rPr lang="en-US" sz="2100" dirty="0">
                <a:solidFill>
                  <a:schemeClr val="tx1"/>
                </a:solidFill>
                <a:effectLst>
                  <a:outerShdw blurRad="38100" dist="38100" dir="2700000" algn="tl">
                    <a:srgbClr val="000000">
                      <a:alpha val="43137"/>
                    </a:srgbClr>
                  </a:outerShdw>
                </a:effectLst>
                <a:latin typeface="Arial" pitchFamily="34" charset="0"/>
                <a:cs typeface="Arial" pitchFamily="34" charset="0"/>
                <a:sym typeface="Wingdings" pitchFamily="2" charset="2"/>
              </a:rPr>
              <a:t></a:t>
            </a:r>
            <a:r>
              <a:rPr lang="en-US" sz="2100" dirty="0">
                <a:solidFill>
                  <a:schemeClr val="tx1"/>
                </a:solidFill>
                <a:effectLst>
                  <a:outerShdw blurRad="38100" dist="38100" dir="2700000" algn="tl">
                    <a:srgbClr val="000000">
                      <a:alpha val="43137"/>
                    </a:srgbClr>
                  </a:outerShdw>
                </a:effectLst>
                <a:latin typeface="Arial" pitchFamily="34" charset="0"/>
                <a:cs typeface="Arial" pitchFamily="34" charset="0"/>
              </a:rPr>
              <a:t>occur within 3 months after starting taking drugs</a:t>
            </a:r>
          </a:p>
          <a:p>
            <a:pPr lvl="2">
              <a:lnSpc>
                <a:spcPct val="90000"/>
              </a:lnSpc>
            </a:pPr>
            <a:r>
              <a:rPr lang="en-US" sz="1800" dirty="0">
                <a:solidFill>
                  <a:schemeClr val="tx1"/>
                </a:solidFill>
                <a:effectLst>
                  <a:outerShdw blurRad="38100" dist="38100" dir="2700000" algn="tl">
                    <a:srgbClr val="000000">
                      <a:alpha val="43137"/>
                    </a:srgbClr>
                  </a:outerShdw>
                </a:effectLst>
                <a:latin typeface="Arial" pitchFamily="34" charset="0"/>
                <a:cs typeface="Arial" pitchFamily="34" charset="0"/>
              </a:rPr>
              <a:t> may cause hypersensitivity and low grade fever, usually associated with rash</a:t>
            </a:r>
          </a:p>
          <a:p>
            <a:pPr lvl="2">
              <a:lnSpc>
                <a:spcPct val="90000"/>
              </a:lnSpc>
            </a:pPr>
            <a:r>
              <a:rPr lang="en-US" sz="1800" dirty="0">
                <a:solidFill>
                  <a:schemeClr val="tx1"/>
                </a:solidFill>
                <a:effectLst>
                  <a:outerShdw blurRad="38100" dist="38100" dir="2700000" algn="tl">
                    <a:srgbClr val="000000">
                      <a:alpha val="43137"/>
                    </a:srgbClr>
                  </a:outerShdw>
                </a:effectLst>
                <a:latin typeface="Arial" pitchFamily="34" charset="0"/>
                <a:cs typeface="Arial" pitchFamily="34" charset="0"/>
              </a:rPr>
              <a:t>Due to the allergic reaction, direct effect of drug which impair temperature regulation (e.g. phenothiazine)</a:t>
            </a:r>
          </a:p>
          <a:p>
            <a:pPr lvl="2">
              <a:lnSpc>
                <a:spcPct val="90000"/>
              </a:lnSpc>
            </a:pPr>
            <a:r>
              <a:rPr lang="en-US" sz="1800" dirty="0">
                <a:solidFill>
                  <a:schemeClr val="tx1"/>
                </a:solidFill>
                <a:effectLst>
                  <a:outerShdw blurRad="38100" dist="38100" dir="2700000" algn="tl">
                    <a:srgbClr val="000000">
                      <a:alpha val="43137"/>
                    </a:srgbClr>
                  </a:outerShdw>
                </a:effectLst>
                <a:latin typeface="Arial" pitchFamily="34" charset="0"/>
                <a:cs typeface="Arial" pitchFamily="34" charset="0"/>
              </a:rPr>
              <a:t>E.g. Antiarrhythmic drug: procainamide, quinidine; </a:t>
            </a:r>
            <a:r>
              <a:rPr lang="en-US" sz="1800" dirty="0" err="1">
                <a:solidFill>
                  <a:schemeClr val="tx1"/>
                </a:solidFill>
                <a:effectLst>
                  <a:outerShdw blurRad="38100" dist="38100" dir="2700000" algn="tl">
                    <a:srgbClr val="000000">
                      <a:alpha val="43137"/>
                    </a:srgbClr>
                  </a:outerShdw>
                </a:effectLst>
                <a:latin typeface="Arial" pitchFamily="34" charset="0"/>
                <a:cs typeface="Arial" pitchFamily="34" charset="0"/>
              </a:rPr>
              <a:t>Antimicrobacterial</a:t>
            </a:r>
            <a:r>
              <a:rPr lang="en-US" sz="1800" dirty="0">
                <a:solidFill>
                  <a:schemeClr val="tx1"/>
                </a:solidFill>
                <a:effectLst>
                  <a:outerShdw blurRad="38100" dist="38100" dir="2700000" algn="tl">
                    <a:srgbClr val="000000">
                      <a:alpha val="43137"/>
                    </a:srgbClr>
                  </a:outerShdw>
                </a:effectLst>
                <a:latin typeface="Arial" pitchFamily="34" charset="0"/>
                <a:cs typeface="Arial" pitchFamily="34" charset="0"/>
              </a:rPr>
              <a:t> agent: penicillin, cephalosporin, hydralazine</a:t>
            </a:r>
          </a:p>
          <a:p>
            <a:pPr lvl="1">
              <a:lnSpc>
                <a:spcPct val="90000"/>
              </a:lnSpc>
            </a:pPr>
            <a:r>
              <a:rPr lang="en-US" sz="2100" dirty="0">
                <a:solidFill>
                  <a:schemeClr val="tx1"/>
                </a:solidFill>
                <a:effectLst>
                  <a:outerShdw blurRad="38100" dist="38100" dir="2700000" algn="tl">
                    <a:srgbClr val="000000">
                      <a:alpha val="43137"/>
                    </a:srgbClr>
                  </a:outerShdw>
                </a:effectLst>
                <a:latin typeface="Arial" pitchFamily="34" charset="0"/>
                <a:cs typeface="Arial" pitchFamily="34" charset="0"/>
              </a:rPr>
              <a:t>After fever: may modify clinical pictures, mask certain infection e.g. SBE, antibiotic allergy</a:t>
            </a:r>
          </a:p>
          <a:p>
            <a:pPr>
              <a:lnSpc>
                <a:spcPct val="90000"/>
              </a:lnSpc>
            </a:pPr>
            <a:r>
              <a:rPr lang="en-US" sz="2800" dirty="0">
                <a:solidFill>
                  <a:schemeClr val="tx1"/>
                </a:solidFill>
                <a:effectLst>
                  <a:outerShdw blurRad="38100" dist="38100" dir="2700000" algn="tl">
                    <a:srgbClr val="000000">
                      <a:alpha val="43137"/>
                    </a:srgbClr>
                  </a:outerShdw>
                </a:effectLst>
                <a:latin typeface="Arial" pitchFamily="34" charset="0"/>
                <a:cs typeface="Arial" pitchFamily="34" charset="0"/>
              </a:rPr>
              <a:t>Family History</a:t>
            </a:r>
          </a:p>
          <a:p>
            <a:pPr lvl="1">
              <a:lnSpc>
                <a:spcPct val="90000"/>
              </a:lnSpc>
            </a:pPr>
            <a:r>
              <a:rPr lang="en-US" sz="2100" dirty="0">
                <a:solidFill>
                  <a:schemeClr val="tx1"/>
                </a:solidFill>
                <a:effectLst>
                  <a:outerShdw blurRad="38100" dist="38100" dir="2700000" algn="tl">
                    <a:srgbClr val="000000">
                      <a:alpha val="43137"/>
                    </a:srgbClr>
                  </a:outerShdw>
                </a:effectLst>
                <a:latin typeface="Arial" pitchFamily="34" charset="0"/>
                <a:cs typeface="Arial" pitchFamily="34" charset="0"/>
              </a:rPr>
              <a:t>Anyone in family has similar problem: TB, familial </a:t>
            </a:r>
            <a:r>
              <a:rPr lang="en-US" sz="2100" dirty="0" err="1">
                <a:solidFill>
                  <a:schemeClr val="tx1"/>
                </a:solidFill>
                <a:effectLst>
                  <a:outerShdw blurRad="38100" dist="38100" dir="2700000" algn="tl">
                    <a:srgbClr val="000000">
                      <a:alpha val="43137"/>
                    </a:srgbClr>
                  </a:outerShdw>
                </a:effectLst>
                <a:latin typeface="Arial" pitchFamily="34" charset="0"/>
                <a:cs typeface="Arial" pitchFamily="34" charset="0"/>
              </a:rPr>
              <a:t>Mediterranian</a:t>
            </a:r>
            <a:r>
              <a:rPr lang="en-US" sz="2100" dirty="0">
                <a:solidFill>
                  <a:schemeClr val="tx1"/>
                </a:solidFill>
                <a:effectLst>
                  <a:outerShdw blurRad="38100" dist="38100" dir="2700000" algn="tl">
                    <a:srgbClr val="000000">
                      <a:alpha val="43137"/>
                    </a:srgbClr>
                  </a:outerShdw>
                </a:effectLst>
                <a:latin typeface="Arial" pitchFamily="34" charset="0"/>
                <a:cs typeface="Arial" pitchFamily="34" charset="0"/>
              </a:rPr>
              <a:t> fever</a:t>
            </a:r>
          </a:p>
        </p:txBody>
      </p:sp>
    </p:spTree>
    <p:extLst>
      <p:ext uri="{BB962C8B-B14F-4D97-AF65-F5344CB8AC3E}">
        <p14:creationId xmlns="" xmlns:p14="http://schemas.microsoft.com/office/powerpoint/2010/main" val="2369577402"/>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MY">
              <a:solidFill>
                <a:schemeClr val="tx1"/>
              </a:solidFill>
            </a:endParaRPr>
          </a:p>
        </p:txBody>
      </p:sp>
      <p:sp>
        <p:nvSpPr>
          <p:cNvPr id="52226" name="Rectangle 2"/>
          <p:cNvSpPr>
            <a:spLocks noGrp="1" noChangeArrowheads="1"/>
          </p:cNvSpPr>
          <p:nvPr>
            <p:ph sz="quarter" idx="1"/>
          </p:nvPr>
        </p:nvSpPr>
        <p:spPr/>
        <p:txBody>
          <a:bodyPr>
            <a:normAutofit/>
          </a:bodyPr>
          <a:lstStyle/>
          <a:p>
            <a:pPr>
              <a:lnSpc>
                <a:spcPct val="90000"/>
              </a:lnSpc>
            </a:pPr>
            <a:r>
              <a:rPr lang="en-US" sz="2800" dirty="0">
                <a:solidFill>
                  <a:schemeClr val="tx1"/>
                </a:solidFill>
                <a:effectLst>
                  <a:outerShdw blurRad="38100" dist="38100" dir="2700000" algn="tl">
                    <a:srgbClr val="000000">
                      <a:alpha val="43137"/>
                    </a:srgbClr>
                  </a:outerShdw>
                </a:effectLst>
                <a:latin typeface="Arial" pitchFamily="34" charset="0"/>
                <a:cs typeface="Arial" pitchFamily="34" charset="0"/>
              </a:rPr>
              <a:t>Social History</a:t>
            </a:r>
          </a:p>
          <a:p>
            <a:pPr lvl="1">
              <a:lnSpc>
                <a:spcPct val="90000"/>
              </a:lnSpc>
            </a:pPr>
            <a:r>
              <a:rPr lang="en-US" sz="2100" dirty="0">
                <a:solidFill>
                  <a:schemeClr val="tx1"/>
                </a:solidFill>
                <a:effectLst>
                  <a:outerShdw blurRad="38100" dist="38100" dir="2700000" algn="tl">
                    <a:srgbClr val="000000">
                      <a:alpha val="43137"/>
                    </a:srgbClr>
                  </a:outerShdw>
                </a:effectLst>
                <a:latin typeface="Arial" pitchFamily="34" charset="0"/>
                <a:cs typeface="Arial" pitchFamily="34" charset="0"/>
              </a:rPr>
              <a:t>Travel </a:t>
            </a:r>
            <a:endParaRPr lang="en-US" sz="2100" dirty="0">
              <a:effectLst>
                <a:outerShdw blurRad="38100" dist="38100" dir="2700000" algn="tl">
                  <a:srgbClr val="000000">
                    <a:alpha val="43137"/>
                  </a:srgbClr>
                </a:outerShdw>
              </a:effectLst>
              <a:latin typeface="Arial" pitchFamily="34" charset="0"/>
              <a:cs typeface="Arial" pitchFamily="34" charset="0"/>
            </a:endParaRPr>
          </a:p>
          <a:p>
            <a:pPr lvl="2">
              <a:lnSpc>
                <a:spcPct val="90000"/>
              </a:lnSpc>
            </a:pPr>
            <a:r>
              <a:rPr lang="en-US" sz="2000" dirty="0" err="1" smtClean="0">
                <a:solidFill>
                  <a:schemeClr val="tx1"/>
                </a:solidFill>
                <a:effectLst>
                  <a:outerShdw blurRad="38100" dist="38100" dir="2700000" algn="tl">
                    <a:srgbClr val="000000">
                      <a:alpha val="43137"/>
                    </a:srgbClr>
                  </a:outerShdw>
                </a:effectLst>
                <a:latin typeface="Arial" pitchFamily="34" charset="0"/>
                <a:cs typeface="Arial" pitchFamily="34" charset="0"/>
              </a:rPr>
              <a:t>amoebiasis</a:t>
            </a:r>
            <a:r>
              <a:rPr lang="en-US" sz="2000" dirty="0">
                <a:solidFill>
                  <a:schemeClr val="tx1"/>
                </a:solidFill>
                <a:effectLst>
                  <a:outerShdw blurRad="38100" dist="38100" dir="2700000" algn="tl">
                    <a:srgbClr val="000000">
                      <a:alpha val="43137"/>
                    </a:srgbClr>
                  </a:outerShdw>
                </a:effectLst>
                <a:latin typeface="Arial" pitchFamily="34" charset="0"/>
                <a:cs typeface="Arial" pitchFamily="34" charset="0"/>
              </a:rPr>
              <a:t>, typhoid fever, malaria, </a:t>
            </a:r>
            <a:r>
              <a:rPr lang="en-US" sz="2000" dirty="0" err="1">
                <a:solidFill>
                  <a:schemeClr val="tx1"/>
                </a:solidFill>
                <a:effectLst>
                  <a:outerShdw blurRad="38100" dist="38100" dir="2700000" algn="tl">
                    <a:srgbClr val="000000">
                      <a:alpha val="43137"/>
                    </a:srgbClr>
                  </a:outerShdw>
                </a:effectLst>
                <a:latin typeface="Arial" pitchFamily="34" charset="0"/>
                <a:cs typeface="Arial" pitchFamily="34" charset="0"/>
              </a:rPr>
              <a:t>Schistosomiasis</a:t>
            </a:r>
            <a:endParaRPr lang="en-US" sz="2000" dirty="0">
              <a:solidFill>
                <a:schemeClr val="tx1"/>
              </a:solidFill>
              <a:effectLst>
                <a:outerShdw blurRad="38100" dist="38100" dir="2700000" algn="tl">
                  <a:srgbClr val="000000">
                    <a:alpha val="43137"/>
                  </a:srgbClr>
                </a:outerShdw>
              </a:effectLst>
              <a:latin typeface="Arial" pitchFamily="34" charset="0"/>
              <a:cs typeface="Arial" pitchFamily="34" charset="0"/>
            </a:endParaRPr>
          </a:p>
          <a:p>
            <a:pPr lvl="1">
              <a:lnSpc>
                <a:spcPct val="90000"/>
              </a:lnSpc>
            </a:pPr>
            <a:r>
              <a:rPr lang="en-US" sz="2100" dirty="0" err="1">
                <a:solidFill>
                  <a:schemeClr val="tx1"/>
                </a:solidFill>
                <a:effectLst>
                  <a:outerShdw blurRad="38100" dist="38100" dir="2700000" algn="tl">
                    <a:srgbClr val="000000">
                      <a:alpha val="43137"/>
                    </a:srgbClr>
                  </a:outerShdw>
                </a:effectLst>
                <a:latin typeface="Arial" pitchFamily="34" charset="0"/>
                <a:cs typeface="Arial" pitchFamily="34" charset="0"/>
              </a:rPr>
              <a:t>Residental</a:t>
            </a:r>
            <a:r>
              <a:rPr lang="en-US" sz="2100" dirty="0">
                <a:solidFill>
                  <a:schemeClr val="tx1"/>
                </a:solidFill>
                <a:effectLst>
                  <a:outerShdw blurRad="38100" dist="38100" dir="2700000" algn="tl">
                    <a:srgbClr val="000000">
                      <a:alpha val="43137"/>
                    </a:srgbClr>
                  </a:outerShdw>
                </a:effectLst>
                <a:latin typeface="Arial" pitchFamily="34" charset="0"/>
                <a:cs typeface="Arial" pitchFamily="34" charset="0"/>
              </a:rPr>
              <a:t> </a:t>
            </a:r>
            <a:r>
              <a:rPr lang="en-US" sz="2100" dirty="0" smtClean="0">
                <a:solidFill>
                  <a:schemeClr val="tx1"/>
                </a:solidFill>
                <a:effectLst>
                  <a:outerShdw blurRad="38100" dist="38100" dir="2700000" algn="tl">
                    <a:srgbClr val="000000">
                      <a:alpha val="43137"/>
                    </a:srgbClr>
                  </a:outerShdw>
                </a:effectLst>
                <a:latin typeface="Arial" pitchFamily="34" charset="0"/>
                <a:cs typeface="Arial" pitchFamily="34" charset="0"/>
              </a:rPr>
              <a:t>area</a:t>
            </a:r>
          </a:p>
          <a:p>
            <a:pPr lvl="2">
              <a:lnSpc>
                <a:spcPct val="90000"/>
              </a:lnSpc>
            </a:pPr>
            <a:r>
              <a:rPr lang="en-US" sz="2000" dirty="0" smtClean="0">
                <a:solidFill>
                  <a:schemeClr val="tx1"/>
                </a:solidFill>
                <a:effectLst>
                  <a:outerShdw blurRad="38100" dist="38100" dir="2700000" algn="tl">
                    <a:srgbClr val="000000">
                      <a:alpha val="43137"/>
                    </a:srgbClr>
                  </a:outerShdw>
                </a:effectLst>
                <a:latin typeface="Arial" pitchFamily="34" charset="0"/>
                <a:cs typeface="Arial" pitchFamily="34" charset="0"/>
              </a:rPr>
              <a:t>malaria</a:t>
            </a:r>
            <a:r>
              <a:rPr lang="en-US" sz="2000" dirty="0">
                <a:solidFill>
                  <a:schemeClr val="tx1"/>
                </a:solidFill>
                <a:effectLst>
                  <a:outerShdw blurRad="38100" dist="38100" dir="2700000" algn="tl">
                    <a:srgbClr val="000000">
                      <a:alpha val="43137"/>
                    </a:srgbClr>
                  </a:outerShdw>
                </a:effectLst>
                <a:latin typeface="Arial" pitchFamily="34" charset="0"/>
                <a:cs typeface="Arial" pitchFamily="34" charset="0"/>
              </a:rPr>
              <a:t>, leptospirosis, brucellosis</a:t>
            </a:r>
          </a:p>
          <a:p>
            <a:pPr lvl="1">
              <a:lnSpc>
                <a:spcPct val="90000"/>
              </a:lnSpc>
            </a:pPr>
            <a:r>
              <a:rPr lang="en-US" sz="2100" dirty="0">
                <a:solidFill>
                  <a:schemeClr val="tx1"/>
                </a:solidFill>
                <a:effectLst>
                  <a:outerShdw blurRad="38100" dist="38100" dir="2700000" algn="tl">
                    <a:srgbClr val="000000">
                      <a:alpha val="43137"/>
                    </a:srgbClr>
                  </a:outerShdw>
                </a:effectLst>
                <a:latin typeface="Arial" pitchFamily="34" charset="0"/>
                <a:cs typeface="Arial" pitchFamily="34" charset="0"/>
              </a:rPr>
              <a:t>Occupation </a:t>
            </a:r>
            <a:endParaRPr lang="en-US" sz="2100" dirty="0" smtClean="0">
              <a:solidFill>
                <a:schemeClr val="tx1"/>
              </a:solidFill>
              <a:effectLst>
                <a:outerShdw blurRad="38100" dist="38100" dir="2700000" algn="tl">
                  <a:srgbClr val="000000">
                    <a:alpha val="43137"/>
                  </a:srgbClr>
                </a:outerShdw>
              </a:effectLst>
              <a:latin typeface="Arial" pitchFamily="34" charset="0"/>
              <a:cs typeface="Arial" pitchFamily="34" charset="0"/>
            </a:endParaRPr>
          </a:p>
          <a:p>
            <a:pPr lvl="2">
              <a:lnSpc>
                <a:spcPct val="90000"/>
              </a:lnSpc>
            </a:pPr>
            <a:r>
              <a:rPr lang="en-US" sz="2000" dirty="0" smtClean="0">
                <a:solidFill>
                  <a:schemeClr val="tx1"/>
                </a:solidFill>
                <a:effectLst>
                  <a:outerShdw blurRad="38100" dist="38100" dir="2700000" algn="tl">
                    <a:srgbClr val="000000">
                      <a:alpha val="43137"/>
                    </a:srgbClr>
                  </a:outerShdw>
                </a:effectLst>
                <a:latin typeface="Arial" pitchFamily="34" charset="0"/>
                <a:cs typeface="Arial" pitchFamily="34" charset="0"/>
              </a:rPr>
              <a:t>farmers</a:t>
            </a:r>
            <a:r>
              <a:rPr lang="en-US" sz="2000" dirty="0">
                <a:solidFill>
                  <a:schemeClr val="tx1"/>
                </a:solidFill>
                <a:effectLst>
                  <a:outerShdw blurRad="38100" dist="38100" dir="2700000" algn="tl">
                    <a:srgbClr val="000000">
                      <a:alpha val="43137"/>
                    </a:srgbClr>
                  </a:outerShdw>
                </a:effectLst>
                <a:latin typeface="Arial" pitchFamily="34" charset="0"/>
                <a:cs typeface="Arial" pitchFamily="34" charset="0"/>
              </a:rPr>
              <a:t>, veterinarian, </a:t>
            </a:r>
            <a:r>
              <a:rPr lang="en-US" sz="2000" dirty="0" smtClean="0">
                <a:solidFill>
                  <a:schemeClr val="tx1"/>
                </a:solidFill>
                <a:effectLst>
                  <a:outerShdw blurRad="38100" dist="38100" dir="2700000" algn="tl">
                    <a:srgbClr val="000000">
                      <a:alpha val="43137"/>
                    </a:srgbClr>
                  </a:outerShdw>
                </a:effectLst>
                <a:latin typeface="Arial" pitchFamily="34" charset="0"/>
                <a:cs typeface="Arial" pitchFamily="34" charset="0"/>
              </a:rPr>
              <a:t>slaughter-house workers </a:t>
            </a:r>
            <a:r>
              <a:rPr lang="en-US" sz="2000" dirty="0">
                <a:solidFill>
                  <a:schemeClr val="tx1"/>
                </a:solidFill>
                <a:effectLst>
                  <a:outerShdw blurRad="38100" dist="38100" dir="2700000" algn="tl">
                    <a:srgbClr val="000000">
                      <a:alpha val="43137"/>
                    </a:srgbClr>
                  </a:outerShdw>
                </a:effectLst>
                <a:latin typeface="Arial" pitchFamily="34" charset="0"/>
                <a:cs typeface="Arial" pitchFamily="34" charset="0"/>
              </a:rPr>
              <a:t>= Brucellosis</a:t>
            </a:r>
          </a:p>
          <a:p>
            <a:pPr lvl="2">
              <a:lnSpc>
                <a:spcPct val="90000"/>
              </a:lnSpc>
            </a:pPr>
            <a:r>
              <a:rPr lang="en-US" sz="2000" dirty="0" smtClean="0">
                <a:solidFill>
                  <a:schemeClr val="tx1"/>
                </a:solidFill>
                <a:effectLst>
                  <a:outerShdw blurRad="38100" dist="38100" dir="2700000" algn="tl">
                    <a:srgbClr val="000000">
                      <a:alpha val="43137"/>
                    </a:srgbClr>
                  </a:outerShdw>
                </a:effectLst>
                <a:latin typeface="Arial" pitchFamily="34" charset="0"/>
                <a:cs typeface="Arial" pitchFamily="34" charset="0"/>
              </a:rPr>
              <a:t>workers </a:t>
            </a:r>
            <a:r>
              <a:rPr lang="en-US" sz="2000" dirty="0">
                <a:solidFill>
                  <a:schemeClr val="tx1"/>
                </a:solidFill>
                <a:effectLst>
                  <a:outerShdw blurRad="38100" dist="38100" dir="2700000" algn="tl">
                    <a:srgbClr val="000000">
                      <a:alpha val="43137"/>
                    </a:srgbClr>
                  </a:outerShdw>
                </a:effectLst>
                <a:latin typeface="Arial" pitchFamily="34" charset="0"/>
                <a:cs typeface="Arial" pitchFamily="34" charset="0"/>
              </a:rPr>
              <a:t>in the plastic industries = </a:t>
            </a:r>
            <a:r>
              <a:rPr lang="en-US" sz="2000" dirty="0" smtClean="0">
                <a:solidFill>
                  <a:schemeClr val="tx1"/>
                </a:solidFill>
                <a:effectLst>
                  <a:outerShdw blurRad="38100" dist="38100" dir="2700000" algn="tl">
                    <a:srgbClr val="000000">
                      <a:alpha val="43137"/>
                    </a:srgbClr>
                  </a:outerShdw>
                </a:effectLst>
                <a:latin typeface="Arial" pitchFamily="34" charset="0"/>
                <a:cs typeface="Arial" pitchFamily="34" charset="0"/>
              </a:rPr>
              <a:t>polymer-fume fever</a:t>
            </a:r>
            <a:endParaRPr lang="en-US" sz="2000" dirty="0">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 xmlns:p14="http://schemas.microsoft.com/office/powerpoint/2010/main" val="888065335"/>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sz="quarter" idx="1"/>
          </p:nvPr>
        </p:nvSpPr>
        <p:spPr/>
        <p:txBody>
          <a:bodyPr/>
          <a:lstStyle/>
          <a:p>
            <a:pPr lvl="1">
              <a:lnSpc>
                <a:spcPct val="90000"/>
              </a:lnSpc>
            </a:pPr>
            <a:r>
              <a:rPr lang="en-US" sz="2100" dirty="0">
                <a:effectLst>
                  <a:outerShdw blurRad="38100" dist="38100" dir="2700000" algn="tl">
                    <a:srgbClr val="000000">
                      <a:alpha val="43137"/>
                    </a:srgbClr>
                  </a:outerShdw>
                </a:effectLst>
                <a:latin typeface="Arial" pitchFamily="34" charset="0"/>
                <a:cs typeface="Arial" pitchFamily="34" charset="0"/>
              </a:rPr>
              <a:t>Contact with domestic / wild animal / birds : </a:t>
            </a:r>
          </a:p>
          <a:p>
            <a:pPr lvl="2">
              <a:lnSpc>
                <a:spcPct val="90000"/>
              </a:lnSpc>
            </a:pPr>
            <a:r>
              <a:rPr lang="en-US" sz="2000" dirty="0">
                <a:effectLst>
                  <a:outerShdw blurRad="38100" dist="38100" dir="2700000" algn="tl">
                    <a:srgbClr val="000000">
                      <a:alpha val="43137"/>
                    </a:srgbClr>
                  </a:outerShdw>
                </a:effectLst>
                <a:latin typeface="Arial" pitchFamily="34" charset="0"/>
                <a:cs typeface="Arial" pitchFamily="34" charset="0"/>
              </a:rPr>
              <a:t>Brucellosis, psittacosis (pigeons), Leptospirosis, Q fever, Toxoplasmosis</a:t>
            </a:r>
          </a:p>
          <a:p>
            <a:pPr lvl="1">
              <a:lnSpc>
                <a:spcPct val="90000"/>
              </a:lnSpc>
            </a:pPr>
            <a:r>
              <a:rPr lang="en-US" sz="2100" dirty="0">
                <a:effectLst>
                  <a:outerShdw blurRad="38100" dist="38100" dir="2700000" algn="tl">
                    <a:srgbClr val="000000">
                      <a:alpha val="43137"/>
                    </a:srgbClr>
                  </a:outerShdw>
                </a:effectLst>
                <a:latin typeface="Arial" pitchFamily="34" charset="0"/>
                <a:cs typeface="Arial" pitchFamily="34" charset="0"/>
              </a:rPr>
              <a:t>Diet history</a:t>
            </a:r>
          </a:p>
          <a:p>
            <a:pPr lvl="2">
              <a:lnSpc>
                <a:spcPct val="90000"/>
              </a:lnSpc>
            </a:pPr>
            <a:r>
              <a:rPr lang="en-US" sz="2000" dirty="0">
                <a:effectLst>
                  <a:outerShdw blurRad="38100" dist="38100" dir="2700000" algn="tl">
                    <a:srgbClr val="000000">
                      <a:alpha val="43137"/>
                    </a:srgbClr>
                  </a:outerShdw>
                </a:effectLst>
                <a:latin typeface="Arial" pitchFamily="34" charset="0"/>
                <a:cs typeface="Arial" pitchFamily="34" charset="0"/>
              </a:rPr>
              <a:t>unpasteurized milk/cheese = Brucellosis</a:t>
            </a:r>
          </a:p>
          <a:p>
            <a:pPr lvl="2">
              <a:lnSpc>
                <a:spcPct val="90000"/>
              </a:lnSpc>
            </a:pPr>
            <a:r>
              <a:rPr lang="en-US" sz="2000" dirty="0">
                <a:effectLst>
                  <a:outerShdw blurRad="38100" dist="38100" dir="2700000" algn="tl">
                    <a:srgbClr val="000000">
                      <a:alpha val="43137"/>
                    </a:srgbClr>
                  </a:outerShdw>
                </a:effectLst>
                <a:latin typeface="Arial" pitchFamily="34" charset="0"/>
                <a:cs typeface="Arial" pitchFamily="34" charset="0"/>
              </a:rPr>
              <a:t>poorly cooked pork = Trichinosis</a:t>
            </a:r>
          </a:p>
          <a:p>
            <a:pPr lvl="1">
              <a:lnSpc>
                <a:spcPct val="90000"/>
              </a:lnSpc>
            </a:pPr>
            <a:r>
              <a:rPr lang="en-US" sz="2100" dirty="0">
                <a:effectLst>
                  <a:outerShdw blurRad="38100" dist="38100" dir="2700000" algn="tl">
                    <a:srgbClr val="000000">
                      <a:alpha val="43137"/>
                    </a:srgbClr>
                  </a:outerShdw>
                </a:effectLst>
                <a:latin typeface="Arial" pitchFamily="34" charset="0"/>
                <a:cs typeface="Arial" pitchFamily="34" charset="0"/>
              </a:rPr>
              <a:t>IVDU = </a:t>
            </a:r>
            <a:r>
              <a:rPr lang="en-US" sz="2000" dirty="0">
                <a:effectLst>
                  <a:outerShdw blurRad="38100" dist="38100" dir="2700000" algn="tl">
                    <a:srgbClr val="000000">
                      <a:alpha val="43137"/>
                    </a:srgbClr>
                  </a:outerShdw>
                </a:effectLst>
                <a:latin typeface="Arial" pitchFamily="34" charset="0"/>
                <a:cs typeface="Arial" pitchFamily="34" charset="0"/>
              </a:rPr>
              <a:t>HIV-AIDS related condition, endocarditis</a:t>
            </a:r>
          </a:p>
          <a:p>
            <a:pPr lvl="1">
              <a:lnSpc>
                <a:spcPct val="90000"/>
              </a:lnSpc>
            </a:pPr>
            <a:r>
              <a:rPr lang="en-US" sz="2100" dirty="0">
                <a:effectLst>
                  <a:outerShdw blurRad="38100" dist="38100" dir="2700000" algn="tl">
                    <a:srgbClr val="000000">
                      <a:alpha val="43137"/>
                    </a:srgbClr>
                  </a:outerShdw>
                </a:effectLst>
                <a:latin typeface="Arial" pitchFamily="34" charset="0"/>
                <a:cs typeface="Arial" pitchFamily="34" charset="0"/>
              </a:rPr>
              <a:t>Sexual orientation = </a:t>
            </a:r>
            <a:r>
              <a:rPr lang="en-US" sz="2000" dirty="0">
                <a:effectLst>
                  <a:outerShdw blurRad="38100" dist="38100" dir="2700000" algn="tl">
                    <a:srgbClr val="000000">
                      <a:alpha val="43137"/>
                    </a:srgbClr>
                  </a:outerShdw>
                </a:effectLst>
                <a:latin typeface="Arial" pitchFamily="34" charset="0"/>
                <a:cs typeface="Arial" pitchFamily="34" charset="0"/>
              </a:rPr>
              <a:t>HIV, STD, PID</a:t>
            </a:r>
          </a:p>
          <a:p>
            <a:pPr lvl="1">
              <a:lnSpc>
                <a:spcPct val="90000"/>
              </a:lnSpc>
            </a:pPr>
            <a:r>
              <a:rPr lang="en-US" sz="2100" dirty="0">
                <a:effectLst>
                  <a:outerShdw blurRad="38100" dist="38100" dir="2700000" algn="tl">
                    <a:srgbClr val="000000">
                      <a:alpha val="43137"/>
                    </a:srgbClr>
                  </a:outerShdw>
                </a:effectLst>
                <a:latin typeface="Arial" pitchFamily="34" charset="0"/>
                <a:cs typeface="Arial" pitchFamily="34" charset="0"/>
              </a:rPr>
              <a:t>Close contact with TB patients</a:t>
            </a:r>
          </a:p>
          <a:p>
            <a:endParaRPr lang="en-IN" dirty="0"/>
          </a:p>
        </p:txBody>
      </p:sp>
    </p:spTree>
    <p:extLst>
      <p:ext uri="{BB962C8B-B14F-4D97-AF65-F5344CB8AC3E}">
        <p14:creationId xmlns="" xmlns:p14="http://schemas.microsoft.com/office/powerpoint/2010/main" val="9614275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p:txBody>
          <a:bodyPr/>
          <a:lstStyle/>
          <a:p>
            <a:r>
              <a:rPr lang="en-GB" dirty="0" smtClean="0"/>
              <a:t>Physical Examination</a:t>
            </a:r>
            <a:endParaRPr lang="en-MY" dirty="0"/>
          </a:p>
        </p:txBody>
      </p:sp>
      <p:sp>
        <p:nvSpPr>
          <p:cNvPr id="53250" name="Rectangle 2"/>
          <p:cNvSpPr>
            <a:spLocks noGrp="1" noChangeArrowheads="1"/>
          </p:cNvSpPr>
          <p:nvPr>
            <p:ph type="title"/>
          </p:nvPr>
        </p:nvSpPr>
        <p:spPr/>
        <p:txBody>
          <a:bodyPr>
            <a:normAutofit/>
          </a:bodyPr>
          <a:lstStyle/>
          <a:p>
            <a:r>
              <a:rPr lang="en-US" dirty="0" smtClean="0">
                <a:solidFill>
                  <a:schemeClr val="tx1"/>
                </a:solidFill>
                <a:effectLst>
                  <a:outerShdw blurRad="38100" dist="38100" dir="2700000" algn="tl">
                    <a:srgbClr val="000000">
                      <a:alpha val="43137"/>
                    </a:srgbClr>
                  </a:outerShdw>
                </a:effectLst>
                <a:latin typeface="Arial" pitchFamily="34" charset="0"/>
                <a:cs typeface="Arial" pitchFamily="34" charset="0"/>
              </a:rPr>
              <a:t>Pyrexia of Unknown Origin</a:t>
            </a:r>
            <a:endParaRPr lang="en-US" dirty="0">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 xmlns:p14="http://schemas.microsoft.com/office/powerpoint/2010/main" val="884844362"/>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US" dirty="0" smtClean="0">
                <a:solidFill>
                  <a:schemeClr val="tx1"/>
                </a:solidFill>
                <a:effectLst>
                  <a:outerShdw blurRad="38100" dist="38100" dir="2700000" algn="tl">
                    <a:srgbClr val="000000">
                      <a:alpha val="43137"/>
                    </a:srgbClr>
                  </a:outerShdw>
                </a:effectLst>
                <a:latin typeface="Arial" pitchFamily="34" charset="0"/>
                <a:cs typeface="Arial" pitchFamily="34" charset="0"/>
              </a:rPr>
              <a:t>Examination</a:t>
            </a:r>
            <a:endParaRPr lang="en-US" dirty="0">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
        <p:nvSpPr>
          <p:cNvPr id="54275" name="Rectangle 3"/>
          <p:cNvSpPr>
            <a:spLocks noGrp="1" noChangeArrowheads="1"/>
          </p:cNvSpPr>
          <p:nvPr>
            <p:ph sz="quarter" idx="1"/>
          </p:nvPr>
        </p:nvSpPr>
        <p:spPr/>
        <p:txBody>
          <a:bodyPr>
            <a:normAutofit/>
          </a:bodyPr>
          <a:lstStyle/>
          <a:p>
            <a:r>
              <a:rPr lang="en-US" dirty="0" smtClean="0">
                <a:solidFill>
                  <a:schemeClr val="tx1"/>
                </a:solidFill>
                <a:effectLst>
                  <a:outerShdw blurRad="38100" dist="38100" dir="2700000" algn="tl">
                    <a:srgbClr val="000000">
                      <a:alpha val="43137"/>
                    </a:srgbClr>
                  </a:outerShdw>
                </a:effectLst>
                <a:latin typeface="Arial" pitchFamily="34" charset="0"/>
                <a:cs typeface="Arial" pitchFamily="34" charset="0"/>
              </a:rPr>
              <a:t>General</a:t>
            </a:r>
          </a:p>
          <a:p>
            <a:pPr lvl="1">
              <a:buFont typeface="Wingdings" pitchFamily="2" charset="2"/>
              <a:buChar char="Ø"/>
            </a:pPr>
            <a:r>
              <a:rPr lang="en-US" dirty="0" smtClean="0">
                <a:solidFill>
                  <a:schemeClr val="tx1"/>
                </a:solidFill>
                <a:effectLst>
                  <a:outerShdw blurRad="38100" dist="38100" dir="2700000" algn="tl">
                    <a:srgbClr val="000000">
                      <a:alpha val="43137"/>
                    </a:srgbClr>
                  </a:outerShdw>
                </a:effectLst>
                <a:latin typeface="Arial" pitchFamily="34" charset="0"/>
                <a:cs typeface="Arial" pitchFamily="34" charset="0"/>
              </a:rPr>
              <a:t>Pattern of fever (</a:t>
            </a:r>
            <a:r>
              <a:rPr lang="en-US" dirty="0" err="1" smtClean="0">
                <a:solidFill>
                  <a:schemeClr val="tx1"/>
                </a:solidFill>
                <a:effectLst>
                  <a:outerShdw blurRad="38100" dist="38100" dir="2700000" algn="tl">
                    <a:srgbClr val="000000">
                      <a:alpha val="43137"/>
                    </a:srgbClr>
                  </a:outerShdw>
                </a:effectLst>
                <a:latin typeface="Arial" pitchFamily="34" charset="0"/>
                <a:cs typeface="Arial" pitchFamily="34" charset="0"/>
              </a:rPr>
              <a:t>continous</a:t>
            </a:r>
            <a:r>
              <a:rPr lang="en-US" dirty="0" smtClean="0">
                <a:solidFill>
                  <a:schemeClr val="tx1"/>
                </a:solidFill>
                <a:effectLst>
                  <a:outerShdw blurRad="38100" dist="38100" dir="2700000" algn="tl">
                    <a:srgbClr val="000000">
                      <a:alpha val="43137"/>
                    </a:srgbClr>
                  </a:outerShdw>
                </a:effectLst>
                <a:latin typeface="Arial" pitchFamily="34" charset="0"/>
                <a:cs typeface="Arial" pitchFamily="34" charset="0"/>
              </a:rPr>
              <a:t>, intermittent, relapsing)</a:t>
            </a:r>
          </a:p>
          <a:p>
            <a:pPr lvl="1">
              <a:buFont typeface="Wingdings" pitchFamily="2" charset="2"/>
              <a:buChar char="Ø"/>
            </a:pPr>
            <a:r>
              <a:rPr lang="en-US" dirty="0" smtClean="0">
                <a:solidFill>
                  <a:schemeClr val="tx1"/>
                </a:solidFill>
                <a:effectLst>
                  <a:outerShdw blurRad="38100" dist="38100" dir="2700000" algn="tl">
                    <a:srgbClr val="000000">
                      <a:alpha val="43137"/>
                    </a:srgbClr>
                  </a:outerShdw>
                </a:effectLst>
                <a:latin typeface="Arial" pitchFamily="34" charset="0"/>
                <a:cs typeface="Arial" pitchFamily="34" charset="0"/>
              </a:rPr>
              <a:t>Ill/not ill</a:t>
            </a:r>
          </a:p>
          <a:p>
            <a:pPr lvl="1">
              <a:buFont typeface="Wingdings" pitchFamily="2" charset="2"/>
              <a:buChar char="Ø"/>
            </a:pPr>
            <a:r>
              <a:rPr lang="en-US" dirty="0" smtClean="0">
                <a:solidFill>
                  <a:schemeClr val="tx1"/>
                </a:solidFill>
                <a:effectLst>
                  <a:outerShdw blurRad="38100" dist="38100" dir="2700000" algn="tl">
                    <a:srgbClr val="000000">
                      <a:alpha val="43137"/>
                    </a:srgbClr>
                  </a:outerShdw>
                </a:effectLst>
                <a:latin typeface="Arial" pitchFamily="34" charset="0"/>
                <a:cs typeface="Arial" pitchFamily="34" charset="0"/>
              </a:rPr>
              <a:t>Weight loss (chronic illness)</a:t>
            </a:r>
          </a:p>
          <a:p>
            <a:pPr lvl="1">
              <a:buFont typeface="Wingdings" pitchFamily="2" charset="2"/>
              <a:buChar char="Ø"/>
            </a:pPr>
            <a:r>
              <a:rPr lang="en-US" dirty="0" smtClean="0">
                <a:solidFill>
                  <a:schemeClr val="tx1"/>
                </a:solidFill>
                <a:effectLst>
                  <a:outerShdw blurRad="38100" dist="38100" dir="2700000" algn="tl">
                    <a:srgbClr val="000000">
                      <a:alpha val="43137"/>
                    </a:srgbClr>
                  </a:outerShdw>
                </a:effectLst>
                <a:latin typeface="Arial" pitchFamily="34" charset="0"/>
                <a:cs typeface="Arial" pitchFamily="34" charset="0"/>
              </a:rPr>
              <a:t>Skin rash</a:t>
            </a:r>
          </a:p>
          <a:p>
            <a:pPr lvl="1">
              <a:buFont typeface="Wingdings" pitchFamily="2" charset="2"/>
              <a:buChar char="Ø"/>
            </a:pPr>
            <a:endParaRPr lang="en-US" dirty="0">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 xmlns:p14="http://schemas.microsoft.com/office/powerpoint/2010/main" val="1436535928"/>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US" dirty="0" smtClean="0">
                <a:solidFill>
                  <a:schemeClr val="tx1"/>
                </a:solidFill>
                <a:effectLst>
                  <a:outerShdw blurRad="38100" dist="38100" dir="2700000" algn="tl">
                    <a:srgbClr val="000000">
                      <a:alpha val="43137"/>
                    </a:srgbClr>
                  </a:outerShdw>
                </a:effectLst>
                <a:latin typeface="Arial" pitchFamily="34" charset="0"/>
                <a:cs typeface="Arial" pitchFamily="34" charset="0"/>
              </a:rPr>
              <a:t>Hands</a:t>
            </a:r>
            <a:endParaRPr lang="en-US" dirty="0">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
        <p:nvSpPr>
          <p:cNvPr id="55299" name="Rectangle 3"/>
          <p:cNvSpPr>
            <a:spLocks noGrp="1" noChangeArrowheads="1"/>
          </p:cNvSpPr>
          <p:nvPr>
            <p:ph sz="quarter" idx="1"/>
          </p:nvPr>
        </p:nvSpPr>
        <p:spPr/>
        <p:txBody>
          <a:bodyPr>
            <a:normAutofit/>
          </a:bodyPr>
          <a:lstStyle/>
          <a:p>
            <a:r>
              <a:rPr lang="en-US" dirty="0" smtClean="0">
                <a:solidFill>
                  <a:schemeClr val="tx1"/>
                </a:solidFill>
                <a:effectLst>
                  <a:outerShdw blurRad="38100" dist="38100" dir="2700000" algn="tl">
                    <a:srgbClr val="000000">
                      <a:alpha val="43137"/>
                    </a:srgbClr>
                  </a:outerShdw>
                </a:effectLst>
                <a:latin typeface="Arial" pitchFamily="34" charset="0"/>
                <a:cs typeface="Arial" pitchFamily="34" charset="0"/>
              </a:rPr>
              <a:t>Stigmata of Infective Endocarditis</a:t>
            </a:r>
          </a:p>
          <a:p>
            <a:r>
              <a:rPr lang="en-US" dirty="0" err="1" smtClean="0">
                <a:solidFill>
                  <a:schemeClr val="tx1"/>
                </a:solidFill>
                <a:effectLst>
                  <a:outerShdw blurRad="38100" dist="38100" dir="2700000" algn="tl">
                    <a:srgbClr val="000000">
                      <a:alpha val="43137"/>
                    </a:srgbClr>
                  </a:outerShdw>
                </a:effectLst>
                <a:latin typeface="Arial" pitchFamily="34" charset="0"/>
                <a:cs typeface="Arial" pitchFamily="34" charset="0"/>
              </a:rPr>
              <a:t>Vasculitis</a:t>
            </a:r>
            <a:r>
              <a:rPr lang="en-US" dirty="0" smtClean="0">
                <a:solidFill>
                  <a:schemeClr val="tx1"/>
                </a:solidFill>
                <a:effectLst>
                  <a:outerShdw blurRad="38100" dist="38100" dir="2700000" algn="tl">
                    <a:srgbClr val="000000">
                      <a:alpha val="43137"/>
                    </a:srgbClr>
                  </a:outerShdw>
                </a:effectLst>
                <a:latin typeface="Arial" pitchFamily="34" charset="0"/>
                <a:cs typeface="Arial" pitchFamily="34" charset="0"/>
              </a:rPr>
              <a:t> changes</a:t>
            </a:r>
          </a:p>
          <a:p>
            <a:r>
              <a:rPr lang="en-US" dirty="0" smtClean="0">
                <a:solidFill>
                  <a:schemeClr val="tx1"/>
                </a:solidFill>
                <a:effectLst>
                  <a:outerShdw blurRad="38100" dist="38100" dir="2700000" algn="tl">
                    <a:srgbClr val="000000">
                      <a:alpha val="43137"/>
                    </a:srgbClr>
                  </a:outerShdw>
                </a:effectLst>
                <a:latin typeface="Arial" pitchFamily="34" charset="0"/>
                <a:cs typeface="Arial" pitchFamily="34" charset="0"/>
              </a:rPr>
              <a:t>Clubbing</a:t>
            </a:r>
          </a:p>
          <a:p>
            <a:r>
              <a:rPr lang="en-US" dirty="0" smtClean="0">
                <a:solidFill>
                  <a:schemeClr val="tx1"/>
                </a:solidFill>
                <a:effectLst>
                  <a:outerShdw blurRad="38100" dist="38100" dir="2700000" algn="tl">
                    <a:srgbClr val="000000">
                      <a:alpha val="43137"/>
                    </a:srgbClr>
                  </a:outerShdw>
                </a:effectLst>
                <a:latin typeface="Arial" pitchFamily="34" charset="0"/>
                <a:cs typeface="Arial" pitchFamily="34" charset="0"/>
              </a:rPr>
              <a:t>Presence of </a:t>
            </a:r>
            <a:r>
              <a:rPr lang="en-US" dirty="0" err="1" smtClean="0">
                <a:solidFill>
                  <a:schemeClr val="tx1"/>
                </a:solidFill>
                <a:effectLst>
                  <a:outerShdw blurRad="38100" dist="38100" dir="2700000" algn="tl">
                    <a:srgbClr val="000000">
                      <a:alpha val="43137"/>
                    </a:srgbClr>
                  </a:outerShdw>
                </a:effectLst>
                <a:latin typeface="Arial" pitchFamily="34" charset="0"/>
                <a:cs typeface="Arial" pitchFamily="34" charset="0"/>
              </a:rPr>
              <a:t>arthropathy</a:t>
            </a:r>
            <a:endParaRPr lang="en-US" dirty="0" smtClean="0">
              <a:solidFill>
                <a:schemeClr val="tx1"/>
              </a:solidFill>
              <a:effectLst>
                <a:outerShdw blurRad="38100" dist="38100" dir="2700000" algn="tl">
                  <a:srgbClr val="000000">
                    <a:alpha val="43137"/>
                  </a:srgbClr>
                </a:outerShdw>
              </a:effectLst>
              <a:latin typeface="Arial" pitchFamily="34" charset="0"/>
              <a:cs typeface="Arial" pitchFamily="34" charset="0"/>
            </a:endParaRPr>
          </a:p>
          <a:p>
            <a:r>
              <a:rPr lang="en-US" dirty="0" smtClean="0">
                <a:solidFill>
                  <a:schemeClr val="tx1"/>
                </a:solidFill>
                <a:effectLst>
                  <a:outerShdw blurRad="38100" dist="38100" dir="2700000" algn="tl">
                    <a:srgbClr val="000000">
                      <a:alpha val="43137"/>
                    </a:srgbClr>
                  </a:outerShdw>
                </a:effectLst>
                <a:latin typeface="Arial" pitchFamily="34" charset="0"/>
                <a:cs typeface="Arial" pitchFamily="34" charset="0"/>
              </a:rPr>
              <a:t>Raynaud’s phenomenon</a:t>
            </a:r>
            <a:endParaRPr lang="en-US" dirty="0">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 xmlns:p14="http://schemas.microsoft.com/office/powerpoint/2010/main" val="2461221057"/>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normAutofit/>
          </a:bodyPr>
          <a:lstStyle/>
          <a:p>
            <a:r>
              <a:rPr lang="en-US" dirty="0" smtClean="0">
                <a:solidFill>
                  <a:schemeClr val="tx1"/>
                </a:solidFill>
                <a:effectLst>
                  <a:outerShdw blurRad="38100" dist="38100" dir="2700000" algn="tl">
                    <a:srgbClr val="000000">
                      <a:alpha val="43137"/>
                    </a:srgbClr>
                  </a:outerShdw>
                </a:effectLst>
                <a:latin typeface="Arial" pitchFamily="34" charset="0"/>
                <a:cs typeface="Arial" pitchFamily="34" charset="0"/>
              </a:rPr>
              <a:t>Arms</a:t>
            </a:r>
            <a:endParaRPr lang="en-US" dirty="0">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
        <p:nvSpPr>
          <p:cNvPr id="56323" name="Rectangle 3"/>
          <p:cNvSpPr>
            <a:spLocks noGrp="1" noChangeArrowheads="1"/>
          </p:cNvSpPr>
          <p:nvPr>
            <p:ph sz="quarter" idx="1"/>
          </p:nvPr>
        </p:nvSpPr>
        <p:spPr/>
        <p:txBody>
          <a:bodyPr>
            <a:normAutofit/>
          </a:bodyPr>
          <a:lstStyle/>
          <a:p>
            <a:r>
              <a:rPr lang="en-US" dirty="0" smtClean="0">
                <a:solidFill>
                  <a:schemeClr val="tx1"/>
                </a:solidFill>
                <a:effectLst>
                  <a:outerShdw blurRad="38100" dist="38100" dir="2700000" algn="tl">
                    <a:srgbClr val="000000">
                      <a:alpha val="43137"/>
                    </a:srgbClr>
                  </a:outerShdw>
                </a:effectLst>
                <a:latin typeface="Arial" pitchFamily="34" charset="0"/>
                <a:cs typeface="Arial" pitchFamily="34" charset="0"/>
              </a:rPr>
              <a:t>Drug injection sites (</a:t>
            </a:r>
            <a:r>
              <a:rPr lang="en-US" dirty="0" err="1" smtClean="0">
                <a:solidFill>
                  <a:schemeClr val="tx1"/>
                </a:solidFill>
                <a:effectLst>
                  <a:outerShdw blurRad="38100" dist="38100" dir="2700000" algn="tl">
                    <a:srgbClr val="000000">
                      <a:alpha val="43137"/>
                    </a:srgbClr>
                  </a:outerShdw>
                </a:effectLst>
                <a:latin typeface="Arial" pitchFamily="34" charset="0"/>
                <a:cs typeface="Arial" pitchFamily="34" charset="0"/>
              </a:rPr>
              <a:t>ivdu</a:t>
            </a:r>
            <a:r>
              <a:rPr lang="en-US" dirty="0" smtClean="0">
                <a:solidFill>
                  <a:schemeClr val="tx1"/>
                </a:solidFill>
                <a:effectLst>
                  <a:outerShdw blurRad="38100" dist="38100" dir="2700000" algn="tl">
                    <a:srgbClr val="000000">
                      <a:alpha val="43137"/>
                    </a:srgbClr>
                  </a:outerShdw>
                </a:effectLst>
                <a:latin typeface="Arial" pitchFamily="34" charset="0"/>
                <a:cs typeface="Arial" pitchFamily="34" charset="0"/>
              </a:rPr>
              <a:t>)</a:t>
            </a:r>
          </a:p>
          <a:p>
            <a:r>
              <a:rPr lang="en-US" dirty="0" err="1" smtClean="0">
                <a:solidFill>
                  <a:schemeClr val="tx1"/>
                </a:solidFill>
                <a:effectLst>
                  <a:outerShdw blurRad="38100" dist="38100" dir="2700000" algn="tl">
                    <a:srgbClr val="000000">
                      <a:alpha val="43137"/>
                    </a:srgbClr>
                  </a:outerShdw>
                </a:effectLst>
                <a:latin typeface="Arial" pitchFamily="34" charset="0"/>
                <a:cs typeface="Arial" pitchFamily="34" charset="0"/>
              </a:rPr>
              <a:t>Epitrochlear</a:t>
            </a:r>
            <a:r>
              <a:rPr lang="en-US" dirty="0" smtClean="0">
                <a:solidFill>
                  <a:schemeClr val="tx1"/>
                </a:solidFill>
                <a:effectLst>
                  <a:outerShdw blurRad="38100" dist="38100" dir="2700000" algn="tl">
                    <a:srgbClr val="000000">
                      <a:alpha val="43137"/>
                    </a:srgbClr>
                  </a:outerShdw>
                </a:effectLst>
                <a:latin typeface="Arial" pitchFamily="34" charset="0"/>
                <a:cs typeface="Arial" pitchFamily="34" charset="0"/>
              </a:rPr>
              <a:t> and axillary nodes (lymphoma, </a:t>
            </a:r>
            <a:r>
              <a:rPr lang="en-US" dirty="0" err="1" smtClean="0">
                <a:solidFill>
                  <a:schemeClr val="tx1"/>
                </a:solidFill>
                <a:effectLst>
                  <a:outerShdw blurRad="38100" dist="38100" dir="2700000" algn="tl">
                    <a:srgbClr val="000000">
                      <a:alpha val="43137"/>
                    </a:srgbClr>
                  </a:outerShdw>
                </a:effectLst>
                <a:latin typeface="Arial" pitchFamily="34" charset="0"/>
                <a:cs typeface="Arial" pitchFamily="34" charset="0"/>
              </a:rPr>
              <a:t>sarcoidosis</a:t>
            </a:r>
            <a:r>
              <a:rPr lang="en-US" dirty="0" smtClean="0">
                <a:solidFill>
                  <a:schemeClr val="tx1"/>
                </a:solidFill>
                <a:effectLst>
                  <a:outerShdw blurRad="38100" dist="38100" dir="2700000" algn="tl">
                    <a:srgbClr val="000000">
                      <a:alpha val="43137"/>
                    </a:srgbClr>
                  </a:outerShdw>
                </a:effectLst>
                <a:latin typeface="Arial" pitchFamily="34" charset="0"/>
                <a:cs typeface="Arial" pitchFamily="34" charset="0"/>
              </a:rPr>
              <a:t>, focal infection)</a:t>
            </a:r>
          </a:p>
          <a:p>
            <a:r>
              <a:rPr lang="en-US" dirty="0" smtClean="0">
                <a:effectLst>
                  <a:outerShdw blurRad="38100" dist="38100" dir="2700000" algn="tl">
                    <a:srgbClr val="000000">
                      <a:alpha val="43137"/>
                    </a:srgbClr>
                  </a:outerShdw>
                </a:effectLst>
                <a:latin typeface="Arial" pitchFamily="34" charset="0"/>
                <a:cs typeface="Arial" pitchFamily="34" charset="0"/>
              </a:rPr>
              <a:t>Skin</a:t>
            </a:r>
            <a:r>
              <a:rPr lang="en-US" dirty="0" smtClean="0">
                <a:solidFill>
                  <a:schemeClr val="tx1"/>
                </a:solidFill>
                <a:effectLst>
                  <a:outerShdw blurRad="38100" dist="38100" dir="2700000" algn="tl">
                    <a:srgbClr val="000000">
                      <a:alpha val="43137"/>
                    </a:srgbClr>
                  </a:outerShdw>
                </a:effectLst>
                <a:latin typeface="Arial" pitchFamily="34" charset="0"/>
                <a:cs typeface="Arial" pitchFamily="34" charset="0"/>
              </a:rPr>
              <a:t> </a:t>
            </a:r>
            <a:endParaRPr lang="en-US" dirty="0">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 xmlns:p14="http://schemas.microsoft.com/office/powerpoint/2010/main" val="3774023093"/>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US" dirty="0" smtClean="0">
                <a:solidFill>
                  <a:schemeClr val="tx1"/>
                </a:solidFill>
                <a:effectLst>
                  <a:outerShdw blurRad="38100" dist="38100" dir="2700000" algn="tl">
                    <a:srgbClr val="000000">
                      <a:alpha val="43137"/>
                    </a:srgbClr>
                  </a:outerShdw>
                </a:effectLst>
                <a:latin typeface="Arial" pitchFamily="34" charset="0"/>
                <a:cs typeface="Arial" pitchFamily="34" charset="0"/>
              </a:rPr>
              <a:t>Head &amp; neck</a:t>
            </a:r>
            <a:endParaRPr lang="en-US" dirty="0">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
        <p:nvSpPr>
          <p:cNvPr id="57347" name="Rectangle 3"/>
          <p:cNvSpPr>
            <a:spLocks noGrp="1" noChangeArrowheads="1"/>
          </p:cNvSpPr>
          <p:nvPr>
            <p:ph sz="quarter" idx="1"/>
          </p:nvPr>
        </p:nvSpPr>
        <p:spPr/>
        <p:txBody>
          <a:bodyPr>
            <a:normAutofit/>
          </a:bodyPr>
          <a:lstStyle/>
          <a:p>
            <a:r>
              <a:rPr lang="en-US" dirty="0" smtClean="0">
                <a:solidFill>
                  <a:schemeClr val="tx1"/>
                </a:solidFill>
                <a:effectLst>
                  <a:outerShdw blurRad="38100" dist="38100" dir="2700000" algn="tl">
                    <a:srgbClr val="000000">
                      <a:alpha val="43137"/>
                    </a:srgbClr>
                  </a:outerShdw>
                </a:effectLst>
                <a:latin typeface="Arial" pitchFamily="34" charset="0"/>
                <a:cs typeface="Arial" pitchFamily="34" charset="0"/>
              </a:rPr>
              <a:t>Feel temporal arteries (tender &amp; thicken)</a:t>
            </a:r>
          </a:p>
          <a:p>
            <a:r>
              <a:rPr lang="en-US" dirty="0" smtClean="0">
                <a:solidFill>
                  <a:schemeClr val="tx1"/>
                </a:solidFill>
                <a:effectLst>
                  <a:outerShdw blurRad="38100" dist="38100" dir="2700000" algn="tl">
                    <a:srgbClr val="000000">
                      <a:alpha val="43137"/>
                    </a:srgbClr>
                  </a:outerShdw>
                </a:effectLst>
                <a:latin typeface="Arial" pitchFamily="34" charset="0"/>
                <a:cs typeface="Arial" pitchFamily="34" charset="0"/>
              </a:rPr>
              <a:t>Eyes – </a:t>
            </a:r>
            <a:r>
              <a:rPr lang="en-US" dirty="0" err="1" smtClean="0">
                <a:solidFill>
                  <a:schemeClr val="tx1"/>
                </a:solidFill>
                <a:effectLst>
                  <a:outerShdw blurRad="38100" dist="38100" dir="2700000" algn="tl">
                    <a:srgbClr val="000000">
                      <a:alpha val="43137"/>
                    </a:srgbClr>
                  </a:outerShdw>
                </a:effectLst>
                <a:latin typeface="Arial" pitchFamily="34" charset="0"/>
                <a:cs typeface="Arial" pitchFamily="34" charset="0"/>
              </a:rPr>
              <a:t>iritis</a:t>
            </a:r>
            <a:r>
              <a:rPr lang="en-US" dirty="0" smtClean="0">
                <a:solidFill>
                  <a:schemeClr val="tx1"/>
                </a:solidFill>
                <a:effectLst>
                  <a:outerShdw blurRad="38100" dist="38100" dir="2700000" algn="tl">
                    <a:srgbClr val="000000">
                      <a:alpha val="43137"/>
                    </a:srgbClr>
                  </a:outerShdw>
                </a:effectLst>
                <a:latin typeface="Arial" pitchFamily="34" charset="0"/>
                <a:cs typeface="Arial" pitchFamily="34" charset="0"/>
              </a:rPr>
              <a:t>/</a:t>
            </a:r>
            <a:r>
              <a:rPr lang="en-US" dirty="0" err="1" smtClean="0">
                <a:solidFill>
                  <a:schemeClr val="tx1"/>
                </a:solidFill>
                <a:effectLst>
                  <a:outerShdw blurRad="38100" dist="38100" dir="2700000" algn="tl">
                    <a:srgbClr val="000000">
                      <a:alpha val="43137"/>
                    </a:srgbClr>
                  </a:outerShdw>
                </a:effectLst>
                <a:latin typeface="Arial" pitchFamily="34" charset="0"/>
                <a:cs typeface="Arial" pitchFamily="34" charset="0"/>
              </a:rPr>
              <a:t>conjuctivitis</a:t>
            </a:r>
            <a:r>
              <a:rPr lang="en-US" dirty="0" smtClean="0">
                <a:solidFill>
                  <a:schemeClr val="tx1"/>
                </a:solidFill>
                <a:effectLst>
                  <a:outerShdw blurRad="38100" dist="38100" dir="2700000" algn="tl">
                    <a:srgbClr val="000000">
                      <a:alpha val="43137"/>
                    </a:srgbClr>
                  </a:outerShdw>
                </a:effectLst>
                <a:latin typeface="Arial" pitchFamily="34" charset="0"/>
                <a:cs typeface="Arial" pitchFamily="34" charset="0"/>
              </a:rPr>
              <a:t> (</a:t>
            </a:r>
            <a:r>
              <a:rPr lang="en-US" dirty="0" err="1" smtClean="0">
                <a:solidFill>
                  <a:schemeClr val="tx1"/>
                </a:solidFill>
                <a:effectLst>
                  <a:outerShdw blurRad="38100" dist="38100" dir="2700000" algn="tl">
                    <a:srgbClr val="000000">
                      <a:alpha val="43137"/>
                    </a:srgbClr>
                  </a:outerShdw>
                </a:effectLst>
                <a:latin typeface="Arial" pitchFamily="34" charset="0"/>
                <a:cs typeface="Arial" pitchFamily="34" charset="0"/>
              </a:rPr>
              <a:t>ct</a:t>
            </a:r>
            <a:r>
              <a:rPr lang="en-US" dirty="0" smtClean="0">
                <a:solidFill>
                  <a:schemeClr val="tx1"/>
                </a:solidFill>
                <a:effectLst>
                  <a:outerShdw blurRad="38100" dist="38100" dir="2700000" algn="tl">
                    <a:srgbClr val="000000">
                      <a:alpha val="43137"/>
                    </a:srgbClr>
                  </a:outerShdw>
                </a:effectLst>
                <a:latin typeface="Arial" pitchFamily="34" charset="0"/>
                <a:cs typeface="Arial" pitchFamily="34" charset="0"/>
              </a:rPr>
              <a:t> disease – </a:t>
            </a:r>
            <a:r>
              <a:rPr lang="en-US" dirty="0" err="1" smtClean="0">
                <a:solidFill>
                  <a:schemeClr val="tx1"/>
                </a:solidFill>
                <a:effectLst>
                  <a:outerShdw blurRad="38100" dist="38100" dir="2700000" algn="tl">
                    <a:srgbClr val="000000">
                      <a:alpha val="43137"/>
                    </a:srgbClr>
                  </a:outerShdw>
                </a:effectLst>
                <a:latin typeface="Arial" pitchFamily="34" charset="0"/>
                <a:cs typeface="Arial" pitchFamily="34" charset="0"/>
              </a:rPr>
              <a:t>reiter</a:t>
            </a:r>
            <a:r>
              <a:rPr lang="en-US" dirty="0" smtClean="0">
                <a:solidFill>
                  <a:schemeClr val="tx1"/>
                </a:solidFill>
                <a:effectLst>
                  <a:outerShdw blurRad="38100" dist="38100" dir="2700000" algn="tl">
                    <a:srgbClr val="000000">
                      <a:alpha val="43137"/>
                    </a:srgbClr>
                  </a:outerShdw>
                </a:effectLst>
                <a:latin typeface="Arial" pitchFamily="34" charset="0"/>
                <a:cs typeface="Arial" pitchFamily="34" charset="0"/>
              </a:rPr>
              <a:t> syndrome)</a:t>
            </a:r>
          </a:p>
          <a:p>
            <a:r>
              <a:rPr lang="en-US" dirty="0" smtClean="0">
                <a:solidFill>
                  <a:schemeClr val="tx1"/>
                </a:solidFill>
                <a:effectLst>
                  <a:outerShdw blurRad="38100" dist="38100" dir="2700000" algn="tl">
                    <a:srgbClr val="000000">
                      <a:alpha val="43137"/>
                    </a:srgbClr>
                  </a:outerShdw>
                </a:effectLst>
                <a:latin typeface="Arial" pitchFamily="34" charset="0"/>
                <a:cs typeface="Arial" pitchFamily="34" charset="0"/>
              </a:rPr>
              <a:t>Jaundice (ascending cholangitis)</a:t>
            </a:r>
          </a:p>
          <a:p>
            <a:r>
              <a:rPr lang="en-US" dirty="0" smtClean="0">
                <a:solidFill>
                  <a:schemeClr val="tx1"/>
                </a:solidFill>
                <a:effectLst>
                  <a:outerShdw blurRad="38100" dist="38100" dir="2700000" algn="tl">
                    <a:srgbClr val="000000">
                      <a:alpha val="43137"/>
                    </a:srgbClr>
                  </a:outerShdw>
                </a:effectLst>
                <a:latin typeface="Arial" pitchFamily="34" charset="0"/>
                <a:cs typeface="Arial" pitchFamily="34" charset="0"/>
              </a:rPr>
              <a:t>Fundi – </a:t>
            </a:r>
            <a:r>
              <a:rPr lang="en-US" dirty="0" err="1" smtClean="0">
                <a:solidFill>
                  <a:schemeClr val="tx1"/>
                </a:solidFill>
                <a:effectLst>
                  <a:outerShdw blurRad="38100" dist="38100" dir="2700000" algn="tl">
                    <a:srgbClr val="000000">
                      <a:alpha val="43137"/>
                    </a:srgbClr>
                  </a:outerShdw>
                </a:effectLst>
                <a:latin typeface="Arial" pitchFamily="34" charset="0"/>
                <a:cs typeface="Arial" pitchFamily="34" charset="0"/>
              </a:rPr>
              <a:t>choroidal</a:t>
            </a:r>
            <a:r>
              <a:rPr lang="en-US" dirty="0" smtClean="0">
                <a:solidFill>
                  <a:schemeClr val="tx1"/>
                </a:solidFill>
                <a:effectLst>
                  <a:outerShdw blurRad="38100" dist="38100" dir="2700000" algn="tl">
                    <a:srgbClr val="000000">
                      <a:alpha val="43137"/>
                    </a:srgbClr>
                  </a:outerShdw>
                </a:effectLst>
                <a:latin typeface="Arial" pitchFamily="34" charset="0"/>
                <a:cs typeface="Arial" pitchFamily="34" charset="0"/>
              </a:rPr>
              <a:t> tubercle  (</a:t>
            </a:r>
            <a:r>
              <a:rPr lang="en-US" dirty="0" err="1" smtClean="0">
                <a:solidFill>
                  <a:schemeClr val="tx1"/>
                </a:solidFill>
                <a:effectLst>
                  <a:outerShdw blurRad="38100" dist="38100" dir="2700000" algn="tl">
                    <a:srgbClr val="000000">
                      <a:alpha val="43137"/>
                    </a:srgbClr>
                  </a:outerShdw>
                </a:effectLst>
                <a:latin typeface="Arial" pitchFamily="34" charset="0"/>
                <a:cs typeface="Arial" pitchFamily="34" charset="0"/>
              </a:rPr>
              <a:t>miliary</a:t>
            </a:r>
            <a:r>
              <a:rPr lang="en-US" dirty="0" smtClean="0">
                <a:solidFill>
                  <a:schemeClr val="tx1"/>
                </a:solidFill>
                <a:effectLst>
                  <a:outerShdw blurRad="38100" dist="38100" dir="2700000" algn="tl">
                    <a:srgbClr val="000000">
                      <a:alpha val="43137"/>
                    </a:srgbClr>
                  </a:outerShdw>
                </a:effectLst>
                <a:latin typeface="Arial" pitchFamily="34" charset="0"/>
                <a:cs typeface="Arial" pitchFamily="34" charset="0"/>
              </a:rPr>
              <a:t> </a:t>
            </a:r>
            <a:r>
              <a:rPr lang="en-US" dirty="0" err="1" smtClean="0">
                <a:solidFill>
                  <a:schemeClr val="tx1"/>
                </a:solidFill>
                <a:effectLst>
                  <a:outerShdw blurRad="38100" dist="38100" dir="2700000" algn="tl">
                    <a:srgbClr val="000000">
                      <a:alpha val="43137"/>
                    </a:srgbClr>
                  </a:outerShdw>
                </a:effectLst>
                <a:latin typeface="Arial" pitchFamily="34" charset="0"/>
                <a:cs typeface="Arial" pitchFamily="34" charset="0"/>
              </a:rPr>
              <a:t>tb</a:t>
            </a:r>
            <a:r>
              <a:rPr lang="en-US" dirty="0" smtClean="0">
                <a:solidFill>
                  <a:schemeClr val="tx1"/>
                </a:solidFill>
                <a:effectLst>
                  <a:outerShdw blurRad="38100" dist="38100" dir="2700000" algn="tl">
                    <a:srgbClr val="000000">
                      <a:alpha val="43137"/>
                    </a:srgbClr>
                  </a:outerShdw>
                </a:effectLst>
                <a:latin typeface="Arial" pitchFamily="34" charset="0"/>
                <a:cs typeface="Arial" pitchFamily="34" charset="0"/>
              </a:rPr>
              <a:t>), </a:t>
            </a:r>
            <a:r>
              <a:rPr lang="en-US" dirty="0" err="1" smtClean="0">
                <a:solidFill>
                  <a:schemeClr val="tx1"/>
                </a:solidFill>
                <a:effectLst>
                  <a:outerShdw blurRad="38100" dist="38100" dir="2700000" algn="tl">
                    <a:srgbClr val="000000">
                      <a:alpha val="43137"/>
                    </a:srgbClr>
                  </a:outerShdw>
                </a:effectLst>
                <a:latin typeface="Arial" pitchFamily="34" charset="0"/>
                <a:cs typeface="Arial" pitchFamily="34" charset="0"/>
              </a:rPr>
              <a:t>roth’s</a:t>
            </a:r>
            <a:r>
              <a:rPr lang="en-US" dirty="0" smtClean="0">
                <a:solidFill>
                  <a:schemeClr val="tx1"/>
                </a:solidFill>
                <a:effectLst>
                  <a:outerShdw blurRad="38100" dist="38100" dir="2700000" algn="tl">
                    <a:srgbClr val="000000">
                      <a:alpha val="43137"/>
                    </a:srgbClr>
                  </a:outerShdw>
                </a:effectLst>
                <a:latin typeface="Arial" pitchFamily="34" charset="0"/>
                <a:cs typeface="Arial" pitchFamily="34" charset="0"/>
              </a:rPr>
              <a:t> spot (</a:t>
            </a:r>
            <a:r>
              <a:rPr lang="en-US" dirty="0" err="1" smtClean="0">
                <a:solidFill>
                  <a:schemeClr val="tx1"/>
                </a:solidFill>
                <a:effectLst>
                  <a:outerShdw blurRad="38100" dist="38100" dir="2700000" algn="tl">
                    <a:srgbClr val="000000">
                      <a:alpha val="43137"/>
                    </a:srgbClr>
                  </a:outerShdw>
                </a:effectLst>
                <a:latin typeface="Arial" pitchFamily="34" charset="0"/>
                <a:cs typeface="Arial" pitchFamily="34" charset="0"/>
              </a:rPr>
              <a:t>ie</a:t>
            </a:r>
            <a:r>
              <a:rPr lang="en-US" dirty="0" smtClean="0">
                <a:solidFill>
                  <a:schemeClr val="tx1"/>
                </a:solidFill>
                <a:effectLst>
                  <a:outerShdw blurRad="38100" dist="38100" dir="2700000" algn="tl">
                    <a:srgbClr val="000000">
                      <a:alpha val="43137"/>
                    </a:srgbClr>
                  </a:outerShdw>
                </a:effectLst>
                <a:latin typeface="Arial" pitchFamily="34" charset="0"/>
                <a:cs typeface="Arial" pitchFamily="34" charset="0"/>
              </a:rPr>
              <a:t>) and retinal </a:t>
            </a:r>
            <a:r>
              <a:rPr lang="en-US" dirty="0" err="1" smtClean="0">
                <a:solidFill>
                  <a:schemeClr val="tx1"/>
                </a:solidFill>
                <a:effectLst>
                  <a:outerShdw blurRad="38100" dist="38100" dir="2700000" algn="tl">
                    <a:srgbClr val="000000">
                      <a:alpha val="43137"/>
                    </a:srgbClr>
                  </a:outerShdw>
                </a:effectLst>
                <a:latin typeface="Arial" pitchFamily="34" charset="0"/>
                <a:cs typeface="Arial" pitchFamily="34" charset="0"/>
              </a:rPr>
              <a:t>haemorrhage</a:t>
            </a:r>
            <a:r>
              <a:rPr lang="en-US" dirty="0" smtClean="0">
                <a:solidFill>
                  <a:schemeClr val="tx1"/>
                </a:solidFill>
                <a:effectLst>
                  <a:outerShdw blurRad="38100" dist="38100" dir="2700000" algn="tl">
                    <a:srgbClr val="000000">
                      <a:alpha val="43137"/>
                    </a:srgbClr>
                  </a:outerShdw>
                </a:effectLst>
                <a:latin typeface="Arial" pitchFamily="34" charset="0"/>
                <a:cs typeface="Arial" pitchFamily="34" charset="0"/>
              </a:rPr>
              <a:t> (</a:t>
            </a:r>
            <a:r>
              <a:rPr lang="en-US" dirty="0" err="1" smtClean="0">
                <a:solidFill>
                  <a:schemeClr val="tx1"/>
                </a:solidFill>
                <a:effectLst>
                  <a:outerShdw blurRad="38100" dist="38100" dir="2700000" algn="tl">
                    <a:srgbClr val="000000">
                      <a:alpha val="43137"/>
                    </a:srgbClr>
                  </a:outerShdw>
                </a:effectLst>
                <a:latin typeface="Arial" pitchFamily="34" charset="0"/>
                <a:cs typeface="Arial" pitchFamily="34" charset="0"/>
              </a:rPr>
              <a:t>leukaemia</a:t>
            </a:r>
            <a:r>
              <a:rPr lang="en-US" dirty="0" smtClean="0">
                <a:solidFill>
                  <a:schemeClr val="tx1"/>
                </a:solidFill>
                <a:effectLst>
                  <a:outerShdw blurRad="38100" dist="38100" dir="2700000" algn="tl">
                    <a:srgbClr val="000000">
                      <a:alpha val="43137"/>
                    </a:srgbClr>
                  </a:outerShdw>
                </a:effectLst>
                <a:latin typeface="Arial" pitchFamily="34" charset="0"/>
                <a:cs typeface="Arial" pitchFamily="34" charset="0"/>
              </a:rPr>
              <a:t>)</a:t>
            </a:r>
          </a:p>
          <a:p>
            <a:r>
              <a:rPr lang="en-US" dirty="0" smtClean="0">
                <a:effectLst>
                  <a:outerShdw blurRad="38100" dist="38100" dir="2700000" algn="tl">
                    <a:srgbClr val="000000">
                      <a:alpha val="43137"/>
                    </a:srgbClr>
                  </a:outerShdw>
                </a:effectLst>
                <a:latin typeface="Arial" pitchFamily="34" charset="0"/>
                <a:cs typeface="Arial" pitchFamily="34" charset="0"/>
              </a:rPr>
              <a:t>Lymphadenopathy</a:t>
            </a:r>
            <a:endParaRPr lang="en-US" dirty="0">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 xmlns:p14="http://schemas.microsoft.com/office/powerpoint/2010/main" val="3836773867"/>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zh-CN" b="1" dirty="0">
                <a:solidFill>
                  <a:schemeClr val="tx1"/>
                </a:solidFill>
                <a:effectLst>
                  <a:outerShdw blurRad="38100" dist="38100" dir="2700000" algn="tl">
                    <a:srgbClr val="000000">
                      <a:alpha val="43137"/>
                    </a:srgbClr>
                  </a:outerShdw>
                </a:effectLst>
                <a:latin typeface="Arial" pitchFamily="34" charset="0"/>
                <a:ea typeface="宋体" pitchFamily="2" charset="-122"/>
                <a:cs typeface="Arial" pitchFamily="34" charset="0"/>
              </a:rPr>
              <a:t>Classification of PUO</a:t>
            </a:r>
          </a:p>
        </p:txBody>
      </p:sp>
      <p:graphicFrame>
        <p:nvGraphicFramePr>
          <p:cNvPr id="4" name="Content Placeholder 3"/>
          <p:cNvGraphicFramePr>
            <a:graphicFrameLocks noGrp="1"/>
          </p:cNvGraphicFramePr>
          <p:nvPr>
            <p:ph sz="quarter" idx="1"/>
            <p:extLst>
              <p:ext uri="{D42A27DB-BD31-4B8C-83A1-F6EECF244321}">
                <p14:modId xmlns="" xmlns:p14="http://schemas.microsoft.com/office/powerpoint/2010/main" val="1508664230"/>
              </p:ext>
            </p:extLst>
          </p:nvPr>
        </p:nvGraphicFramePr>
        <p:xfrm>
          <a:off x="612775" y="1600200"/>
          <a:ext cx="8153400" cy="4724400"/>
        </p:xfrm>
        <a:graphic>
          <a:graphicData uri="http://schemas.openxmlformats.org/drawingml/2006/table">
            <a:tbl>
              <a:tblPr firstRow="1" bandRow="1">
                <a:tableStyleId>{5C22544A-7EE6-4342-B048-85BDC9FD1C3A}</a:tableStyleId>
              </a:tblPr>
              <a:tblGrid>
                <a:gridCol w="1294929"/>
                <a:gridCol w="3240360"/>
                <a:gridCol w="3618111"/>
              </a:tblGrid>
              <a:tr h="0">
                <a:tc>
                  <a:txBody>
                    <a:bodyPr/>
                    <a:lstStyle/>
                    <a:p>
                      <a:r>
                        <a:rPr lang="en-GB" sz="1400" dirty="0" smtClean="0">
                          <a:latin typeface="Arial" pitchFamily="34" charset="0"/>
                          <a:cs typeface="Arial" pitchFamily="34" charset="0"/>
                        </a:rPr>
                        <a:t>Category</a:t>
                      </a:r>
                      <a:endParaRPr lang="en-MY" sz="1400" dirty="0">
                        <a:latin typeface="Arial" pitchFamily="34" charset="0"/>
                        <a:cs typeface="Arial" pitchFamily="34" charset="0"/>
                      </a:endParaRPr>
                    </a:p>
                  </a:txBody>
                  <a:tcPr/>
                </a:tc>
                <a:tc>
                  <a:txBody>
                    <a:bodyPr/>
                    <a:lstStyle/>
                    <a:p>
                      <a:r>
                        <a:rPr lang="en-GB" sz="1400" dirty="0" smtClean="0">
                          <a:latin typeface="Arial" pitchFamily="34" charset="0"/>
                          <a:cs typeface="Arial" pitchFamily="34" charset="0"/>
                        </a:rPr>
                        <a:t>Definition</a:t>
                      </a:r>
                      <a:endParaRPr lang="en-MY" sz="1400" dirty="0">
                        <a:latin typeface="Arial" pitchFamily="34" charset="0"/>
                        <a:cs typeface="Arial" pitchFamily="34" charset="0"/>
                      </a:endParaRPr>
                    </a:p>
                  </a:txBody>
                  <a:tcPr/>
                </a:tc>
                <a:tc>
                  <a:txBody>
                    <a:bodyPr/>
                    <a:lstStyle/>
                    <a:p>
                      <a:r>
                        <a:rPr lang="en-GB" sz="1400" dirty="0" smtClean="0">
                          <a:latin typeface="Arial" pitchFamily="34" charset="0"/>
                          <a:cs typeface="Arial" pitchFamily="34" charset="0"/>
                        </a:rPr>
                        <a:t>Aetiologies</a:t>
                      </a:r>
                      <a:endParaRPr lang="en-MY" sz="1400" dirty="0">
                        <a:latin typeface="Arial" pitchFamily="34" charset="0"/>
                        <a:cs typeface="Arial" pitchFamily="34" charset="0"/>
                      </a:endParaRPr>
                    </a:p>
                  </a:txBody>
                  <a:tcPr/>
                </a:tc>
              </a:tr>
              <a:tr h="144800">
                <a:tc>
                  <a:txBody>
                    <a:bodyPr/>
                    <a:lstStyle/>
                    <a:p>
                      <a:r>
                        <a:rPr lang="en-MY" sz="1400" b="0" i="0" u="none" strike="noStrike" baseline="0" dirty="0" smtClean="0">
                          <a:latin typeface="Arial" pitchFamily="34" charset="0"/>
                          <a:cs typeface="Arial" pitchFamily="34" charset="0"/>
                        </a:rPr>
                        <a:t>Classic</a:t>
                      </a:r>
                      <a:endParaRPr lang="en-MY" sz="1400" dirty="0">
                        <a:latin typeface="Arial" pitchFamily="34" charset="0"/>
                        <a:cs typeface="Arial" pitchFamily="34" charset="0"/>
                      </a:endParaRPr>
                    </a:p>
                  </a:txBody>
                  <a:tcPr/>
                </a:tc>
                <a:tc>
                  <a:txBody>
                    <a:bodyPr/>
                    <a:lstStyle/>
                    <a:p>
                      <a:pPr marL="285750" indent="-285750">
                        <a:buFont typeface="Arial" pitchFamily="34" charset="0"/>
                        <a:buChar char="•"/>
                      </a:pPr>
                      <a:r>
                        <a:rPr kumimoji="0" lang="en-MY" sz="1400" b="0" i="0" u="none" strike="noStrike" kern="1200" baseline="0" dirty="0" smtClean="0">
                          <a:solidFill>
                            <a:schemeClr val="dk1"/>
                          </a:solidFill>
                          <a:latin typeface="Arial" pitchFamily="34" charset="0"/>
                          <a:ea typeface="+mn-ea"/>
                          <a:cs typeface="Arial" pitchFamily="34" charset="0"/>
                        </a:rPr>
                        <a:t>Temperature &gt;38.3°C (100.9°F) ;</a:t>
                      </a:r>
                    </a:p>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MY" sz="1400" b="0" i="0" u="none" strike="noStrike" kern="1200" baseline="0" dirty="0" smtClean="0">
                          <a:solidFill>
                            <a:schemeClr val="dk1"/>
                          </a:solidFill>
                          <a:latin typeface="Arial" pitchFamily="34" charset="0"/>
                          <a:ea typeface="+mn-ea"/>
                          <a:cs typeface="Arial" pitchFamily="34" charset="0"/>
                        </a:rPr>
                        <a:t>Duration of &gt;3 weeks</a:t>
                      </a:r>
                    </a:p>
                    <a:p>
                      <a:pPr marL="285750" indent="-285750">
                        <a:buFont typeface="Arial" pitchFamily="34" charset="0"/>
                        <a:buChar char="•"/>
                      </a:pPr>
                      <a:r>
                        <a:rPr kumimoji="0" lang="en-MY" sz="1400" b="0" i="0" u="none" strike="noStrike" kern="1200" baseline="0" dirty="0" smtClean="0">
                          <a:solidFill>
                            <a:schemeClr val="dk1"/>
                          </a:solidFill>
                          <a:latin typeface="Arial" pitchFamily="34" charset="0"/>
                          <a:ea typeface="+mn-ea"/>
                          <a:cs typeface="Arial" pitchFamily="34" charset="0"/>
                        </a:rPr>
                        <a:t>Evaluation of at least 3 outpatient visits or 3 days in hospital</a:t>
                      </a:r>
                      <a:endParaRPr lang="en-MY" sz="1400" dirty="0">
                        <a:latin typeface="Arial" pitchFamily="34" charset="0"/>
                        <a:cs typeface="Arial" pitchFamily="34" charset="0"/>
                      </a:endParaRPr>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MY" sz="1400" b="0" i="0" u="none" strike="noStrike" kern="1200" baseline="0" dirty="0" smtClean="0">
                          <a:solidFill>
                            <a:schemeClr val="dk1"/>
                          </a:solidFill>
                          <a:latin typeface="Arial" pitchFamily="34" charset="0"/>
                          <a:ea typeface="+mn-ea"/>
                          <a:cs typeface="Arial" pitchFamily="34" charset="0"/>
                        </a:rPr>
                        <a:t>Infection</a:t>
                      </a:r>
                    </a:p>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MY" sz="1400" b="0" i="0" u="none" strike="noStrike" kern="1200" baseline="0" dirty="0" smtClean="0">
                          <a:solidFill>
                            <a:schemeClr val="dk1"/>
                          </a:solidFill>
                          <a:latin typeface="Arial" pitchFamily="34" charset="0"/>
                          <a:ea typeface="+mn-ea"/>
                          <a:cs typeface="Arial" pitchFamily="34" charset="0"/>
                        </a:rPr>
                        <a:t>Malignancy</a:t>
                      </a:r>
                    </a:p>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MY" sz="1400" b="0" i="0" u="none" strike="noStrike" kern="1200" baseline="0" dirty="0" smtClean="0">
                          <a:solidFill>
                            <a:schemeClr val="dk1"/>
                          </a:solidFill>
                          <a:latin typeface="Arial" pitchFamily="34" charset="0"/>
                          <a:ea typeface="+mn-ea"/>
                          <a:cs typeface="Arial" pitchFamily="34" charset="0"/>
                        </a:rPr>
                        <a:t>collagen vascular disease</a:t>
                      </a:r>
                      <a:endParaRPr lang="en-MY" sz="1400" dirty="0">
                        <a:latin typeface="Arial" pitchFamily="34" charset="0"/>
                        <a:cs typeface="Arial" pitchFamily="34" charset="0"/>
                      </a:endParaRPr>
                    </a:p>
                  </a:txBody>
                  <a:tcPr/>
                </a:tc>
              </a:tr>
              <a:tr h="379864">
                <a:tc>
                  <a:txBody>
                    <a:bodyPr/>
                    <a:lstStyle/>
                    <a:p>
                      <a:r>
                        <a:rPr lang="it-IT" sz="1400" b="0" i="0" u="none" strike="noStrike" baseline="0" dirty="0" smtClean="0">
                          <a:latin typeface="Arial" pitchFamily="34" charset="0"/>
                          <a:cs typeface="Arial" pitchFamily="34" charset="0"/>
                        </a:rPr>
                        <a:t>Nosocomial</a:t>
                      </a:r>
                      <a:endParaRPr lang="en-MY" sz="1400" dirty="0">
                        <a:latin typeface="Arial" pitchFamily="34" charset="0"/>
                        <a:cs typeface="Arial" pitchFamily="34" charset="0"/>
                      </a:endParaRPr>
                    </a:p>
                  </a:txBody>
                  <a:tcPr/>
                </a:tc>
                <a:tc>
                  <a:txBody>
                    <a:bodyPr/>
                    <a:lstStyle/>
                    <a:p>
                      <a:pPr marL="285750" indent="-285750">
                        <a:buFont typeface="Arial" pitchFamily="34" charset="0"/>
                        <a:buChar char="•"/>
                      </a:pPr>
                      <a:r>
                        <a:rPr lang="it-IT" sz="1400" b="0" i="0" u="none" strike="noStrike" baseline="0" dirty="0" smtClean="0">
                          <a:latin typeface="Arial" pitchFamily="34" charset="0"/>
                          <a:cs typeface="Arial" pitchFamily="34" charset="0"/>
                        </a:rPr>
                        <a:t>Temperature &gt;38.3°C </a:t>
                      </a:r>
                    </a:p>
                    <a:p>
                      <a:pPr marL="285750" indent="-285750">
                        <a:buFont typeface="Arial" pitchFamily="34" charset="0"/>
                        <a:buChar char="•"/>
                      </a:pPr>
                      <a:r>
                        <a:rPr lang="en-MY" sz="1400" b="0" i="0" u="none" strike="noStrike" baseline="0" dirty="0" smtClean="0">
                          <a:latin typeface="Arial" pitchFamily="34" charset="0"/>
                          <a:cs typeface="Arial" pitchFamily="34" charset="0"/>
                        </a:rPr>
                        <a:t>Patient hospitalized ≥ 24 hours but no fever or incubating on admission</a:t>
                      </a:r>
                    </a:p>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MY" sz="1400" b="0" i="0" u="none" strike="noStrike" baseline="0" dirty="0" smtClean="0">
                          <a:latin typeface="Arial" pitchFamily="34" charset="0"/>
                          <a:cs typeface="Arial" pitchFamily="34" charset="0"/>
                        </a:rPr>
                        <a:t>Evaluation of at least 3 days</a:t>
                      </a:r>
                      <a:endParaRPr lang="en-MY" sz="1400" dirty="0" smtClean="0">
                        <a:latin typeface="Arial" pitchFamily="34" charset="0"/>
                        <a:cs typeface="Arial" pitchFamily="34" charset="0"/>
                      </a:endParaRPr>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it-IT" sz="1400" b="0" i="1" u="none" strike="noStrike" baseline="0" dirty="0" smtClean="0">
                          <a:latin typeface="Arial" pitchFamily="34" charset="0"/>
                          <a:cs typeface="Arial" pitchFamily="34" charset="0"/>
                        </a:rPr>
                        <a:t>Clostridium difficile </a:t>
                      </a:r>
                      <a:r>
                        <a:rPr lang="it-IT" sz="1400" b="0" i="0" u="none" strike="noStrike" baseline="0" dirty="0" smtClean="0">
                          <a:latin typeface="Arial" pitchFamily="34" charset="0"/>
                          <a:cs typeface="Arial" pitchFamily="34" charset="0"/>
                        </a:rPr>
                        <a:t>enterocolitis</a:t>
                      </a:r>
                    </a:p>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it-IT" sz="1400" b="0" i="0" u="none" strike="noStrike" baseline="0" dirty="0" smtClean="0">
                          <a:latin typeface="Arial" pitchFamily="34" charset="0"/>
                          <a:cs typeface="Arial" pitchFamily="34" charset="0"/>
                        </a:rPr>
                        <a:t>drug-induced</a:t>
                      </a:r>
                    </a:p>
                    <a:p>
                      <a:pPr marL="285750" indent="-285750" algn="l">
                        <a:buFont typeface="Arial" pitchFamily="34" charset="0"/>
                        <a:buChar char="•"/>
                      </a:pPr>
                      <a:r>
                        <a:rPr lang="en-MY" sz="1400" b="0" i="0" u="none" strike="noStrike" baseline="0" dirty="0" smtClean="0">
                          <a:latin typeface="Arial" pitchFamily="34" charset="0"/>
                          <a:cs typeface="Arial" pitchFamily="34" charset="0"/>
                        </a:rPr>
                        <a:t>pulmonary embolism </a:t>
                      </a:r>
                    </a:p>
                    <a:p>
                      <a:pPr marL="285750" indent="-285750" algn="l">
                        <a:buFont typeface="Arial" pitchFamily="34" charset="0"/>
                        <a:buChar char="•"/>
                      </a:pPr>
                      <a:r>
                        <a:rPr lang="en-MY" sz="1400" b="0" i="0" u="none" strike="noStrike" baseline="0" dirty="0" smtClean="0">
                          <a:latin typeface="Arial" pitchFamily="34" charset="0"/>
                          <a:cs typeface="Arial" pitchFamily="34" charset="0"/>
                        </a:rPr>
                        <a:t>septic thrombophlebitis,</a:t>
                      </a:r>
                    </a:p>
                    <a:p>
                      <a:pPr marL="285750" indent="-285750" algn="l">
                        <a:buFont typeface="Arial" pitchFamily="34" charset="0"/>
                        <a:buChar char="•"/>
                      </a:pPr>
                      <a:r>
                        <a:rPr lang="en-MY" sz="1400" b="0" i="0" u="none" strike="noStrike" baseline="0" dirty="0" smtClean="0">
                          <a:latin typeface="Arial" pitchFamily="34" charset="0"/>
                          <a:cs typeface="Arial" pitchFamily="34" charset="0"/>
                        </a:rPr>
                        <a:t>sinusitis</a:t>
                      </a:r>
                      <a:endParaRPr lang="en-MY" sz="1400" dirty="0">
                        <a:latin typeface="Arial" pitchFamily="34" charset="0"/>
                        <a:cs typeface="Arial" pitchFamily="34" charset="0"/>
                      </a:endParaRPr>
                    </a:p>
                  </a:txBody>
                  <a:tcPr/>
                </a:tc>
              </a:tr>
              <a:tr h="174496">
                <a:tc>
                  <a:txBody>
                    <a:bodyPr/>
                    <a:lstStyle/>
                    <a:p>
                      <a:r>
                        <a:rPr lang="en-MY" sz="1400" b="0" i="0" u="none" strike="noStrike" baseline="0" dirty="0" smtClean="0">
                          <a:latin typeface="Arial" pitchFamily="34" charset="0"/>
                          <a:cs typeface="Arial" pitchFamily="34" charset="0"/>
                        </a:rPr>
                        <a:t>Immune deficient (</a:t>
                      </a:r>
                      <a:r>
                        <a:rPr lang="en-MY" sz="1400" b="0" i="0" u="none" strike="noStrike" baseline="0" dirty="0" err="1" smtClean="0">
                          <a:latin typeface="Arial" pitchFamily="34" charset="0"/>
                          <a:cs typeface="Arial" pitchFamily="34" charset="0"/>
                        </a:rPr>
                        <a:t>neutropenic</a:t>
                      </a:r>
                      <a:r>
                        <a:rPr lang="en-MY" sz="1400" b="0" i="0" u="none" strike="noStrike" baseline="0" dirty="0" smtClean="0">
                          <a:latin typeface="Arial" pitchFamily="34" charset="0"/>
                          <a:cs typeface="Arial" pitchFamily="34" charset="0"/>
                        </a:rPr>
                        <a:t>) </a:t>
                      </a:r>
                      <a:endParaRPr lang="en-MY" sz="1400" dirty="0">
                        <a:latin typeface="Arial" pitchFamily="34" charset="0"/>
                        <a:cs typeface="Arial" pitchFamily="34" charset="0"/>
                      </a:endParaRPr>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MY" sz="1400" b="0" i="0" u="none" strike="noStrike" baseline="0" dirty="0" smtClean="0">
                          <a:latin typeface="Arial" pitchFamily="34" charset="0"/>
                          <a:cs typeface="Arial" pitchFamily="34" charset="0"/>
                        </a:rPr>
                        <a:t>Temperature &gt;38.3°C </a:t>
                      </a:r>
                    </a:p>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MY" sz="1400" b="0" i="0" u="none" strike="noStrike" baseline="0" dirty="0" smtClean="0">
                          <a:latin typeface="Arial" pitchFamily="34" charset="0"/>
                          <a:cs typeface="Arial" pitchFamily="34" charset="0"/>
                        </a:rPr>
                        <a:t>Neutrophil count ≤ 500 per mm3 </a:t>
                      </a:r>
                    </a:p>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MY" sz="1400" b="0" i="0" u="none" strike="noStrike" baseline="0" dirty="0" smtClean="0">
                          <a:latin typeface="Arial" pitchFamily="34" charset="0"/>
                          <a:cs typeface="Arial" pitchFamily="34" charset="0"/>
                        </a:rPr>
                        <a:t>Evaluation of at least 3 days</a:t>
                      </a:r>
                      <a:endParaRPr lang="en-MY" sz="1400" dirty="0">
                        <a:latin typeface="Arial" pitchFamily="34" charset="0"/>
                        <a:cs typeface="Arial" pitchFamily="34" charset="0"/>
                      </a:endParaRPr>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MY" sz="1400" b="0" i="0" u="none" strike="noStrike" baseline="0" dirty="0" smtClean="0">
                          <a:latin typeface="Arial" pitchFamily="34" charset="0"/>
                          <a:cs typeface="Arial" pitchFamily="34" charset="0"/>
                        </a:rPr>
                        <a:t>Opportunistic bacterial infections</a:t>
                      </a:r>
                      <a:r>
                        <a:rPr lang="en-MY" sz="1400" b="0" i="0" u="none" strike="noStrike" baseline="0" smtClean="0">
                          <a:latin typeface="Arial" pitchFamily="34" charset="0"/>
                          <a:cs typeface="Arial" pitchFamily="34" charset="0"/>
                        </a:rPr>
                        <a:t>, </a:t>
                      </a:r>
                    </a:p>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MY" sz="1400" b="0" i="0" u="none" strike="noStrike" baseline="0" smtClean="0">
                          <a:latin typeface="Arial" pitchFamily="34" charset="0"/>
                          <a:cs typeface="Arial" pitchFamily="34" charset="0"/>
                        </a:rPr>
                        <a:t>aspergillosis</a:t>
                      </a:r>
                      <a:r>
                        <a:rPr lang="en-MY" sz="1400" b="0" i="0" u="none" strike="noStrike" baseline="0" dirty="0" smtClean="0">
                          <a:latin typeface="Arial" pitchFamily="34" charset="0"/>
                          <a:cs typeface="Arial" pitchFamily="34" charset="0"/>
                        </a:rPr>
                        <a:t>,</a:t>
                      </a:r>
                    </a:p>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MY" sz="1400" b="0" i="0" u="none" strike="noStrike" baseline="0" smtClean="0">
                          <a:latin typeface="Arial" pitchFamily="34" charset="0"/>
                          <a:cs typeface="Arial" pitchFamily="34" charset="0"/>
                        </a:rPr>
                        <a:t>candidiasis, </a:t>
                      </a:r>
                    </a:p>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MY" sz="1400" b="0" i="0" u="none" strike="noStrike" baseline="0" smtClean="0">
                          <a:latin typeface="Arial" pitchFamily="34" charset="0"/>
                          <a:cs typeface="Arial" pitchFamily="34" charset="0"/>
                        </a:rPr>
                        <a:t>herpes virus</a:t>
                      </a:r>
                      <a:endParaRPr lang="en-MY" sz="1400" dirty="0">
                        <a:latin typeface="Arial" pitchFamily="34" charset="0"/>
                        <a:cs typeface="Arial" pitchFamily="34" charset="0"/>
                      </a:endParaRPr>
                    </a:p>
                  </a:txBody>
                  <a:tcPr/>
                </a:tc>
              </a:tr>
              <a:tr h="370840">
                <a:tc>
                  <a:txBody>
                    <a:bodyPr/>
                    <a:lstStyle/>
                    <a:p>
                      <a:pPr algn="l"/>
                      <a:r>
                        <a:rPr lang="en-MY" sz="1400" b="0" i="0" u="none" strike="noStrike" baseline="0" dirty="0" smtClean="0">
                          <a:latin typeface="Arial" pitchFamily="34" charset="0"/>
                          <a:cs typeface="Arial" pitchFamily="34" charset="0"/>
                        </a:rPr>
                        <a:t>HIV-associated</a:t>
                      </a:r>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MY" sz="1400" b="0" i="0" u="none" strike="noStrike" baseline="0" dirty="0" smtClean="0">
                          <a:latin typeface="Arial" pitchFamily="34" charset="0"/>
                          <a:cs typeface="Arial" pitchFamily="34" charset="0"/>
                        </a:rPr>
                        <a:t>Temperature &gt;38.3°C </a:t>
                      </a:r>
                    </a:p>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MY" sz="1400" b="0" i="0" u="none" strike="noStrike" baseline="0" dirty="0" smtClean="0">
                          <a:latin typeface="Arial" pitchFamily="34" charset="0"/>
                          <a:cs typeface="Arial" pitchFamily="34" charset="0"/>
                        </a:rPr>
                        <a:t>Duration of &gt;4 weeks for outpatients, &gt;3 days for inpatients</a:t>
                      </a:r>
                    </a:p>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MY" sz="1400" b="0" i="0" u="none" strike="noStrike" baseline="0" dirty="0" smtClean="0">
                          <a:latin typeface="Arial" pitchFamily="34" charset="0"/>
                          <a:cs typeface="Arial" pitchFamily="34" charset="0"/>
                        </a:rPr>
                        <a:t>HIV infection confirmed</a:t>
                      </a:r>
                      <a:endParaRPr lang="en-MY" sz="1400" dirty="0" smtClean="0">
                        <a:latin typeface="Arial" pitchFamily="34" charset="0"/>
                        <a:cs typeface="Arial" pitchFamily="34" charset="0"/>
                      </a:endParaRPr>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MY" sz="1400" b="0" i="0" u="none" strike="noStrike" baseline="0" dirty="0" smtClean="0">
                          <a:latin typeface="Arial" pitchFamily="34" charset="0"/>
                          <a:cs typeface="Arial" pitchFamily="34" charset="0"/>
                        </a:rPr>
                        <a:t>Cytomegalovirus, </a:t>
                      </a:r>
                    </a:p>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MY" sz="1400" b="0" i="1" u="none" strike="noStrike" baseline="0" dirty="0" smtClean="0">
                          <a:latin typeface="Arial" pitchFamily="34" charset="0"/>
                          <a:cs typeface="Arial" pitchFamily="34" charset="0"/>
                        </a:rPr>
                        <a:t>Mycobacterium </a:t>
                      </a:r>
                      <a:r>
                        <a:rPr lang="en-MY" sz="1400" b="0" i="1" u="none" strike="noStrike" baseline="0" dirty="0" err="1" smtClean="0">
                          <a:latin typeface="Arial" pitchFamily="34" charset="0"/>
                          <a:cs typeface="Arial" pitchFamily="34" charset="0"/>
                        </a:rPr>
                        <a:t>avium-intracellulare</a:t>
                      </a:r>
                      <a:r>
                        <a:rPr lang="en-MY" sz="1400" b="0" i="1" u="none" strike="noStrike" baseline="0" dirty="0" smtClean="0">
                          <a:latin typeface="Arial" pitchFamily="34" charset="0"/>
                          <a:cs typeface="Arial" pitchFamily="34" charset="0"/>
                        </a:rPr>
                        <a:t> </a:t>
                      </a:r>
                      <a:r>
                        <a:rPr lang="en-MY" sz="1400" b="0" i="0" u="none" strike="noStrike" baseline="0" dirty="0" smtClean="0">
                          <a:latin typeface="Arial" pitchFamily="34" charset="0"/>
                          <a:cs typeface="Arial" pitchFamily="34" charset="0"/>
                        </a:rPr>
                        <a:t>complex, </a:t>
                      </a:r>
                    </a:p>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MY" sz="1400" b="0" i="1" u="none" strike="noStrike" baseline="0" dirty="0" smtClean="0">
                          <a:latin typeface="Arial" pitchFamily="34" charset="0"/>
                          <a:cs typeface="Arial" pitchFamily="34" charset="0"/>
                        </a:rPr>
                        <a:t>Pneumocystis </a:t>
                      </a:r>
                      <a:r>
                        <a:rPr lang="en-MY" sz="1400" b="0" i="1" u="none" strike="noStrike" baseline="0" dirty="0" err="1" smtClean="0">
                          <a:latin typeface="Arial" pitchFamily="34" charset="0"/>
                          <a:cs typeface="Arial" pitchFamily="34" charset="0"/>
                        </a:rPr>
                        <a:t>carinii</a:t>
                      </a:r>
                      <a:r>
                        <a:rPr lang="en-MY" sz="1400" b="0" i="1" u="none" strike="noStrike" baseline="0" dirty="0" smtClean="0">
                          <a:latin typeface="Arial" pitchFamily="34" charset="0"/>
                          <a:cs typeface="Arial" pitchFamily="34" charset="0"/>
                        </a:rPr>
                        <a:t> </a:t>
                      </a:r>
                      <a:r>
                        <a:rPr lang="en-MY" sz="1400" b="0" i="0" u="none" strike="noStrike" baseline="0" dirty="0" smtClean="0">
                          <a:latin typeface="Arial" pitchFamily="34" charset="0"/>
                          <a:cs typeface="Arial" pitchFamily="34" charset="0"/>
                        </a:rPr>
                        <a:t>pneumonia, </a:t>
                      </a:r>
                    </a:p>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MY" sz="1400" b="0" i="0" u="none" strike="noStrike" baseline="0" dirty="0" smtClean="0">
                          <a:latin typeface="Arial" pitchFamily="34" charset="0"/>
                          <a:cs typeface="Arial" pitchFamily="34" charset="0"/>
                        </a:rPr>
                        <a:t>drug-induced,</a:t>
                      </a:r>
                    </a:p>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MY" sz="1400" b="0" i="0" u="none" strike="noStrike" baseline="0" dirty="0" smtClean="0">
                          <a:latin typeface="Arial" pitchFamily="34" charset="0"/>
                          <a:cs typeface="Arial" pitchFamily="34" charset="0"/>
                        </a:rPr>
                        <a:t>Kaposi’s sarcoma, lymphoma</a:t>
                      </a:r>
                      <a:endParaRPr lang="en-MY" sz="1400" dirty="0">
                        <a:latin typeface="Arial" pitchFamily="34" charset="0"/>
                        <a:cs typeface="Arial" pitchFamily="34" charset="0"/>
                      </a:endParaRPr>
                    </a:p>
                  </a:txBody>
                  <a:tcPr/>
                </a:tc>
              </a:tr>
            </a:tbl>
          </a:graphicData>
        </a:graphic>
      </p:graphicFrame>
    </p:spTree>
    <p:extLst>
      <p:ext uri="{BB962C8B-B14F-4D97-AF65-F5344CB8AC3E}">
        <p14:creationId xmlns="" xmlns:p14="http://schemas.microsoft.com/office/powerpoint/2010/main" val="260354868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en-US" dirty="0" smtClean="0">
                <a:solidFill>
                  <a:schemeClr val="tx1"/>
                </a:solidFill>
                <a:effectLst>
                  <a:outerShdw blurRad="38100" dist="38100" dir="2700000" algn="tl">
                    <a:srgbClr val="000000">
                      <a:alpha val="43137"/>
                    </a:srgbClr>
                  </a:outerShdw>
                </a:effectLst>
                <a:latin typeface="Arial" pitchFamily="34" charset="0"/>
                <a:cs typeface="Arial" pitchFamily="34" charset="0"/>
              </a:rPr>
              <a:t>Face &amp; mouth</a:t>
            </a:r>
            <a:endParaRPr lang="en-US" dirty="0">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
        <p:nvSpPr>
          <p:cNvPr id="58371" name="Rectangle 3"/>
          <p:cNvSpPr>
            <a:spLocks noGrp="1" noChangeArrowheads="1"/>
          </p:cNvSpPr>
          <p:nvPr>
            <p:ph sz="quarter" idx="1"/>
          </p:nvPr>
        </p:nvSpPr>
        <p:spPr/>
        <p:txBody>
          <a:bodyPr>
            <a:normAutofit/>
          </a:bodyPr>
          <a:lstStyle/>
          <a:p>
            <a:r>
              <a:rPr lang="en-US" dirty="0" smtClean="0">
                <a:solidFill>
                  <a:schemeClr val="tx1"/>
                </a:solidFill>
                <a:effectLst>
                  <a:outerShdw blurRad="38100" dist="38100" dir="2700000" algn="tl">
                    <a:srgbClr val="000000">
                      <a:alpha val="43137"/>
                    </a:srgbClr>
                  </a:outerShdw>
                </a:effectLst>
                <a:latin typeface="Arial" pitchFamily="34" charset="0"/>
                <a:cs typeface="Arial" pitchFamily="34" charset="0"/>
              </a:rPr>
              <a:t>Butterfly rash</a:t>
            </a:r>
          </a:p>
          <a:p>
            <a:r>
              <a:rPr lang="en-US" dirty="0" smtClean="0">
                <a:effectLst>
                  <a:outerShdw blurRad="38100" dist="38100" dir="2700000" algn="tl">
                    <a:srgbClr val="000000">
                      <a:alpha val="43137"/>
                    </a:srgbClr>
                  </a:outerShdw>
                </a:effectLst>
                <a:latin typeface="Arial" pitchFamily="34" charset="0"/>
                <a:cs typeface="Arial" pitchFamily="34" charset="0"/>
              </a:rPr>
              <a:t>Mucous membranes</a:t>
            </a:r>
            <a:endParaRPr lang="en-US" dirty="0" smtClean="0">
              <a:solidFill>
                <a:schemeClr val="tx1"/>
              </a:solidFill>
              <a:effectLst>
                <a:outerShdw blurRad="38100" dist="38100" dir="2700000" algn="tl">
                  <a:srgbClr val="000000">
                    <a:alpha val="43137"/>
                  </a:srgbClr>
                </a:outerShdw>
              </a:effectLst>
              <a:latin typeface="Arial" pitchFamily="34" charset="0"/>
              <a:cs typeface="Arial" pitchFamily="34" charset="0"/>
            </a:endParaRPr>
          </a:p>
          <a:p>
            <a:r>
              <a:rPr lang="en-US" dirty="0" err="1" smtClean="0">
                <a:solidFill>
                  <a:schemeClr val="tx1"/>
                </a:solidFill>
                <a:effectLst>
                  <a:outerShdw blurRad="38100" dist="38100" dir="2700000" algn="tl">
                    <a:srgbClr val="000000">
                      <a:alpha val="43137"/>
                    </a:srgbClr>
                  </a:outerShdw>
                </a:effectLst>
                <a:latin typeface="Arial" pitchFamily="34" charset="0"/>
                <a:cs typeface="Arial" pitchFamily="34" charset="0"/>
              </a:rPr>
              <a:t>Seborrhoic</a:t>
            </a:r>
            <a:r>
              <a:rPr lang="en-US" dirty="0" smtClean="0">
                <a:solidFill>
                  <a:schemeClr val="tx1"/>
                </a:solidFill>
                <a:effectLst>
                  <a:outerShdw blurRad="38100" dist="38100" dir="2700000" algn="tl">
                    <a:srgbClr val="000000">
                      <a:alpha val="43137"/>
                    </a:srgbClr>
                  </a:outerShdw>
                </a:effectLst>
                <a:latin typeface="Arial" pitchFamily="34" charset="0"/>
                <a:cs typeface="Arial" pitchFamily="34" charset="0"/>
              </a:rPr>
              <a:t> dermatitis (</a:t>
            </a:r>
            <a:r>
              <a:rPr lang="en-US" dirty="0" err="1" smtClean="0">
                <a:solidFill>
                  <a:schemeClr val="tx1"/>
                </a:solidFill>
                <a:effectLst>
                  <a:outerShdw blurRad="38100" dist="38100" dir="2700000" algn="tl">
                    <a:srgbClr val="000000">
                      <a:alpha val="43137"/>
                    </a:srgbClr>
                  </a:outerShdw>
                </a:effectLst>
                <a:latin typeface="Arial" pitchFamily="34" charset="0"/>
                <a:cs typeface="Arial" pitchFamily="34" charset="0"/>
              </a:rPr>
              <a:t>hiv</a:t>
            </a:r>
            <a:r>
              <a:rPr lang="en-US" dirty="0" smtClean="0">
                <a:solidFill>
                  <a:schemeClr val="tx1"/>
                </a:solidFill>
                <a:effectLst>
                  <a:outerShdw blurRad="38100" dist="38100" dir="2700000" algn="tl">
                    <a:srgbClr val="000000">
                      <a:alpha val="43137"/>
                    </a:srgbClr>
                  </a:outerShdw>
                </a:effectLst>
                <a:latin typeface="Arial" pitchFamily="34" charset="0"/>
                <a:cs typeface="Arial" pitchFamily="34" charset="0"/>
              </a:rPr>
              <a:t>)</a:t>
            </a:r>
          </a:p>
          <a:p>
            <a:r>
              <a:rPr lang="en-US" dirty="0" smtClean="0">
                <a:solidFill>
                  <a:schemeClr val="tx1"/>
                </a:solidFill>
                <a:effectLst>
                  <a:outerShdw blurRad="38100" dist="38100" dir="2700000" algn="tl">
                    <a:srgbClr val="000000">
                      <a:alpha val="43137"/>
                    </a:srgbClr>
                  </a:outerShdw>
                </a:effectLst>
                <a:latin typeface="Arial" pitchFamily="34" charset="0"/>
                <a:cs typeface="Arial" pitchFamily="34" charset="0"/>
              </a:rPr>
              <a:t>Mouth ulcers (</a:t>
            </a:r>
            <a:r>
              <a:rPr lang="en-US" dirty="0" err="1" smtClean="0">
                <a:solidFill>
                  <a:schemeClr val="tx1"/>
                </a:solidFill>
                <a:effectLst>
                  <a:outerShdw blurRad="38100" dist="38100" dir="2700000" algn="tl">
                    <a:srgbClr val="000000">
                      <a:alpha val="43137"/>
                    </a:srgbClr>
                  </a:outerShdw>
                </a:effectLst>
                <a:latin typeface="Arial" pitchFamily="34" charset="0"/>
                <a:cs typeface="Arial" pitchFamily="34" charset="0"/>
              </a:rPr>
              <a:t>sle</a:t>
            </a:r>
            <a:r>
              <a:rPr lang="en-US" dirty="0" smtClean="0">
                <a:solidFill>
                  <a:schemeClr val="tx1"/>
                </a:solidFill>
                <a:effectLst>
                  <a:outerShdw blurRad="38100" dist="38100" dir="2700000" algn="tl">
                    <a:srgbClr val="000000">
                      <a:alpha val="43137"/>
                    </a:srgbClr>
                  </a:outerShdw>
                </a:effectLst>
                <a:latin typeface="Arial" pitchFamily="34" charset="0"/>
                <a:cs typeface="Arial" pitchFamily="34" charset="0"/>
              </a:rPr>
              <a:t>)</a:t>
            </a:r>
          </a:p>
          <a:p>
            <a:r>
              <a:rPr lang="en-US" dirty="0" err="1" smtClean="0">
                <a:solidFill>
                  <a:schemeClr val="tx1"/>
                </a:solidFill>
                <a:effectLst>
                  <a:outerShdw blurRad="38100" dist="38100" dir="2700000" algn="tl">
                    <a:srgbClr val="000000">
                      <a:alpha val="43137"/>
                    </a:srgbClr>
                  </a:outerShdw>
                </a:effectLst>
                <a:latin typeface="Arial" pitchFamily="34" charset="0"/>
                <a:cs typeface="Arial" pitchFamily="34" charset="0"/>
              </a:rPr>
              <a:t>Buccal</a:t>
            </a:r>
            <a:r>
              <a:rPr lang="en-US" dirty="0" smtClean="0">
                <a:solidFill>
                  <a:schemeClr val="tx1"/>
                </a:solidFill>
                <a:effectLst>
                  <a:outerShdw blurRad="38100" dist="38100" dir="2700000" algn="tl">
                    <a:srgbClr val="000000">
                      <a:alpha val="43137"/>
                    </a:srgbClr>
                  </a:outerShdw>
                </a:effectLst>
                <a:latin typeface="Arial" pitchFamily="34" charset="0"/>
                <a:cs typeface="Arial" pitchFamily="34" charset="0"/>
              </a:rPr>
              <a:t> candidiasis</a:t>
            </a:r>
          </a:p>
          <a:p>
            <a:r>
              <a:rPr lang="en-US" dirty="0" smtClean="0">
                <a:solidFill>
                  <a:schemeClr val="tx1"/>
                </a:solidFill>
                <a:effectLst>
                  <a:outerShdw blurRad="38100" dist="38100" dir="2700000" algn="tl">
                    <a:srgbClr val="000000">
                      <a:alpha val="43137"/>
                    </a:srgbClr>
                  </a:outerShdw>
                </a:effectLst>
                <a:latin typeface="Arial" pitchFamily="34" charset="0"/>
                <a:cs typeface="Arial" pitchFamily="34" charset="0"/>
              </a:rPr>
              <a:t>Teeth &amp; tonsils infection (abscess)</a:t>
            </a:r>
          </a:p>
          <a:p>
            <a:r>
              <a:rPr lang="en-US" dirty="0" smtClean="0">
                <a:solidFill>
                  <a:schemeClr val="tx1"/>
                </a:solidFill>
                <a:effectLst>
                  <a:outerShdw blurRad="38100" dist="38100" dir="2700000" algn="tl">
                    <a:srgbClr val="000000">
                      <a:alpha val="43137"/>
                    </a:srgbClr>
                  </a:outerShdw>
                </a:effectLst>
                <a:latin typeface="Arial" pitchFamily="34" charset="0"/>
                <a:cs typeface="Arial" pitchFamily="34" charset="0"/>
              </a:rPr>
              <a:t>Parotid enlargement</a:t>
            </a:r>
          </a:p>
          <a:p>
            <a:r>
              <a:rPr lang="en-US" dirty="0" smtClean="0">
                <a:solidFill>
                  <a:schemeClr val="tx1"/>
                </a:solidFill>
                <a:effectLst>
                  <a:outerShdw blurRad="38100" dist="38100" dir="2700000" algn="tl">
                    <a:srgbClr val="000000">
                      <a:alpha val="43137"/>
                    </a:srgbClr>
                  </a:outerShdw>
                </a:effectLst>
                <a:latin typeface="Arial" pitchFamily="34" charset="0"/>
                <a:cs typeface="Arial" pitchFamily="34" charset="0"/>
              </a:rPr>
              <a:t>Ears – otitis media</a:t>
            </a:r>
            <a:endParaRPr lang="en-US" dirty="0">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 xmlns:p14="http://schemas.microsoft.com/office/powerpoint/2010/main" val="1491513474"/>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en-US" dirty="0" smtClean="0">
                <a:solidFill>
                  <a:schemeClr val="tx1"/>
                </a:solidFill>
                <a:effectLst>
                  <a:outerShdw blurRad="38100" dist="38100" dir="2700000" algn="tl">
                    <a:srgbClr val="000000">
                      <a:alpha val="43137"/>
                    </a:srgbClr>
                  </a:outerShdw>
                </a:effectLst>
                <a:latin typeface="Arial" pitchFamily="34" charset="0"/>
                <a:cs typeface="Arial" pitchFamily="34" charset="0"/>
              </a:rPr>
              <a:t>Chest</a:t>
            </a:r>
            <a:endParaRPr lang="en-US" dirty="0">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
        <p:nvSpPr>
          <p:cNvPr id="59395" name="Rectangle 3"/>
          <p:cNvSpPr>
            <a:spLocks noGrp="1" noChangeArrowheads="1"/>
          </p:cNvSpPr>
          <p:nvPr>
            <p:ph sz="quarter" idx="1"/>
          </p:nvPr>
        </p:nvSpPr>
        <p:spPr/>
        <p:txBody>
          <a:bodyPr>
            <a:normAutofit/>
          </a:bodyPr>
          <a:lstStyle/>
          <a:p>
            <a:r>
              <a:rPr lang="en-US" dirty="0" smtClean="0">
                <a:solidFill>
                  <a:schemeClr val="tx1"/>
                </a:solidFill>
                <a:effectLst>
                  <a:outerShdw blurRad="38100" dist="38100" dir="2700000" algn="tl">
                    <a:srgbClr val="000000">
                      <a:alpha val="43137"/>
                    </a:srgbClr>
                  </a:outerShdw>
                </a:effectLst>
                <a:latin typeface="Arial" pitchFamily="34" charset="0"/>
                <a:cs typeface="Arial" pitchFamily="34" charset="0"/>
              </a:rPr>
              <a:t>Bony tenderness</a:t>
            </a:r>
          </a:p>
          <a:p>
            <a:r>
              <a:rPr lang="en-US" dirty="0" err="1" smtClean="0">
                <a:solidFill>
                  <a:schemeClr val="tx1"/>
                </a:solidFill>
                <a:effectLst>
                  <a:outerShdw blurRad="38100" dist="38100" dir="2700000" algn="tl">
                    <a:srgbClr val="000000">
                      <a:alpha val="43137"/>
                    </a:srgbClr>
                  </a:outerShdw>
                </a:effectLst>
                <a:latin typeface="Arial" pitchFamily="34" charset="0"/>
                <a:cs typeface="Arial" pitchFamily="34" charset="0"/>
              </a:rPr>
              <a:t>Cvs</a:t>
            </a:r>
            <a:r>
              <a:rPr lang="en-US" dirty="0" smtClean="0">
                <a:solidFill>
                  <a:schemeClr val="tx1"/>
                </a:solidFill>
                <a:effectLst>
                  <a:outerShdw blurRad="38100" dist="38100" dir="2700000" algn="tl">
                    <a:srgbClr val="000000">
                      <a:alpha val="43137"/>
                    </a:srgbClr>
                  </a:outerShdw>
                </a:effectLst>
                <a:latin typeface="Arial" pitchFamily="34" charset="0"/>
                <a:cs typeface="Arial" pitchFamily="34" charset="0"/>
              </a:rPr>
              <a:t> – murmurs (</a:t>
            </a:r>
            <a:r>
              <a:rPr lang="en-US" dirty="0" err="1" smtClean="0">
                <a:solidFill>
                  <a:schemeClr val="tx1"/>
                </a:solidFill>
                <a:effectLst>
                  <a:outerShdw blurRad="38100" dist="38100" dir="2700000" algn="tl">
                    <a:srgbClr val="000000">
                      <a:alpha val="43137"/>
                    </a:srgbClr>
                  </a:outerShdw>
                </a:effectLst>
                <a:latin typeface="Arial" pitchFamily="34" charset="0"/>
                <a:cs typeface="Arial" pitchFamily="34" charset="0"/>
              </a:rPr>
              <a:t>ie</a:t>
            </a:r>
            <a:r>
              <a:rPr lang="en-US" dirty="0" smtClean="0">
                <a:solidFill>
                  <a:schemeClr val="tx1"/>
                </a:solidFill>
                <a:effectLst>
                  <a:outerShdw blurRad="38100" dist="38100" dir="2700000" algn="tl">
                    <a:srgbClr val="000000">
                      <a:alpha val="43137"/>
                    </a:srgbClr>
                  </a:outerShdw>
                </a:effectLst>
                <a:latin typeface="Arial" pitchFamily="34" charset="0"/>
                <a:cs typeface="Arial" pitchFamily="34" charset="0"/>
              </a:rPr>
              <a:t>, atrial </a:t>
            </a:r>
            <a:r>
              <a:rPr lang="en-US" dirty="0" err="1" smtClean="0">
                <a:solidFill>
                  <a:schemeClr val="tx1"/>
                </a:solidFill>
                <a:effectLst>
                  <a:outerShdw blurRad="38100" dist="38100" dir="2700000" algn="tl">
                    <a:srgbClr val="000000">
                      <a:alpha val="43137"/>
                    </a:srgbClr>
                  </a:outerShdw>
                </a:effectLst>
                <a:latin typeface="Arial" pitchFamily="34" charset="0"/>
                <a:cs typeface="Arial" pitchFamily="34" charset="0"/>
              </a:rPr>
              <a:t>myxoma</a:t>
            </a:r>
            <a:r>
              <a:rPr lang="en-US" dirty="0" smtClean="0">
                <a:solidFill>
                  <a:schemeClr val="tx1"/>
                </a:solidFill>
                <a:effectLst>
                  <a:outerShdw blurRad="38100" dist="38100" dir="2700000" algn="tl">
                    <a:srgbClr val="000000">
                      <a:alpha val="43137"/>
                    </a:srgbClr>
                  </a:outerShdw>
                </a:effectLst>
                <a:latin typeface="Arial" pitchFamily="34" charset="0"/>
                <a:cs typeface="Arial" pitchFamily="34" charset="0"/>
              </a:rPr>
              <a:t>), rubs (pericarditis)</a:t>
            </a:r>
          </a:p>
          <a:p>
            <a:r>
              <a:rPr lang="en-US" dirty="0" err="1" smtClean="0">
                <a:solidFill>
                  <a:schemeClr val="tx1"/>
                </a:solidFill>
                <a:effectLst>
                  <a:outerShdw blurRad="38100" dist="38100" dir="2700000" algn="tl">
                    <a:srgbClr val="000000">
                      <a:alpha val="43137"/>
                    </a:srgbClr>
                  </a:outerShdw>
                </a:effectLst>
                <a:latin typeface="Arial" pitchFamily="34" charset="0"/>
                <a:cs typeface="Arial" pitchFamily="34" charset="0"/>
              </a:rPr>
              <a:t>Resp</a:t>
            </a:r>
            <a:r>
              <a:rPr lang="en-US" dirty="0" smtClean="0">
                <a:solidFill>
                  <a:schemeClr val="tx1"/>
                </a:solidFill>
                <a:effectLst>
                  <a:outerShdw blurRad="38100" dist="38100" dir="2700000" algn="tl">
                    <a:srgbClr val="000000">
                      <a:alpha val="43137"/>
                    </a:srgbClr>
                  </a:outerShdw>
                </a:effectLst>
                <a:latin typeface="Arial" pitchFamily="34" charset="0"/>
                <a:cs typeface="Arial" pitchFamily="34" charset="0"/>
              </a:rPr>
              <a:t> – signs of pneumonia, </a:t>
            </a:r>
            <a:r>
              <a:rPr lang="en-US" dirty="0" err="1" smtClean="0">
                <a:solidFill>
                  <a:schemeClr val="tx1"/>
                </a:solidFill>
                <a:effectLst>
                  <a:outerShdw blurRad="38100" dist="38100" dir="2700000" algn="tl">
                    <a:srgbClr val="000000">
                      <a:alpha val="43137"/>
                    </a:srgbClr>
                  </a:outerShdw>
                </a:effectLst>
                <a:latin typeface="Arial" pitchFamily="34" charset="0"/>
                <a:cs typeface="Arial" pitchFamily="34" charset="0"/>
              </a:rPr>
              <a:t>tb</a:t>
            </a:r>
            <a:r>
              <a:rPr lang="en-US" dirty="0" smtClean="0">
                <a:solidFill>
                  <a:schemeClr val="tx1"/>
                </a:solidFill>
                <a:effectLst>
                  <a:outerShdw blurRad="38100" dist="38100" dir="2700000" algn="tl">
                    <a:srgbClr val="000000">
                      <a:alpha val="43137"/>
                    </a:srgbClr>
                  </a:outerShdw>
                </a:effectLst>
                <a:latin typeface="Arial" pitchFamily="34" charset="0"/>
                <a:cs typeface="Arial" pitchFamily="34" charset="0"/>
              </a:rPr>
              <a:t>, empyema and lung </a:t>
            </a:r>
            <a:r>
              <a:rPr lang="en-US" dirty="0" err="1" smtClean="0">
                <a:solidFill>
                  <a:schemeClr val="tx1"/>
                </a:solidFill>
                <a:effectLst>
                  <a:outerShdw blurRad="38100" dist="38100" dir="2700000" algn="tl">
                    <a:srgbClr val="000000">
                      <a:alpha val="43137"/>
                    </a:srgbClr>
                  </a:outerShdw>
                </a:effectLst>
                <a:latin typeface="Arial" pitchFamily="34" charset="0"/>
                <a:cs typeface="Arial" pitchFamily="34" charset="0"/>
              </a:rPr>
              <a:t>ca</a:t>
            </a:r>
            <a:endParaRPr lang="en-US" dirty="0" smtClean="0">
              <a:solidFill>
                <a:schemeClr val="tx1"/>
              </a:solidFill>
              <a:effectLst>
                <a:outerShdw blurRad="38100" dist="38100" dir="2700000" algn="tl">
                  <a:srgbClr val="000000">
                    <a:alpha val="43137"/>
                  </a:srgbClr>
                </a:outerShdw>
              </a:effectLst>
              <a:latin typeface="Arial" pitchFamily="34" charset="0"/>
              <a:cs typeface="Arial" pitchFamily="34" charset="0"/>
            </a:endParaRPr>
          </a:p>
          <a:p>
            <a:endParaRPr lang="en-US" dirty="0">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 xmlns:p14="http://schemas.microsoft.com/office/powerpoint/2010/main" val="2392570031"/>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en-US" sz="4000" dirty="0" smtClean="0">
                <a:solidFill>
                  <a:schemeClr val="tx1"/>
                </a:solidFill>
                <a:effectLst>
                  <a:outerShdw blurRad="38100" dist="38100" dir="2700000" algn="tl">
                    <a:srgbClr val="000000">
                      <a:alpha val="43137"/>
                    </a:srgbClr>
                  </a:outerShdw>
                </a:effectLst>
                <a:latin typeface="Arial" pitchFamily="34" charset="0"/>
                <a:cs typeface="Arial" pitchFamily="34" charset="0"/>
              </a:rPr>
              <a:t>Abdomen</a:t>
            </a:r>
            <a:endParaRPr lang="en-US" sz="4000" dirty="0">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
        <p:nvSpPr>
          <p:cNvPr id="60419" name="Rectangle 3"/>
          <p:cNvSpPr>
            <a:spLocks noGrp="1" noChangeArrowheads="1"/>
          </p:cNvSpPr>
          <p:nvPr>
            <p:ph sz="quarter" idx="1"/>
          </p:nvPr>
        </p:nvSpPr>
        <p:spPr>
          <a:xfrm>
            <a:off x="612648" y="1600200"/>
            <a:ext cx="3887344" cy="4495800"/>
          </a:xfrm>
        </p:spPr>
        <p:txBody>
          <a:bodyPr>
            <a:normAutofit fontScale="85000" lnSpcReduction="20000"/>
          </a:bodyPr>
          <a:lstStyle/>
          <a:p>
            <a:pPr>
              <a:lnSpc>
                <a:spcPct val="90000"/>
              </a:lnSpc>
            </a:pPr>
            <a:r>
              <a:rPr lang="en-US" sz="2800" dirty="0" smtClean="0">
                <a:solidFill>
                  <a:schemeClr val="tx1"/>
                </a:solidFill>
                <a:effectLst>
                  <a:outerShdw blurRad="38100" dist="38100" dir="2700000" algn="tl">
                    <a:srgbClr val="000000">
                      <a:alpha val="43137"/>
                    </a:srgbClr>
                  </a:outerShdw>
                </a:effectLst>
                <a:latin typeface="Arial" pitchFamily="34" charset="0"/>
                <a:cs typeface="Arial" pitchFamily="34" charset="0"/>
              </a:rPr>
              <a:t>Rose </a:t>
            </a:r>
            <a:r>
              <a:rPr lang="en-US" sz="2800" dirty="0" err="1" smtClean="0">
                <a:solidFill>
                  <a:schemeClr val="tx1"/>
                </a:solidFill>
                <a:effectLst>
                  <a:outerShdw blurRad="38100" dist="38100" dir="2700000" algn="tl">
                    <a:srgbClr val="000000">
                      <a:alpha val="43137"/>
                    </a:srgbClr>
                  </a:outerShdw>
                </a:effectLst>
                <a:latin typeface="Arial" pitchFamily="34" charset="0"/>
                <a:cs typeface="Arial" pitchFamily="34" charset="0"/>
              </a:rPr>
              <a:t>coloured</a:t>
            </a:r>
            <a:r>
              <a:rPr lang="en-US" sz="2800" dirty="0" smtClean="0">
                <a:solidFill>
                  <a:schemeClr val="tx1"/>
                </a:solidFill>
                <a:effectLst>
                  <a:outerShdw blurRad="38100" dist="38100" dir="2700000" algn="tl">
                    <a:srgbClr val="000000">
                      <a:alpha val="43137"/>
                    </a:srgbClr>
                  </a:outerShdw>
                </a:effectLst>
                <a:latin typeface="Arial" pitchFamily="34" charset="0"/>
                <a:cs typeface="Arial" pitchFamily="34" charset="0"/>
              </a:rPr>
              <a:t> spot (typhoid fever)</a:t>
            </a:r>
          </a:p>
          <a:p>
            <a:pPr>
              <a:lnSpc>
                <a:spcPct val="90000"/>
              </a:lnSpc>
            </a:pPr>
            <a:r>
              <a:rPr lang="en-US" sz="2800" dirty="0" smtClean="0">
                <a:solidFill>
                  <a:schemeClr val="tx1"/>
                </a:solidFill>
                <a:effectLst>
                  <a:outerShdw blurRad="38100" dist="38100" dir="2700000" algn="tl">
                    <a:srgbClr val="000000">
                      <a:alpha val="43137"/>
                    </a:srgbClr>
                  </a:outerShdw>
                </a:effectLst>
                <a:latin typeface="Arial" pitchFamily="34" charset="0"/>
                <a:cs typeface="Arial" pitchFamily="34" charset="0"/>
              </a:rPr>
              <a:t>Hepatomegaly (</a:t>
            </a:r>
            <a:r>
              <a:rPr lang="en-US" sz="2800" dirty="0" err="1" smtClean="0">
                <a:solidFill>
                  <a:schemeClr val="tx1"/>
                </a:solidFill>
                <a:effectLst>
                  <a:outerShdw blurRad="38100" dist="38100" dir="2700000" algn="tl">
                    <a:srgbClr val="000000">
                      <a:alpha val="43137"/>
                    </a:srgbClr>
                  </a:outerShdw>
                </a:effectLst>
                <a:latin typeface="Arial" pitchFamily="34" charset="0"/>
                <a:cs typeface="Arial" pitchFamily="34" charset="0"/>
              </a:rPr>
              <a:t>sbp</a:t>
            </a:r>
            <a:r>
              <a:rPr lang="en-US" sz="2800" dirty="0" smtClean="0">
                <a:solidFill>
                  <a:schemeClr val="tx1"/>
                </a:solidFill>
                <a:effectLst>
                  <a:outerShdw blurRad="38100" dist="38100" dir="2700000" algn="tl">
                    <a:srgbClr val="000000">
                      <a:alpha val="43137"/>
                    </a:srgbClr>
                  </a:outerShdw>
                </a:effectLst>
                <a:latin typeface="Arial" pitchFamily="34" charset="0"/>
                <a:cs typeface="Arial" pitchFamily="34" charset="0"/>
              </a:rPr>
              <a:t>, hepatic </a:t>
            </a:r>
            <a:r>
              <a:rPr lang="en-US" sz="2800" dirty="0" err="1" smtClean="0">
                <a:solidFill>
                  <a:schemeClr val="tx1"/>
                </a:solidFill>
                <a:effectLst>
                  <a:outerShdw blurRad="38100" dist="38100" dir="2700000" algn="tl">
                    <a:srgbClr val="000000">
                      <a:alpha val="43137"/>
                    </a:srgbClr>
                  </a:outerShdw>
                </a:effectLst>
                <a:latin typeface="Arial" pitchFamily="34" charset="0"/>
                <a:cs typeface="Arial" pitchFamily="34" charset="0"/>
              </a:rPr>
              <a:t>ca</a:t>
            </a:r>
            <a:r>
              <a:rPr lang="en-US" sz="2800" dirty="0" smtClean="0">
                <a:solidFill>
                  <a:schemeClr val="tx1"/>
                </a:solidFill>
                <a:effectLst>
                  <a:outerShdw blurRad="38100" dist="38100" dir="2700000" algn="tl">
                    <a:srgbClr val="000000">
                      <a:alpha val="43137"/>
                    </a:srgbClr>
                  </a:outerShdw>
                </a:effectLst>
                <a:latin typeface="Arial" pitchFamily="34" charset="0"/>
                <a:cs typeface="Arial" pitchFamily="34" charset="0"/>
              </a:rPr>
              <a:t>, met)</a:t>
            </a:r>
          </a:p>
          <a:p>
            <a:pPr>
              <a:lnSpc>
                <a:spcPct val="90000"/>
              </a:lnSpc>
            </a:pPr>
            <a:r>
              <a:rPr lang="en-US" sz="2800" dirty="0" smtClean="0">
                <a:solidFill>
                  <a:schemeClr val="tx1"/>
                </a:solidFill>
                <a:effectLst>
                  <a:outerShdw blurRad="38100" dist="38100" dir="2700000" algn="tl">
                    <a:srgbClr val="000000">
                      <a:alpha val="43137"/>
                    </a:srgbClr>
                  </a:outerShdw>
                </a:effectLst>
                <a:latin typeface="Arial" pitchFamily="34" charset="0"/>
                <a:cs typeface="Arial" pitchFamily="34" charset="0"/>
              </a:rPr>
              <a:t>Splenomegaly (</a:t>
            </a:r>
            <a:r>
              <a:rPr lang="en-US" sz="2800" dirty="0" err="1" smtClean="0">
                <a:solidFill>
                  <a:schemeClr val="tx1"/>
                </a:solidFill>
                <a:effectLst>
                  <a:outerShdw blurRad="38100" dist="38100" dir="2700000" algn="tl">
                    <a:srgbClr val="000000">
                      <a:alpha val="43137"/>
                    </a:srgbClr>
                  </a:outerShdw>
                </a:effectLst>
                <a:latin typeface="Arial" pitchFamily="34" charset="0"/>
                <a:cs typeface="Arial" pitchFamily="34" charset="0"/>
              </a:rPr>
              <a:t>haemopoietic</a:t>
            </a:r>
            <a:r>
              <a:rPr lang="en-US" sz="2800" dirty="0" smtClean="0">
                <a:solidFill>
                  <a:schemeClr val="tx1"/>
                </a:solidFill>
                <a:effectLst>
                  <a:outerShdw blurRad="38100" dist="38100" dir="2700000" algn="tl">
                    <a:srgbClr val="000000">
                      <a:alpha val="43137"/>
                    </a:srgbClr>
                  </a:outerShdw>
                </a:effectLst>
                <a:latin typeface="Arial" pitchFamily="34" charset="0"/>
                <a:cs typeface="Arial" pitchFamily="34" charset="0"/>
              </a:rPr>
              <a:t> malignancy, </a:t>
            </a:r>
            <a:r>
              <a:rPr lang="en-US" sz="2800" dirty="0" err="1" smtClean="0">
                <a:solidFill>
                  <a:schemeClr val="tx1"/>
                </a:solidFill>
                <a:effectLst>
                  <a:outerShdw blurRad="38100" dist="38100" dir="2700000" algn="tl">
                    <a:srgbClr val="000000">
                      <a:alpha val="43137"/>
                    </a:srgbClr>
                  </a:outerShdw>
                </a:effectLst>
                <a:latin typeface="Arial" pitchFamily="34" charset="0"/>
                <a:cs typeface="Arial" pitchFamily="34" charset="0"/>
              </a:rPr>
              <a:t>ie</a:t>
            </a:r>
            <a:r>
              <a:rPr lang="en-US" sz="2800" dirty="0" smtClean="0">
                <a:solidFill>
                  <a:schemeClr val="tx1"/>
                </a:solidFill>
                <a:effectLst>
                  <a:outerShdw blurRad="38100" dist="38100" dir="2700000" algn="tl">
                    <a:srgbClr val="000000">
                      <a:alpha val="43137"/>
                    </a:srgbClr>
                  </a:outerShdw>
                </a:effectLst>
                <a:latin typeface="Arial" pitchFamily="34" charset="0"/>
                <a:cs typeface="Arial" pitchFamily="34" charset="0"/>
              </a:rPr>
              <a:t>, malaria)</a:t>
            </a:r>
          </a:p>
          <a:p>
            <a:pPr>
              <a:lnSpc>
                <a:spcPct val="90000"/>
              </a:lnSpc>
            </a:pPr>
            <a:r>
              <a:rPr lang="en-US" sz="2800" dirty="0" smtClean="0">
                <a:solidFill>
                  <a:schemeClr val="tx1"/>
                </a:solidFill>
                <a:effectLst>
                  <a:outerShdw blurRad="38100" dist="38100" dir="2700000" algn="tl">
                    <a:srgbClr val="000000">
                      <a:alpha val="43137"/>
                    </a:srgbClr>
                  </a:outerShdw>
                </a:effectLst>
                <a:latin typeface="Arial" pitchFamily="34" charset="0"/>
                <a:cs typeface="Arial" pitchFamily="34" charset="0"/>
              </a:rPr>
              <a:t>Renal enlargement (renal cell </a:t>
            </a:r>
            <a:r>
              <a:rPr lang="en-US" sz="2800" dirty="0" err="1" smtClean="0">
                <a:solidFill>
                  <a:schemeClr val="tx1"/>
                </a:solidFill>
                <a:effectLst>
                  <a:outerShdw blurRad="38100" dist="38100" dir="2700000" algn="tl">
                    <a:srgbClr val="000000">
                      <a:alpha val="43137"/>
                    </a:srgbClr>
                  </a:outerShdw>
                </a:effectLst>
                <a:latin typeface="Arial" pitchFamily="34" charset="0"/>
                <a:cs typeface="Arial" pitchFamily="34" charset="0"/>
              </a:rPr>
              <a:t>ca</a:t>
            </a:r>
            <a:r>
              <a:rPr lang="en-US" sz="2800" dirty="0" smtClean="0">
                <a:solidFill>
                  <a:schemeClr val="tx1"/>
                </a:solidFill>
                <a:effectLst>
                  <a:outerShdw blurRad="38100" dist="38100" dir="2700000" algn="tl">
                    <a:srgbClr val="000000">
                      <a:alpha val="43137"/>
                    </a:srgbClr>
                  </a:outerShdw>
                </a:effectLst>
                <a:latin typeface="Arial" pitchFamily="34" charset="0"/>
                <a:cs typeface="Arial" pitchFamily="34" charset="0"/>
              </a:rPr>
              <a:t>)</a:t>
            </a:r>
          </a:p>
          <a:p>
            <a:pPr>
              <a:lnSpc>
                <a:spcPct val="90000"/>
              </a:lnSpc>
            </a:pPr>
            <a:r>
              <a:rPr lang="en-US" sz="2800" dirty="0" smtClean="0">
                <a:solidFill>
                  <a:schemeClr val="tx1"/>
                </a:solidFill>
                <a:effectLst>
                  <a:outerShdw blurRad="38100" dist="38100" dir="2700000" algn="tl">
                    <a:srgbClr val="000000">
                      <a:alpha val="43137"/>
                    </a:srgbClr>
                  </a:outerShdw>
                </a:effectLst>
                <a:latin typeface="Arial" pitchFamily="34" charset="0"/>
                <a:cs typeface="Arial" pitchFamily="34" charset="0"/>
              </a:rPr>
              <a:t>Testicular enlargement (seminoma)</a:t>
            </a:r>
          </a:p>
          <a:p>
            <a:pPr>
              <a:lnSpc>
                <a:spcPct val="90000"/>
              </a:lnSpc>
            </a:pPr>
            <a:r>
              <a:rPr lang="en-US" sz="2800" dirty="0" smtClean="0">
                <a:solidFill>
                  <a:schemeClr val="tx1"/>
                </a:solidFill>
                <a:effectLst>
                  <a:outerShdw blurRad="38100" dist="38100" dir="2700000" algn="tl">
                    <a:srgbClr val="000000">
                      <a:alpha val="43137"/>
                    </a:srgbClr>
                  </a:outerShdw>
                </a:effectLst>
                <a:latin typeface="Arial" pitchFamily="34" charset="0"/>
                <a:cs typeface="Arial" pitchFamily="34" charset="0"/>
              </a:rPr>
              <a:t>Penis &amp; scrotum – discharge/rash</a:t>
            </a:r>
          </a:p>
          <a:p>
            <a:pPr>
              <a:lnSpc>
                <a:spcPct val="90000"/>
              </a:lnSpc>
            </a:pPr>
            <a:r>
              <a:rPr lang="en-US" sz="2800" dirty="0" smtClean="0">
                <a:solidFill>
                  <a:schemeClr val="tx1"/>
                </a:solidFill>
                <a:effectLst>
                  <a:outerShdw blurRad="38100" dist="38100" dir="2700000" algn="tl">
                    <a:srgbClr val="000000">
                      <a:alpha val="43137"/>
                    </a:srgbClr>
                  </a:outerShdw>
                </a:effectLst>
                <a:latin typeface="Arial" pitchFamily="34" charset="0"/>
                <a:cs typeface="Arial" pitchFamily="34" charset="0"/>
              </a:rPr>
              <a:t>Inguinal ligament</a:t>
            </a:r>
          </a:p>
          <a:p>
            <a:pPr>
              <a:lnSpc>
                <a:spcPct val="90000"/>
              </a:lnSpc>
            </a:pPr>
            <a:endParaRPr lang="en-US" sz="2800" dirty="0" smtClean="0">
              <a:solidFill>
                <a:schemeClr val="tx1"/>
              </a:solidFill>
              <a:effectLst>
                <a:outerShdw blurRad="38100" dist="38100" dir="2700000" algn="tl">
                  <a:srgbClr val="000000">
                    <a:alpha val="43137"/>
                  </a:srgbClr>
                </a:outerShdw>
              </a:effectLst>
              <a:latin typeface="Arial" pitchFamily="34" charset="0"/>
              <a:cs typeface="Arial" pitchFamily="34" charset="0"/>
            </a:endParaRPr>
          </a:p>
          <a:p>
            <a:pPr>
              <a:lnSpc>
                <a:spcPct val="90000"/>
              </a:lnSpc>
            </a:pPr>
            <a:endParaRPr lang="en-US" dirty="0" smtClean="0">
              <a:solidFill>
                <a:schemeClr val="tx1"/>
              </a:solidFill>
              <a:effectLst>
                <a:outerShdw blurRad="38100" dist="38100" dir="2700000" algn="tl">
                  <a:srgbClr val="000000">
                    <a:alpha val="43137"/>
                  </a:srgbClr>
                </a:outerShdw>
              </a:effectLst>
              <a:latin typeface="Arial" pitchFamily="34" charset="0"/>
              <a:cs typeface="Arial" pitchFamily="34" charset="0"/>
            </a:endParaRPr>
          </a:p>
          <a:p>
            <a:pPr>
              <a:lnSpc>
                <a:spcPct val="90000"/>
              </a:lnSpc>
            </a:pPr>
            <a:endParaRPr lang="en-US" dirty="0" smtClean="0">
              <a:solidFill>
                <a:schemeClr val="tx1"/>
              </a:solidFill>
              <a:effectLst>
                <a:outerShdw blurRad="38100" dist="38100" dir="2700000" algn="tl">
                  <a:srgbClr val="000000">
                    <a:alpha val="43137"/>
                  </a:srgbClr>
                </a:outerShdw>
              </a:effectLst>
              <a:latin typeface="Arial" pitchFamily="34" charset="0"/>
              <a:cs typeface="Arial" pitchFamily="34" charset="0"/>
            </a:endParaRPr>
          </a:p>
          <a:p>
            <a:pPr>
              <a:lnSpc>
                <a:spcPct val="90000"/>
              </a:lnSpc>
            </a:pPr>
            <a:endParaRPr lang="en-US" dirty="0" smtClean="0">
              <a:solidFill>
                <a:schemeClr val="tx1"/>
              </a:solidFill>
              <a:effectLst>
                <a:outerShdw blurRad="38100" dist="38100" dir="2700000" algn="tl">
                  <a:srgbClr val="000000">
                    <a:alpha val="43137"/>
                  </a:srgbClr>
                </a:outerShdw>
              </a:effectLst>
              <a:latin typeface="Arial" pitchFamily="34" charset="0"/>
              <a:cs typeface="Arial" pitchFamily="34" charset="0"/>
            </a:endParaRPr>
          </a:p>
          <a:p>
            <a:pPr>
              <a:lnSpc>
                <a:spcPct val="90000"/>
              </a:lnSpc>
              <a:buFont typeface="Wingdings" pitchFamily="2" charset="2"/>
              <a:buNone/>
            </a:pPr>
            <a:endParaRPr lang="en-US" dirty="0">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
        <p:nvSpPr>
          <p:cNvPr id="4" name="Rectangle 3"/>
          <p:cNvSpPr txBox="1">
            <a:spLocks noChangeArrowheads="1"/>
          </p:cNvSpPr>
          <p:nvPr/>
        </p:nvSpPr>
        <p:spPr>
          <a:xfrm>
            <a:off x="4860032" y="1600200"/>
            <a:ext cx="3906016" cy="4495800"/>
          </a:xfrm>
          <a:prstGeom prst="rect">
            <a:avLst/>
          </a:prstGeom>
        </p:spPr>
        <p:txBody>
          <a:bodyPr vert="horz">
            <a:normAutofit lnSpcReduction="10000"/>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r>
              <a:rPr lang="en-US" smtClean="0">
                <a:effectLst>
                  <a:outerShdw blurRad="38100" dist="38100" dir="2700000" algn="tl">
                    <a:srgbClr val="000000">
                      <a:alpha val="43137"/>
                    </a:srgbClr>
                  </a:outerShdw>
                </a:effectLst>
                <a:latin typeface="Arial" pitchFamily="34" charset="0"/>
                <a:cs typeface="Arial" pitchFamily="34" charset="0"/>
              </a:rPr>
              <a:t>Per rectal exam – mass/tenderness in rectum/pelvis (abscess, ca, prostatitis)</a:t>
            </a:r>
          </a:p>
          <a:p>
            <a:r>
              <a:rPr lang="en-US" smtClean="0">
                <a:effectLst>
                  <a:outerShdw blurRad="38100" dist="38100" dir="2700000" algn="tl">
                    <a:srgbClr val="000000">
                      <a:alpha val="43137"/>
                    </a:srgbClr>
                  </a:outerShdw>
                </a:effectLst>
                <a:latin typeface="Arial" pitchFamily="34" charset="0"/>
                <a:cs typeface="Arial" pitchFamily="34" charset="0"/>
              </a:rPr>
              <a:t>Vaginal Examination – collection of pelvic pus/ Pelvic Inflammatory Disease</a:t>
            </a:r>
          </a:p>
          <a:p>
            <a:endParaRPr lang="en-US" dirty="0">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 xmlns:p14="http://schemas.microsoft.com/office/powerpoint/2010/main" val="4282247276"/>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cstate="email">
            <a:extLst>
              <a:ext uri="{28A0092B-C50C-407E-A947-70E740481C1C}">
                <a14:useLocalDpi xmlns="" xmlns:a14="http://schemas.microsoft.com/office/drawing/2010/main"/>
              </a:ext>
            </a:extLst>
          </a:blip>
          <a:srcRect/>
          <a:stretch/>
        </p:blipFill>
        <p:spPr bwMode="auto">
          <a:xfrm>
            <a:off x="16415" y="20568"/>
            <a:ext cx="9127585" cy="68374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65676689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en-US" dirty="0" smtClean="0">
                <a:solidFill>
                  <a:schemeClr val="tx1"/>
                </a:solidFill>
                <a:effectLst>
                  <a:outerShdw blurRad="38100" dist="38100" dir="2700000" algn="tl">
                    <a:srgbClr val="000000">
                      <a:alpha val="43137"/>
                    </a:srgbClr>
                  </a:outerShdw>
                </a:effectLst>
                <a:latin typeface="Arial" pitchFamily="34" charset="0"/>
                <a:cs typeface="Arial" pitchFamily="34" charset="0"/>
              </a:rPr>
              <a:t>Central Nervous System</a:t>
            </a:r>
            <a:endParaRPr lang="en-US" dirty="0">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
        <p:nvSpPr>
          <p:cNvPr id="62467" name="Rectangle 3"/>
          <p:cNvSpPr>
            <a:spLocks noGrp="1" noChangeArrowheads="1"/>
          </p:cNvSpPr>
          <p:nvPr>
            <p:ph sz="quarter" idx="1"/>
          </p:nvPr>
        </p:nvSpPr>
        <p:spPr/>
        <p:txBody>
          <a:bodyPr>
            <a:normAutofit/>
          </a:bodyPr>
          <a:lstStyle/>
          <a:p>
            <a:r>
              <a:rPr lang="en-US" dirty="0" smtClean="0">
                <a:solidFill>
                  <a:schemeClr val="tx1"/>
                </a:solidFill>
                <a:effectLst>
                  <a:outerShdw blurRad="38100" dist="38100" dir="2700000" algn="tl">
                    <a:srgbClr val="000000">
                      <a:alpha val="43137"/>
                    </a:srgbClr>
                  </a:outerShdw>
                </a:effectLst>
                <a:latin typeface="Arial" pitchFamily="34" charset="0"/>
                <a:cs typeface="Arial" pitchFamily="34" charset="0"/>
              </a:rPr>
              <a:t>Signs of </a:t>
            </a:r>
            <a:r>
              <a:rPr lang="en-US" dirty="0" err="1" smtClean="0">
                <a:solidFill>
                  <a:schemeClr val="tx1"/>
                </a:solidFill>
                <a:effectLst>
                  <a:outerShdw blurRad="38100" dist="38100" dir="2700000" algn="tl">
                    <a:srgbClr val="000000">
                      <a:alpha val="43137"/>
                    </a:srgbClr>
                  </a:outerShdw>
                </a:effectLst>
                <a:latin typeface="Arial" pitchFamily="34" charset="0"/>
                <a:cs typeface="Arial" pitchFamily="34" charset="0"/>
              </a:rPr>
              <a:t>meningism</a:t>
            </a:r>
            <a:r>
              <a:rPr lang="en-US" dirty="0" smtClean="0">
                <a:solidFill>
                  <a:schemeClr val="tx1"/>
                </a:solidFill>
                <a:effectLst>
                  <a:outerShdw blurRad="38100" dist="38100" dir="2700000" algn="tl">
                    <a:srgbClr val="000000">
                      <a:alpha val="43137"/>
                    </a:srgbClr>
                  </a:outerShdw>
                </a:effectLst>
                <a:latin typeface="Arial" pitchFamily="34" charset="0"/>
                <a:cs typeface="Arial" pitchFamily="34" charset="0"/>
              </a:rPr>
              <a:t> (chronic </a:t>
            </a:r>
            <a:r>
              <a:rPr lang="en-US" dirty="0" err="1" smtClean="0">
                <a:solidFill>
                  <a:schemeClr val="tx1"/>
                </a:solidFill>
                <a:effectLst>
                  <a:outerShdw blurRad="38100" dist="38100" dir="2700000" algn="tl">
                    <a:srgbClr val="000000">
                      <a:alpha val="43137"/>
                    </a:srgbClr>
                  </a:outerShdw>
                </a:effectLst>
                <a:latin typeface="Arial" pitchFamily="34" charset="0"/>
                <a:cs typeface="Arial" pitchFamily="34" charset="0"/>
              </a:rPr>
              <a:t>tb</a:t>
            </a:r>
            <a:r>
              <a:rPr lang="en-US" dirty="0" smtClean="0">
                <a:solidFill>
                  <a:schemeClr val="tx1"/>
                </a:solidFill>
                <a:effectLst>
                  <a:outerShdw blurRad="38100" dist="38100" dir="2700000" algn="tl">
                    <a:srgbClr val="000000">
                      <a:alpha val="43137"/>
                    </a:srgbClr>
                  </a:outerShdw>
                </a:effectLst>
                <a:latin typeface="Arial" pitchFamily="34" charset="0"/>
                <a:cs typeface="Arial" pitchFamily="34" charset="0"/>
              </a:rPr>
              <a:t> meningitis)</a:t>
            </a:r>
          </a:p>
          <a:p>
            <a:r>
              <a:rPr lang="en-US" dirty="0" smtClean="0">
                <a:solidFill>
                  <a:schemeClr val="tx1"/>
                </a:solidFill>
                <a:effectLst>
                  <a:outerShdw blurRad="38100" dist="38100" dir="2700000" algn="tl">
                    <a:srgbClr val="000000">
                      <a:alpha val="43137"/>
                    </a:srgbClr>
                  </a:outerShdw>
                </a:effectLst>
                <a:latin typeface="Arial" pitchFamily="34" charset="0"/>
                <a:cs typeface="Arial" pitchFamily="34" charset="0"/>
              </a:rPr>
              <a:t>Focal neurological signs (brain abscess, </a:t>
            </a:r>
            <a:r>
              <a:rPr lang="en-US" dirty="0" err="1" smtClean="0">
                <a:solidFill>
                  <a:schemeClr val="tx1"/>
                </a:solidFill>
                <a:effectLst>
                  <a:outerShdw blurRad="38100" dist="38100" dir="2700000" algn="tl">
                    <a:srgbClr val="000000">
                      <a:alpha val="43137"/>
                    </a:srgbClr>
                  </a:outerShdw>
                </a:effectLst>
                <a:latin typeface="Arial" pitchFamily="34" charset="0"/>
                <a:cs typeface="Arial" pitchFamily="34" charset="0"/>
              </a:rPr>
              <a:t>mononeuritis</a:t>
            </a:r>
            <a:r>
              <a:rPr lang="en-US" dirty="0" smtClean="0">
                <a:solidFill>
                  <a:schemeClr val="tx1"/>
                </a:solidFill>
                <a:effectLst>
                  <a:outerShdw blurRad="38100" dist="38100" dir="2700000" algn="tl">
                    <a:srgbClr val="000000">
                      <a:alpha val="43137"/>
                    </a:srgbClr>
                  </a:outerShdw>
                </a:effectLst>
                <a:latin typeface="Arial" pitchFamily="34" charset="0"/>
                <a:cs typeface="Arial" pitchFamily="34" charset="0"/>
              </a:rPr>
              <a:t> multiplex in </a:t>
            </a:r>
            <a:r>
              <a:rPr lang="en-US" dirty="0" err="1" smtClean="0">
                <a:solidFill>
                  <a:schemeClr val="tx1"/>
                </a:solidFill>
                <a:effectLst>
                  <a:outerShdw blurRad="38100" dist="38100" dir="2700000" algn="tl">
                    <a:srgbClr val="000000">
                      <a:alpha val="43137"/>
                    </a:srgbClr>
                  </a:outerShdw>
                </a:effectLst>
                <a:latin typeface="Arial" pitchFamily="34" charset="0"/>
                <a:cs typeface="Arial" pitchFamily="34" charset="0"/>
              </a:rPr>
              <a:t>polyarteritis</a:t>
            </a:r>
            <a:r>
              <a:rPr lang="en-US" dirty="0" smtClean="0">
                <a:solidFill>
                  <a:schemeClr val="tx1"/>
                </a:solidFill>
                <a:effectLst>
                  <a:outerShdw blurRad="38100" dist="38100" dir="2700000" algn="tl">
                    <a:srgbClr val="000000">
                      <a:alpha val="43137"/>
                    </a:srgbClr>
                  </a:outerShdw>
                </a:effectLst>
                <a:latin typeface="Arial" pitchFamily="34" charset="0"/>
                <a:cs typeface="Arial" pitchFamily="34" charset="0"/>
              </a:rPr>
              <a:t> </a:t>
            </a:r>
            <a:r>
              <a:rPr lang="en-US" dirty="0" err="1" smtClean="0">
                <a:solidFill>
                  <a:schemeClr val="tx1"/>
                </a:solidFill>
                <a:effectLst>
                  <a:outerShdw blurRad="38100" dist="38100" dir="2700000" algn="tl">
                    <a:srgbClr val="000000">
                      <a:alpha val="43137"/>
                    </a:srgbClr>
                  </a:outerShdw>
                </a:effectLst>
                <a:latin typeface="Arial" pitchFamily="34" charset="0"/>
                <a:cs typeface="Arial" pitchFamily="34" charset="0"/>
              </a:rPr>
              <a:t>nodosa</a:t>
            </a:r>
            <a:r>
              <a:rPr lang="en-US" dirty="0" smtClean="0">
                <a:solidFill>
                  <a:schemeClr val="tx1"/>
                </a:solidFill>
                <a:effectLst>
                  <a:outerShdw blurRad="38100" dist="38100" dir="2700000" algn="tl">
                    <a:srgbClr val="000000">
                      <a:alpha val="43137"/>
                    </a:srgbClr>
                  </a:outerShdw>
                </a:effectLst>
                <a:latin typeface="Arial" pitchFamily="34" charset="0"/>
                <a:cs typeface="Arial" pitchFamily="34" charset="0"/>
              </a:rPr>
              <a:t>)</a:t>
            </a:r>
            <a:endParaRPr lang="en-US" dirty="0">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 xmlns:p14="http://schemas.microsoft.com/office/powerpoint/2010/main" val="3974952712"/>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p:txBody>
          <a:bodyPr/>
          <a:lstStyle/>
          <a:p>
            <a:r>
              <a:rPr lang="en-GB" dirty="0" smtClean="0"/>
              <a:t>Investigation</a:t>
            </a:r>
            <a:endParaRPr lang="en-MY" dirty="0"/>
          </a:p>
        </p:txBody>
      </p:sp>
      <p:sp>
        <p:nvSpPr>
          <p:cNvPr id="63490" name="Rectangle 2"/>
          <p:cNvSpPr>
            <a:spLocks noGrp="1" noChangeArrowheads="1"/>
          </p:cNvSpPr>
          <p:nvPr>
            <p:ph type="title"/>
          </p:nvPr>
        </p:nvSpPr>
        <p:spPr/>
        <p:txBody>
          <a:bodyPr/>
          <a:lstStyle/>
          <a:p>
            <a:r>
              <a:rPr lang="en-GB" dirty="0" smtClean="0">
                <a:solidFill>
                  <a:schemeClr val="tx1"/>
                </a:solidFill>
                <a:effectLst>
                  <a:outerShdw blurRad="38100" dist="38100" dir="2700000" algn="tl">
                    <a:srgbClr val="000000">
                      <a:alpha val="43137"/>
                    </a:srgbClr>
                  </a:outerShdw>
                </a:effectLst>
                <a:latin typeface="Arial" pitchFamily="34" charset="0"/>
                <a:cs typeface="Arial" pitchFamily="34" charset="0"/>
              </a:rPr>
              <a:t>Pyrexia of Unknown Origin</a:t>
            </a:r>
            <a:endParaRPr lang="en-GB" dirty="0">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 xmlns:p14="http://schemas.microsoft.com/office/powerpoint/2010/main" val="667347271"/>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normAutofit fontScale="90000"/>
          </a:bodyPr>
          <a:lstStyle/>
          <a:p>
            <a:r>
              <a:rPr lang="en-GB" dirty="0" smtClean="0">
                <a:solidFill>
                  <a:schemeClr val="tx1"/>
                </a:solidFill>
                <a:effectLst>
                  <a:outerShdw blurRad="38100" dist="38100" dir="2700000" algn="tl">
                    <a:srgbClr val="000000">
                      <a:alpha val="43137"/>
                    </a:srgbClr>
                  </a:outerShdw>
                </a:effectLst>
                <a:latin typeface="Arial" pitchFamily="34" charset="0"/>
                <a:cs typeface="Arial" pitchFamily="34" charset="0"/>
              </a:rPr>
              <a:t>Stage 1: Laboratory </a:t>
            </a:r>
            <a:r>
              <a:rPr lang="en-GB" dirty="0">
                <a:solidFill>
                  <a:schemeClr val="tx1"/>
                </a:solidFill>
                <a:effectLst>
                  <a:outerShdw blurRad="38100" dist="38100" dir="2700000" algn="tl">
                    <a:srgbClr val="000000">
                      <a:alpha val="43137"/>
                    </a:srgbClr>
                  </a:outerShdw>
                </a:effectLst>
                <a:latin typeface="Arial" pitchFamily="34" charset="0"/>
                <a:cs typeface="Arial" pitchFamily="34" charset="0"/>
              </a:rPr>
              <a:t>investigations</a:t>
            </a:r>
          </a:p>
        </p:txBody>
      </p:sp>
      <p:sp>
        <p:nvSpPr>
          <p:cNvPr id="64515" name="Rectangle 3"/>
          <p:cNvSpPr>
            <a:spLocks noGrp="1" noChangeArrowheads="1"/>
          </p:cNvSpPr>
          <p:nvPr>
            <p:ph sz="quarter" idx="1"/>
          </p:nvPr>
        </p:nvSpPr>
        <p:spPr>
          <a:xfrm>
            <a:off x="612648" y="1600200"/>
            <a:ext cx="3671320" cy="4495800"/>
          </a:xfrm>
        </p:spPr>
        <p:txBody>
          <a:bodyPr>
            <a:normAutofit/>
          </a:bodyPr>
          <a:lstStyle/>
          <a:p>
            <a:pPr marL="609600" indent="-609600">
              <a:buFont typeface="Wingdings" pitchFamily="2" charset="2"/>
              <a:buNone/>
            </a:pPr>
            <a:r>
              <a:rPr lang="en-GB" dirty="0">
                <a:solidFill>
                  <a:schemeClr val="tx1"/>
                </a:solidFill>
                <a:effectLst>
                  <a:outerShdw blurRad="38100" dist="38100" dir="2700000" algn="tl">
                    <a:srgbClr val="000000">
                      <a:alpha val="43137"/>
                    </a:srgbClr>
                  </a:outerShdw>
                </a:effectLst>
                <a:latin typeface="Arial" pitchFamily="34" charset="0"/>
                <a:cs typeface="Arial" pitchFamily="34" charset="0"/>
              </a:rPr>
              <a:t>Stage 1: (screening tests)</a:t>
            </a:r>
          </a:p>
          <a:p>
            <a:pPr marL="609600" indent="-609600">
              <a:buFontTx/>
              <a:buAutoNum type="arabicPeriod"/>
            </a:pPr>
            <a:r>
              <a:rPr lang="en-GB" dirty="0">
                <a:solidFill>
                  <a:schemeClr val="tx1"/>
                </a:solidFill>
                <a:effectLst>
                  <a:outerShdw blurRad="38100" dist="38100" dir="2700000" algn="tl">
                    <a:srgbClr val="000000">
                      <a:alpha val="43137"/>
                    </a:srgbClr>
                  </a:outerShdw>
                </a:effectLst>
                <a:latin typeface="Arial" pitchFamily="34" charset="0"/>
                <a:cs typeface="Arial" pitchFamily="34" charset="0"/>
              </a:rPr>
              <a:t>Full blood count</a:t>
            </a:r>
          </a:p>
          <a:p>
            <a:pPr marL="609600" indent="-609600">
              <a:buFontTx/>
              <a:buAutoNum type="arabicPeriod"/>
            </a:pPr>
            <a:r>
              <a:rPr lang="en-GB" dirty="0">
                <a:solidFill>
                  <a:schemeClr val="tx1"/>
                </a:solidFill>
                <a:effectLst>
                  <a:outerShdw blurRad="38100" dist="38100" dir="2700000" algn="tl">
                    <a:srgbClr val="000000">
                      <a:alpha val="43137"/>
                    </a:srgbClr>
                  </a:outerShdw>
                </a:effectLst>
                <a:latin typeface="Arial" pitchFamily="34" charset="0"/>
                <a:cs typeface="Arial" pitchFamily="34" charset="0"/>
              </a:rPr>
              <a:t>ESR &amp; CRP</a:t>
            </a:r>
          </a:p>
          <a:p>
            <a:pPr marL="609600" indent="-609600">
              <a:buFontTx/>
              <a:buAutoNum type="arabicPeriod"/>
            </a:pPr>
            <a:r>
              <a:rPr lang="en-GB" dirty="0" smtClean="0">
                <a:solidFill>
                  <a:schemeClr val="tx1"/>
                </a:solidFill>
                <a:effectLst>
                  <a:outerShdw blurRad="38100" dist="38100" dir="2700000" algn="tl">
                    <a:srgbClr val="000000">
                      <a:alpha val="43137"/>
                    </a:srgbClr>
                  </a:outerShdw>
                </a:effectLst>
                <a:latin typeface="Arial" pitchFamily="34" charset="0"/>
                <a:cs typeface="Arial" pitchFamily="34" charset="0"/>
              </a:rPr>
              <a:t>BUN</a:t>
            </a:r>
          </a:p>
          <a:p>
            <a:pPr marL="609600" indent="-609600">
              <a:buFontTx/>
              <a:buAutoNum type="arabicPeriod"/>
            </a:pPr>
            <a:r>
              <a:rPr lang="en-GB" smtClean="0">
                <a:solidFill>
                  <a:schemeClr val="tx1"/>
                </a:solidFill>
                <a:effectLst>
                  <a:outerShdw blurRad="38100" dist="38100" dir="2700000" algn="tl">
                    <a:srgbClr val="000000">
                      <a:alpha val="43137"/>
                    </a:srgbClr>
                  </a:outerShdw>
                </a:effectLst>
                <a:latin typeface="Arial" pitchFamily="34" charset="0"/>
                <a:cs typeface="Arial" pitchFamily="34" charset="0"/>
              </a:rPr>
              <a:t>LFTs</a:t>
            </a:r>
            <a:endParaRPr lang="en-GB" dirty="0">
              <a:solidFill>
                <a:schemeClr val="tx1"/>
              </a:solidFill>
              <a:effectLst>
                <a:outerShdw blurRad="38100" dist="38100" dir="2700000" algn="tl">
                  <a:srgbClr val="000000">
                    <a:alpha val="43137"/>
                  </a:srgbClr>
                </a:outerShdw>
              </a:effectLst>
              <a:latin typeface="Arial" pitchFamily="34" charset="0"/>
              <a:cs typeface="Arial" pitchFamily="34" charset="0"/>
            </a:endParaRPr>
          </a:p>
          <a:p>
            <a:pPr marL="609600" indent="-609600">
              <a:buFontTx/>
              <a:buAutoNum type="arabicPeriod"/>
            </a:pPr>
            <a:r>
              <a:rPr lang="en-GB" dirty="0">
                <a:solidFill>
                  <a:schemeClr val="tx1"/>
                </a:solidFill>
                <a:effectLst>
                  <a:outerShdw blurRad="38100" dist="38100" dir="2700000" algn="tl">
                    <a:srgbClr val="000000">
                      <a:alpha val="43137"/>
                    </a:srgbClr>
                  </a:outerShdw>
                </a:effectLst>
                <a:latin typeface="Arial" pitchFamily="34" charset="0"/>
                <a:cs typeface="Arial" pitchFamily="34" charset="0"/>
              </a:rPr>
              <a:t>Blood culture</a:t>
            </a:r>
          </a:p>
          <a:p>
            <a:pPr marL="609600" indent="-609600">
              <a:buFontTx/>
              <a:buAutoNum type="arabicPeriod"/>
            </a:pPr>
            <a:r>
              <a:rPr lang="en-GB" dirty="0">
                <a:solidFill>
                  <a:schemeClr val="tx1"/>
                </a:solidFill>
                <a:effectLst>
                  <a:outerShdw blurRad="38100" dist="38100" dir="2700000" algn="tl">
                    <a:srgbClr val="000000">
                      <a:alpha val="43137"/>
                    </a:srgbClr>
                  </a:outerShdw>
                </a:effectLst>
                <a:latin typeface="Arial" pitchFamily="34" charset="0"/>
                <a:cs typeface="Arial" pitchFamily="34" charset="0"/>
              </a:rPr>
              <a:t>Serum virology</a:t>
            </a:r>
          </a:p>
        </p:txBody>
      </p:sp>
      <p:sp>
        <p:nvSpPr>
          <p:cNvPr id="4" name="Rectangle 2"/>
          <p:cNvSpPr txBox="1">
            <a:spLocks noChangeArrowheads="1"/>
          </p:cNvSpPr>
          <p:nvPr/>
        </p:nvSpPr>
        <p:spPr>
          <a:xfrm>
            <a:off x="4788024" y="1752600"/>
            <a:ext cx="4130424" cy="4495800"/>
          </a:xfrm>
          <a:prstGeom prst="rect">
            <a:avLst/>
          </a:prstGeom>
        </p:spPr>
        <p:txBody>
          <a:bodyPr vert="horz">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609600" indent="-609600">
              <a:buClr>
                <a:schemeClr val="tx1"/>
              </a:buClr>
              <a:buFontTx/>
              <a:buAutoNum type="arabicPeriod" startAt="7"/>
            </a:pPr>
            <a:r>
              <a:rPr lang="en-GB" dirty="0" smtClean="0">
                <a:effectLst>
                  <a:outerShdw blurRad="38100" dist="38100" dir="2700000" algn="tl">
                    <a:srgbClr val="000000">
                      <a:alpha val="43137"/>
                    </a:srgbClr>
                  </a:outerShdw>
                </a:effectLst>
                <a:latin typeface="Arial" pitchFamily="34" charset="0"/>
                <a:cs typeface="Arial" pitchFamily="34" charset="0"/>
              </a:rPr>
              <a:t>Urinalysis and culture</a:t>
            </a:r>
          </a:p>
          <a:p>
            <a:pPr marL="609600" indent="-609600">
              <a:buClr>
                <a:schemeClr val="tx1"/>
              </a:buClr>
              <a:buFontTx/>
              <a:buAutoNum type="arabicPeriod" startAt="7"/>
            </a:pPr>
            <a:r>
              <a:rPr lang="en-GB" dirty="0" smtClean="0">
                <a:effectLst>
                  <a:outerShdw blurRad="38100" dist="38100" dir="2700000" algn="tl">
                    <a:srgbClr val="000000">
                      <a:alpha val="43137"/>
                    </a:srgbClr>
                  </a:outerShdw>
                </a:effectLst>
                <a:latin typeface="Arial" pitchFamily="34" charset="0"/>
                <a:cs typeface="Arial" pitchFamily="34" charset="0"/>
              </a:rPr>
              <a:t>Sputum culture and sensitivity</a:t>
            </a:r>
          </a:p>
          <a:p>
            <a:pPr marL="609600" indent="-609600">
              <a:buClr>
                <a:schemeClr val="tx1"/>
              </a:buClr>
              <a:buFontTx/>
              <a:buAutoNum type="arabicPeriod" startAt="7"/>
            </a:pPr>
            <a:r>
              <a:rPr lang="en-GB" dirty="0" smtClean="0">
                <a:effectLst>
                  <a:outerShdw blurRad="38100" dist="38100" dir="2700000" algn="tl">
                    <a:srgbClr val="000000">
                      <a:alpha val="43137"/>
                    </a:srgbClr>
                  </a:outerShdw>
                </a:effectLst>
                <a:latin typeface="Arial" pitchFamily="34" charset="0"/>
                <a:cs typeface="Arial" pitchFamily="34" charset="0"/>
              </a:rPr>
              <a:t>Stool ME and occult blood</a:t>
            </a:r>
          </a:p>
          <a:p>
            <a:pPr marL="609600" indent="-609600">
              <a:buClr>
                <a:schemeClr val="tx1"/>
              </a:buClr>
              <a:buFontTx/>
              <a:buAutoNum type="arabicPeriod" startAt="7"/>
            </a:pPr>
            <a:r>
              <a:rPr lang="en-GB" dirty="0" smtClean="0">
                <a:effectLst>
                  <a:outerShdw blurRad="38100" dist="38100" dir="2700000" algn="tl">
                    <a:srgbClr val="000000">
                      <a:alpha val="43137"/>
                    </a:srgbClr>
                  </a:outerShdw>
                </a:effectLst>
                <a:latin typeface="Arial" pitchFamily="34" charset="0"/>
                <a:cs typeface="Arial" pitchFamily="34" charset="0"/>
              </a:rPr>
              <a:t>CXR</a:t>
            </a:r>
          </a:p>
          <a:p>
            <a:pPr marL="609600" indent="-609600">
              <a:buClr>
                <a:schemeClr val="tx1"/>
              </a:buClr>
              <a:buFontTx/>
              <a:buAutoNum type="arabicPeriod" startAt="7"/>
            </a:pPr>
            <a:r>
              <a:rPr lang="en-GB" dirty="0" err="1" smtClean="0">
                <a:effectLst>
                  <a:outerShdw blurRad="38100" dist="38100" dir="2700000" algn="tl">
                    <a:srgbClr val="000000">
                      <a:alpha val="43137"/>
                    </a:srgbClr>
                  </a:outerShdw>
                </a:effectLst>
                <a:latin typeface="Arial" pitchFamily="34" charset="0"/>
                <a:cs typeface="Arial" pitchFamily="34" charset="0"/>
              </a:rPr>
              <a:t>Mantoux</a:t>
            </a:r>
            <a:r>
              <a:rPr lang="en-GB" dirty="0" smtClean="0">
                <a:effectLst>
                  <a:outerShdw blurRad="38100" dist="38100" dir="2700000" algn="tl">
                    <a:srgbClr val="000000">
                      <a:alpha val="43137"/>
                    </a:srgbClr>
                  </a:outerShdw>
                </a:effectLst>
                <a:latin typeface="Arial" pitchFamily="34" charset="0"/>
                <a:cs typeface="Arial" pitchFamily="34" charset="0"/>
              </a:rPr>
              <a:t> test</a:t>
            </a:r>
            <a:endParaRPr lang="en-GB" dirty="0">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 xmlns:p14="http://schemas.microsoft.com/office/powerpoint/2010/main" val="1356475434"/>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sz="quarter" idx="1"/>
          </p:nvPr>
        </p:nvSpPr>
        <p:spPr>
          <a:xfrm>
            <a:off x="612648" y="1600200"/>
            <a:ext cx="3743328" cy="4495800"/>
          </a:xfrm>
        </p:spPr>
        <p:txBody>
          <a:bodyPr>
            <a:normAutofit fontScale="92500" lnSpcReduction="20000"/>
          </a:bodyPr>
          <a:lstStyle/>
          <a:p>
            <a:pPr marL="609600" indent="-609600">
              <a:buFont typeface="Wingdings" pitchFamily="2" charset="2"/>
              <a:buNone/>
            </a:pPr>
            <a:r>
              <a:rPr lang="en-GB" dirty="0">
                <a:solidFill>
                  <a:schemeClr val="tx1"/>
                </a:solidFill>
                <a:effectLst>
                  <a:outerShdw blurRad="38100" dist="38100" dir="2700000" algn="tl">
                    <a:srgbClr val="000000">
                      <a:alpha val="43137"/>
                    </a:srgbClr>
                  </a:outerShdw>
                </a:effectLst>
                <a:latin typeface="Arial" pitchFamily="34" charset="0"/>
                <a:cs typeface="Arial" pitchFamily="34" charset="0"/>
              </a:rPr>
              <a:t>Stage 2:</a:t>
            </a:r>
          </a:p>
          <a:p>
            <a:pPr marL="609600" indent="-609600">
              <a:buFontTx/>
              <a:buAutoNum type="arabicPeriod"/>
            </a:pPr>
            <a:r>
              <a:rPr lang="en-GB" dirty="0">
                <a:solidFill>
                  <a:schemeClr val="tx1"/>
                </a:solidFill>
                <a:effectLst>
                  <a:outerShdw blurRad="38100" dist="38100" dir="2700000" algn="tl">
                    <a:srgbClr val="000000">
                      <a:alpha val="43137"/>
                    </a:srgbClr>
                  </a:outerShdw>
                </a:effectLst>
                <a:latin typeface="Arial" pitchFamily="34" charset="0"/>
                <a:cs typeface="Arial" pitchFamily="34" charset="0"/>
              </a:rPr>
              <a:t>Repeat history and examination</a:t>
            </a:r>
          </a:p>
          <a:p>
            <a:pPr marL="609600" indent="-609600">
              <a:buFontTx/>
              <a:buAutoNum type="arabicPeriod"/>
            </a:pPr>
            <a:r>
              <a:rPr lang="en-GB" dirty="0">
                <a:solidFill>
                  <a:schemeClr val="tx1"/>
                </a:solidFill>
                <a:effectLst>
                  <a:outerShdw blurRad="38100" dist="38100" dir="2700000" algn="tl">
                    <a:srgbClr val="000000">
                      <a:alpha val="43137"/>
                    </a:srgbClr>
                  </a:outerShdw>
                </a:effectLst>
                <a:latin typeface="Arial" pitchFamily="34" charset="0"/>
                <a:cs typeface="Arial" pitchFamily="34" charset="0"/>
              </a:rPr>
              <a:t>Protein electrophoresis</a:t>
            </a:r>
          </a:p>
          <a:p>
            <a:pPr marL="609600" indent="-609600">
              <a:buFontTx/>
              <a:buAutoNum type="arabicPeriod"/>
            </a:pPr>
            <a:r>
              <a:rPr lang="en-GB" dirty="0">
                <a:solidFill>
                  <a:schemeClr val="tx1"/>
                </a:solidFill>
                <a:effectLst>
                  <a:outerShdw blurRad="38100" dist="38100" dir="2700000" algn="tl">
                    <a:srgbClr val="000000">
                      <a:alpha val="43137"/>
                    </a:srgbClr>
                  </a:outerShdw>
                </a:effectLst>
                <a:latin typeface="Arial" pitchFamily="34" charset="0"/>
                <a:cs typeface="Arial" pitchFamily="34" charset="0"/>
              </a:rPr>
              <a:t>CT (chest, abdomen, pelvis)</a:t>
            </a:r>
          </a:p>
          <a:p>
            <a:pPr marL="609600" indent="-609600">
              <a:buFontTx/>
              <a:buAutoNum type="arabicPeriod"/>
            </a:pPr>
            <a:r>
              <a:rPr lang="en-GB" dirty="0">
                <a:solidFill>
                  <a:schemeClr val="tx1"/>
                </a:solidFill>
                <a:effectLst>
                  <a:outerShdw blurRad="38100" dist="38100" dir="2700000" algn="tl">
                    <a:srgbClr val="000000">
                      <a:alpha val="43137"/>
                    </a:srgbClr>
                  </a:outerShdw>
                </a:effectLst>
                <a:latin typeface="Arial" pitchFamily="34" charset="0"/>
                <a:cs typeface="Arial" pitchFamily="34" charset="0"/>
              </a:rPr>
              <a:t>Autoantibody screen (ANA, RF, ANCA, anti-</a:t>
            </a:r>
            <a:r>
              <a:rPr lang="en-GB" dirty="0" err="1">
                <a:solidFill>
                  <a:schemeClr val="tx1"/>
                </a:solidFill>
                <a:effectLst>
                  <a:outerShdw blurRad="38100" dist="38100" dir="2700000" algn="tl">
                    <a:srgbClr val="000000">
                      <a:alpha val="43137"/>
                    </a:srgbClr>
                  </a:outerShdw>
                </a:effectLst>
                <a:latin typeface="Arial" pitchFamily="34" charset="0"/>
                <a:cs typeface="Arial" pitchFamily="34" charset="0"/>
              </a:rPr>
              <a:t>dsDNA</a:t>
            </a:r>
            <a:r>
              <a:rPr lang="en-GB" dirty="0">
                <a:solidFill>
                  <a:schemeClr val="tx1"/>
                </a:solidFill>
                <a:effectLst>
                  <a:outerShdw blurRad="38100" dist="38100" dir="2700000" algn="tl">
                    <a:srgbClr val="000000">
                      <a:alpha val="43137"/>
                    </a:srgbClr>
                  </a:outerShdw>
                </a:effectLst>
                <a:latin typeface="Arial" pitchFamily="34" charset="0"/>
                <a:cs typeface="Arial" pitchFamily="34" charset="0"/>
              </a:rPr>
              <a:t>)</a:t>
            </a:r>
          </a:p>
          <a:p>
            <a:pPr marL="609600" indent="-609600">
              <a:buFontTx/>
              <a:buAutoNum type="arabicPeriod"/>
            </a:pPr>
            <a:r>
              <a:rPr lang="en-GB" dirty="0">
                <a:solidFill>
                  <a:schemeClr val="tx1"/>
                </a:solidFill>
                <a:effectLst>
                  <a:outerShdw blurRad="38100" dist="38100" dir="2700000" algn="tl">
                    <a:srgbClr val="000000">
                      <a:alpha val="43137"/>
                    </a:srgbClr>
                  </a:outerShdw>
                </a:effectLst>
                <a:latin typeface="Arial" pitchFamily="34" charset="0"/>
                <a:cs typeface="Arial" pitchFamily="34" charset="0"/>
              </a:rPr>
              <a:t>ECG</a:t>
            </a:r>
          </a:p>
        </p:txBody>
      </p:sp>
      <p:sp>
        <p:nvSpPr>
          <p:cNvPr id="5" name="Rectangle 2"/>
          <p:cNvSpPr txBox="1">
            <a:spLocks noChangeArrowheads="1"/>
          </p:cNvSpPr>
          <p:nvPr/>
        </p:nvSpPr>
        <p:spPr>
          <a:xfrm>
            <a:off x="495300" y="260648"/>
            <a:ext cx="8153400" cy="990600"/>
          </a:xfrm>
          <a:prstGeom prst="rect">
            <a:avLst/>
          </a:prstGeom>
        </p:spPr>
        <p:txBody>
          <a:bodyPr vert="horz" anchor="ctr">
            <a:normAutofit fontScale="90000"/>
          </a:bodyPr>
          <a:lstStyle>
            <a:lvl1pPr algn="l" rtl="0" eaLnBrk="1" latinLnBrk="0" hangingPunct="1">
              <a:spcBef>
                <a:spcPct val="0"/>
              </a:spcBef>
              <a:buNone/>
              <a:defRPr kumimoji="0" sz="4400" kern="1200">
                <a:solidFill>
                  <a:schemeClr val="tx2"/>
                </a:solidFill>
                <a:latin typeface="+mj-lt"/>
                <a:ea typeface="+mj-ea"/>
                <a:cs typeface="+mj-cs"/>
              </a:defRPr>
            </a:lvl1pPr>
          </a:lstStyle>
          <a:p>
            <a:r>
              <a:rPr lang="en-GB" dirty="0" smtClean="0">
                <a:solidFill>
                  <a:schemeClr val="tx1"/>
                </a:solidFill>
                <a:effectLst>
                  <a:outerShdw blurRad="38100" dist="38100" dir="2700000" algn="tl">
                    <a:srgbClr val="000000">
                      <a:alpha val="43137"/>
                    </a:srgbClr>
                  </a:outerShdw>
                </a:effectLst>
                <a:latin typeface="Arial" pitchFamily="34" charset="0"/>
                <a:cs typeface="Arial" pitchFamily="34" charset="0"/>
              </a:rPr>
              <a:t>Stage 2: Laboratory investigations</a:t>
            </a:r>
            <a:endParaRPr lang="en-GB" dirty="0">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
        <p:nvSpPr>
          <p:cNvPr id="7" name="Rectangle 2"/>
          <p:cNvSpPr txBox="1">
            <a:spLocks noChangeArrowheads="1"/>
          </p:cNvSpPr>
          <p:nvPr/>
        </p:nvSpPr>
        <p:spPr>
          <a:xfrm>
            <a:off x="5004048" y="1600200"/>
            <a:ext cx="3762000" cy="4495800"/>
          </a:xfrm>
          <a:prstGeom prst="rect">
            <a:avLst/>
          </a:prstGeom>
        </p:spPr>
        <p:txBody>
          <a:bodyPr vert="horz">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609600" indent="-609600">
              <a:buClr>
                <a:schemeClr val="tx1"/>
              </a:buClr>
              <a:buFontTx/>
              <a:buAutoNum type="arabicPeriod" startAt="6"/>
            </a:pPr>
            <a:r>
              <a:rPr lang="en-GB" dirty="0" smtClean="0">
                <a:effectLst>
                  <a:outerShdw blurRad="38100" dist="38100" dir="2700000" algn="tl">
                    <a:srgbClr val="000000">
                      <a:alpha val="43137"/>
                    </a:srgbClr>
                  </a:outerShdw>
                </a:effectLst>
                <a:latin typeface="Arial" pitchFamily="34" charset="0"/>
                <a:cs typeface="Arial" pitchFamily="34" charset="0"/>
              </a:rPr>
              <a:t>Bone marrow examination</a:t>
            </a:r>
          </a:p>
          <a:p>
            <a:pPr marL="609600" indent="-609600">
              <a:buClr>
                <a:schemeClr val="tx1"/>
              </a:buClr>
              <a:buFontTx/>
              <a:buAutoNum type="arabicPeriod" startAt="6"/>
            </a:pPr>
            <a:r>
              <a:rPr lang="en-GB" dirty="0" smtClean="0">
                <a:effectLst>
                  <a:outerShdw blurRad="38100" dist="38100" dir="2700000" algn="tl">
                    <a:srgbClr val="000000">
                      <a:alpha val="43137"/>
                    </a:srgbClr>
                  </a:outerShdw>
                </a:effectLst>
                <a:latin typeface="Arial" pitchFamily="34" charset="0"/>
                <a:cs typeface="Arial" pitchFamily="34" charset="0"/>
              </a:rPr>
              <a:t>Lumbar puncture</a:t>
            </a:r>
          </a:p>
          <a:p>
            <a:pPr marL="609600" indent="-609600">
              <a:buClr>
                <a:schemeClr val="tx1"/>
              </a:buClr>
              <a:buFontTx/>
              <a:buAutoNum type="arabicPeriod" startAt="6"/>
            </a:pPr>
            <a:r>
              <a:rPr lang="en-GB" dirty="0" smtClean="0">
                <a:effectLst>
                  <a:outerShdw blurRad="38100" dist="38100" dir="2700000" algn="tl">
                    <a:srgbClr val="000000">
                      <a:alpha val="43137"/>
                    </a:srgbClr>
                  </a:outerShdw>
                </a:effectLst>
                <a:latin typeface="Arial" pitchFamily="34" charset="0"/>
                <a:cs typeface="Arial" pitchFamily="34" charset="0"/>
              </a:rPr>
              <a:t>Consider PSA, CEA</a:t>
            </a:r>
          </a:p>
          <a:p>
            <a:pPr marL="609600" indent="-609600">
              <a:buClr>
                <a:schemeClr val="tx1"/>
              </a:buClr>
              <a:buFontTx/>
              <a:buAutoNum type="arabicPeriod" startAt="6"/>
            </a:pPr>
            <a:r>
              <a:rPr lang="en-GB" dirty="0" smtClean="0">
                <a:effectLst>
                  <a:outerShdw blurRad="38100" dist="38100" dir="2700000" algn="tl">
                    <a:srgbClr val="000000">
                      <a:alpha val="43137"/>
                    </a:srgbClr>
                  </a:outerShdw>
                </a:effectLst>
                <a:latin typeface="Arial" pitchFamily="34" charset="0"/>
                <a:cs typeface="Arial" pitchFamily="34" charset="0"/>
              </a:rPr>
              <a:t>Temporal artery biopsy</a:t>
            </a:r>
          </a:p>
          <a:p>
            <a:pPr marL="609600" indent="-609600">
              <a:buClr>
                <a:schemeClr val="tx1"/>
              </a:buClr>
              <a:buFontTx/>
              <a:buAutoNum type="arabicPeriod" startAt="6"/>
            </a:pPr>
            <a:r>
              <a:rPr lang="en-GB" dirty="0" smtClean="0">
                <a:effectLst>
                  <a:outerShdw blurRad="38100" dist="38100" dir="2700000" algn="tl">
                    <a:srgbClr val="000000">
                      <a:alpha val="43137"/>
                    </a:srgbClr>
                  </a:outerShdw>
                </a:effectLst>
                <a:latin typeface="Arial" pitchFamily="34" charset="0"/>
                <a:cs typeface="Arial" pitchFamily="34" charset="0"/>
              </a:rPr>
              <a:t>HIV test counselling</a:t>
            </a:r>
          </a:p>
          <a:p>
            <a:pPr marL="609600" indent="-609600">
              <a:buClr>
                <a:schemeClr val="tx1"/>
              </a:buClr>
              <a:buFontTx/>
              <a:buAutoNum type="arabicPeriod" startAt="6"/>
            </a:pPr>
            <a:endParaRPr lang="en-GB" dirty="0">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 xmlns:p14="http://schemas.microsoft.com/office/powerpoint/2010/main" val="969574353"/>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sz="quarter" idx="1"/>
          </p:nvPr>
        </p:nvSpPr>
        <p:spPr>
          <a:xfrm>
            <a:off x="612648" y="1600200"/>
            <a:ext cx="3815336" cy="4495800"/>
          </a:xfrm>
        </p:spPr>
        <p:txBody>
          <a:bodyPr>
            <a:normAutofit fontScale="92500" lnSpcReduction="10000"/>
          </a:bodyPr>
          <a:lstStyle/>
          <a:p>
            <a:pPr marL="609600" indent="-609600">
              <a:buFont typeface="Wingdings" pitchFamily="2" charset="2"/>
              <a:buNone/>
            </a:pPr>
            <a:r>
              <a:rPr lang="en-GB" dirty="0">
                <a:solidFill>
                  <a:schemeClr val="tx1"/>
                </a:solidFill>
                <a:effectLst>
                  <a:outerShdw blurRad="38100" dist="38100" dir="2700000" algn="tl">
                    <a:srgbClr val="000000">
                      <a:alpha val="43137"/>
                    </a:srgbClr>
                  </a:outerShdw>
                </a:effectLst>
                <a:latin typeface="Arial" pitchFamily="34" charset="0"/>
                <a:cs typeface="Arial" pitchFamily="34" charset="0"/>
              </a:rPr>
              <a:t>Stage 3:</a:t>
            </a:r>
          </a:p>
          <a:p>
            <a:pPr marL="609600" indent="-609600">
              <a:buFontTx/>
              <a:buAutoNum type="arabicPeriod"/>
            </a:pPr>
            <a:r>
              <a:rPr lang="en-GB" dirty="0">
                <a:solidFill>
                  <a:schemeClr val="tx1"/>
                </a:solidFill>
                <a:effectLst>
                  <a:outerShdw blurRad="38100" dist="38100" dir="2700000" algn="tl">
                    <a:srgbClr val="000000">
                      <a:alpha val="43137"/>
                    </a:srgbClr>
                  </a:outerShdw>
                </a:effectLst>
                <a:latin typeface="Arial" pitchFamily="34" charset="0"/>
                <a:cs typeface="Arial" pitchFamily="34" charset="0"/>
              </a:rPr>
              <a:t>Echocardiography</a:t>
            </a:r>
          </a:p>
          <a:p>
            <a:pPr marL="609600" indent="-609600">
              <a:buFontTx/>
              <a:buAutoNum type="arabicPeriod"/>
            </a:pPr>
            <a:r>
              <a:rPr lang="en-GB" dirty="0">
                <a:solidFill>
                  <a:schemeClr val="tx1"/>
                </a:solidFill>
                <a:effectLst>
                  <a:outerShdw blurRad="38100" dist="38100" dir="2700000" algn="tl">
                    <a:srgbClr val="000000">
                      <a:alpha val="43137"/>
                    </a:srgbClr>
                  </a:outerShdw>
                </a:effectLst>
                <a:latin typeface="Arial" pitchFamily="34" charset="0"/>
                <a:cs typeface="Arial" pitchFamily="34" charset="0"/>
              </a:rPr>
              <a:t>Further Ix abdomen (Indium-labelled WC scan – IBD, abscesses, local sepsis)</a:t>
            </a:r>
          </a:p>
          <a:p>
            <a:pPr marL="609600" indent="-609600">
              <a:buFontTx/>
              <a:buAutoNum type="arabicPeriod"/>
            </a:pPr>
            <a:r>
              <a:rPr lang="en-GB" dirty="0">
                <a:solidFill>
                  <a:schemeClr val="tx1"/>
                </a:solidFill>
                <a:effectLst>
                  <a:outerShdw blurRad="38100" dist="38100" dir="2700000" algn="tl">
                    <a:srgbClr val="000000">
                      <a:alpha val="43137"/>
                    </a:srgbClr>
                  </a:outerShdw>
                </a:effectLst>
                <a:latin typeface="Arial" pitchFamily="34" charset="0"/>
                <a:cs typeface="Arial" pitchFamily="34" charset="0"/>
              </a:rPr>
              <a:t>Barium studies</a:t>
            </a:r>
          </a:p>
          <a:p>
            <a:pPr marL="609600" indent="-609600">
              <a:buFontTx/>
              <a:buAutoNum type="arabicPeriod"/>
            </a:pPr>
            <a:r>
              <a:rPr lang="en-GB" dirty="0">
                <a:solidFill>
                  <a:schemeClr val="tx1"/>
                </a:solidFill>
                <a:effectLst>
                  <a:outerShdw blurRad="38100" dist="38100" dir="2700000" algn="tl">
                    <a:srgbClr val="000000">
                      <a:alpha val="43137"/>
                    </a:srgbClr>
                  </a:outerShdw>
                </a:effectLst>
                <a:latin typeface="Arial" pitchFamily="34" charset="0"/>
                <a:cs typeface="Arial" pitchFamily="34" charset="0"/>
              </a:rPr>
              <a:t>IVU</a:t>
            </a:r>
          </a:p>
          <a:p>
            <a:pPr marL="609600" indent="-609600">
              <a:buFontTx/>
              <a:buAutoNum type="arabicPeriod"/>
            </a:pPr>
            <a:r>
              <a:rPr lang="en-GB" dirty="0">
                <a:solidFill>
                  <a:schemeClr val="tx1"/>
                </a:solidFill>
                <a:effectLst>
                  <a:outerShdw blurRad="38100" dist="38100" dir="2700000" algn="tl">
                    <a:srgbClr val="000000">
                      <a:alpha val="43137"/>
                    </a:srgbClr>
                  </a:outerShdw>
                </a:effectLst>
                <a:latin typeface="Arial" pitchFamily="34" charset="0"/>
                <a:cs typeface="Arial" pitchFamily="34" charset="0"/>
              </a:rPr>
              <a:t>Liver biopsy</a:t>
            </a:r>
          </a:p>
        </p:txBody>
      </p:sp>
      <p:sp>
        <p:nvSpPr>
          <p:cNvPr id="6" name="Rectangle 2"/>
          <p:cNvSpPr txBox="1">
            <a:spLocks noChangeArrowheads="1"/>
          </p:cNvSpPr>
          <p:nvPr/>
        </p:nvSpPr>
        <p:spPr>
          <a:xfrm>
            <a:off x="495300" y="116632"/>
            <a:ext cx="8153400" cy="990600"/>
          </a:xfrm>
          <a:prstGeom prst="rect">
            <a:avLst/>
          </a:prstGeom>
        </p:spPr>
        <p:txBody>
          <a:bodyPr vert="horz" anchor="ctr">
            <a:normAutofit fontScale="90000"/>
          </a:bodyPr>
          <a:lstStyle>
            <a:lvl1pPr algn="l" rtl="0" eaLnBrk="1" latinLnBrk="0" hangingPunct="1">
              <a:spcBef>
                <a:spcPct val="0"/>
              </a:spcBef>
              <a:buNone/>
              <a:defRPr kumimoji="0" sz="4400" kern="1200">
                <a:solidFill>
                  <a:schemeClr val="tx2"/>
                </a:solidFill>
                <a:latin typeface="+mj-lt"/>
                <a:ea typeface="+mj-ea"/>
                <a:cs typeface="+mj-cs"/>
              </a:defRPr>
            </a:lvl1pPr>
          </a:lstStyle>
          <a:p>
            <a:r>
              <a:rPr lang="en-GB" dirty="0" smtClean="0">
                <a:solidFill>
                  <a:schemeClr val="tx1"/>
                </a:solidFill>
                <a:effectLst>
                  <a:outerShdw blurRad="38100" dist="38100" dir="2700000" algn="tl">
                    <a:srgbClr val="000000">
                      <a:alpha val="43137"/>
                    </a:srgbClr>
                  </a:outerShdw>
                </a:effectLst>
                <a:latin typeface="Arial" pitchFamily="34" charset="0"/>
                <a:cs typeface="Arial" pitchFamily="34" charset="0"/>
              </a:rPr>
              <a:t>Stage 3: Laboratory investigations</a:t>
            </a:r>
            <a:endParaRPr lang="en-GB" dirty="0">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
        <p:nvSpPr>
          <p:cNvPr id="7" name="Rectangle 2"/>
          <p:cNvSpPr txBox="1">
            <a:spLocks noChangeArrowheads="1"/>
          </p:cNvSpPr>
          <p:nvPr/>
        </p:nvSpPr>
        <p:spPr>
          <a:xfrm>
            <a:off x="4788024" y="1600200"/>
            <a:ext cx="3978024" cy="4495800"/>
          </a:xfrm>
          <a:prstGeom prst="rect">
            <a:avLst/>
          </a:prstGeom>
        </p:spPr>
        <p:txBody>
          <a:bodyPr vert="horz">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609600" indent="-609600">
              <a:buClr>
                <a:schemeClr val="tx1"/>
              </a:buClr>
              <a:buFontTx/>
              <a:buAutoNum type="arabicPeriod" startAt="6"/>
            </a:pPr>
            <a:r>
              <a:rPr lang="en-GB" dirty="0" smtClean="0">
                <a:effectLst>
                  <a:outerShdw blurRad="38100" dist="38100" dir="2700000" algn="tl">
                    <a:srgbClr val="000000">
                      <a:alpha val="43137"/>
                    </a:srgbClr>
                  </a:outerShdw>
                </a:effectLst>
                <a:latin typeface="Arial" pitchFamily="34" charset="0"/>
                <a:cs typeface="Arial" pitchFamily="34" charset="0"/>
              </a:rPr>
              <a:t>Exploratory laparotomy</a:t>
            </a:r>
          </a:p>
          <a:p>
            <a:pPr marL="609600" indent="-609600">
              <a:buClr>
                <a:schemeClr val="tx1"/>
              </a:buClr>
              <a:buFontTx/>
              <a:buAutoNum type="arabicPeriod" startAt="6"/>
            </a:pPr>
            <a:r>
              <a:rPr lang="en-GB" dirty="0" smtClean="0">
                <a:effectLst>
                  <a:outerShdw blurRad="38100" dist="38100" dir="2700000" algn="tl">
                    <a:srgbClr val="000000">
                      <a:alpha val="43137"/>
                    </a:srgbClr>
                  </a:outerShdw>
                </a:effectLst>
                <a:latin typeface="Arial" pitchFamily="34" charset="0"/>
                <a:cs typeface="Arial" pitchFamily="34" charset="0"/>
              </a:rPr>
              <a:t>Bronchoscopy</a:t>
            </a:r>
          </a:p>
        </p:txBody>
      </p:sp>
    </p:spTree>
    <p:extLst>
      <p:ext uri="{BB962C8B-B14F-4D97-AF65-F5344CB8AC3E}">
        <p14:creationId xmlns="" xmlns:p14="http://schemas.microsoft.com/office/powerpoint/2010/main" val="1909593045"/>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sz="quarter" idx="1"/>
          </p:nvPr>
        </p:nvSpPr>
        <p:spPr/>
        <p:txBody>
          <a:bodyPr>
            <a:normAutofit/>
          </a:bodyPr>
          <a:lstStyle/>
          <a:p>
            <a:r>
              <a:rPr lang="en-GB" dirty="0" smtClean="0">
                <a:solidFill>
                  <a:schemeClr val="tx1"/>
                </a:solidFill>
                <a:effectLst>
                  <a:outerShdw blurRad="38100" dist="38100" dir="2700000" algn="tl">
                    <a:srgbClr val="000000">
                      <a:alpha val="43137"/>
                    </a:srgbClr>
                  </a:outerShdw>
                </a:effectLst>
                <a:latin typeface="Arial" pitchFamily="34" charset="0"/>
                <a:cs typeface="Arial" pitchFamily="34" charset="0"/>
              </a:rPr>
              <a:t>Treat </a:t>
            </a:r>
            <a:r>
              <a:rPr lang="en-GB" dirty="0">
                <a:solidFill>
                  <a:schemeClr val="tx1"/>
                </a:solidFill>
                <a:effectLst>
                  <a:outerShdw blurRad="38100" dist="38100" dir="2700000" algn="tl">
                    <a:srgbClr val="000000">
                      <a:alpha val="43137"/>
                    </a:srgbClr>
                  </a:outerShdw>
                </a:effectLst>
                <a:latin typeface="Arial" pitchFamily="34" charset="0"/>
                <a:cs typeface="Arial" pitchFamily="34" charset="0"/>
              </a:rPr>
              <a:t>TB, </a:t>
            </a:r>
            <a:endParaRPr lang="en-GB" dirty="0" smtClean="0">
              <a:solidFill>
                <a:schemeClr val="tx1"/>
              </a:solidFill>
              <a:effectLst>
                <a:outerShdw blurRad="38100" dist="38100" dir="2700000" algn="tl">
                  <a:srgbClr val="000000">
                    <a:alpha val="43137"/>
                  </a:srgbClr>
                </a:outerShdw>
              </a:effectLst>
              <a:latin typeface="Arial" pitchFamily="34" charset="0"/>
              <a:cs typeface="Arial" pitchFamily="34" charset="0"/>
            </a:endParaRPr>
          </a:p>
          <a:p>
            <a:r>
              <a:rPr lang="en-GB" dirty="0" smtClean="0">
                <a:solidFill>
                  <a:schemeClr val="tx1"/>
                </a:solidFill>
                <a:effectLst>
                  <a:outerShdw blurRad="38100" dist="38100" dir="2700000" algn="tl">
                    <a:srgbClr val="000000">
                      <a:alpha val="43137"/>
                    </a:srgbClr>
                  </a:outerShdw>
                </a:effectLst>
                <a:latin typeface="Arial" pitchFamily="34" charset="0"/>
                <a:cs typeface="Arial" pitchFamily="34" charset="0"/>
              </a:rPr>
              <a:t>endocarditis</a:t>
            </a:r>
            <a:r>
              <a:rPr lang="en-GB" dirty="0">
                <a:solidFill>
                  <a:schemeClr val="tx1"/>
                </a:solidFill>
                <a:effectLst>
                  <a:outerShdw blurRad="38100" dist="38100" dir="2700000" algn="tl">
                    <a:srgbClr val="000000">
                      <a:alpha val="43137"/>
                    </a:srgbClr>
                  </a:outerShdw>
                </a:effectLst>
                <a:latin typeface="Arial" pitchFamily="34" charset="0"/>
                <a:cs typeface="Arial" pitchFamily="34" charset="0"/>
              </a:rPr>
              <a:t>, </a:t>
            </a:r>
            <a:endParaRPr lang="en-GB" dirty="0" smtClean="0">
              <a:solidFill>
                <a:schemeClr val="tx1"/>
              </a:solidFill>
              <a:effectLst>
                <a:outerShdw blurRad="38100" dist="38100" dir="2700000" algn="tl">
                  <a:srgbClr val="000000">
                    <a:alpha val="43137"/>
                  </a:srgbClr>
                </a:outerShdw>
              </a:effectLst>
              <a:latin typeface="Arial" pitchFamily="34" charset="0"/>
              <a:cs typeface="Arial" pitchFamily="34" charset="0"/>
            </a:endParaRPr>
          </a:p>
          <a:p>
            <a:r>
              <a:rPr lang="en-GB" dirty="0" err="1" smtClean="0">
                <a:solidFill>
                  <a:schemeClr val="tx1"/>
                </a:solidFill>
                <a:effectLst>
                  <a:outerShdw blurRad="38100" dist="38100" dir="2700000" algn="tl">
                    <a:srgbClr val="000000">
                      <a:alpha val="43137"/>
                    </a:srgbClr>
                  </a:outerShdw>
                </a:effectLst>
                <a:latin typeface="Arial" pitchFamily="34" charset="0"/>
                <a:cs typeface="Arial" pitchFamily="34" charset="0"/>
              </a:rPr>
              <a:t>vasculitis</a:t>
            </a:r>
            <a:r>
              <a:rPr lang="en-GB" dirty="0">
                <a:solidFill>
                  <a:schemeClr val="tx1"/>
                </a:solidFill>
                <a:effectLst>
                  <a:outerShdw blurRad="38100" dist="38100" dir="2700000" algn="tl">
                    <a:srgbClr val="000000">
                      <a:alpha val="43137"/>
                    </a:srgbClr>
                  </a:outerShdw>
                </a:effectLst>
                <a:latin typeface="Arial" pitchFamily="34" charset="0"/>
                <a:cs typeface="Arial" pitchFamily="34" charset="0"/>
              </a:rPr>
              <a:t>, </a:t>
            </a:r>
            <a:endParaRPr lang="en-GB" dirty="0" smtClean="0">
              <a:solidFill>
                <a:schemeClr val="tx1"/>
              </a:solidFill>
              <a:effectLst>
                <a:outerShdw blurRad="38100" dist="38100" dir="2700000" algn="tl">
                  <a:srgbClr val="000000">
                    <a:alpha val="43137"/>
                  </a:srgbClr>
                </a:outerShdw>
              </a:effectLst>
              <a:latin typeface="Arial" pitchFamily="34" charset="0"/>
              <a:cs typeface="Arial" pitchFamily="34" charset="0"/>
            </a:endParaRPr>
          </a:p>
          <a:p>
            <a:r>
              <a:rPr lang="en-GB" dirty="0" smtClean="0">
                <a:solidFill>
                  <a:schemeClr val="tx1"/>
                </a:solidFill>
                <a:effectLst>
                  <a:outerShdw blurRad="38100" dist="38100" dir="2700000" algn="tl">
                    <a:srgbClr val="000000">
                      <a:alpha val="43137"/>
                    </a:srgbClr>
                  </a:outerShdw>
                </a:effectLst>
                <a:latin typeface="Arial" pitchFamily="34" charset="0"/>
                <a:cs typeface="Arial" pitchFamily="34" charset="0"/>
              </a:rPr>
              <a:t>trial </a:t>
            </a:r>
            <a:r>
              <a:rPr lang="en-GB" dirty="0">
                <a:solidFill>
                  <a:schemeClr val="tx1"/>
                </a:solidFill>
                <a:effectLst>
                  <a:outerShdw blurRad="38100" dist="38100" dir="2700000" algn="tl">
                    <a:srgbClr val="000000">
                      <a:alpha val="43137"/>
                    </a:srgbClr>
                  </a:outerShdw>
                </a:effectLst>
                <a:latin typeface="Arial" pitchFamily="34" charset="0"/>
                <a:cs typeface="Arial" pitchFamily="34" charset="0"/>
              </a:rPr>
              <a:t>of aspirin/ steroids</a:t>
            </a:r>
          </a:p>
          <a:p>
            <a:pPr marL="609600" indent="-609600">
              <a:buFont typeface="Wingdings" pitchFamily="2" charset="2"/>
              <a:buNone/>
            </a:pPr>
            <a:endParaRPr lang="en-GB" dirty="0">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
        <p:nvSpPr>
          <p:cNvPr id="5" name="Rectangle 2"/>
          <p:cNvSpPr txBox="1">
            <a:spLocks noChangeArrowheads="1"/>
          </p:cNvSpPr>
          <p:nvPr/>
        </p:nvSpPr>
        <p:spPr>
          <a:xfrm>
            <a:off x="495300" y="134144"/>
            <a:ext cx="8153400" cy="990600"/>
          </a:xfrm>
          <a:prstGeom prst="rect">
            <a:avLst/>
          </a:prstGeom>
        </p:spPr>
        <p:txBody>
          <a:bodyPr vert="horz" anchor="ctr">
            <a:normAutofit fontScale="90000"/>
          </a:bodyPr>
          <a:lstStyle>
            <a:lvl1pPr algn="l" rtl="0" eaLnBrk="1" latinLnBrk="0" hangingPunct="1">
              <a:spcBef>
                <a:spcPct val="0"/>
              </a:spcBef>
              <a:buNone/>
              <a:defRPr kumimoji="0" sz="4400" kern="1200">
                <a:solidFill>
                  <a:schemeClr val="tx2"/>
                </a:solidFill>
                <a:latin typeface="+mj-lt"/>
                <a:ea typeface="+mj-ea"/>
                <a:cs typeface="+mj-cs"/>
              </a:defRPr>
            </a:lvl1pPr>
          </a:lstStyle>
          <a:p>
            <a:r>
              <a:rPr lang="en-GB" dirty="0" smtClean="0">
                <a:solidFill>
                  <a:schemeClr val="tx1"/>
                </a:solidFill>
                <a:effectLst>
                  <a:outerShdw blurRad="38100" dist="38100" dir="2700000" algn="tl">
                    <a:srgbClr val="000000">
                      <a:alpha val="43137"/>
                    </a:srgbClr>
                  </a:outerShdw>
                </a:effectLst>
                <a:latin typeface="Arial" pitchFamily="34" charset="0"/>
                <a:cs typeface="Arial" pitchFamily="34" charset="0"/>
              </a:rPr>
              <a:t>Stage 4: Laboratory investigations</a:t>
            </a:r>
            <a:endParaRPr lang="en-GB" dirty="0">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 xmlns:p14="http://schemas.microsoft.com/office/powerpoint/2010/main" val="2072415488"/>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AU" altLang="zh-CN" b="1" dirty="0">
                <a:solidFill>
                  <a:schemeClr val="tx1"/>
                </a:solidFill>
                <a:effectLst>
                  <a:outerShdw blurRad="38100" dist="38100" dir="2700000" algn="tl">
                    <a:srgbClr val="000000">
                      <a:alpha val="43137"/>
                    </a:srgbClr>
                  </a:outerShdw>
                </a:effectLst>
                <a:latin typeface="Arial" pitchFamily="34" charset="0"/>
                <a:ea typeface="宋体" pitchFamily="2" charset="-122"/>
                <a:cs typeface="Arial" pitchFamily="34" charset="0"/>
              </a:rPr>
              <a:t>COMMON C</a:t>
            </a:r>
            <a:r>
              <a:rPr lang="en-AU" b="1" dirty="0">
                <a:solidFill>
                  <a:schemeClr val="tx1"/>
                </a:solidFill>
                <a:effectLst>
                  <a:outerShdw blurRad="38100" dist="38100" dir="2700000" algn="tl">
                    <a:srgbClr val="000000">
                      <a:alpha val="43137"/>
                    </a:srgbClr>
                  </a:outerShdw>
                </a:effectLst>
                <a:latin typeface="Arial" pitchFamily="34" charset="0"/>
                <a:cs typeface="Arial" pitchFamily="34" charset="0"/>
              </a:rPr>
              <a:t>AUSES</a:t>
            </a:r>
            <a:r>
              <a:rPr lang="en-AU" altLang="zh-CN" b="1" dirty="0">
                <a:solidFill>
                  <a:schemeClr val="tx1"/>
                </a:solidFill>
                <a:effectLst>
                  <a:outerShdw blurRad="38100" dist="38100" dir="2700000" algn="tl">
                    <a:srgbClr val="000000">
                      <a:alpha val="43137"/>
                    </a:srgbClr>
                  </a:outerShdw>
                </a:effectLst>
                <a:latin typeface="Arial" pitchFamily="34" charset="0"/>
                <a:ea typeface="宋体" pitchFamily="2" charset="-122"/>
                <a:cs typeface="Arial" pitchFamily="34" charset="0"/>
              </a:rPr>
              <a:t> OF PUO</a:t>
            </a:r>
            <a:endParaRPr lang="en-AU" b="1" dirty="0">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graphicFrame>
        <p:nvGraphicFramePr>
          <p:cNvPr id="2" name="Chart 1"/>
          <p:cNvGraphicFramePr/>
          <p:nvPr>
            <p:extLst>
              <p:ext uri="{D42A27DB-BD31-4B8C-83A1-F6EECF244321}">
                <p14:modId xmlns="" xmlns:p14="http://schemas.microsoft.com/office/powerpoint/2010/main" val="2396783717"/>
              </p:ext>
            </p:extLst>
          </p:nvPr>
        </p:nvGraphicFramePr>
        <p:xfrm>
          <a:off x="467544" y="1397000"/>
          <a:ext cx="8136904" cy="520035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 xmlns:p14="http://schemas.microsoft.com/office/powerpoint/2010/main" val="100334418"/>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endParaRPr lang="en-MY"/>
          </a:p>
        </p:txBody>
      </p:sp>
      <p:pic>
        <p:nvPicPr>
          <p:cNvPr id="4" name="Picture 5" descr="Figure 1"/>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72007" y="89842"/>
            <a:ext cx="9002737" cy="6696744"/>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le 1"/>
          <p:cNvSpPr>
            <a:spLocks noGrp="1"/>
          </p:cNvSpPr>
          <p:nvPr>
            <p:ph type="title"/>
          </p:nvPr>
        </p:nvSpPr>
        <p:spPr>
          <a:xfrm>
            <a:off x="611560" y="548680"/>
            <a:ext cx="1872208" cy="1728192"/>
          </a:xfrm>
        </p:spPr>
        <p:txBody>
          <a:bodyPr>
            <a:noAutofit/>
          </a:bodyPr>
          <a:lstStyle/>
          <a:p>
            <a:r>
              <a:rPr lang="en-GB" sz="2400" b="1" dirty="0" smtClean="0"/>
              <a:t>Diagnosing Pyrexia of Unknown Origin</a:t>
            </a:r>
            <a:endParaRPr lang="en-MY" sz="2400" b="1" dirty="0"/>
          </a:p>
        </p:txBody>
      </p:sp>
    </p:spTree>
    <p:extLst>
      <p:ext uri="{BB962C8B-B14F-4D97-AF65-F5344CB8AC3E}">
        <p14:creationId xmlns="" xmlns:p14="http://schemas.microsoft.com/office/powerpoint/2010/main" val="338761961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Imaging Studies</a:t>
            </a:r>
            <a:endParaRPr lang="en-MY" dirty="0"/>
          </a:p>
        </p:txBody>
      </p:sp>
      <p:graphicFrame>
        <p:nvGraphicFramePr>
          <p:cNvPr id="3" name="Content Placeholder 2"/>
          <p:cNvGraphicFramePr>
            <a:graphicFrameLocks noGrp="1"/>
          </p:cNvGraphicFramePr>
          <p:nvPr>
            <p:ph sz="quarter" idx="1"/>
            <p:extLst>
              <p:ext uri="{D42A27DB-BD31-4B8C-83A1-F6EECF244321}">
                <p14:modId xmlns="" xmlns:p14="http://schemas.microsoft.com/office/powerpoint/2010/main" val="4247299948"/>
              </p:ext>
            </p:extLst>
          </p:nvPr>
        </p:nvGraphicFramePr>
        <p:xfrm>
          <a:off x="612648" y="1600200"/>
          <a:ext cx="8153400" cy="449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162216323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a:solidFill>
                  <a:schemeClr val="tx1"/>
                </a:solidFill>
                <a:latin typeface="Arial" pitchFamily="34" charset="0"/>
                <a:cs typeface="Arial" pitchFamily="34" charset="0"/>
              </a:rPr>
              <a:t>Diagnosis</a:t>
            </a:r>
          </a:p>
        </p:txBody>
      </p:sp>
      <p:sp>
        <p:nvSpPr>
          <p:cNvPr id="27651" name="Rectangle 3"/>
          <p:cNvSpPr>
            <a:spLocks noGrp="1" noChangeArrowheads="1"/>
          </p:cNvSpPr>
          <p:nvPr>
            <p:ph sz="quarter" idx="1"/>
          </p:nvPr>
        </p:nvSpPr>
        <p:spPr/>
        <p:txBody>
          <a:bodyPr/>
          <a:lstStyle/>
          <a:p>
            <a:pPr>
              <a:lnSpc>
                <a:spcPct val="90000"/>
              </a:lnSpc>
            </a:pPr>
            <a:r>
              <a:rPr lang="en-US" sz="2800">
                <a:latin typeface="Arial" pitchFamily="34" charset="0"/>
                <a:cs typeface="Arial" pitchFamily="34" charset="0"/>
              </a:rPr>
              <a:t>More invasive testing, such as LP or biopsy of bone marrow, liver, or lymph nodes, should be performed only when clinical suspicion shows that these tests are indicated or when the source of the fever remains unidentified after extensive evaluation. </a:t>
            </a:r>
          </a:p>
          <a:p>
            <a:pPr>
              <a:lnSpc>
                <a:spcPct val="90000"/>
              </a:lnSpc>
            </a:pPr>
            <a:r>
              <a:rPr lang="en-US" sz="2800">
                <a:latin typeface="Arial" pitchFamily="34" charset="0"/>
                <a:cs typeface="Arial" pitchFamily="34" charset="0"/>
              </a:rPr>
              <a:t>When the definitive diagnosis remains elusive and the complexity of the case increases, an infectious disease, rheumatology, or oncology consultation may be helpful.</a:t>
            </a:r>
          </a:p>
        </p:txBody>
      </p:sp>
    </p:spTree>
    <p:extLst>
      <p:ext uri="{BB962C8B-B14F-4D97-AF65-F5344CB8AC3E}">
        <p14:creationId xmlns="" xmlns:p14="http://schemas.microsoft.com/office/powerpoint/2010/main" val="347155840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sz="quarter" idx="1"/>
          </p:nvPr>
        </p:nvSpPr>
        <p:spPr/>
        <p:txBody>
          <a:bodyPr/>
          <a:lstStyle/>
          <a:p>
            <a:endParaRPr lang="en-IN"/>
          </a:p>
        </p:txBody>
      </p:sp>
      <p:sp>
        <p:nvSpPr>
          <p:cNvPr id="4" name="Rectangle 3"/>
          <p:cNvSpPr/>
          <p:nvPr/>
        </p:nvSpPr>
        <p:spPr>
          <a:xfrm>
            <a:off x="2589954" y="2967335"/>
            <a:ext cx="3964099"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THANKYOU!!</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 xmlns:p14="http://schemas.microsoft.com/office/powerpoint/2010/main" val="26899348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algn="ctr"/>
            <a:r>
              <a:rPr lang="en-US"/>
              <a:t>Causes of FUO</a:t>
            </a:r>
            <a:br>
              <a:rPr lang="en-US"/>
            </a:br>
            <a:r>
              <a:rPr lang="en-US" sz="1200"/>
              <a:t>(in India)</a:t>
            </a:r>
            <a:endParaRPr lang="en-US" sz="1400"/>
          </a:p>
        </p:txBody>
      </p:sp>
      <p:sp>
        <p:nvSpPr>
          <p:cNvPr id="62467" name="Rectangle 3"/>
          <p:cNvSpPr>
            <a:spLocks noGrp="1" noChangeArrowheads="1"/>
          </p:cNvSpPr>
          <p:nvPr>
            <p:ph type="body" sz="half" idx="1"/>
          </p:nvPr>
        </p:nvSpPr>
        <p:spPr>
          <a:xfrm>
            <a:off x="0" y="1905000"/>
            <a:ext cx="4038600" cy="4114800"/>
          </a:xfrm>
        </p:spPr>
        <p:txBody>
          <a:bodyPr/>
          <a:lstStyle/>
          <a:p>
            <a:r>
              <a:rPr lang="en-US" sz="2800" dirty="0"/>
              <a:t>Infectious 53%</a:t>
            </a:r>
          </a:p>
          <a:p>
            <a:pPr lvl="1"/>
            <a:r>
              <a:rPr lang="en-US" sz="2400" dirty="0"/>
              <a:t>#1: TB (45%)</a:t>
            </a:r>
          </a:p>
          <a:p>
            <a:r>
              <a:rPr lang="en-US" sz="2800" dirty="0"/>
              <a:t>Neoplasm: 17%</a:t>
            </a:r>
          </a:p>
          <a:p>
            <a:pPr lvl="1"/>
            <a:r>
              <a:rPr lang="en-US" sz="2400" dirty="0"/>
              <a:t>#1: NHL (47%)</a:t>
            </a:r>
          </a:p>
          <a:p>
            <a:r>
              <a:rPr lang="en-US" sz="2800" dirty="0"/>
              <a:t>Collagen </a:t>
            </a:r>
            <a:r>
              <a:rPr lang="en-US" sz="2800" dirty="0" err="1"/>
              <a:t>Vasc</a:t>
            </a:r>
            <a:r>
              <a:rPr lang="en-US" sz="2800" dirty="0"/>
              <a:t>.: 11%</a:t>
            </a:r>
          </a:p>
          <a:p>
            <a:pPr lvl="1"/>
            <a:r>
              <a:rPr lang="en-US" sz="2400" dirty="0"/>
              <a:t>#1 SLE: 45%</a:t>
            </a:r>
          </a:p>
          <a:p>
            <a:r>
              <a:rPr lang="en-US" sz="2800" dirty="0"/>
              <a:t>Miscellaneous: 5%</a:t>
            </a:r>
          </a:p>
          <a:p>
            <a:r>
              <a:rPr lang="en-US" sz="2800" dirty="0"/>
              <a:t>Undiagnosed: 14%</a:t>
            </a:r>
          </a:p>
          <a:p>
            <a:endParaRPr lang="en-US" sz="2800" dirty="0"/>
          </a:p>
          <a:p>
            <a:endParaRPr lang="en-US" sz="2800" dirty="0"/>
          </a:p>
          <a:p>
            <a:pPr lvl="1"/>
            <a:endParaRPr lang="en-US" sz="2400" dirty="0"/>
          </a:p>
        </p:txBody>
      </p:sp>
      <p:sp>
        <p:nvSpPr>
          <p:cNvPr id="62469" name="Text Box 5"/>
          <p:cNvSpPr txBox="1">
            <a:spLocks noChangeArrowheads="1"/>
          </p:cNvSpPr>
          <p:nvPr/>
        </p:nvSpPr>
        <p:spPr bwMode="auto">
          <a:xfrm>
            <a:off x="0" y="6583363"/>
            <a:ext cx="4451350"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200"/>
              <a:t>Kejariwal D et al. </a:t>
            </a:r>
            <a:r>
              <a:rPr lang="en-US" sz="1200" i="1"/>
              <a:t>J Postgrad Med</a:t>
            </a:r>
            <a:r>
              <a:rPr lang="en-US" sz="1200"/>
              <a:t>. 2001 Apr-Jun; 47(2): 104-7. </a:t>
            </a:r>
          </a:p>
        </p:txBody>
      </p:sp>
      <p:sp>
        <p:nvSpPr>
          <p:cNvPr id="62470" name="Text Box 6"/>
          <p:cNvSpPr txBox="1">
            <a:spLocks noChangeArrowheads="1"/>
          </p:cNvSpPr>
          <p:nvPr/>
        </p:nvSpPr>
        <p:spPr bwMode="auto">
          <a:xfrm>
            <a:off x="60325" y="6356350"/>
            <a:ext cx="18415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l"/>
            <a:endParaRPr lang="en-US"/>
          </a:p>
        </p:txBody>
      </p:sp>
      <p:sp>
        <p:nvSpPr>
          <p:cNvPr id="62471" name="Text Box 7"/>
          <p:cNvSpPr txBox="1">
            <a:spLocks noChangeArrowheads="1"/>
          </p:cNvSpPr>
          <p:nvPr/>
        </p:nvSpPr>
        <p:spPr bwMode="auto">
          <a:xfrm>
            <a:off x="212725" y="6508750"/>
            <a:ext cx="18415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l"/>
            <a:endParaRPr lang="en-US"/>
          </a:p>
        </p:txBody>
      </p:sp>
      <p:sp>
        <p:nvSpPr>
          <p:cNvPr id="62472" name="Text Box 8"/>
          <p:cNvSpPr txBox="1">
            <a:spLocks noChangeArrowheads="1"/>
          </p:cNvSpPr>
          <p:nvPr/>
        </p:nvSpPr>
        <p:spPr bwMode="auto">
          <a:xfrm>
            <a:off x="365125" y="6661150"/>
            <a:ext cx="18415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l"/>
            <a:endParaRPr lang="en-US"/>
          </a:p>
        </p:txBody>
      </p:sp>
      <p:sp>
        <p:nvSpPr>
          <p:cNvPr id="62473" name="Text Box 9"/>
          <p:cNvSpPr txBox="1">
            <a:spLocks noChangeArrowheads="1"/>
          </p:cNvSpPr>
          <p:nvPr/>
        </p:nvSpPr>
        <p:spPr bwMode="auto">
          <a:xfrm>
            <a:off x="517525" y="6813550"/>
            <a:ext cx="18415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l"/>
            <a:endParaRPr lang="en-US"/>
          </a:p>
        </p:txBody>
      </p:sp>
      <p:graphicFrame>
        <p:nvGraphicFramePr>
          <p:cNvPr id="62479" name="Object 15"/>
          <p:cNvGraphicFramePr>
            <a:graphicFrameLocks noGrp="1" noChangeAspect="1"/>
          </p:cNvGraphicFramePr>
          <p:nvPr>
            <p:ph sz="half" idx="2"/>
          </p:nvPr>
        </p:nvGraphicFramePr>
        <p:xfrm>
          <a:off x="2438400" y="1219200"/>
          <a:ext cx="8458200" cy="5446713"/>
        </p:xfrm>
        <a:graphic>
          <a:graphicData uri="http://schemas.openxmlformats.org/presentationml/2006/ole">
            <p:oleObj spid="_x0000_s3080" name="Chart" r:id="rId4" imgW="4705470" imgH="3028818" progId="Excel.Sheet.8">
              <p:embed/>
            </p:oleObj>
          </a:graphicData>
        </a:graphic>
      </p:graphicFrame>
    </p:spTree>
    <p:extLst>
      <p:ext uri="{BB962C8B-B14F-4D97-AF65-F5344CB8AC3E}">
        <p14:creationId xmlns="" xmlns:p14="http://schemas.microsoft.com/office/powerpoint/2010/main" val="7980706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AU" altLang="zh-CN" b="1" dirty="0">
                <a:solidFill>
                  <a:schemeClr val="tx1"/>
                </a:solidFill>
                <a:effectLst>
                  <a:outerShdw blurRad="38100" dist="38100" dir="2700000" algn="tl">
                    <a:srgbClr val="000000">
                      <a:alpha val="43137"/>
                    </a:srgbClr>
                  </a:outerShdw>
                </a:effectLst>
                <a:latin typeface="Arial" pitchFamily="34" charset="0"/>
                <a:ea typeface="宋体" pitchFamily="2" charset="-122"/>
                <a:cs typeface="Arial" pitchFamily="34" charset="0"/>
              </a:rPr>
              <a:t>Classic PUO</a:t>
            </a:r>
            <a:endParaRPr lang="en-US" b="1" dirty="0">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
        <p:nvSpPr>
          <p:cNvPr id="24579" name="Rectangle 3"/>
          <p:cNvSpPr>
            <a:spLocks noGrp="1" noChangeArrowheads="1"/>
          </p:cNvSpPr>
          <p:nvPr>
            <p:ph sz="quarter" idx="1"/>
          </p:nvPr>
        </p:nvSpPr>
        <p:spPr/>
        <p:txBody>
          <a:bodyPr>
            <a:normAutofit/>
          </a:bodyPr>
          <a:lstStyle/>
          <a:p>
            <a:pPr marL="0" indent="0">
              <a:buFont typeface="Wingdings" pitchFamily="2" charset="2"/>
              <a:buNone/>
            </a:pPr>
            <a:r>
              <a:rPr lang="en-US" altLang="zh-CN" sz="2800" dirty="0">
                <a:solidFill>
                  <a:schemeClr val="tx1"/>
                </a:solidFill>
                <a:effectLst>
                  <a:outerShdw blurRad="38100" dist="38100" dir="2700000" algn="tl">
                    <a:srgbClr val="000000">
                      <a:alpha val="43137"/>
                    </a:srgbClr>
                  </a:outerShdw>
                </a:effectLst>
                <a:latin typeface="Arial" pitchFamily="34" charset="0"/>
                <a:ea typeface="宋体" pitchFamily="2" charset="-122"/>
                <a:cs typeface="Arial" pitchFamily="34" charset="0"/>
              </a:rPr>
              <a:t>3 common etiologies which account for the</a:t>
            </a:r>
          </a:p>
          <a:p>
            <a:pPr marL="0" indent="0">
              <a:buFont typeface="Wingdings" pitchFamily="2" charset="2"/>
              <a:buNone/>
            </a:pPr>
            <a:r>
              <a:rPr lang="en-US" altLang="zh-CN" sz="2800" dirty="0">
                <a:solidFill>
                  <a:schemeClr val="tx1"/>
                </a:solidFill>
                <a:effectLst>
                  <a:outerShdw blurRad="38100" dist="38100" dir="2700000" algn="tl">
                    <a:srgbClr val="000000">
                      <a:alpha val="43137"/>
                    </a:srgbClr>
                  </a:outerShdw>
                </a:effectLst>
                <a:latin typeface="Arial" pitchFamily="34" charset="0"/>
                <a:ea typeface="宋体" pitchFamily="2" charset="-122"/>
                <a:cs typeface="Arial" pitchFamily="34" charset="0"/>
              </a:rPr>
              <a:t>majority of classic PUO:</a:t>
            </a:r>
          </a:p>
          <a:p>
            <a:pPr marL="0" indent="0"/>
            <a:r>
              <a:rPr lang="en-US" altLang="zh-CN" sz="2800" dirty="0">
                <a:solidFill>
                  <a:schemeClr val="tx1"/>
                </a:solidFill>
                <a:effectLst>
                  <a:outerShdw blurRad="38100" dist="38100" dir="2700000" algn="tl">
                    <a:srgbClr val="000000">
                      <a:alpha val="43137"/>
                    </a:srgbClr>
                  </a:outerShdw>
                </a:effectLst>
                <a:latin typeface="Arial" pitchFamily="34" charset="0"/>
                <a:ea typeface="宋体" pitchFamily="2" charset="-122"/>
                <a:cs typeface="Arial" pitchFamily="34" charset="0"/>
              </a:rPr>
              <a:t>Infections</a:t>
            </a:r>
          </a:p>
          <a:p>
            <a:pPr marL="0" indent="0"/>
            <a:r>
              <a:rPr lang="en-US" altLang="zh-CN" sz="2800" dirty="0">
                <a:solidFill>
                  <a:schemeClr val="tx1"/>
                </a:solidFill>
                <a:effectLst>
                  <a:outerShdw blurRad="38100" dist="38100" dir="2700000" algn="tl">
                    <a:srgbClr val="000000">
                      <a:alpha val="43137"/>
                    </a:srgbClr>
                  </a:outerShdw>
                </a:effectLst>
                <a:latin typeface="Arial" pitchFamily="34" charset="0"/>
                <a:ea typeface="宋体" pitchFamily="2" charset="-122"/>
                <a:cs typeface="Arial" pitchFamily="34" charset="0"/>
              </a:rPr>
              <a:t>Malignancies</a:t>
            </a:r>
          </a:p>
          <a:p>
            <a:pPr marL="0" indent="0"/>
            <a:r>
              <a:rPr lang="en-US" altLang="zh-CN" sz="2800" dirty="0">
                <a:solidFill>
                  <a:schemeClr val="tx1"/>
                </a:solidFill>
                <a:effectLst>
                  <a:outerShdw blurRad="38100" dist="38100" dir="2700000" algn="tl">
                    <a:srgbClr val="000000">
                      <a:alpha val="43137"/>
                    </a:srgbClr>
                  </a:outerShdw>
                </a:effectLst>
                <a:latin typeface="Arial" pitchFamily="34" charset="0"/>
                <a:ea typeface="宋体" pitchFamily="2" charset="-122"/>
                <a:cs typeface="Arial" pitchFamily="34" charset="0"/>
              </a:rPr>
              <a:t>Collagen Vascular Disease</a:t>
            </a:r>
          </a:p>
          <a:p>
            <a:pPr marL="0" indent="0">
              <a:buFont typeface="Wingdings" pitchFamily="2" charset="2"/>
              <a:buNone/>
            </a:pPr>
            <a:endParaRPr lang="en-US" altLang="zh-CN" sz="2800" dirty="0">
              <a:solidFill>
                <a:schemeClr val="tx1"/>
              </a:solidFill>
              <a:effectLst>
                <a:outerShdw blurRad="38100" dist="38100" dir="2700000" algn="tl">
                  <a:srgbClr val="000000">
                    <a:alpha val="43137"/>
                  </a:srgbClr>
                </a:outerShdw>
              </a:effectLst>
              <a:latin typeface="Arial" pitchFamily="34" charset="0"/>
              <a:ea typeface="宋体" pitchFamily="2" charset="-122"/>
              <a:cs typeface="Arial" pitchFamily="34" charset="0"/>
            </a:endParaRPr>
          </a:p>
          <a:p>
            <a:pPr marL="0" indent="0">
              <a:buFont typeface="Wingdings" pitchFamily="2" charset="2"/>
              <a:buNone/>
            </a:pPr>
            <a:r>
              <a:rPr lang="en-US" altLang="zh-CN" sz="2800" dirty="0">
                <a:solidFill>
                  <a:schemeClr val="tx1"/>
                </a:solidFill>
                <a:effectLst>
                  <a:outerShdw blurRad="38100" dist="38100" dir="2700000" algn="tl">
                    <a:srgbClr val="000000">
                      <a:alpha val="43137"/>
                    </a:srgbClr>
                  </a:outerShdw>
                </a:effectLst>
                <a:latin typeface="Arial" pitchFamily="34" charset="0"/>
                <a:ea typeface="宋体" pitchFamily="2" charset="-122"/>
                <a:cs typeface="Arial" pitchFamily="34" charset="0"/>
              </a:rPr>
              <a:t>Others/Miscellaneous which includes drug-induced fever. </a:t>
            </a:r>
          </a:p>
          <a:p>
            <a:pPr marL="0" indent="0">
              <a:buFontTx/>
              <a:buAutoNum type="arabicPeriod"/>
            </a:pPr>
            <a:endParaRPr lang="en-US" sz="2400" dirty="0">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 xmlns:p14="http://schemas.microsoft.com/office/powerpoint/2010/main" val="31766432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AU" altLang="zh-CN" b="1" dirty="0">
                <a:solidFill>
                  <a:schemeClr val="tx1"/>
                </a:solidFill>
                <a:effectLst>
                  <a:outerShdw blurRad="38100" dist="38100" dir="2700000" algn="tl">
                    <a:srgbClr val="000000">
                      <a:alpha val="43137"/>
                    </a:srgbClr>
                  </a:outerShdw>
                </a:effectLst>
                <a:latin typeface="Arial" pitchFamily="34" charset="0"/>
                <a:ea typeface="宋体" pitchFamily="2" charset="-122"/>
                <a:cs typeface="Arial" pitchFamily="34" charset="0"/>
              </a:rPr>
              <a:t>Infections</a:t>
            </a:r>
            <a:endParaRPr lang="en-AU" b="1" dirty="0">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
        <p:nvSpPr>
          <p:cNvPr id="10243" name="Rectangle 3"/>
          <p:cNvSpPr>
            <a:spLocks noGrp="1" noChangeArrowheads="1"/>
          </p:cNvSpPr>
          <p:nvPr>
            <p:ph sz="quarter" idx="1"/>
          </p:nvPr>
        </p:nvSpPr>
        <p:spPr>
          <a:xfrm>
            <a:off x="612648" y="1600200"/>
            <a:ext cx="8245632" cy="5257800"/>
          </a:xfrm>
        </p:spPr>
        <p:txBody>
          <a:bodyPr>
            <a:normAutofit/>
          </a:bodyPr>
          <a:lstStyle/>
          <a:p>
            <a:r>
              <a:rPr lang="en-AU" altLang="zh-CN" sz="2800" dirty="0">
                <a:solidFill>
                  <a:schemeClr val="tx1"/>
                </a:solidFill>
                <a:effectLst>
                  <a:outerShdw blurRad="38100" dist="38100" dir="2700000" algn="tl">
                    <a:srgbClr val="000000">
                      <a:alpha val="43137"/>
                    </a:srgbClr>
                  </a:outerShdw>
                </a:effectLst>
                <a:latin typeface="Arial" pitchFamily="34" charset="0"/>
                <a:ea typeface="宋体" pitchFamily="2" charset="-122"/>
                <a:cs typeface="Arial" pitchFamily="34" charset="0"/>
              </a:rPr>
              <a:t>Bacterial: abscesses, TB, complicated UTI, endocarditis, osteomyelitis, sinusitis</a:t>
            </a:r>
            <a:r>
              <a:rPr lang="en-AU" altLang="zh-CN" sz="2800" dirty="0" smtClean="0">
                <a:solidFill>
                  <a:schemeClr val="tx1"/>
                </a:solidFill>
                <a:effectLst>
                  <a:outerShdw blurRad="38100" dist="38100" dir="2700000" algn="tl">
                    <a:srgbClr val="000000">
                      <a:alpha val="43137"/>
                    </a:srgbClr>
                  </a:outerShdw>
                </a:effectLst>
                <a:latin typeface="Arial" pitchFamily="34" charset="0"/>
                <a:ea typeface="宋体" pitchFamily="2" charset="-122"/>
                <a:cs typeface="Arial" pitchFamily="34" charset="0"/>
              </a:rPr>
              <a:t>, Lyme disease,  </a:t>
            </a:r>
            <a:r>
              <a:rPr lang="en-AU" altLang="zh-CN" sz="2800" dirty="0" err="1" smtClean="0">
                <a:solidFill>
                  <a:schemeClr val="tx1"/>
                </a:solidFill>
                <a:effectLst>
                  <a:outerShdw blurRad="38100" dist="38100" dir="2700000" algn="tl">
                    <a:srgbClr val="000000">
                      <a:alpha val="43137"/>
                    </a:srgbClr>
                  </a:outerShdw>
                </a:effectLst>
                <a:latin typeface="Arial" pitchFamily="34" charset="0"/>
                <a:ea typeface="宋体" pitchFamily="2" charset="-122"/>
                <a:cs typeface="Arial" pitchFamily="34" charset="0"/>
              </a:rPr>
              <a:t>prostatitis</a:t>
            </a:r>
            <a:r>
              <a:rPr lang="en-AU" altLang="zh-CN" sz="2800" dirty="0" smtClean="0">
                <a:solidFill>
                  <a:schemeClr val="tx1"/>
                </a:solidFill>
                <a:effectLst>
                  <a:outerShdw blurRad="38100" dist="38100" dir="2700000" algn="tl">
                    <a:srgbClr val="000000">
                      <a:alpha val="43137"/>
                    </a:srgbClr>
                  </a:outerShdw>
                </a:effectLst>
                <a:latin typeface="Arial" pitchFamily="34" charset="0"/>
                <a:ea typeface="宋体" pitchFamily="2" charset="-122"/>
                <a:cs typeface="Arial" pitchFamily="34" charset="0"/>
              </a:rPr>
              <a:t>, </a:t>
            </a:r>
            <a:r>
              <a:rPr lang="en-AU" altLang="zh-CN" sz="2800" dirty="0" err="1">
                <a:solidFill>
                  <a:schemeClr val="tx1"/>
                </a:solidFill>
                <a:effectLst>
                  <a:outerShdw blurRad="38100" dist="38100" dir="2700000" algn="tl">
                    <a:srgbClr val="000000">
                      <a:alpha val="43137"/>
                    </a:srgbClr>
                  </a:outerShdw>
                </a:effectLst>
                <a:latin typeface="Arial" pitchFamily="34" charset="0"/>
                <a:ea typeface="宋体" pitchFamily="2" charset="-122"/>
                <a:cs typeface="Arial" pitchFamily="34" charset="0"/>
              </a:rPr>
              <a:t>cholecystitis</a:t>
            </a:r>
            <a:r>
              <a:rPr lang="en-AU" altLang="zh-CN" sz="2800" dirty="0">
                <a:solidFill>
                  <a:schemeClr val="tx1"/>
                </a:solidFill>
                <a:effectLst>
                  <a:outerShdw blurRad="38100" dist="38100" dir="2700000" algn="tl">
                    <a:srgbClr val="000000">
                      <a:alpha val="43137"/>
                    </a:srgbClr>
                  </a:outerShdw>
                </a:effectLst>
                <a:latin typeface="Arial" pitchFamily="34" charset="0"/>
                <a:ea typeface="宋体" pitchFamily="2" charset="-122"/>
                <a:cs typeface="Arial" pitchFamily="34" charset="0"/>
              </a:rPr>
              <a:t>, </a:t>
            </a:r>
            <a:r>
              <a:rPr lang="en-AU" altLang="zh-CN" sz="2800" dirty="0" err="1" smtClean="0">
                <a:solidFill>
                  <a:schemeClr val="tx1"/>
                </a:solidFill>
                <a:effectLst>
                  <a:outerShdw blurRad="38100" dist="38100" dir="2700000" algn="tl">
                    <a:srgbClr val="000000">
                      <a:alpha val="43137"/>
                    </a:srgbClr>
                  </a:outerShdw>
                </a:effectLst>
                <a:latin typeface="Arial" pitchFamily="34" charset="0"/>
                <a:ea typeface="宋体" pitchFamily="2" charset="-122"/>
                <a:cs typeface="Arial" pitchFamily="34" charset="0"/>
              </a:rPr>
              <a:t>empyema</a:t>
            </a:r>
            <a:r>
              <a:rPr lang="en-AU" altLang="zh-CN" sz="2800" dirty="0" smtClean="0">
                <a:solidFill>
                  <a:schemeClr val="tx1"/>
                </a:solidFill>
                <a:effectLst>
                  <a:outerShdw blurRad="38100" dist="38100" dir="2700000" algn="tl">
                    <a:srgbClr val="000000">
                      <a:alpha val="43137"/>
                    </a:srgbClr>
                  </a:outerShdw>
                </a:effectLst>
                <a:latin typeface="Arial" pitchFamily="34" charset="0"/>
                <a:ea typeface="宋体" pitchFamily="2" charset="-122"/>
                <a:cs typeface="Arial" pitchFamily="34" charset="0"/>
              </a:rPr>
              <a:t>, bill-</a:t>
            </a:r>
            <a:r>
              <a:rPr lang="en-AU" altLang="zh-CN" sz="2800" dirty="0" err="1" smtClean="0">
                <a:solidFill>
                  <a:schemeClr val="tx1"/>
                </a:solidFill>
                <a:effectLst>
                  <a:outerShdw blurRad="38100" dist="38100" dir="2700000" algn="tl">
                    <a:srgbClr val="000000">
                      <a:alpha val="43137"/>
                    </a:srgbClr>
                  </a:outerShdw>
                </a:effectLst>
                <a:latin typeface="Arial" pitchFamily="34" charset="0"/>
                <a:ea typeface="宋体" pitchFamily="2" charset="-122"/>
                <a:cs typeface="Arial" pitchFamily="34" charset="0"/>
              </a:rPr>
              <a:t>ary</a:t>
            </a:r>
            <a:r>
              <a:rPr lang="en-AU" altLang="zh-CN" sz="2800" dirty="0" smtClean="0">
                <a:solidFill>
                  <a:schemeClr val="tx1"/>
                </a:solidFill>
                <a:effectLst>
                  <a:outerShdw blurRad="38100" dist="38100" dir="2700000" algn="tl">
                    <a:srgbClr val="000000">
                      <a:alpha val="43137"/>
                    </a:srgbClr>
                  </a:outerShdw>
                </a:effectLst>
                <a:latin typeface="Arial" pitchFamily="34" charset="0"/>
                <a:ea typeface="宋体" pitchFamily="2" charset="-122"/>
                <a:cs typeface="Arial" pitchFamily="34" charset="0"/>
              </a:rPr>
              <a:t> tract       infection</a:t>
            </a:r>
            <a:r>
              <a:rPr lang="en-AU" altLang="zh-CN" sz="2800" dirty="0">
                <a:solidFill>
                  <a:schemeClr val="tx1"/>
                </a:solidFill>
                <a:effectLst>
                  <a:outerShdw blurRad="38100" dist="38100" dir="2700000" algn="tl">
                    <a:srgbClr val="000000">
                      <a:alpha val="43137"/>
                    </a:srgbClr>
                  </a:outerShdw>
                </a:effectLst>
                <a:latin typeface="Arial" pitchFamily="34" charset="0"/>
                <a:ea typeface="宋体" pitchFamily="2" charset="-122"/>
                <a:cs typeface="Arial" pitchFamily="34" charset="0"/>
              </a:rPr>
              <a:t>, brucellosis, typhoid, leptospirosis, Q fever, </a:t>
            </a:r>
            <a:r>
              <a:rPr lang="en-AU" altLang="zh-CN" sz="2800" dirty="0" err="1">
                <a:solidFill>
                  <a:schemeClr val="tx1"/>
                </a:solidFill>
                <a:effectLst>
                  <a:outerShdw blurRad="38100" dist="38100" dir="2700000" algn="tl">
                    <a:srgbClr val="000000">
                      <a:alpha val="43137"/>
                    </a:srgbClr>
                  </a:outerShdw>
                </a:effectLst>
                <a:latin typeface="Arial" pitchFamily="34" charset="0"/>
                <a:ea typeface="宋体" pitchFamily="2" charset="-122"/>
                <a:cs typeface="Arial" pitchFamily="34" charset="0"/>
              </a:rPr>
              <a:t>borreliosis</a:t>
            </a:r>
            <a:r>
              <a:rPr lang="en-AU" altLang="zh-CN" sz="2800" dirty="0">
                <a:solidFill>
                  <a:schemeClr val="tx1"/>
                </a:solidFill>
                <a:effectLst>
                  <a:outerShdw blurRad="38100" dist="38100" dir="2700000" algn="tl">
                    <a:srgbClr val="000000">
                      <a:alpha val="43137"/>
                    </a:srgbClr>
                  </a:outerShdw>
                </a:effectLst>
                <a:latin typeface="Arial" pitchFamily="34" charset="0"/>
                <a:ea typeface="宋体" pitchFamily="2" charset="-122"/>
                <a:cs typeface="Arial" pitchFamily="34" charset="0"/>
              </a:rPr>
              <a:t>, etc.</a:t>
            </a:r>
            <a:endParaRPr lang="en-AU" sz="2800" dirty="0">
              <a:solidFill>
                <a:schemeClr val="tx1"/>
              </a:solidFill>
              <a:effectLst>
                <a:outerShdw blurRad="38100" dist="38100" dir="2700000" algn="tl">
                  <a:srgbClr val="000000">
                    <a:alpha val="43137"/>
                  </a:srgbClr>
                </a:outerShdw>
              </a:effectLst>
              <a:latin typeface="Arial" pitchFamily="34" charset="0"/>
              <a:cs typeface="Arial" pitchFamily="34" charset="0"/>
            </a:endParaRPr>
          </a:p>
          <a:p>
            <a:r>
              <a:rPr lang="en-AU" sz="2800" dirty="0">
                <a:solidFill>
                  <a:schemeClr val="tx1"/>
                </a:solidFill>
                <a:effectLst>
                  <a:outerShdw blurRad="38100" dist="38100" dir="2700000" algn="tl">
                    <a:srgbClr val="000000">
                      <a:alpha val="43137"/>
                    </a:srgbClr>
                  </a:outerShdw>
                </a:effectLst>
                <a:latin typeface="Arial" pitchFamily="34" charset="0"/>
                <a:cs typeface="Arial" pitchFamily="34" charset="0"/>
              </a:rPr>
              <a:t>Parasite: Malaria,</a:t>
            </a:r>
            <a:r>
              <a:rPr lang="en-AU" altLang="zh-CN" sz="2800" dirty="0">
                <a:solidFill>
                  <a:schemeClr val="tx1"/>
                </a:solidFill>
                <a:effectLst>
                  <a:outerShdw blurRad="38100" dist="38100" dir="2700000" algn="tl">
                    <a:srgbClr val="000000">
                      <a:alpha val="43137"/>
                    </a:srgbClr>
                  </a:outerShdw>
                </a:effectLst>
                <a:latin typeface="Arial" pitchFamily="34" charset="0"/>
                <a:ea typeface="宋体" pitchFamily="2" charset="-122"/>
                <a:cs typeface="Arial" pitchFamily="34" charset="0"/>
              </a:rPr>
              <a:t> </a:t>
            </a:r>
            <a:r>
              <a:rPr lang="en-AU" altLang="zh-CN" sz="2800" dirty="0" err="1">
                <a:solidFill>
                  <a:schemeClr val="tx1"/>
                </a:solidFill>
                <a:effectLst>
                  <a:outerShdw blurRad="38100" dist="38100" dir="2700000" algn="tl">
                    <a:srgbClr val="000000">
                      <a:alpha val="43137"/>
                    </a:srgbClr>
                  </a:outerShdw>
                </a:effectLst>
                <a:latin typeface="Arial" pitchFamily="34" charset="0"/>
                <a:ea typeface="宋体" pitchFamily="2" charset="-122"/>
                <a:cs typeface="Arial" pitchFamily="34" charset="0"/>
              </a:rPr>
              <a:t>toxoplamosis</a:t>
            </a:r>
            <a:r>
              <a:rPr lang="en-AU" altLang="zh-CN" sz="2800" dirty="0">
                <a:solidFill>
                  <a:schemeClr val="tx1"/>
                </a:solidFill>
                <a:effectLst>
                  <a:outerShdw blurRad="38100" dist="38100" dir="2700000" algn="tl">
                    <a:srgbClr val="000000">
                      <a:alpha val="43137"/>
                    </a:srgbClr>
                  </a:outerShdw>
                </a:effectLst>
                <a:latin typeface="Arial" pitchFamily="34" charset="0"/>
                <a:ea typeface="宋体" pitchFamily="2" charset="-122"/>
                <a:cs typeface="Arial" pitchFamily="34" charset="0"/>
              </a:rPr>
              <a:t>, </a:t>
            </a:r>
            <a:r>
              <a:rPr lang="en-AU" altLang="zh-CN" sz="2800" dirty="0" err="1">
                <a:solidFill>
                  <a:schemeClr val="tx1"/>
                </a:solidFill>
                <a:effectLst>
                  <a:outerShdw blurRad="38100" dist="38100" dir="2700000" algn="tl">
                    <a:srgbClr val="000000">
                      <a:alpha val="43137"/>
                    </a:srgbClr>
                  </a:outerShdw>
                </a:effectLst>
                <a:latin typeface="Arial" pitchFamily="34" charset="0"/>
                <a:ea typeface="宋体" pitchFamily="2" charset="-122"/>
                <a:cs typeface="Arial" pitchFamily="34" charset="0"/>
              </a:rPr>
              <a:t>leishmaniasis</a:t>
            </a:r>
            <a:r>
              <a:rPr lang="en-AU" altLang="zh-CN" sz="2800" dirty="0">
                <a:solidFill>
                  <a:schemeClr val="tx1"/>
                </a:solidFill>
                <a:effectLst>
                  <a:outerShdw blurRad="38100" dist="38100" dir="2700000" algn="tl">
                    <a:srgbClr val="000000">
                      <a:alpha val="43137"/>
                    </a:srgbClr>
                  </a:outerShdw>
                </a:effectLst>
                <a:latin typeface="Arial" pitchFamily="34" charset="0"/>
                <a:ea typeface="宋体" pitchFamily="2" charset="-122"/>
                <a:cs typeface="Arial" pitchFamily="34" charset="0"/>
              </a:rPr>
              <a:t>, etc.</a:t>
            </a:r>
            <a:r>
              <a:rPr lang="en-AU" sz="2800" dirty="0">
                <a:solidFill>
                  <a:schemeClr val="tx1"/>
                </a:solidFill>
                <a:effectLst>
                  <a:outerShdw blurRad="38100" dist="38100" dir="2700000" algn="tl">
                    <a:srgbClr val="000000">
                      <a:alpha val="43137"/>
                    </a:srgbClr>
                  </a:outerShdw>
                </a:effectLst>
                <a:latin typeface="Arial" pitchFamily="34" charset="0"/>
                <a:cs typeface="Arial" pitchFamily="34" charset="0"/>
              </a:rPr>
              <a:t>  </a:t>
            </a:r>
          </a:p>
          <a:p>
            <a:r>
              <a:rPr lang="en-AU" sz="2800" dirty="0">
                <a:solidFill>
                  <a:schemeClr val="tx1"/>
                </a:solidFill>
                <a:effectLst>
                  <a:outerShdw blurRad="38100" dist="38100" dir="2700000" algn="tl">
                    <a:srgbClr val="000000">
                      <a:alpha val="43137"/>
                    </a:srgbClr>
                  </a:outerShdw>
                </a:effectLst>
                <a:latin typeface="Arial" pitchFamily="34" charset="0"/>
                <a:cs typeface="Arial" pitchFamily="34" charset="0"/>
              </a:rPr>
              <a:t>Fung</a:t>
            </a:r>
            <a:r>
              <a:rPr lang="en-AU" altLang="zh-CN" sz="2800" dirty="0">
                <a:solidFill>
                  <a:schemeClr val="tx1"/>
                </a:solidFill>
                <a:effectLst>
                  <a:outerShdw blurRad="38100" dist="38100" dir="2700000" algn="tl">
                    <a:srgbClr val="000000">
                      <a:alpha val="43137"/>
                    </a:srgbClr>
                  </a:outerShdw>
                </a:effectLst>
                <a:latin typeface="Arial" pitchFamily="34" charset="0"/>
                <a:ea typeface="宋体" pitchFamily="2" charset="-122"/>
                <a:cs typeface="Arial" pitchFamily="34" charset="0"/>
              </a:rPr>
              <a:t>al: </a:t>
            </a:r>
            <a:r>
              <a:rPr lang="en-AU" altLang="zh-CN" sz="2800" dirty="0" err="1">
                <a:solidFill>
                  <a:schemeClr val="tx1"/>
                </a:solidFill>
                <a:effectLst>
                  <a:outerShdw blurRad="38100" dist="38100" dir="2700000" algn="tl">
                    <a:srgbClr val="000000">
                      <a:alpha val="43137"/>
                    </a:srgbClr>
                  </a:outerShdw>
                </a:effectLst>
                <a:latin typeface="Arial" pitchFamily="34" charset="0"/>
                <a:ea typeface="宋体" pitchFamily="2" charset="-122"/>
                <a:cs typeface="Arial" pitchFamily="34" charset="0"/>
              </a:rPr>
              <a:t>histoplasmosis</a:t>
            </a:r>
            <a:r>
              <a:rPr lang="en-AU" altLang="zh-CN" sz="2800" dirty="0">
                <a:solidFill>
                  <a:schemeClr val="tx1"/>
                </a:solidFill>
                <a:effectLst>
                  <a:outerShdw blurRad="38100" dist="38100" dir="2700000" algn="tl">
                    <a:srgbClr val="000000">
                      <a:alpha val="43137"/>
                    </a:srgbClr>
                  </a:outerShdw>
                </a:effectLst>
                <a:latin typeface="Arial" pitchFamily="34" charset="0"/>
                <a:ea typeface="宋体" pitchFamily="2" charset="-122"/>
                <a:cs typeface="Arial" pitchFamily="34" charset="0"/>
              </a:rPr>
              <a:t>, etc.</a:t>
            </a:r>
            <a:endParaRPr lang="en-AU" sz="2800" dirty="0">
              <a:solidFill>
                <a:schemeClr val="tx1"/>
              </a:solidFill>
              <a:effectLst>
                <a:outerShdw blurRad="38100" dist="38100" dir="2700000" algn="tl">
                  <a:srgbClr val="000000">
                    <a:alpha val="43137"/>
                  </a:srgbClr>
                </a:outerShdw>
              </a:effectLst>
              <a:latin typeface="Arial" pitchFamily="34" charset="0"/>
              <a:cs typeface="Arial" pitchFamily="34" charset="0"/>
            </a:endParaRPr>
          </a:p>
          <a:p>
            <a:r>
              <a:rPr lang="en-AU" altLang="zh-CN" sz="2800" dirty="0">
                <a:solidFill>
                  <a:schemeClr val="tx1"/>
                </a:solidFill>
                <a:effectLst>
                  <a:outerShdw blurRad="38100" dist="38100" dir="2700000" algn="tl">
                    <a:srgbClr val="000000">
                      <a:alpha val="43137"/>
                    </a:srgbClr>
                  </a:outerShdw>
                </a:effectLst>
                <a:latin typeface="Arial" pitchFamily="34" charset="0"/>
                <a:ea typeface="宋体" pitchFamily="2" charset="-122"/>
                <a:cs typeface="Arial" pitchFamily="34" charset="0"/>
              </a:rPr>
              <a:t>Viral: CMV, infectious mononucleosis, HIV, etc.</a:t>
            </a:r>
            <a:endParaRPr lang="en-AU" sz="2800" dirty="0">
              <a:solidFill>
                <a:schemeClr val="tx1"/>
              </a:solidFill>
              <a:effectLst>
                <a:outerShdw blurRad="38100" dist="38100" dir="2700000" algn="tl">
                  <a:srgbClr val="000000">
                    <a:alpha val="43137"/>
                  </a:srgbClr>
                </a:outerShdw>
              </a:effectLst>
              <a:latin typeface="Arial" pitchFamily="34" charset="0"/>
              <a:cs typeface="Arial" pitchFamily="34" charset="0"/>
            </a:endParaRPr>
          </a:p>
          <a:p>
            <a:endParaRPr lang="en-AU" sz="2800" dirty="0">
              <a:solidFill>
                <a:schemeClr val="tx1"/>
              </a:solidFill>
              <a:effectLst>
                <a:outerShdw blurRad="38100" dist="38100" dir="2700000" algn="tl">
                  <a:srgbClr val="000000">
                    <a:alpha val="43137"/>
                  </a:srgbClr>
                </a:outerShdw>
              </a:effectLst>
              <a:latin typeface="Arial" pitchFamily="34" charset="0"/>
              <a:cs typeface="Arial" pitchFamily="34" charset="0"/>
            </a:endParaRPr>
          </a:p>
          <a:p>
            <a:endParaRPr lang="en-AU" sz="2800" dirty="0">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 xmlns:p14="http://schemas.microsoft.com/office/powerpoint/2010/main" val="252741173"/>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p:txBody>
          <a:bodyPr/>
          <a:lstStyle/>
          <a:p>
            <a:r>
              <a:rPr lang="en-US" dirty="0">
                <a:solidFill>
                  <a:schemeClr val="tx1"/>
                </a:solidFill>
                <a:effectLst>
                  <a:outerShdw blurRad="38100" dist="38100" dir="2700000" algn="tl">
                    <a:srgbClr val="000000">
                      <a:alpha val="43137"/>
                    </a:srgbClr>
                  </a:outerShdw>
                </a:effectLst>
                <a:latin typeface="Arial" pitchFamily="34" charset="0"/>
                <a:cs typeface="Arial" pitchFamily="34" charset="0"/>
              </a:rPr>
              <a:t>Infections</a:t>
            </a:r>
          </a:p>
        </p:txBody>
      </p:sp>
      <p:sp>
        <p:nvSpPr>
          <p:cNvPr id="1027" name="Rectangle 3"/>
          <p:cNvSpPr>
            <a:spLocks noGrp="1" noChangeArrowheads="1"/>
          </p:cNvSpPr>
          <p:nvPr>
            <p:ph sz="quarter" idx="1"/>
          </p:nvPr>
        </p:nvSpPr>
        <p:spPr/>
        <p:txBody>
          <a:bodyPr/>
          <a:lstStyle/>
          <a:p>
            <a:r>
              <a:rPr lang="en-US" dirty="0">
                <a:effectLst>
                  <a:outerShdw blurRad="38100" dist="38100" dir="2700000" algn="tl">
                    <a:srgbClr val="000000">
                      <a:alpha val="43137"/>
                    </a:srgbClr>
                  </a:outerShdw>
                </a:effectLst>
                <a:latin typeface="Arial" pitchFamily="34" charset="0"/>
                <a:cs typeface="Arial" pitchFamily="34" charset="0"/>
              </a:rPr>
              <a:t>As duration of fever increases, infectious etiology decreases</a:t>
            </a:r>
          </a:p>
          <a:p>
            <a:r>
              <a:rPr lang="en-US" dirty="0">
                <a:effectLst>
                  <a:outerShdw blurRad="38100" dist="38100" dir="2700000" algn="tl">
                    <a:srgbClr val="000000">
                      <a:alpha val="43137"/>
                    </a:srgbClr>
                  </a:outerShdw>
                </a:effectLst>
                <a:latin typeface="Arial" pitchFamily="34" charset="0"/>
                <a:cs typeface="Arial" pitchFamily="34" charset="0"/>
              </a:rPr>
              <a:t>Malignancy and factitious fevers are more common in patients with prolonged FUO.</a:t>
            </a:r>
          </a:p>
        </p:txBody>
      </p:sp>
    </p:spTree>
    <p:extLst>
      <p:ext uri="{BB962C8B-B14F-4D97-AF65-F5344CB8AC3E}">
        <p14:creationId xmlns="" xmlns:p14="http://schemas.microsoft.com/office/powerpoint/2010/main" val="4331893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AU" altLang="zh-CN" b="1" dirty="0" smtClean="0">
                <a:solidFill>
                  <a:schemeClr val="tx1"/>
                </a:solidFill>
                <a:effectLst>
                  <a:outerShdw blurRad="38100" dist="38100" dir="2700000" algn="tl">
                    <a:srgbClr val="000000">
                      <a:alpha val="43137"/>
                    </a:srgbClr>
                  </a:outerShdw>
                </a:effectLst>
                <a:latin typeface="Arial" pitchFamily="34" charset="0"/>
                <a:ea typeface="宋体" pitchFamily="2" charset="-122"/>
                <a:cs typeface="Arial" pitchFamily="34" charset="0"/>
              </a:rPr>
              <a:t>Malignancies</a:t>
            </a:r>
            <a:endParaRPr lang="en-AU" b="1" dirty="0">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
        <p:nvSpPr>
          <p:cNvPr id="12291" name="Rectangle 3"/>
          <p:cNvSpPr>
            <a:spLocks noGrp="1" noChangeArrowheads="1"/>
          </p:cNvSpPr>
          <p:nvPr>
            <p:ph sz="quarter" idx="1"/>
          </p:nvPr>
        </p:nvSpPr>
        <p:spPr/>
        <p:txBody>
          <a:bodyPr>
            <a:normAutofit fontScale="92500" lnSpcReduction="20000"/>
          </a:bodyPr>
          <a:lstStyle/>
          <a:p>
            <a:r>
              <a:rPr lang="en-AU" dirty="0" smtClean="0">
                <a:effectLst>
                  <a:outerShdw blurRad="38100" dist="38100" dir="2700000" algn="tl">
                    <a:srgbClr val="000000">
                      <a:alpha val="43137"/>
                    </a:srgbClr>
                  </a:outerShdw>
                </a:effectLst>
                <a:latin typeface="Arial" pitchFamily="34" charset="0"/>
                <a:cs typeface="Arial" pitchFamily="34" charset="0"/>
              </a:rPr>
              <a:t>Haematological</a:t>
            </a:r>
          </a:p>
          <a:p>
            <a:pPr lvl="1"/>
            <a:r>
              <a:rPr lang="en-AU" dirty="0" smtClean="0">
                <a:solidFill>
                  <a:schemeClr val="tx1"/>
                </a:solidFill>
                <a:effectLst>
                  <a:outerShdw blurRad="38100" dist="38100" dir="2700000" algn="tl">
                    <a:srgbClr val="000000">
                      <a:alpha val="43137"/>
                    </a:srgbClr>
                  </a:outerShdw>
                </a:effectLst>
                <a:latin typeface="Arial" pitchFamily="34" charset="0"/>
                <a:cs typeface="Arial" pitchFamily="34" charset="0"/>
              </a:rPr>
              <a:t>Lymphoma</a:t>
            </a:r>
          </a:p>
          <a:p>
            <a:pPr lvl="1"/>
            <a:r>
              <a:rPr lang="en-AU" altLang="zh-CN" dirty="0" smtClean="0">
                <a:solidFill>
                  <a:schemeClr val="tx1"/>
                </a:solidFill>
                <a:effectLst>
                  <a:outerShdw blurRad="38100" dist="38100" dir="2700000" algn="tl">
                    <a:srgbClr val="000000">
                      <a:alpha val="43137"/>
                    </a:srgbClr>
                  </a:outerShdw>
                </a:effectLst>
                <a:latin typeface="Arial" pitchFamily="34" charset="0"/>
                <a:ea typeface="宋体" pitchFamily="2" charset="-122"/>
                <a:cs typeface="Arial" pitchFamily="34" charset="0"/>
              </a:rPr>
              <a:t>Chronic </a:t>
            </a:r>
            <a:r>
              <a:rPr lang="en-AU" altLang="zh-CN" dirty="0" err="1" smtClean="0">
                <a:solidFill>
                  <a:schemeClr val="tx1"/>
                </a:solidFill>
                <a:effectLst>
                  <a:outerShdw blurRad="38100" dist="38100" dir="2700000" algn="tl">
                    <a:srgbClr val="000000">
                      <a:alpha val="43137"/>
                    </a:srgbClr>
                  </a:outerShdw>
                </a:effectLst>
                <a:latin typeface="Arial" pitchFamily="34" charset="0"/>
                <a:ea typeface="宋体" pitchFamily="2" charset="-122"/>
                <a:cs typeface="Arial" pitchFamily="34" charset="0"/>
              </a:rPr>
              <a:t>l</a:t>
            </a:r>
            <a:r>
              <a:rPr lang="en-AU" dirty="0" err="1" smtClean="0">
                <a:solidFill>
                  <a:schemeClr val="tx1"/>
                </a:solidFill>
                <a:effectLst>
                  <a:outerShdw blurRad="38100" dist="38100" dir="2700000" algn="tl">
                    <a:srgbClr val="000000">
                      <a:alpha val="43137"/>
                    </a:srgbClr>
                  </a:outerShdw>
                </a:effectLst>
                <a:latin typeface="Arial" pitchFamily="34" charset="0"/>
                <a:cs typeface="Arial" pitchFamily="34" charset="0"/>
              </a:rPr>
              <a:t>eukemia</a:t>
            </a:r>
            <a:endParaRPr lang="en-AU" dirty="0" smtClean="0">
              <a:solidFill>
                <a:schemeClr val="tx1"/>
              </a:solidFill>
              <a:effectLst>
                <a:outerShdw blurRad="38100" dist="38100" dir="2700000" algn="tl">
                  <a:srgbClr val="000000">
                    <a:alpha val="43137"/>
                  </a:srgbClr>
                </a:outerShdw>
              </a:effectLst>
              <a:latin typeface="Arial" pitchFamily="34" charset="0"/>
              <a:cs typeface="Arial" pitchFamily="34" charset="0"/>
            </a:endParaRPr>
          </a:p>
          <a:p>
            <a:r>
              <a:rPr lang="en-AU" altLang="zh-CN" dirty="0" smtClean="0">
                <a:solidFill>
                  <a:schemeClr val="tx1"/>
                </a:solidFill>
                <a:effectLst>
                  <a:outerShdw blurRad="38100" dist="38100" dir="2700000" algn="tl">
                    <a:srgbClr val="000000">
                      <a:alpha val="43137"/>
                    </a:srgbClr>
                  </a:outerShdw>
                </a:effectLst>
                <a:latin typeface="Arial" pitchFamily="34" charset="0"/>
                <a:ea typeface="宋体" pitchFamily="2" charset="-122"/>
                <a:cs typeface="Arial" pitchFamily="34" charset="0"/>
              </a:rPr>
              <a:t>Non-haematological</a:t>
            </a:r>
          </a:p>
          <a:p>
            <a:pPr lvl="1"/>
            <a:r>
              <a:rPr lang="en-AU" altLang="zh-CN" dirty="0" smtClean="0">
                <a:solidFill>
                  <a:schemeClr val="tx1"/>
                </a:solidFill>
                <a:effectLst>
                  <a:outerShdw blurRad="38100" dist="38100" dir="2700000" algn="tl">
                    <a:srgbClr val="000000">
                      <a:alpha val="43137"/>
                    </a:srgbClr>
                  </a:outerShdw>
                </a:effectLst>
                <a:latin typeface="Arial" pitchFamily="34" charset="0"/>
                <a:ea typeface="宋体" pitchFamily="2" charset="-122"/>
                <a:cs typeface="Arial" pitchFamily="34" charset="0"/>
              </a:rPr>
              <a:t>R</a:t>
            </a:r>
            <a:r>
              <a:rPr lang="en-AU" dirty="0" smtClean="0">
                <a:solidFill>
                  <a:schemeClr val="tx1"/>
                </a:solidFill>
                <a:effectLst>
                  <a:outerShdw blurRad="38100" dist="38100" dir="2700000" algn="tl">
                    <a:srgbClr val="000000">
                      <a:alpha val="43137"/>
                    </a:srgbClr>
                  </a:outerShdw>
                </a:effectLst>
                <a:latin typeface="Arial" pitchFamily="34" charset="0"/>
                <a:cs typeface="Arial" pitchFamily="34" charset="0"/>
              </a:rPr>
              <a:t>enal </a:t>
            </a:r>
            <a:r>
              <a:rPr lang="en-AU" altLang="zh-CN" dirty="0" smtClean="0">
                <a:solidFill>
                  <a:schemeClr val="tx1"/>
                </a:solidFill>
                <a:effectLst>
                  <a:outerShdw blurRad="38100" dist="38100" dir="2700000" algn="tl">
                    <a:srgbClr val="000000">
                      <a:alpha val="43137"/>
                    </a:srgbClr>
                  </a:outerShdw>
                </a:effectLst>
                <a:latin typeface="Arial" pitchFamily="34" charset="0"/>
                <a:ea typeface="宋体" pitchFamily="2" charset="-122"/>
                <a:cs typeface="Arial" pitchFamily="34" charset="0"/>
              </a:rPr>
              <a:t>cell </a:t>
            </a:r>
            <a:r>
              <a:rPr lang="en-AU" dirty="0" smtClean="0">
                <a:solidFill>
                  <a:schemeClr val="tx1"/>
                </a:solidFill>
                <a:effectLst>
                  <a:outerShdw blurRad="38100" dist="38100" dir="2700000" algn="tl">
                    <a:srgbClr val="000000">
                      <a:alpha val="43137"/>
                    </a:srgbClr>
                  </a:outerShdw>
                </a:effectLst>
                <a:latin typeface="Arial" pitchFamily="34" charset="0"/>
                <a:cs typeface="Arial" pitchFamily="34" charset="0"/>
              </a:rPr>
              <a:t>ca</a:t>
            </a:r>
            <a:r>
              <a:rPr lang="en-AU" altLang="zh-CN" dirty="0" smtClean="0">
                <a:solidFill>
                  <a:schemeClr val="tx1"/>
                </a:solidFill>
                <a:effectLst>
                  <a:outerShdw blurRad="38100" dist="38100" dir="2700000" algn="tl">
                    <a:srgbClr val="000000">
                      <a:alpha val="43137"/>
                    </a:srgbClr>
                  </a:outerShdw>
                </a:effectLst>
                <a:latin typeface="Arial" pitchFamily="34" charset="0"/>
                <a:ea typeface="宋体" pitchFamily="2" charset="-122"/>
                <a:cs typeface="Arial" pitchFamily="34" charset="0"/>
              </a:rPr>
              <a:t>ncer</a:t>
            </a:r>
          </a:p>
          <a:p>
            <a:pPr lvl="1"/>
            <a:r>
              <a:rPr lang="en-AU" dirty="0" smtClean="0">
                <a:solidFill>
                  <a:schemeClr val="tx1"/>
                </a:solidFill>
                <a:effectLst>
                  <a:outerShdw blurRad="38100" dist="38100" dir="2700000" algn="tl">
                    <a:srgbClr val="000000">
                      <a:alpha val="43137"/>
                    </a:srgbClr>
                  </a:outerShdw>
                </a:effectLst>
                <a:latin typeface="Arial" pitchFamily="34" charset="0"/>
                <a:cs typeface="Arial" pitchFamily="34" charset="0"/>
              </a:rPr>
              <a:t>H</a:t>
            </a:r>
            <a:r>
              <a:rPr lang="en-AU" altLang="zh-CN" dirty="0" smtClean="0">
                <a:solidFill>
                  <a:schemeClr val="tx1"/>
                </a:solidFill>
                <a:effectLst>
                  <a:outerShdw blurRad="38100" dist="38100" dir="2700000" algn="tl">
                    <a:srgbClr val="000000">
                      <a:alpha val="43137"/>
                    </a:srgbClr>
                  </a:outerShdw>
                </a:effectLst>
                <a:latin typeface="Arial" pitchFamily="34" charset="0"/>
                <a:ea typeface="宋体" pitchFamily="2" charset="-122"/>
                <a:cs typeface="Arial" pitchFamily="34" charset="0"/>
              </a:rPr>
              <a:t>epatocellular carcinoma</a:t>
            </a:r>
          </a:p>
          <a:p>
            <a:pPr lvl="1"/>
            <a:r>
              <a:rPr lang="en-AU" altLang="zh-CN" dirty="0" smtClean="0">
                <a:solidFill>
                  <a:schemeClr val="tx1"/>
                </a:solidFill>
                <a:effectLst>
                  <a:outerShdw blurRad="38100" dist="38100" dir="2700000" algn="tl">
                    <a:srgbClr val="000000">
                      <a:alpha val="43137"/>
                    </a:srgbClr>
                  </a:outerShdw>
                </a:effectLst>
                <a:latin typeface="Arial" pitchFamily="34" charset="0"/>
                <a:ea typeface="宋体" pitchFamily="2" charset="-122"/>
                <a:cs typeface="Arial" pitchFamily="34" charset="0"/>
              </a:rPr>
              <a:t>P</a:t>
            </a:r>
            <a:r>
              <a:rPr lang="en-AU" dirty="0" smtClean="0">
                <a:solidFill>
                  <a:schemeClr val="tx1"/>
                </a:solidFill>
                <a:effectLst>
                  <a:outerShdw blurRad="38100" dist="38100" dir="2700000" algn="tl">
                    <a:srgbClr val="000000">
                      <a:alpha val="43137"/>
                    </a:srgbClr>
                  </a:outerShdw>
                </a:effectLst>
                <a:latin typeface="Arial" pitchFamily="34" charset="0"/>
                <a:cs typeface="Arial" pitchFamily="34" charset="0"/>
              </a:rPr>
              <a:t>ancreatic ca</a:t>
            </a:r>
            <a:r>
              <a:rPr lang="en-AU" altLang="zh-CN" dirty="0" smtClean="0">
                <a:solidFill>
                  <a:schemeClr val="tx1"/>
                </a:solidFill>
                <a:effectLst>
                  <a:outerShdw blurRad="38100" dist="38100" dir="2700000" algn="tl">
                    <a:srgbClr val="000000">
                      <a:alpha val="43137"/>
                    </a:srgbClr>
                  </a:outerShdw>
                </a:effectLst>
                <a:latin typeface="Arial" pitchFamily="34" charset="0"/>
                <a:ea typeface="宋体" pitchFamily="2" charset="-122"/>
                <a:cs typeface="Arial" pitchFamily="34" charset="0"/>
              </a:rPr>
              <a:t>ncer</a:t>
            </a:r>
          </a:p>
          <a:p>
            <a:pPr lvl="1"/>
            <a:r>
              <a:rPr lang="en-AU" altLang="zh-CN" dirty="0" smtClean="0">
                <a:solidFill>
                  <a:schemeClr val="tx1"/>
                </a:solidFill>
                <a:effectLst>
                  <a:outerShdw blurRad="38100" dist="38100" dir="2700000" algn="tl">
                    <a:srgbClr val="000000">
                      <a:alpha val="43137"/>
                    </a:srgbClr>
                  </a:outerShdw>
                </a:effectLst>
                <a:latin typeface="Arial" pitchFamily="34" charset="0"/>
                <a:ea typeface="宋体" pitchFamily="2" charset="-122"/>
                <a:cs typeface="Arial" pitchFamily="34" charset="0"/>
              </a:rPr>
              <a:t>C</a:t>
            </a:r>
            <a:r>
              <a:rPr lang="en-AU" dirty="0" smtClean="0">
                <a:solidFill>
                  <a:schemeClr val="tx1"/>
                </a:solidFill>
                <a:effectLst>
                  <a:outerShdw blurRad="38100" dist="38100" dir="2700000" algn="tl">
                    <a:srgbClr val="000000">
                      <a:alpha val="43137"/>
                    </a:srgbClr>
                  </a:outerShdw>
                </a:effectLst>
                <a:latin typeface="Arial" pitchFamily="34" charset="0"/>
                <a:cs typeface="Arial" pitchFamily="34" charset="0"/>
              </a:rPr>
              <a:t>olon ca</a:t>
            </a:r>
            <a:r>
              <a:rPr lang="en-AU" altLang="zh-CN" dirty="0" smtClean="0">
                <a:solidFill>
                  <a:schemeClr val="tx1"/>
                </a:solidFill>
                <a:effectLst>
                  <a:outerShdw blurRad="38100" dist="38100" dir="2700000" algn="tl">
                    <a:srgbClr val="000000">
                      <a:alpha val="43137"/>
                    </a:srgbClr>
                  </a:outerShdw>
                </a:effectLst>
                <a:latin typeface="Arial" pitchFamily="34" charset="0"/>
                <a:ea typeface="宋体" pitchFamily="2" charset="-122"/>
                <a:cs typeface="Arial" pitchFamily="34" charset="0"/>
              </a:rPr>
              <a:t>ncer</a:t>
            </a:r>
          </a:p>
          <a:p>
            <a:pPr lvl="1"/>
            <a:r>
              <a:rPr lang="en-AU" dirty="0" err="1" smtClean="0">
                <a:effectLst>
                  <a:outerShdw blurRad="38100" dist="38100" dir="2700000" algn="tl">
                    <a:srgbClr val="000000">
                      <a:alpha val="43137"/>
                    </a:srgbClr>
                  </a:outerShdw>
                </a:effectLst>
                <a:latin typeface="Arial" pitchFamily="34" charset="0"/>
                <a:ea typeface="宋体" pitchFamily="2" charset="-122"/>
                <a:cs typeface="Arial" pitchFamily="34" charset="0"/>
              </a:rPr>
              <a:t>Hepatoma</a:t>
            </a:r>
            <a:endParaRPr lang="en-AU" dirty="0" smtClean="0">
              <a:effectLst>
                <a:outerShdw blurRad="38100" dist="38100" dir="2700000" algn="tl">
                  <a:srgbClr val="000000">
                    <a:alpha val="43137"/>
                  </a:srgbClr>
                </a:outerShdw>
              </a:effectLst>
              <a:latin typeface="Arial" pitchFamily="34" charset="0"/>
              <a:ea typeface="宋体" pitchFamily="2" charset="-122"/>
              <a:cs typeface="Arial" pitchFamily="34" charset="0"/>
            </a:endParaRPr>
          </a:p>
          <a:p>
            <a:pPr lvl="1"/>
            <a:r>
              <a:rPr lang="en-AU" dirty="0" err="1" smtClean="0">
                <a:solidFill>
                  <a:schemeClr val="tx1"/>
                </a:solidFill>
                <a:effectLst>
                  <a:outerShdw blurRad="38100" dist="38100" dir="2700000" algn="tl">
                    <a:srgbClr val="000000">
                      <a:alpha val="43137"/>
                    </a:srgbClr>
                  </a:outerShdw>
                </a:effectLst>
                <a:latin typeface="Arial" pitchFamily="34" charset="0"/>
                <a:ea typeface="宋体" pitchFamily="2" charset="-122"/>
                <a:cs typeface="Arial" pitchFamily="34" charset="0"/>
              </a:rPr>
              <a:t>Myelodysplastic</a:t>
            </a:r>
            <a:r>
              <a:rPr lang="en-AU" dirty="0" smtClean="0">
                <a:solidFill>
                  <a:schemeClr val="tx1"/>
                </a:solidFill>
                <a:effectLst>
                  <a:outerShdw blurRad="38100" dist="38100" dir="2700000" algn="tl">
                    <a:srgbClr val="000000">
                      <a:alpha val="43137"/>
                    </a:srgbClr>
                  </a:outerShdw>
                </a:effectLst>
                <a:latin typeface="Arial" pitchFamily="34" charset="0"/>
                <a:ea typeface="宋体" pitchFamily="2" charset="-122"/>
                <a:cs typeface="Arial" pitchFamily="34" charset="0"/>
              </a:rPr>
              <a:t> Syndrome</a:t>
            </a:r>
          </a:p>
          <a:p>
            <a:pPr lvl="1"/>
            <a:r>
              <a:rPr lang="en-AU" dirty="0" smtClean="0">
                <a:effectLst>
                  <a:outerShdw blurRad="38100" dist="38100" dir="2700000" algn="tl">
                    <a:srgbClr val="000000">
                      <a:alpha val="43137"/>
                    </a:srgbClr>
                  </a:outerShdw>
                </a:effectLst>
                <a:latin typeface="Arial" pitchFamily="34" charset="0"/>
                <a:ea typeface="宋体" pitchFamily="2" charset="-122"/>
                <a:cs typeface="Arial" pitchFamily="34" charset="0"/>
              </a:rPr>
              <a:t>Sarcomas</a:t>
            </a:r>
            <a:endParaRPr lang="en-AU" dirty="0">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 xmlns:p14="http://schemas.microsoft.com/office/powerpoint/2010/main" val="2700955251"/>
      </p:ext>
    </p:extLst>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203</TotalTime>
  <Words>1633</Words>
  <Application>Microsoft Office PowerPoint</Application>
  <PresentationFormat>On-screen Show (4:3)</PresentationFormat>
  <Paragraphs>344</Paragraphs>
  <Slides>43</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43</vt:i4>
      </vt:variant>
    </vt:vector>
  </HeadingPairs>
  <TitlesOfParts>
    <vt:vector size="45" baseType="lpstr">
      <vt:lpstr>Median</vt:lpstr>
      <vt:lpstr>Chart</vt:lpstr>
      <vt:lpstr>Pyrexia of unknown origin</vt:lpstr>
      <vt:lpstr>Original Definition  (by Petersdorf and Beeson, 1961)</vt:lpstr>
      <vt:lpstr>Classification of PUO</vt:lpstr>
      <vt:lpstr>COMMON CAUSES OF PUO</vt:lpstr>
      <vt:lpstr>Causes of FUO (in India)</vt:lpstr>
      <vt:lpstr>Classic PUO</vt:lpstr>
      <vt:lpstr>Infections</vt:lpstr>
      <vt:lpstr>Infections</vt:lpstr>
      <vt:lpstr>Malignancies</vt:lpstr>
      <vt:lpstr>Collagen vascular disease / Autoimmune disease</vt:lpstr>
      <vt:lpstr>Others/miscellaneous</vt:lpstr>
      <vt:lpstr>Slide 12</vt:lpstr>
      <vt:lpstr> Nosocomial PUO</vt:lpstr>
      <vt:lpstr>Neutropenic PUO</vt:lpstr>
      <vt:lpstr>HIV-associated PUO</vt:lpstr>
      <vt:lpstr>Pyrexia of Unknown Origin</vt:lpstr>
      <vt:lpstr>History Taking</vt:lpstr>
      <vt:lpstr>Slide 18</vt:lpstr>
      <vt:lpstr>Slide 19</vt:lpstr>
      <vt:lpstr>Slide 20</vt:lpstr>
      <vt:lpstr>Slide 21</vt:lpstr>
      <vt:lpstr>Slide 22</vt:lpstr>
      <vt:lpstr>Slide 23</vt:lpstr>
      <vt:lpstr>Slide 24</vt:lpstr>
      <vt:lpstr>Pyrexia of Unknown Origin</vt:lpstr>
      <vt:lpstr>Examination</vt:lpstr>
      <vt:lpstr>Hands</vt:lpstr>
      <vt:lpstr>Arms</vt:lpstr>
      <vt:lpstr>Head &amp; neck</vt:lpstr>
      <vt:lpstr>Face &amp; mouth</vt:lpstr>
      <vt:lpstr>Chest</vt:lpstr>
      <vt:lpstr>Abdomen</vt:lpstr>
      <vt:lpstr>Slide 33</vt:lpstr>
      <vt:lpstr>Central Nervous System</vt:lpstr>
      <vt:lpstr>Pyrexia of Unknown Origin</vt:lpstr>
      <vt:lpstr>Stage 1: Laboratory investigations</vt:lpstr>
      <vt:lpstr>Slide 37</vt:lpstr>
      <vt:lpstr>Slide 38</vt:lpstr>
      <vt:lpstr>Slide 39</vt:lpstr>
      <vt:lpstr>Diagnosing Pyrexia of Unknown Origin</vt:lpstr>
      <vt:lpstr>Imaging Studies</vt:lpstr>
      <vt:lpstr>Diagnosis</vt:lpstr>
      <vt:lpstr>Slide 43</vt:lpstr>
    </vt:vector>
  </TitlesOfParts>
  <Company>MHR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Mohd Hanafi Ramlee</dc:creator>
  <cp:lastModifiedBy>Admin</cp:lastModifiedBy>
  <cp:revision>26</cp:revision>
  <dcterms:created xsi:type="dcterms:W3CDTF">2010-09-22T19:34:09Z</dcterms:created>
  <dcterms:modified xsi:type="dcterms:W3CDTF">2020-02-07T05:48:10Z</dcterms:modified>
</cp:coreProperties>
</file>