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4" r:id="rId18"/>
    <p:sldId id="275" r:id="rId19"/>
    <p:sldId id="276" r:id="rId20"/>
    <p:sldId id="277" r:id="rId21"/>
    <p:sldId id="278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4" r:id="rId36"/>
    <p:sldId id="295" r:id="rId37"/>
    <p:sldId id="296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C443C7-CFDF-4134-B191-BEA859257C4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8F68181C-CCA3-44D7-A1F1-164741FEAF9D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Stroke Syndromes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cs typeface="Arial" charset="0"/>
          </a:endParaRPr>
        </a:p>
      </dgm:t>
    </dgm:pt>
    <dgm:pt modelId="{F25AECDA-BB98-4122-82B6-D78398EEA086}" type="parTrans" cxnId="{69A41979-1643-47A2-BA17-DAF2567F7229}">
      <dgm:prSet/>
      <dgm:spPr/>
    </dgm:pt>
    <dgm:pt modelId="{347FDEB7-B0EC-4221-B5A4-E8870E01996F}" type="sibTrans" cxnId="{69A41979-1643-47A2-BA17-DAF2567F7229}">
      <dgm:prSet/>
      <dgm:spPr/>
    </dgm:pt>
    <dgm:pt modelId="{DB93099B-1879-4C57-965B-85571E9192A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Large-vessel stroke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within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 anterior ciculation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cs typeface="Arial" charset="0"/>
          </a:endParaRPr>
        </a:p>
      </dgm:t>
    </dgm:pt>
    <dgm:pt modelId="{65321520-DA41-4777-A8AD-2936A80BF3A7}" type="parTrans" cxnId="{F79F0787-FA99-40E7-92FD-394351344C86}">
      <dgm:prSet/>
      <dgm:spPr/>
    </dgm:pt>
    <dgm:pt modelId="{04E2EA2D-E966-4B5B-8914-95433A123D5F}" type="sibTrans" cxnId="{F79F0787-FA99-40E7-92FD-394351344C86}">
      <dgm:prSet/>
      <dgm:spPr/>
    </dgm:pt>
    <dgm:pt modelId="{A127907E-E68C-40B9-A0A0-F8447FB249A7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Internal carotid artery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and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Its branches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cs typeface="Arial" charset="0"/>
          </a:endParaRPr>
        </a:p>
      </dgm:t>
    </dgm:pt>
    <dgm:pt modelId="{179DE9B4-B33E-4418-A265-68D62D63A447}" type="parTrans" cxnId="{C1B99B11-823F-41A4-84E3-4836134D9BDB}">
      <dgm:prSet/>
      <dgm:spPr/>
    </dgm:pt>
    <dgm:pt modelId="{FA41B805-9840-46FF-B6D0-87581D81CE2A}" type="sibTrans" cxnId="{C1B99B11-823F-41A4-84E3-4836134D9BDB}">
      <dgm:prSet/>
      <dgm:spPr/>
    </dgm:pt>
    <dgm:pt modelId="{D20A9CCB-434D-4587-9054-8167989F533D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ACA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cs typeface="Arial" charset="0"/>
          </a:endParaRPr>
        </a:p>
      </dgm:t>
    </dgm:pt>
    <dgm:pt modelId="{F9D3F9ED-6733-44B9-A687-5FD71A007B98}" type="parTrans" cxnId="{9CC47771-C260-4EA1-8CB1-C14623D9265C}">
      <dgm:prSet/>
      <dgm:spPr/>
    </dgm:pt>
    <dgm:pt modelId="{E23230F9-347A-4314-BD51-0589294183E8}" type="sibTrans" cxnId="{9CC47771-C260-4EA1-8CB1-C14623D9265C}">
      <dgm:prSet/>
      <dgm:spPr/>
    </dgm:pt>
    <dgm:pt modelId="{9E978529-B5D2-4A53-972E-D7D2269D341F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MCA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cs typeface="Arial" charset="0"/>
          </a:endParaRPr>
        </a:p>
      </dgm:t>
    </dgm:pt>
    <dgm:pt modelId="{0C3F87DA-4C5D-4A3F-9C30-9863F4838FBF}" type="parTrans" cxnId="{3D30424E-4F7B-478A-8AC4-84605C967F17}">
      <dgm:prSet/>
      <dgm:spPr/>
    </dgm:pt>
    <dgm:pt modelId="{EC2D9A1B-4015-49C2-9A2B-7EE67034A12F}" type="sibTrans" cxnId="{3D30424E-4F7B-478A-8AC4-84605C967F17}">
      <dgm:prSet/>
      <dgm:spPr/>
    </dgm:pt>
    <dgm:pt modelId="{EB574030-B9DD-4628-B8F6-E7B11F1707E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Large-vessel stroke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 within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 posterior ciculation 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cs typeface="Arial" charset="0"/>
          </a:endParaRPr>
        </a:p>
      </dgm:t>
    </dgm:pt>
    <dgm:pt modelId="{7A07ED2C-1621-4797-8713-44DEE44589A6}" type="parTrans" cxnId="{5A44C52B-501F-4BF6-95B9-CEA75616AF90}">
      <dgm:prSet/>
      <dgm:spPr/>
    </dgm:pt>
    <dgm:pt modelId="{5D25D339-87BC-4A55-8E68-26312F97EDA7}" type="sibTrans" cxnId="{5A44C52B-501F-4BF6-95B9-CEA75616AF90}">
      <dgm:prSet/>
      <dgm:spPr/>
    </dgm:pt>
    <dgm:pt modelId="{2B0EC6EB-C954-4BEB-9845-2A1346B0EED2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PCA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cs typeface="Arial" charset="0"/>
          </a:endParaRPr>
        </a:p>
      </dgm:t>
    </dgm:pt>
    <dgm:pt modelId="{E4C82079-318B-4A46-B495-D8B831D3B49B}" type="parTrans" cxnId="{4D8001FC-D618-4E44-BE55-060C97B9BD76}">
      <dgm:prSet/>
      <dgm:spPr/>
    </dgm:pt>
    <dgm:pt modelId="{D4DB2FD6-8711-423D-BE2E-C08D0F294F29}" type="sibTrans" cxnId="{4D8001FC-D618-4E44-BE55-060C97B9BD76}">
      <dgm:prSet/>
      <dgm:spPr/>
    </dgm:pt>
    <dgm:pt modelId="{D4BE7E6D-BF3B-487D-94F5-5FB19311D00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Basilar Artery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cs typeface="Arial" charset="0"/>
          </a:endParaRPr>
        </a:p>
      </dgm:t>
    </dgm:pt>
    <dgm:pt modelId="{F8A78F95-D35A-4E21-AB3F-D62D7D9559FA}" type="parTrans" cxnId="{30308D1C-9300-43DD-90CC-39003A50EF05}">
      <dgm:prSet/>
      <dgm:spPr/>
    </dgm:pt>
    <dgm:pt modelId="{9EA74E53-00FA-47F5-B94B-EA6B32A2A50E}" type="sibTrans" cxnId="{30308D1C-9300-43DD-90CC-39003A50EF05}">
      <dgm:prSet/>
      <dgm:spPr/>
    </dgm:pt>
    <dgm:pt modelId="{F015B900-EF03-4CF5-8F5A-A0D6EDAD6FF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Vertebral and posterior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inferior cerebellar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arteries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cs typeface="Arial" charset="0"/>
          </a:endParaRPr>
        </a:p>
      </dgm:t>
    </dgm:pt>
    <dgm:pt modelId="{90B17DB9-719D-4ADA-BE26-6495C259A62A}" type="parTrans" cxnId="{48094B94-603B-4A1E-B40B-B04B2A48E020}">
      <dgm:prSet/>
      <dgm:spPr/>
    </dgm:pt>
    <dgm:pt modelId="{CC5AC2A3-9E7F-448D-933E-62CE3F7E7CA0}" type="sibTrans" cxnId="{48094B94-603B-4A1E-B40B-B04B2A48E020}">
      <dgm:prSet/>
      <dgm:spPr/>
    </dgm:pt>
    <dgm:pt modelId="{A93DFB23-AE0B-48BF-B0D5-E1CF0D07BF9C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Small-vessel disease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 of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charset="0"/>
            </a:rPr>
            <a:t>either vascular bed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cs typeface="Arial" charset="0"/>
          </a:endParaRPr>
        </a:p>
      </dgm:t>
    </dgm:pt>
    <dgm:pt modelId="{38B13C76-2AD6-4FD7-BA02-3CA43CB22DAC}" type="parTrans" cxnId="{DD5ECE27-7F62-4C00-A369-717186E90A7A}">
      <dgm:prSet/>
      <dgm:spPr/>
    </dgm:pt>
    <dgm:pt modelId="{5E182964-8975-4526-B12A-313B0C9B1422}" type="sibTrans" cxnId="{DD5ECE27-7F62-4C00-A369-717186E90A7A}">
      <dgm:prSet/>
      <dgm:spPr/>
    </dgm:pt>
    <dgm:pt modelId="{704CA84E-6241-4AB8-BB8D-9CDF17F0EEE1}" type="pres">
      <dgm:prSet presAssocID="{CEC443C7-CFDF-4134-B191-BEA859257C4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4959C93-C03A-48EF-A7C4-68FFAAC30AD1}" type="pres">
      <dgm:prSet presAssocID="{8F68181C-CCA3-44D7-A1F1-164741FEAF9D}" presName="hierRoot1" presStyleCnt="0">
        <dgm:presLayoutVars>
          <dgm:hierBranch/>
        </dgm:presLayoutVars>
      </dgm:prSet>
      <dgm:spPr/>
    </dgm:pt>
    <dgm:pt modelId="{CAC430EB-167C-47DC-B5E0-A49EBEA03D82}" type="pres">
      <dgm:prSet presAssocID="{8F68181C-CCA3-44D7-A1F1-164741FEAF9D}" presName="rootComposite1" presStyleCnt="0"/>
      <dgm:spPr/>
    </dgm:pt>
    <dgm:pt modelId="{7C90CAC9-A5EF-4EB2-B908-CD139252EE64}" type="pres">
      <dgm:prSet presAssocID="{8F68181C-CCA3-44D7-A1F1-164741FEAF9D}" presName="rootText1" presStyleLbl="node0" presStyleIdx="0" presStyleCnt="1">
        <dgm:presLayoutVars>
          <dgm:chPref val="3"/>
        </dgm:presLayoutVars>
      </dgm:prSet>
      <dgm:spPr/>
    </dgm:pt>
    <dgm:pt modelId="{2ABFD8DD-522D-470E-AE33-310DB33922F7}" type="pres">
      <dgm:prSet presAssocID="{8F68181C-CCA3-44D7-A1F1-164741FEAF9D}" presName="rootConnector1" presStyleLbl="node1" presStyleIdx="0" presStyleCnt="0"/>
      <dgm:spPr/>
    </dgm:pt>
    <dgm:pt modelId="{71BB2520-5CA5-44F3-9C6F-D81A2D2F86E9}" type="pres">
      <dgm:prSet presAssocID="{8F68181C-CCA3-44D7-A1F1-164741FEAF9D}" presName="hierChild2" presStyleCnt="0"/>
      <dgm:spPr/>
    </dgm:pt>
    <dgm:pt modelId="{BF8DFA0F-7DD3-4AC4-836B-7E6BB2D23FD6}" type="pres">
      <dgm:prSet presAssocID="{65321520-DA41-4777-A8AD-2936A80BF3A7}" presName="Name35" presStyleLbl="parChTrans1D2" presStyleIdx="0" presStyleCnt="3"/>
      <dgm:spPr/>
    </dgm:pt>
    <dgm:pt modelId="{7DC5F7BA-435E-42D0-AF06-157307294C92}" type="pres">
      <dgm:prSet presAssocID="{DB93099B-1879-4C57-965B-85571E9192AB}" presName="hierRoot2" presStyleCnt="0">
        <dgm:presLayoutVars>
          <dgm:hierBranch/>
        </dgm:presLayoutVars>
      </dgm:prSet>
      <dgm:spPr/>
    </dgm:pt>
    <dgm:pt modelId="{F6AC7340-DE0D-4D55-AE01-540BFB0BB418}" type="pres">
      <dgm:prSet presAssocID="{DB93099B-1879-4C57-965B-85571E9192AB}" presName="rootComposite" presStyleCnt="0"/>
      <dgm:spPr/>
    </dgm:pt>
    <dgm:pt modelId="{AA6EF19B-F86E-4657-9AF1-CD20771F5654}" type="pres">
      <dgm:prSet presAssocID="{DB93099B-1879-4C57-965B-85571E9192AB}" presName="rootText" presStyleLbl="node2" presStyleIdx="0" presStyleCnt="3">
        <dgm:presLayoutVars>
          <dgm:chPref val="3"/>
        </dgm:presLayoutVars>
      </dgm:prSet>
      <dgm:spPr/>
    </dgm:pt>
    <dgm:pt modelId="{3B895DB9-2F5B-43DE-B614-4E65087DA32C}" type="pres">
      <dgm:prSet presAssocID="{DB93099B-1879-4C57-965B-85571E9192AB}" presName="rootConnector" presStyleLbl="node2" presStyleIdx="0" presStyleCnt="3"/>
      <dgm:spPr/>
    </dgm:pt>
    <dgm:pt modelId="{8D2C6C91-31B5-4758-987F-7916FC8A8834}" type="pres">
      <dgm:prSet presAssocID="{DB93099B-1879-4C57-965B-85571E9192AB}" presName="hierChild4" presStyleCnt="0"/>
      <dgm:spPr/>
    </dgm:pt>
    <dgm:pt modelId="{7E4C85A9-5B0E-4845-8F50-1E1FA42FCB85}" type="pres">
      <dgm:prSet presAssocID="{179DE9B4-B33E-4418-A265-68D62D63A447}" presName="Name35" presStyleLbl="parChTrans1D3" presStyleIdx="0" presStyleCnt="4"/>
      <dgm:spPr/>
    </dgm:pt>
    <dgm:pt modelId="{78118414-C304-46A2-AE3E-482EE659CCA1}" type="pres">
      <dgm:prSet presAssocID="{A127907E-E68C-40B9-A0A0-F8447FB249A7}" presName="hierRoot2" presStyleCnt="0">
        <dgm:presLayoutVars>
          <dgm:hierBranch val="r"/>
        </dgm:presLayoutVars>
      </dgm:prSet>
      <dgm:spPr/>
    </dgm:pt>
    <dgm:pt modelId="{CA8DF71B-AF49-48E2-8DC1-583B0CBE1F6B}" type="pres">
      <dgm:prSet presAssocID="{A127907E-E68C-40B9-A0A0-F8447FB249A7}" presName="rootComposite" presStyleCnt="0"/>
      <dgm:spPr/>
    </dgm:pt>
    <dgm:pt modelId="{DC8D17F0-D999-4B52-A47D-877F972DB79C}" type="pres">
      <dgm:prSet presAssocID="{A127907E-E68C-40B9-A0A0-F8447FB249A7}" presName="rootText" presStyleLbl="node3" presStyleIdx="0" presStyleCnt="4">
        <dgm:presLayoutVars>
          <dgm:chPref val="3"/>
        </dgm:presLayoutVars>
      </dgm:prSet>
      <dgm:spPr/>
    </dgm:pt>
    <dgm:pt modelId="{344BF4DC-8975-49FF-8EC4-6CE1EBB55359}" type="pres">
      <dgm:prSet presAssocID="{A127907E-E68C-40B9-A0A0-F8447FB249A7}" presName="rootConnector" presStyleLbl="node3" presStyleIdx="0" presStyleCnt="4"/>
      <dgm:spPr/>
    </dgm:pt>
    <dgm:pt modelId="{932D838B-CDF1-4616-AEFF-F648170BC493}" type="pres">
      <dgm:prSet presAssocID="{A127907E-E68C-40B9-A0A0-F8447FB249A7}" presName="hierChild4" presStyleCnt="0"/>
      <dgm:spPr/>
    </dgm:pt>
    <dgm:pt modelId="{4447683B-47DF-4401-A61D-6A4A6460D358}" type="pres">
      <dgm:prSet presAssocID="{F9D3F9ED-6733-44B9-A687-5FD71A007B98}" presName="Name50" presStyleLbl="parChTrans1D4" presStyleIdx="0" presStyleCnt="2"/>
      <dgm:spPr/>
    </dgm:pt>
    <dgm:pt modelId="{36D98193-497C-4FE1-AE62-FCE8F6AD4CB6}" type="pres">
      <dgm:prSet presAssocID="{D20A9CCB-434D-4587-9054-8167989F533D}" presName="hierRoot2" presStyleCnt="0">
        <dgm:presLayoutVars>
          <dgm:hierBranch val="r"/>
        </dgm:presLayoutVars>
      </dgm:prSet>
      <dgm:spPr/>
    </dgm:pt>
    <dgm:pt modelId="{40A5050C-3C26-4C85-BECA-8616125B834F}" type="pres">
      <dgm:prSet presAssocID="{D20A9CCB-434D-4587-9054-8167989F533D}" presName="rootComposite" presStyleCnt="0"/>
      <dgm:spPr/>
    </dgm:pt>
    <dgm:pt modelId="{5223C12F-C33E-4A76-A060-D2B2591566EC}" type="pres">
      <dgm:prSet presAssocID="{D20A9CCB-434D-4587-9054-8167989F533D}" presName="rootText" presStyleLbl="node4" presStyleIdx="0" presStyleCnt="2">
        <dgm:presLayoutVars>
          <dgm:chPref val="3"/>
        </dgm:presLayoutVars>
      </dgm:prSet>
      <dgm:spPr/>
    </dgm:pt>
    <dgm:pt modelId="{7CE933C0-147A-499A-9C85-82A21F8FEF73}" type="pres">
      <dgm:prSet presAssocID="{D20A9CCB-434D-4587-9054-8167989F533D}" presName="rootConnector" presStyleLbl="node4" presStyleIdx="0" presStyleCnt="2"/>
      <dgm:spPr/>
    </dgm:pt>
    <dgm:pt modelId="{7CFE3C43-3665-452E-B76D-A7961204CBA8}" type="pres">
      <dgm:prSet presAssocID="{D20A9CCB-434D-4587-9054-8167989F533D}" presName="hierChild4" presStyleCnt="0"/>
      <dgm:spPr/>
    </dgm:pt>
    <dgm:pt modelId="{2DF59779-5CF5-4126-81BE-11DD20DA12EE}" type="pres">
      <dgm:prSet presAssocID="{D20A9CCB-434D-4587-9054-8167989F533D}" presName="hierChild5" presStyleCnt="0"/>
      <dgm:spPr/>
    </dgm:pt>
    <dgm:pt modelId="{AD826DCA-9434-450A-87F6-DDDCABFA26D1}" type="pres">
      <dgm:prSet presAssocID="{0C3F87DA-4C5D-4A3F-9C30-9863F4838FBF}" presName="Name50" presStyleLbl="parChTrans1D4" presStyleIdx="1" presStyleCnt="2"/>
      <dgm:spPr/>
    </dgm:pt>
    <dgm:pt modelId="{4E207CCF-F924-4A18-8233-56F6F90A1803}" type="pres">
      <dgm:prSet presAssocID="{9E978529-B5D2-4A53-972E-D7D2269D341F}" presName="hierRoot2" presStyleCnt="0">
        <dgm:presLayoutVars>
          <dgm:hierBranch val="r"/>
        </dgm:presLayoutVars>
      </dgm:prSet>
      <dgm:spPr/>
    </dgm:pt>
    <dgm:pt modelId="{B25F986C-7347-4AA0-91CF-34AAD6B7BDA7}" type="pres">
      <dgm:prSet presAssocID="{9E978529-B5D2-4A53-972E-D7D2269D341F}" presName="rootComposite" presStyleCnt="0"/>
      <dgm:spPr/>
    </dgm:pt>
    <dgm:pt modelId="{B6C00892-6437-4BC0-A9D2-CBD90D96E62E}" type="pres">
      <dgm:prSet presAssocID="{9E978529-B5D2-4A53-972E-D7D2269D341F}" presName="rootText" presStyleLbl="node4" presStyleIdx="1" presStyleCnt="2">
        <dgm:presLayoutVars>
          <dgm:chPref val="3"/>
        </dgm:presLayoutVars>
      </dgm:prSet>
      <dgm:spPr/>
    </dgm:pt>
    <dgm:pt modelId="{857DD921-EB02-455F-81F3-EF258BBBB12A}" type="pres">
      <dgm:prSet presAssocID="{9E978529-B5D2-4A53-972E-D7D2269D341F}" presName="rootConnector" presStyleLbl="node4" presStyleIdx="1" presStyleCnt="2"/>
      <dgm:spPr/>
    </dgm:pt>
    <dgm:pt modelId="{28C17B43-B982-4A0B-A5A9-D2A71F4340C4}" type="pres">
      <dgm:prSet presAssocID="{9E978529-B5D2-4A53-972E-D7D2269D341F}" presName="hierChild4" presStyleCnt="0"/>
      <dgm:spPr/>
    </dgm:pt>
    <dgm:pt modelId="{4BF9E35D-931E-48EC-A8B5-D7C9FC94C3F3}" type="pres">
      <dgm:prSet presAssocID="{9E978529-B5D2-4A53-972E-D7D2269D341F}" presName="hierChild5" presStyleCnt="0"/>
      <dgm:spPr/>
    </dgm:pt>
    <dgm:pt modelId="{AFE8402B-1AE1-4839-A506-8AD0249CA037}" type="pres">
      <dgm:prSet presAssocID="{A127907E-E68C-40B9-A0A0-F8447FB249A7}" presName="hierChild5" presStyleCnt="0"/>
      <dgm:spPr/>
    </dgm:pt>
    <dgm:pt modelId="{1D17771A-2FC4-46BD-ADDF-29C99CA586A2}" type="pres">
      <dgm:prSet presAssocID="{DB93099B-1879-4C57-965B-85571E9192AB}" presName="hierChild5" presStyleCnt="0"/>
      <dgm:spPr/>
    </dgm:pt>
    <dgm:pt modelId="{2F9E764A-C293-4F7B-AC03-27D22D9435BC}" type="pres">
      <dgm:prSet presAssocID="{7A07ED2C-1621-4797-8713-44DEE44589A6}" presName="Name35" presStyleLbl="parChTrans1D2" presStyleIdx="1" presStyleCnt="3"/>
      <dgm:spPr/>
    </dgm:pt>
    <dgm:pt modelId="{DE41F705-EB4F-4E2F-84A0-F2548663ABB8}" type="pres">
      <dgm:prSet presAssocID="{EB574030-B9DD-4628-B8F6-E7B11F1707E6}" presName="hierRoot2" presStyleCnt="0">
        <dgm:presLayoutVars>
          <dgm:hierBranch/>
        </dgm:presLayoutVars>
      </dgm:prSet>
      <dgm:spPr/>
    </dgm:pt>
    <dgm:pt modelId="{88B3FC12-8583-492D-B64B-5A2D31D2A33F}" type="pres">
      <dgm:prSet presAssocID="{EB574030-B9DD-4628-B8F6-E7B11F1707E6}" presName="rootComposite" presStyleCnt="0"/>
      <dgm:spPr/>
    </dgm:pt>
    <dgm:pt modelId="{AD49CD6E-E7DF-4ED0-9C2D-F18364CDC643}" type="pres">
      <dgm:prSet presAssocID="{EB574030-B9DD-4628-B8F6-E7B11F1707E6}" presName="rootText" presStyleLbl="node2" presStyleIdx="1" presStyleCnt="3">
        <dgm:presLayoutVars>
          <dgm:chPref val="3"/>
        </dgm:presLayoutVars>
      </dgm:prSet>
      <dgm:spPr/>
    </dgm:pt>
    <dgm:pt modelId="{92689D01-D751-4396-86DD-5DE75BBB2197}" type="pres">
      <dgm:prSet presAssocID="{EB574030-B9DD-4628-B8F6-E7B11F1707E6}" presName="rootConnector" presStyleLbl="node2" presStyleIdx="1" presStyleCnt="3"/>
      <dgm:spPr/>
    </dgm:pt>
    <dgm:pt modelId="{749AEB91-2E9C-427E-A382-EDCBA4731B0A}" type="pres">
      <dgm:prSet presAssocID="{EB574030-B9DD-4628-B8F6-E7B11F1707E6}" presName="hierChild4" presStyleCnt="0"/>
      <dgm:spPr/>
    </dgm:pt>
    <dgm:pt modelId="{1F4CA9B4-9949-4CF8-937A-7C25E45B38BD}" type="pres">
      <dgm:prSet presAssocID="{E4C82079-318B-4A46-B495-D8B831D3B49B}" presName="Name35" presStyleLbl="parChTrans1D3" presStyleIdx="1" presStyleCnt="4"/>
      <dgm:spPr/>
    </dgm:pt>
    <dgm:pt modelId="{10A7D589-ADA5-4F86-9468-240540B3ADD2}" type="pres">
      <dgm:prSet presAssocID="{2B0EC6EB-C954-4BEB-9845-2A1346B0EED2}" presName="hierRoot2" presStyleCnt="0">
        <dgm:presLayoutVars>
          <dgm:hierBranch val="r"/>
        </dgm:presLayoutVars>
      </dgm:prSet>
      <dgm:spPr/>
    </dgm:pt>
    <dgm:pt modelId="{4EFB5332-476B-4CF8-8CF8-249C01D6824A}" type="pres">
      <dgm:prSet presAssocID="{2B0EC6EB-C954-4BEB-9845-2A1346B0EED2}" presName="rootComposite" presStyleCnt="0"/>
      <dgm:spPr/>
    </dgm:pt>
    <dgm:pt modelId="{7F1389D1-43F4-44F0-85F1-18C03E619070}" type="pres">
      <dgm:prSet presAssocID="{2B0EC6EB-C954-4BEB-9845-2A1346B0EED2}" presName="rootText" presStyleLbl="node3" presStyleIdx="1" presStyleCnt="4">
        <dgm:presLayoutVars>
          <dgm:chPref val="3"/>
        </dgm:presLayoutVars>
      </dgm:prSet>
      <dgm:spPr/>
    </dgm:pt>
    <dgm:pt modelId="{EA8319C7-2D01-49FE-A2DD-8324327F51B8}" type="pres">
      <dgm:prSet presAssocID="{2B0EC6EB-C954-4BEB-9845-2A1346B0EED2}" presName="rootConnector" presStyleLbl="node3" presStyleIdx="1" presStyleCnt="4"/>
      <dgm:spPr/>
    </dgm:pt>
    <dgm:pt modelId="{1CF8E72E-F41A-4FF4-989A-560BCFAD1339}" type="pres">
      <dgm:prSet presAssocID="{2B0EC6EB-C954-4BEB-9845-2A1346B0EED2}" presName="hierChild4" presStyleCnt="0"/>
      <dgm:spPr/>
    </dgm:pt>
    <dgm:pt modelId="{B0BB3E0E-D8BD-4703-81C8-A796C8613805}" type="pres">
      <dgm:prSet presAssocID="{2B0EC6EB-C954-4BEB-9845-2A1346B0EED2}" presName="hierChild5" presStyleCnt="0"/>
      <dgm:spPr/>
    </dgm:pt>
    <dgm:pt modelId="{177C3C5C-C84F-441E-86E2-F5EAF73885E4}" type="pres">
      <dgm:prSet presAssocID="{F8A78F95-D35A-4E21-AB3F-D62D7D9559FA}" presName="Name35" presStyleLbl="parChTrans1D3" presStyleIdx="2" presStyleCnt="4"/>
      <dgm:spPr/>
    </dgm:pt>
    <dgm:pt modelId="{42F08CCB-C54A-4B9F-BBA0-717333B57F31}" type="pres">
      <dgm:prSet presAssocID="{D4BE7E6D-BF3B-487D-94F5-5FB19311D004}" presName="hierRoot2" presStyleCnt="0">
        <dgm:presLayoutVars>
          <dgm:hierBranch val="r"/>
        </dgm:presLayoutVars>
      </dgm:prSet>
      <dgm:spPr/>
    </dgm:pt>
    <dgm:pt modelId="{64802B38-E9BA-426B-B0D8-F58A368FD851}" type="pres">
      <dgm:prSet presAssocID="{D4BE7E6D-BF3B-487D-94F5-5FB19311D004}" presName="rootComposite" presStyleCnt="0"/>
      <dgm:spPr/>
    </dgm:pt>
    <dgm:pt modelId="{1E288B55-6342-4C98-8696-29A7C1013C1B}" type="pres">
      <dgm:prSet presAssocID="{D4BE7E6D-BF3B-487D-94F5-5FB19311D004}" presName="rootText" presStyleLbl="node3" presStyleIdx="2" presStyleCnt="4">
        <dgm:presLayoutVars>
          <dgm:chPref val="3"/>
        </dgm:presLayoutVars>
      </dgm:prSet>
      <dgm:spPr/>
    </dgm:pt>
    <dgm:pt modelId="{FD439335-7D0F-4094-871D-B540F697E977}" type="pres">
      <dgm:prSet presAssocID="{D4BE7E6D-BF3B-487D-94F5-5FB19311D004}" presName="rootConnector" presStyleLbl="node3" presStyleIdx="2" presStyleCnt="4"/>
      <dgm:spPr/>
    </dgm:pt>
    <dgm:pt modelId="{C3611ABD-3C8E-48F9-BB31-2ADE1DA15D82}" type="pres">
      <dgm:prSet presAssocID="{D4BE7E6D-BF3B-487D-94F5-5FB19311D004}" presName="hierChild4" presStyleCnt="0"/>
      <dgm:spPr/>
    </dgm:pt>
    <dgm:pt modelId="{05DEBD29-6500-4618-86A6-37B4B076D923}" type="pres">
      <dgm:prSet presAssocID="{D4BE7E6D-BF3B-487D-94F5-5FB19311D004}" presName="hierChild5" presStyleCnt="0"/>
      <dgm:spPr/>
    </dgm:pt>
    <dgm:pt modelId="{4A7645D2-6479-44D4-8804-F48E1D1832B8}" type="pres">
      <dgm:prSet presAssocID="{90B17DB9-719D-4ADA-BE26-6495C259A62A}" presName="Name35" presStyleLbl="parChTrans1D3" presStyleIdx="3" presStyleCnt="4"/>
      <dgm:spPr/>
    </dgm:pt>
    <dgm:pt modelId="{C574CD07-7F72-4F2E-89B4-197FE45BDC82}" type="pres">
      <dgm:prSet presAssocID="{F015B900-EF03-4CF5-8F5A-A0D6EDAD6FF5}" presName="hierRoot2" presStyleCnt="0">
        <dgm:presLayoutVars>
          <dgm:hierBranch val="r"/>
        </dgm:presLayoutVars>
      </dgm:prSet>
      <dgm:spPr/>
    </dgm:pt>
    <dgm:pt modelId="{433F14F0-DC9E-4BBA-976E-877BEA89442D}" type="pres">
      <dgm:prSet presAssocID="{F015B900-EF03-4CF5-8F5A-A0D6EDAD6FF5}" presName="rootComposite" presStyleCnt="0"/>
      <dgm:spPr/>
    </dgm:pt>
    <dgm:pt modelId="{C4C9FBF7-919B-4434-BA62-D2268C19DBEE}" type="pres">
      <dgm:prSet presAssocID="{F015B900-EF03-4CF5-8F5A-A0D6EDAD6FF5}" presName="rootText" presStyleLbl="node3" presStyleIdx="3" presStyleCnt="4">
        <dgm:presLayoutVars>
          <dgm:chPref val="3"/>
        </dgm:presLayoutVars>
      </dgm:prSet>
      <dgm:spPr/>
    </dgm:pt>
    <dgm:pt modelId="{817EC10B-6D07-4A53-9752-015A712D556F}" type="pres">
      <dgm:prSet presAssocID="{F015B900-EF03-4CF5-8F5A-A0D6EDAD6FF5}" presName="rootConnector" presStyleLbl="node3" presStyleIdx="3" presStyleCnt="4"/>
      <dgm:spPr/>
    </dgm:pt>
    <dgm:pt modelId="{95D40D0D-B89F-44E0-8528-0ACBBCFCEEE4}" type="pres">
      <dgm:prSet presAssocID="{F015B900-EF03-4CF5-8F5A-A0D6EDAD6FF5}" presName="hierChild4" presStyleCnt="0"/>
      <dgm:spPr/>
    </dgm:pt>
    <dgm:pt modelId="{09805307-F27E-4B1F-8082-29C6D061E0D8}" type="pres">
      <dgm:prSet presAssocID="{F015B900-EF03-4CF5-8F5A-A0D6EDAD6FF5}" presName="hierChild5" presStyleCnt="0"/>
      <dgm:spPr/>
    </dgm:pt>
    <dgm:pt modelId="{7A58DA63-DAD3-4C0F-B138-30EE178136BA}" type="pres">
      <dgm:prSet presAssocID="{EB574030-B9DD-4628-B8F6-E7B11F1707E6}" presName="hierChild5" presStyleCnt="0"/>
      <dgm:spPr/>
    </dgm:pt>
    <dgm:pt modelId="{3798A6B2-0C43-486D-9EFA-379A1C467716}" type="pres">
      <dgm:prSet presAssocID="{38B13C76-2AD6-4FD7-BA02-3CA43CB22DAC}" presName="Name35" presStyleLbl="parChTrans1D2" presStyleIdx="2" presStyleCnt="3"/>
      <dgm:spPr/>
    </dgm:pt>
    <dgm:pt modelId="{3FB204A1-9971-46A5-9DE6-1CF6C42E9FC0}" type="pres">
      <dgm:prSet presAssocID="{A93DFB23-AE0B-48BF-B0D5-E1CF0D07BF9C}" presName="hierRoot2" presStyleCnt="0">
        <dgm:presLayoutVars>
          <dgm:hierBranch/>
        </dgm:presLayoutVars>
      </dgm:prSet>
      <dgm:spPr/>
    </dgm:pt>
    <dgm:pt modelId="{2D4C67FF-4669-4A68-9D52-61F2FF57CB85}" type="pres">
      <dgm:prSet presAssocID="{A93DFB23-AE0B-48BF-B0D5-E1CF0D07BF9C}" presName="rootComposite" presStyleCnt="0"/>
      <dgm:spPr/>
    </dgm:pt>
    <dgm:pt modelId="{48D957FE-4DFE-48D2-AEA0-C0D5940552D7}" type="pres">
      <dgm:prSet presAssocID="{A93DFB23-AE0B-48BF-B0D5-E1CF0D07BF9C}" presName="rootText" presStyleLbl="node2" presStyleIdx="2" presStyleCnt="3">
        <dgm:presLayoutVars>
          <dgm:chPref val="3"/>
        </dgm:presLayoutVars>
      </dgm:prSet>
      <dgm:spPr/>
    </dgm:pt>
    <dgm:pt modelId="{3B74FA29-7828-42A9-9200-F9E2DB0A942D}" type="pres">
      <dgm:prSet presAssocID="{A93DFB23-AE0B-48BF-B0D5-E1CF0D07BF9C}" presName="rootConnector" presStyleLbl="node2" presStyleIdx="2" presStyleCnt="3"/>
      <dgm:spPr/>
    </dgm:pt>
    <dgm:pt modelId="{B4452DDA-CE80-4766-BFE0-E8A3E1AE3CB8}" type="pres">
      <dgm:prSet presAssocID="{A93DFB23-AE0B-48BF-B0D5-E1CF0D07BF9C}" presName="hierChild4" presStyleCnt="0"/>
      <dgm:spPr/>
    </dgm:pt>
    <dgm:pt modelId="{594E2D86-86AE-48D6-9D54-F24551F5C454}" type="pres">
      <dgm:prSet presAssocID="{A93DFB23-AE0B-48BF-B0D5-E1CF0D07BF9C}" presName="hierChild5" presStyleCnt="0"/>
      <dgm:spPr/>
    </dgm:pt>
    <dgm:pt modelId="{6B24AB31-BBC5-4567-88EB-7052FEE6A7D7}" type="pres">
      <dgm:prSet presAssocID="{8F68181C-CCA3-44D7-A1F1-164741FEAF9D}" presName="hierChild3" presStyleCnt="0"/>
      <dgm:spPr/>
    </dgm:pt>
  </dgm:ptLst>
  <dgm:cxnLst>
    <dgm:cxn modelId="{D8D75D10-376D-4C66-8C12-59A3ECAA58B4}" type="presOf" srcId="{A93DFB23-AE0B-48BF-B0D5-E1CF0D07BF9C}" destId="{48D957FE-4DFE-48D2-AEA0-C0D5940552D7}" srcOrd="0" destOrd="0" presId="urn:microsoft.com/office/officeart/2005/8/layout/orgChart1"/>
    <dgm:cxn modelId="{E0BD673A-F7A0-4E54-AA56-802E95EF10CC}" type="presOf" srcId="{8F68181C-CCA3-44D7-A1F1-164741FEAF9D}" destId="{2ABFD8DD-522D-470E-AE33-310DB33922F7}" srcOrd="1" destOrd="0" presId="urn:microsoft.com/office/officeart/2005/8/layout/orgChart1"/>
    <dgm:cxn modelId="{9CC47771-C260-4EA1-8CB1-C14623D9265C}" srcId="{A127907E-E68C-40B9-A0A0-F8447FB249A7}" destId="{D20A9CCB-434D-4587-9054-8167989F533D}" srcOrd="0" destOrd="0" parTransId="{F9D3F9ED-6733-44B9-A687-5FD71A007B98}" sibTransId="{E23230F9-347A-4314-BD51-0589294183E8}"/>
    <dgm:cxn modelId="{F8CE1741-3E57-4A8C-87F0-D3322207B035}" type="presOf" srcId="{DB93099B-1879-4C57-965B-85571E9192AB}" destId="{AA6EF19B-F86E-4657-9AF1-CD20771F5654}" srcOrd="0" destOrd="0" presId="urn:microsoft.com/office/officeart/2005/8/layout/orgChart1"/>
    <dgm:cxn modelId="{B8509388-44AC-4F12-91A3-F002A68C6B7B}" type="presOf" srcId="{A127907E-E68C-40B9-A0A0-F8447FB249A7}" destId="{DC8D17F0-D999-4B52-A47D-877F972DB79C}" srcOrd="0" destOrd="0" presId="urn:microsoft.com/office/officeart/2005/8/layout/orgChart1"/>
    <dgm:cxn modelId="{DD5ECE27-7F62-4C00-A369-717186E90A7A}" srcId="{8F68181C-CCA3-44D7-A1F1-164741FEAF9D}" destId="{A93DFB23-AE0B-48BF-B0D5-E1CF0D07BF9C}" srcOrd="2" destOrd="0" parTransId="{38B13C76-2AD6-4FD7-BA02-3CA43CB22DAC}" sibTransId="{5E182964-8975-4526-B12A-313B0C9B1422}"/>
    <dgm:cxn modelId="{4D8001FC-D618-4E44-BE55-060C97B9BD76}" srcId="{EB574030-B9DD-4628-B8F6-E7B11F1707E6}" destId="{2B0EC6EB-C954-4BEB-9845-2A1346B0EED2}" srcOrd="0" destOrd="0" parTransId="{E4C82079-318B-4A46-B495-D8B831D3B49B}" sibTransId="{D4DB2FD6-8711-423D-BE2E-C08D0F294F29}"/>
    <dgm:cxn modelId="{8D3A22FF-6782-4355-A3C7-F91469D0188F}" type="presOf" srcId="{A93DFB23-AE0B-48BF-B0D5-E1CF0D07BF9C}" destId="{3B74FA29-7828-42A9-9200-F9E2DB0A942D}" srcOrd="1" destOrd="0" presId="urn:microsoft.com/office/officeart/2005/8/layout/orgChart1"/>
    <dgm:cxn modelId="{9C3E5822-0970-49A6-A510-1696D7CD2EA4}" type="presOf" srcId="{179DE9B4-B33E-4418-A265-68D62D63A447}" destId="{7E4C85A9-5B0E-4845-8F50-1E1FA42FCB85}" srcOrd="0" destOrd="0" presId="urn:microsoft.com/office/officeart/2005/8/layout/orgChart1"/>
    <dgm:cxn modelId="{E9228943-BD44-4580-B864-F7C7133C815A}" type="presOf" srcId="{2B0EC6EB-C954-4BEB-9845-2A1346B0EED2}" destId="{7F1389D1-43F4-44F0-85F1-18C03E619070}" srcOrd="0" destOrd="0" presId="urn:microsoft.com/office/officeart/2005/8/layout/orgChart1"/>
    <dgm:cxn modelId="{6FAB7651-6C35-4283-A0D6-3ACF243B351C}" type="presOf" srcId="{F9D3F9ED-6733-44B9-A687-5FD71A007B98}" destId="{4447683B-47DF-4401-A61D-6A4A6460D358}" srcOrd="0" destOrd="0" presId="urn:microsoft.com/office/officeart/2005/8/layout/orgChart1"/>
    <dgm:cxn modelId="{5717C628-1B9A-4856-B10F-9CC9DC83CB3D}" type="presOf" srcId="{D20A9CCB-434D-4587-9054-8167989F533D}" destId="{7CE933C0-147A-499A-9C85-82A21F8FEF73}" srcOrd="1" destOrd="0" presId="urn:microsoft.com/office/officeart/2005/8/layout/orgChart1"/>
    <dgm:cxn modelId="{5A44C52B-501F-4BF6-95B9-CEA75616AF90}" srcId="{8F68181C-CCA3-44D7-A1F1-164741FEAF9D}" destId="{EB574030-B9DD-4628-B8F6-E7B11F1707E6}" srcOrd="1" destOrd="0" parTransId="{7A07ED2C-1621-4797-8713-44DEE44589A6}" sibTransId="{5D25D339-87BC-4A55-8E68-26312F97EDA7}"/>
    <dgm:cxn modelId="{F79F0787-FA99-40E7-92FD-394351344C86}" srcId="{8F68181C-CCA3-44D7-A1F1-164741FEAF9D}" destId="{DB93099B-1879-4C57-965B-85571E9192AB}" srcOrd="0" destOrd="0" parTransId="{65321520-DA41-4777-A8AD-2936A80BF3A7}" sibTransId="{04E2EA2D-E966-4B5B-8914-95433A123D5F}"/>
    <dgm:cxn modelId="{48094B94-603B-4A1E-B40B-B04B2A48E020}" srcId="{EB574030-B9DD-4628-B8F6-E7B11F1707E6}" destId="{F015B900-EF03-4CF5-8F5A-A0D6EDAD6FF5}" srcOrd="2" destOrd="0" parTransId="{90B17DB9-719D-4ADA-BE26-6495C259A62A}" sibTransId="{CC5AC2A3-9E7F-448D-933E-62CE3F7E7CA0}"/>
    <dgm:cxn modelId="{69A41979-1643-47A2-BA17-DAF2567F7229}" srcId="{CEC443C7-CFDF-4134-B191-BEA859257C4A}" destId="{8F68181C-CCA3-44D7-A1F1-164741FEAF9D}" srcOrd="0" destOrd="0" parTransId="{F25AECDA-BB98-4122-82B6-D78398EEA086}" sibTransId="{347FDEB7-B0EC-4221-B5A4-E8870E01996F}"/>
    <dgm:cxn modelId="{92CBD427-70DC-48AB-9509-14F9A9212799}" type="presOf" srcId="{F015B900-EF03-4CF5-8F5A-A0D6EDAD6FF5}" destId="{C4C9FBF7-919B-4434-BA62-D2268C19DBEE}" srcOrd="0" destOrd="0" presId="urn:microsoft.com/office/officeart/2005/8/layout/orgChart1"/>
    <dgm:cxn modelId="{07ED9A47-4015-429E-8C66-2F036F61FF7D}" type="presOf" srcId="{2B0EC6EB-C954-4BEB-9845-2A1346B0EED2}" destId="{EA8319C7-2D01-49FE-A2DD-8324327F51B8}" srcOrd="1" destOrd="0" presId="urn:microsoft.com/office/officeart/2005/8/layout/orgChart1"/>
    <dgm:cxn modelId="{7091ED90-955B-443C-9BF8-7CD4191F296B}" type="presOf" srcId="{38B13C76-2AD6-4FD7-BA02-3CA43CB22DAC}" destId="{3798A6B2-0C43-486D-9EFA-379A1C467716}" srcOrd="0" destOrd="0" presId="urn:microsoft.com/office/officeart/2005/8/layout/orgChart1"/>
    <dgm:cxn modelId="{ADACA618-55B7-4DAD-B2E5-E857B0127967}" type="presOf" srcId="{90B17DB9-719D-4ADA-BE26-6495C259A62A}" destId="{4A7645D2-6479-44D4-8804-F48E1D1832B8}" srcOrd="0" destOrd="0" presId="urn:microsoft.com/office/officeart/2005/8/layout/orgChart1"/>
    <dgm:cxn modelId="{2C35E49B-47BA-4269-946E-50586DA19007}" type="presOf" srcId="{CEC443C7-CFDF-4134-B191-BEA859257C4A}" destId="{704CA84E-6241-4AB8-BB8D-9CDF17F0EEE1}" srcOrd="0" destOrd="0" presId="urn:microsoft.com/office/officeart/2005/8/layout/orgChart1"/>
    <dgm:cxn modelId="{C12876DE-67D9-4A4E-8FA1-40153E71E3B5}" type="presOf" srcId="{7A07ED2C-1621-4797-8713-44DEE44589A6}" destId="{2F9E764A-C293-4F7B-AC03-27D22D9435BC}" srcOrd="0" destOrd="0" presId="urn:microsoft.com/office/officeart/2005/8/layout/orgChart1"/>
    <dgm:cxn modelId="{417F874D-2D41-4F2C-8DCB-D011E017CFC0}" type="presOf" srcId="{E4C82079-318B-4A46-B495-D8B831D3B49B}" destId="{1F4CA9B4-9949-4CF8-937A-7C25E45B38BD}" srcOrd="0" destOrd="0" presId="urn:microsoft.com/office/officeart/2005/8/layout/orgChart1"/>
    <dgm:cxn modelId="{C8180717-1088-4397-A0BF-6FBA611D596D}" type="presOf" srcId="{EB574030-B9DD-4628-B8F6-E7B11F1707E6}" destId="{AD49CD6E-E7DF-4ED0-9C2D-F18364CDC643}" srcOrd="0" destOrd="0" presId="urn:microsoft.com/office/officeart/2005/8/layout/orgChart1"/>
    <dgm:cxn modelId="{87F9FF15-5A00-40A0-BCC1-A4DB4D51B8A6}" type="presOf" srcId="{DB93099B-1879-4C57-965B-85571E9192AB}" destId="{3B895DB9-2F5B-43DE-B614-4E65087DA32C}" srcOrd="1" destOrd="0" presId="urn:microsoft.com/office/officeart/2005/8/layout/orgChart1"/>
    <dgm:cxn modelId="{23293EBA-D339-4A73-9668-A8712AF6A968}" type="presOf" srcId="{A127907E-E68C-40B9-A0A0-F8447FB249A7}" destId="{344BF4DC-8975-49FF-8EC4-6CE1EBB55359}" srcOrd="1" destOrd="0" presId="urn:microsoft.com/office/officeart/2005/8/layout/orgChart1"/>
    <dgm:cxn modelId="{30308D1C-9300-43DD-90CC-39003A50EF05}" srcId="{EB574030-B9DD-4628-B8F6-E7B11F1707E6}" destId="{D4BE7E6D-BF3B-487D-94F5-5FB19311D004}" srcOrd="1" destOrd="0" parTransId="{F8A78F95-D35A-4E21-AB3F-D62D7D9559FA}" sibTransId="{9EA74E53-00FA-47F5-B94B-EA6B32A2A50E}"/>
    <dgm:cxn modelId="{4C6BB732-BAAB-449A-A5C1-73338D87E69E}" type="presOf" srcId="{EB574030-B9DD-4628-B8F6-E7B11F1707E6}" destId="{92689D01-D751-4396-86DD-5DE75BBB2197}" srcOrd="1" destOrd="0" presId="urn:microsoft.com/office/officeart/2005/8/layout/orgChart1"/>
    <dgm:cxn modelId="{CCA79CC9-CB27-49BA-80AE-AF36819DF0F0}" type="presOf" srcId="{D20A9CCB-434D-4587-9054-8167989F533D}" destId="{5223C12F-C33E-4A76-A060-D2B2591566EC}" srcOrd="0" destOrd="0" presId="urn:microsoft.com/office/officeart/2005/8/layout/orgChart1"/>
    <dgm:cxn modelId="{606402E5-97E0-4E00-AF89-79073B05E3CA}" type="presOf" srcId="{F015B900-EF03-4CF5-8F5A-A0D6EDAD6FF5}" destId="{817EC10B-6D07-4A53-9752-015A712D556F}" srcOrd="1" destOrd="0" presId="urn:microsoft.com/office/officeart/2005/8/layout/orgChart1"/>
    <dgm:cxn modelId="{C1B99B11-823F-41A4-84E3-4836134D9BDB}" srcId="{DB93099B-1879-4C57-965B-85571E9192AB}" destId="{A127907E-E68C-40B9-A0A0-F8447FB249A7}" srcOrd="0" destOrd="0" parTransId="{179DE9B4-B33E-4418-A265-68D62D63A447}" sibTransId="{FA41B805-9840-46FF-B6D0-87581D81CE2A}"/>
    <dgm:cxn modelId="{78EE93E3-AEA0-4D1E-B25E-F115472648FA}" type="presOf" srcId="{9E978529-B5D2-4A53-972E-D7D2269D341F}" destId="{B6C00892-6437-4BC0-A9D2-CBD90D96E62E}" srcOrd="0" destOrd="0" presId="urn:microsoft.com/office/officeart/2005/8/layout/orgChart1"/>
    <dgm:cxn modelId="{02C07F18-2219-426D-8B7C-EAFC092A41DC}" type="presOf" srcId="{65321520-DA41-4777-A8AD-2936A80BF3A7}" destId="{BF8DFA0F-7DD3-4AC4-836B-7E6BB2D23FD6}" srcOrd="0" destOrd="0" presId="urn:microsoft.com/office/officeart/2005/8/layout/orgChart1"/>
    <dgm:cxn modelId="{9452D4E5-383D-4C40-B2DB-7513107407A4}" type="presOf" srcId="{F8A78F95-D35A-4E21-AB3F-D62D7D9559FA}" destId="{177C3C5C-C84F-441E-86E2-F5EAF73885E4}" srcOrd="0" destOrd="0" presId="urn:microsoft.com/office/officeart/2005/8/layout/orgChart1"/>
    <dgm:cxn modelId="{F9A9AAAA-F73B-4CF4-ADA5-7D3463FD47BF}" type="presOf" srcId="{0C3F87DA-4C5D-4A3F-9C30-9863F4838FBF}" destId="{AD826DCA-9434-450A-87F6-DDDCABFA26D1}" srcOrd="0" destOrd="0" presId="urn:microsoft.com/office/officeart/2005/8/layout/orgChart1"/>
    <dgm:cxn modelId="{3D30424E-4F7B-478A-8AC4-84605C967F17}" srcId="{A127907E-E68C-40B9-A0A0-F8447FB249A7}" destId="{9E978529-B5D2-4A53-972E-D7D2269D341F}" srcOrd="1" destOrd="0" parTransId="{0C3F87DA-4C5D-4A3F-9C30-9863F4838FBF}" sibTransId="{EC2D9A1B-4015-49C2-9A2B-7EE67034A12F}"/>
    <dgm:cxn modelId="{1CCCED43-CC64-47BE-943C-43C1F34CE033}" type="presOf" srcId="{8F68181C-CCA3-44D7-A1F1-164741FEAF9D}" destId="{7C90CAC9-A5EF-4EB2-B908-CD139252EE64}" srcOrd="0" destOrd="0" presId="urn:microsoft.com/office/officeart/2005/8/layout/orgChart1"/>
    <dgm:cxn modelId="{DED1D529-4D1E-4BD3-B50B-52EC363E59A9}" type="presOf" srcId="{D4BE7E6D-BF3B-487D-94F5-5FB19311D004}" destId="{FD439335-7D0F-4094-871D-B540F697E977}" srcOrd="1" destOrd="0" presId="urn:microsoft.com/office/officeart/2005/8/layout/orgChart1"/>
    <dgm:cxn modelId="{D9E2AFDF-979D-43CD-B692-5627B671BAEC}" type="presOf" srcId="{9E978529-B5D2-4A53-972E-D7D2269D341F}" destId="{857DD921-EB02-455F-81F3-EF258BBBB12A}" srcOrd="1" destOrd="0" presId="urn:microsoft.com/office/officeart/2005/8/layout/orgChart1"/>
    <dgm:cxn modelId="{5D0D5373-31B3-44E8-BF47-B1E530CA13DC}" type="presOf" srcId="{D4BE7E6D-BF3B-487D-94F5-5FB19311D004}" destId="{1E288B55-6342-4C98-8696-29A7C1013C1B}" srcOrd="0" destOrd="0" presId="urn:microsoft.com/office/officeart/2005/8/layout/orgChart1"/>
    <dgm:cxn modelId="{9BC6ADF3-E897-4626-AE49-A436CE26A4B2}" type="presParOf" srcId="{704CA84E-6241-4AB8-BB8D-9CDF17F0EEE1}" destId="{74959C93-C03A-48EF-A7C4-68FFAAC30AD1}" srcOrd="0" destOrd="0" presId="urn:microsoft.com/office/officeart/2005/8/layout/orgChart1"/>
    <dgm:cxn modelId="{2483719D-D398-4DE7-876A-DFB89F9A8462}" type="presParOf" srcId="{74959C93-C03A-48EF-A7C4-68FFAAC30AD1}" destId="{CAC430EB-167C-47DC-B5E0-A49EBEA03D82}" srcOrd="0" destOrd="0" presId="urn:microsoft.com/office/officeart/2005/8/layout/orgChart1"/>
    <dgm:cxn modelId="{A9F53147-F87E-4DC1-90AD-46E66EC8FA5F}" type="presParOf" srcId="{CAC430EB-167C-47DC-B5E0-A49EBEA03D82}" destId="{7C90CAC9-A5EF-4EB2-B908-CD139252EE64}" srcOrd="0" destOrd="0" presId="urn:microsoft.com/office/officeart/2005/8/layout/orgChart1"/>
    <dgm:cxn modelId="{C0CDFE2E-E3D3-48CF-9043-89120F232E77}" type="presParOf" srcId="{CAC430EB-167C-47DC-B5E0-A49EBEA03D82}" destId="{2ABFD8DD-522D-470E-AE33-310DB33922F7}" srcOrd="1" destOrd="0" presId="urn:microsoft.com/office/officeart/2005/8/layout/orgChart1"/>
    <dgm:cxn modelId="{E8A9AFA4-6DEE-4A29-862A-CD37A4D18062}" type="presParOf" srcId="{74959C93-C03A-48EF-A7C4-68FFAAC30AD1}" destId="{71BB2520-5CA5-44F3-9C6F-D81A2D2F86E9}" srcOrd="1" destOrd="0" presId="urn:microsoft.com/office/officeart/2005/8/layout/orgChart1"/>
    <dgm:cxn modelId="{05E107DD-D3E5-43A9-B27E-839F83A6302A}" type="presParOf" srcId="{71BB2520-5CA5-44F3-9C6F-D81A2D2F86E9}" destId="{BF8DFA0F-7DD3-4AC4-836B-7E6BB2D23FD6}" srcOrd="0" destOrd="0" presId="urn:microsoft.com/office/officeart/2005/8/layout/orgChart1"/>
    <dgm:cxn modelId="{90A9FF0C-D8D8-49E2-B330-B476E4F0894D}" type="presParOf" srcId="{71BB2520-5CA5-44F3-9C6F-D81A2D2F86E9}" destId="{7DC5F7BA-435E-42D0-AF06-157307294C92}" srcOrd="1" destOrd="0" presId="urn:microsoft.com/office/officeart/2005/8/layout/orgChart1"/>
    <dgm:cxn modelId="{FCC31FD2-BA29-4993-BE33-ABCCE427680A}" type="presParOf" srcId="{7DC5F7BA-435E-42D0-AF06-157307294C92}" destId="{F6AC7340-DE0D-4D55-AE01-540BFB0BB418}" srcOrd="0" destOrd="0" presId="urn:microsoft.com/office/officeart/2005/8/layout/orgChart1"/>
    <dgm:cxn modelId="{BEE01473-0008-48D6-B695-14A2FC2BE212}" type="presParOf" srcId="{F6AC7340-DE0D-4D55-AE01-540BFB0BB418}" destId="{AA6EF19B-F86E-4657-9AF1-CD20771F5654}" srcOrd="0" destOrd="0" presId="urn:microsoft.com/office/officeart/2005/8/layout/orgChart1"/>
    <dgm:cxn modelId="{8015DBED-B38A-48D9-8919-F84D9AC63814}" type="presParOf" srcId="{F6AC7340-DE0D-4D55-AE01-540BFB0BB418}" destId="{3B895DB9-2F5B-43DE-B614-4E65087DA32C}" srcOrd="1" destOrd="0" presId="urn:microsoft.com/office/officeart/2005/8/layout/orgChart1"/>
    <dgm:cxn modelId="{315E0D0C-8569-4100-8203-D1391003715B}" type="presParOf" srcId="{7DC5F7BA-435E-42D0-AF06-157307294C92}" destId="{8D2C6C91-31B5-4758-987F-7916FC8A8834}" srcOrd="1" destOrd="0" presId="urn:microsoft.com/office/officeart/2005/8/layout/orgChart1"/>
    <dgm:cxn modelId="{88F8EB37-013D-4A05-BA24-D1BDE85FD1AC}" type="presParOf" srcId="{8D2C6C91-31B5-4758-987F-7916FC8A8834}" destId="{7E4C85A9-5B0E-4845-8F50-1E1FA42FCB85}" srcOrd="0" destOrd="0" presId="urn:microsoft.com/office/officeart/2005/8/layout/orgChart1"/>
    <dgm:cxn modelId="{07DE1A60-8A26-464B-A328-25FB04C4EB27}" type="presParOf" srcId="{8D2C6C91-31B5-4758-987F-7916FC8A8834}" destId="{78118414-C304-46A2-AE3E-482EE659CCA1}" srcOrd="1" destOrd="0" presId="urn:microsoft.com/office/officeart/2005/8/layout/orgChart1"/>
    <dgm:cxn modelId="{A2995C19-B735-45B3-9784-4D8880D7F98C}" type="presParOf" srcId="{78118414-C304-46A2-AE3E-482EE659CCA1}" destId="{CA8DF71B-AF49-48E2-8DC1-583B0CBE1F6B}" srcOrd="0" destOrd="0" presId="urn:microsoft.com/office/officeart/2005/8/layout/orgChart1"/>
    <dgm:cxn modelId="{D0E3BA68-0B21-45CC-8027-605DC50FEB1F}" type="presParOf" srcId="{CA8DF71B-AF49-48E2-8DC1-583B0CBE1F6B}" destId="{DC8D17F0-D999-4B52-A47D-877F972DB79C}" srcOrd="0" destOrd="0" presId="urn:microsoft.com/office/officeart/2005/8/layout/orgChart1"/>
    <dgm:cxn modelId="{F9D08585-6A79-49CF-83E6-3F886E1B5CCE}" type="presParOf" srcId="{CA8DF71B-AF49-48E2-8DC1-583B0CBE1F6B}" destId="{344BF4DC-8975-49FF-8EC4-6CE1EBB55359}" srcOrd="1" destOrd="0" presId="urn:microsoft.com/office/officeart/2005/8/layout/orgChart1"/>
    <dgm:cxn modelId="{A1DD3259-B9CF-41E2-9663-DBACC43CEB9E}" type="presParOf" srcId="{78118414-C304-46A2-AE3E-482EE659CCA1}" destId="{932D838B-CDF1-4616-AEFF-F648170BC493}" srcOrd="1" destOrd="0" presId="urn:microsoft.com/office/officeart/2005/8/layout/orgChart1"/>
    <dgm:cxn modelId="{EF280BE9-1C2A-4B71-955C-8B9364586D03}" type="presParOf" srcId="{932D838B-CDF1-4616-AEFF-F648170BC493}" destId="{4447683B-47DF-4401-A61D-6A4A6460D358}" srcOrd="0" destOrd="0" presId="urn:microsoft.com/office/officeart/2005/8/layout/orgChart1"/>
    <dgm:cxn modelId="{0AED56ED-EF69-48B0-93EC-371734B157E8}" type="presParOf" srcId="{932D838B-CDF1-4616-AEFF-F648170BC493}" destId="{36D98193-497C-4FE1-AE62-FCE8F6AD4CB6}" srcOrd="1" destOrd="0" presId="urn:microsoft.com/office/officeart/2005/8/layout/orgChart1"/>
    <dgm:cxn modelId="{9B96FBC8-89D5-4245-82AE-6AE598F2DA8A}" type="presParOf" srcId="{36D98193-497C-4FE1-AE62-FCE8F6AD4CB6}" destId="{40A5050C-3C26-4C85-BECA-8616125B834F}" srcOrd="0" destOrd="0" presId="urn:microsoft.com/office/officeart/2005/8/layout/orgChart1"/>
    <dgm:cxn modelId="{40BAC7C4-6E13-4E2D-B5C3-5DFD98482CA4}" type="presParOf" srcId="{40A5050C-3C26-4C85-BECA-8616125B834F}" destId="{5223C12F-C33E-4A76-A060-D2B2591566EC}" srcOrd="0" destOrd="0" presId="urn:microsoft.com/office/officeart/2005/8/layout/orgChart1"/>
    <dgm:cxn modelId="{FB3E38B7-B464-483A-86AB-CD4C50E1B229}" type="presParOf" srcId="{40A5050C-3C26-4C85-BECA-8616125B834F}" destId="{7CE933C0-147A-499A-9C85-82A21F8FEF73}" srcOrd="1" destOrd="0" presId="urn:microsoft.com/office/officeart/2005/8/layout/orgChart1"/>
    <dgm:cxn modelId="{A227FD43-0569-4702-B45F-E595A0AE21C1}" type="presParOf" srcId="{36D98193-497C-4FE1-AE62-FCE8F6AD4CB6}" destId="{7CFE3C43-3665-452E-B76D-A7961204CBA8}" srcOrd="1" destOrd="0" presId="urn:microsoft.com/office/officeart/2005/8/layout/orgChart1"/>
    <dgm:cxn modelId="{CCFABDEA-7BA7-4B17-9092-201BE0B65A1C}" type="presParOf" srcId="{36D98193-497C-4FE1-AE62-FCE8F6AD4CB6}" destId="{2DF59779-5CF5-4126-81BE-11DD20DA12EE}" srcOrd="2" destOrd="0" presId="urn:microsoft.com/office/officeart/2005/8/layout/orgChart1"/>
    <dgm:cxn modelId="{E07B6139-F5AC-4692-A0EB-B14ACFD7343E}" type="presParOf" srcId="{932D838B-CDF1-4616-AEFF-F648170BC493}" destId="{AD826DCA-9434-450A-87F6-DDDCABFA26D1}" srcOrd="2" destOrd="0" presId="urn:microsoft.com/office/officeart/2005/8/layout/orgChart1"/>
    <dgm:cxn modelId="{AF12C274-D9BD-4B75-9172-17FD18750CFF}" type="presParOf" srcId="{932D838B-CDF1-4616-AEFF-F648170BC493}" destId="{4E207CCF-F924-4A18-8233-56F6F90A1803}" srcOrd="3" destOrd="0" presId="urn:microsoft.com/office/officeart/2005/8/layout/orgChart1"/>
    <dgm:cxn modelId="{3AC2676B-3BB2-4281-8FE0-61001EE8CF37}" type="presParOf" srcId="{4E207CCF-F924-4A18-8233-56F6F90A1803}" destId="{B25F986C-7347-4AA0-91CF-34AAD6B7BDA7}" srcOrd="0" destOrd="0" presId="urn:microsoft.com/office/officeart/2005/8/layout/orgChart1"/>
    <dgm:cxn modelId="{C28ECF18-9FA2-410C-8766-CA9B2E251069}" type="presParOf" srcId="{B25F986C-7347-4AA0-91CF-34AAD6B7BDA7}" destId="{B6C00892-6437-4BC0-A9D2-CBD90D96E62E}" srcOrd="0" destOrd="0" presId="urn:microsoft.com/office/officeart/2005/8/layout/orgChart1"/>
    <dgm:cxn modelId="{DA3B0139-0A87-4130-A7B2-F94DB50BEAFE}" type="presParOf" srcId="{B25F986C-7347-4AA0-91CF-34AAD6B7BDA7}" destId="{857DD921-EB02-455F-81F3-EF258BBBB12A}" srcOrd="1" destOrd="0" presId="urn:microsoft.com/office/officeart/2005/8/layout/orgChart1"/>
    <dgm:cxn modelId="{F5C1F704-B3E3-4104-9673-B5EE8D14D334}" type="presParOf" srcId="{4E207CCF-F924-4A18-8233-56F6F90A1803}" destId="{28C17B43-B982-4A0B-A5A9-D2A71F4340C4}" srcOrd="1" destOrd="0" presId="urn:microsoft.com/office/officeart/2005/8/layout/orgChart1"/>
    <dgm:cxn modelId="{CCE46D2B-3586-44F2-891C-FE5A05CD3FA0}" type="presParOf" srcId="{4E207CCF-F924-4A18-8233-56F6F90A1803}" destId="{4BF9E35D-931E-48EC-A8B5-D7C9FC94C3F3}" srcOrd="2" destOrd="0" presId="urn:microsoft.com/office/officeart/2005/8/layout/orgChart1"/>
    <dgm:cxn modelId="{8BFB4193-C584-4354-8C31-63CD0E729507}" type="presParOf" srcId="{78118414-C304-46A2-AE3E-482EE659CCA1}" destId="{AFE8402B-1AE1-4839-A506-8AD0249CA037}" srcOrd="2" destOrd="0" presId="urn:microsoft.com/office/officeart/2005/8/layout/orgChart1"/>
    <dgm:cxn modelId="{686829B2-364F-4786-B124-8B442B5FAFC9}" type="presParOf" srcId="{7DC5F7BA-435E-42D0-AF06-157307294C92}" destId="{1D17771A-2FC4-46BD-ADDF-29C99CA586A2}" srcOrd="2" destOrd="0" presId="urn:microsoft.com/office/officeart/2005/8/layout/orgChart1"/>
    <dgm:cxn modelId="{EA54F48D-1424-49C8-B725-173CC93641F6}" type="presParOf" srcId="{71BB2520-5CA5-44F3-9C6F-D81A2D2F86E9}" destId="{2F9E764A-C293-4F7B-AC03-27D22D9435BC}" srcOrd="2" destOrd="0" presId="urn:microsoft.com/office/officeart/2005/8/layout/orgChart1"/>
    <dgm:cxn modelId="{5FB52AEA-5DDE-4A71-8BFC-2936FF33F032}" type="presParOf" srcId="{71BB2520-5CA5-44F3-9C6F-D81A2D2F86E9}" destId="{DE41F705-EB4F-4E2F-84A0-F2548663ABB8}" srcOrd="3" destOrd="0" presId="urn:microsoft.com/office/officeart/2005/8/layout/orgChart1"/>
    <dgm:cxn modelId="{5281ED5A-1EB7-4B3D-B8E1-E3DC4B20A5F5}" type="presParOf" srcId="{DE41F705-EB4F-4E2F-84A0-F2548663ABB8}" destId="{88B3FC12-8583-492D-B64B-5A2D31D2A33F}" srcOrd="0" destOrd="0" presId="urn:microsoft.com/office/officeart/2005/8/layout/orgChart1"/>
    <dgm:cxn modelId="{5EFFEC78-DBAC-4CCC-A283-FC16DA00729D}" type="presParOf" srcId="{88B3FC12-8583-492D-B64B-5A2D31D2A33F}" destId="{AD49CD6E-E7DF-4ED0-9C2D-F18364CDC643}" srcOrd="0" destOrd="0" presId="urn:microsoft.com/office/officeart/2005/8/layout/orgChart1"/>
    <dgm:cxn modelId="{EF9EE1AD-B210-4447-BA15-3DF158DAA6E8}" type="presParOf" srcId="{88B3FC12-8583-492D-B64B-5A2D31D2A33F}" destId="{92689D01-D751-4396-86DD-5DE75BBB2197}" srcOrd="1" destOrd="0" presId="urn:microsoft.com/office/officeart/2005/8/layout/orgChart1"/>
    <dgm:cxn modelId="{5038F3CB-94FF-4189-8218-F1304A2A6630}" type="presParOf" srcId="{DE41F705-EB4F-4E2F-84A0-F2548663ABB8}" destId="{749AEB91-2E9C-427E-A382-EDCBA4731B0A}" srcOrd="1" destOrd="0" presId="urn:microsoft.com/office/officeart/2005/8/layout/orgChart1"/>
    <dgm:cxn modelId="{2C54ABC6-B15D-414E-A453-E0B4FD4C31C4}" type="presParOf" srcId="{749AEB91-2E9C-427E-A382-EDCBA4731B0A}" destId="{1F4CA9B4-9949-4CF8-937A-7C25E45B38BD}" srcOrd="0" destOrd="0" presId="urn:microsoft.com/office/officeart/2005/8/layout/orgChart1"/>
    <dgm:cxn modelId="{5D1908D2-FC32-4DCC-98E2-CF10B89B1279}" type="presParOf" srcId="{749AEB91-2E9C-427E-A382-EDCBA4731B0A}" destId="{10A7D589-ADA5-4F86-9468-240540B3ADD2}" srcOrd="1" destOrd="0" presId="urn:microsoft.com/office/officeart/2005/8/layout/orgChart1"/>
    <dgm:cxn modelId="{31D66FDB-44A5-4396-A6A6-2D7EF0D24D37}" type="presParOf" srcId="{10A7D589-ADA5-4F86-9468-240540B3ADD2}" destId="{4EFB5332-476B-4CF8-8CF8-249C01D6824A}" srcOrd="0" destOrd="0" presId="urn:microsoft.com/office/officeart/2005/8/layout/orgChart1"/>
    <dgm:cxn modelId="{21783C2A-AB91-44D9-B74D-9AB13C61FF9C}" type="presParOf" srcId="{4EFB5332-476B-4CF8-8CF8-249C01D6824A}" destId="{7F1389D1-43F4-44F0-85F1-18C03E619070}" srcOrd="0" destOrd="0" presId="urn:microsoft.com/office/officeart/2005/8/layout/orgChart1"/>
    <dgm:cxn modelId="{01753CED-9185-4E53-A9AC-C549A5869D53}" type="presParOf" srcId="{4EFB5332-476B-4CF8-8CF8-249C01D6824A}" destId="{EA8319C7-2D01-49FE-A2DD-8324327F51B8}" srcOrd="1" destOrd="0" presId="urn:microsoft.com/office/officeart/2005/8/layout/orgChart1"/>
    <dgm:cxn modelId="{63A85A9E-8B42-4944-9976-BB210343F2C4}" type="presParOf" srcId="{10A7D589-ADA5-4F86-9468-240540B3ADD2}" destId="{1CF8E72E-F41A-4FF4-989A-560BCFAD1339}" srcOrd="1" destOrd="0" presId="urn:microsoft.com/office/officeart/2005/8/layout/orgChart1"/>
    <dgm:cxn modelId="{DC04B7A4-2456-45BA-A4D1-EDC50100289C}" type="presParOf" srcId="{10A7D589-ADA5-4F86-9468-240540B3ADD2}" destId="{B0BB3E0E-D8BD-4703-81C8-A796C8613805}" srcOrd="2" destOrd="0" presId="urn:microsoft.com/office/officeart/2005/8/layout/orgChart1"/>
    <dgm:cxn modelId="{33484390-5863-4C07-A853-1188DF680D87}" type="presParOf" srcId="{749AEB91-2E9C-427E-A382-EDCBA4731B0A}" destId="{177C3C5C-C84F-441E-86E2-F5EAF73885E4}" srcOrd="2" destOrd="0" presId="urn:microsoft.com/office/officeart/2005/8/layout/orgChart1"/>
    <dgm:cxn modelId="{C37355C6-5A86-4E3B-A849-4AA70A24C025}" type="presParOf" srcId="{749AEB91-2E9C-427E-A382-EDCBA4731B0A}" destId="{42F08CCB-C54A-4B9F-BBA0-717333B57F31}" srcOrd="3" destOrd="0" presId="urn:microsoft.com/office/officeart/2005/8/layout/orgChart1"/>
    <dgm:cxn modelId="{5973A1C3-F67A-4B76-9D99-1F955771D783}" type="presParOf" srcId="{42F08CCB-C54A-4B9F-BBA0-717333B57F31}" destId="{64802B38-E9BA-426B-B0D8-F58A368FD851}" srcOrd="0" destOrd="0" presId="urn:microsoft.com/office/officeart/2005/8/layout/orgChart1"/>
    <dgm:cxn modelId="{B398C43E-AC41-427A-B50B-CE55BCA7E7CF}" type="presParOf" srcId="{64802B38-E9BA-426B-B0D8-F58A368FD851}" destId="{1E288B55-6342-4C98-8696-29A7C1013C1B}" srcOrd="0" destOrd="0" presId="urn:microsoft.com/office/officeart/2005/8/layout/orgChart1"/>
    <dgm:cxn modelId="{751E071C-1F81-47A9-9359-B909C0518D0D}" type="presParOf" srcId="{64802B38-E9BA-426B-B0D8-F58A368FD851}" destId="{FD439335-7D0F-4094-871D-B540F697E977}" srcOrd="1" destOrd="0" presId="urn:microsoft.com/office/officeart/2005/8/layout/orgChart1"/>
    <dgm:cxn modelId="{E0B97DA5-D832-4555-8396-C99EAE9B1799}" type="presParOf" srcId="{42F08CCB-C54A-4B9F-BBA0-717333B57F31}" destId="{C3611ABD-3C8E-48F9-BB31-2ADE1DA15D82}" srcOrd="1" destOrd="0" presId="urn:microsoft.com/office/officeart/2005/8/layout/orgChart1"/>
    <dgm:cxn modelId="{98B76B01-7E74-4168-B015-28D08053FDD6}" type="presParOf" srcId="{42F08CCB-C54A-4B9F-BBA0-717333B57F31}" destId="{05DEBD29-6500-4618-86A6-37B4B076D923}" srcOrd="2" destOrd="0" presId="urn:microsoft.com/office/officeart/2005/8/layout/orgChart1"/>
    <dgm:cxn modelId="{CEDC5C24-1371-4226-A50D-8D791CB2CDC3}" type="presParOf" srcId="{749AEB91-2E9C-427E-A382-EDCBA4731B0A}" destId="{4A7645D2-6479-44D4-8804-F48E1D1832B8}" srcOrd="4" destOrd="0" presId="urn:microsoft.com/office/officeart/2005/8/layout/orgChart1"/>
    <dgm:cxn modelId="{6BF54D22-18AE-49E7-A86D-E58CB00CC752}" type="presParOf" srcId="{749AEB91-2E9C-427E-A382-EDCBA4731B0A}" destId="{C574CD07-7F72-4F2E-89B4-197FE45BDC82}" srcOrd="5" destOrd="0" presId="urn:microsoft.com/office/officeart/2005/8/layout/orgChart1"/>
    <dgm:cxn modelId="{BF013A7F-9B32-475D-BBF0-96E2A8247FD4}" type="presParOf" srcId="{C574CD07-7F72-4F2E-89B4-197FE45BDC82}" destId="{433F14F0-DC9E-4BBA-976E-877BEA89442D}" srcOrd="0" destOrd="0" presId="urn:microsoft.com/office/officeart/2005/8/layout/orgChart1"/>
    <dgm:cxn modelId="{20048315-7440-47F7-BF62-531D0B8EFE02}" type="presParOf" srcId="{433F14F0-DC9E-4BBA-976E-877BEA89442D}" destId="{C4C9FBF7-919B-4434-BA62-D2268C19DBEE}" srcOrd="0" destOrd="0" presId="urn:microsoft.com/office/officeart/2005/8/layout/orgChart1"/>
    <dgm:cxn modelId="{8D2AF5E4-9F85-4E7B-A66F-4F0FC1F5D6A6}" type="presParOf" srcId="{433F14F0-DC9E-4BBA-976E-877BEA89442D}" destId="{817EC10B-6D07-4A53-9752-015A712D556F}" srcOrd="1" destOrd="0" presId="urn:microsoft.com/office/officeart/2005/8/layout/orgChart1"/>
    <dgm:cxn modelId="{9968769B-0088-495E-8A25-02E98DBAD2EB}" type="presParOf" srcId="{C574CD07-7F72-4F2E-89B4-197FE45BDC82}" destId="{95D40D0D-B89F-44E0-8528-0ACBBCFCEEE4}" srcOrd="1" destOrd="0" presId="urn:microsoft.com/office/officeart/2005/8/layout/orgChart1"/>
    <dgm:cxn modelId="{B73AD1D0-4CB8-4A3E-A866-0C71EBA1316B}" type="presParOf" srcId="{C574CD07-7F72-4F2E-89B4-197FE45BDC82}" destId="{09805307-F27E-4B1F-8082-29C6D061E0D8}" srcOrd="2" destOrd="0" presId="urn:microsoft.com/office/officeart/2005/8/layout/orgChart1"/>
    <dgm:cxn modelId="{2C6C22AE-18DD-4C6F-9CFF-7F9D9030087B}" type="presParOf" srcId="{DE41F705-EB4F-4E2F-84A0-F2548663ABB8}" destId="{7A58DA63-DAD3-4C0F-B138-30EE178136BA}" srcOrd="2" destOrd="0" presId="urn:microsoft.com/office/officeart/2005/8/layout/orgChart1"/>
    <dgm:cxn modelId="{3D5B509D-1EB9-431D-AB6A-16D92857F065}" type="presParOf" srcId="{71BB2520-5CA5-44F3-9C6F-D81A2D2F86E9}" destId="{3798A6B2-0C43-486D-9EFA-379A1C467716}" srcOrd="4" destOrd="0" presId="urn:microsoft.com/office/officeart/2005/8/layout/orgChart1"/>
    <dgm:cxn modelId="{15E23086-8C0B-45C1-B14C-3D22C70C80A4}" type="presParOf" srcId="{71BB2520-5CA5-44F3-9C6F-D81A2D2F86E9}" destId="{3FB204A1-9971-46A5-9DE6-1CF6C42E9FC0}" srcOrd="5" destOrd="0" presId="urn:microsoft.com/office/officeart/2005/8/layout/orgChart1"/>
    <dgm:cxn modelId="{AD1BD020-70E8-4F73-973E-5A8E4550B707}" type="presParOf" srcId="{3FB204A1-9971-46A5-9DE6-1CF6C42E9FC0}" destId="{2D4C67FF-4669-4A68-9D52-61F2FF57CB85}" srcOrd="0" destOrd="0" presId="urn:microsoft.com/office/officeart/2005/8/layout/orgChart1"/>
    <dgm:cxn modelId="{336DB96C-248D-4709-BF66-6C1173860027}" type="presParOf" srcId="{2D4C67FF-4669-4A68-9D52-61F2FF57CB85}" destId="{48D957FE-4DFE-48D2-AEA0-C0D5940552D7}" srcOrd="0" destOrd="0" presId="urn:microsoft.com/office/officeart/2005/8/layout/orgChart1"/>
    <dgm:cxn modelId="{FBC5AD70-4B93-4945-BEC8-91E6DC62A41D}" type="presParOf" srcId="{2D4C67FF-4669-4A68-9D52-61F2FF57CB85}" destId="{3B74FA29-7828-42A9-9200-F9E2DB0A942D}" srcOrd="1" destOrd="0" presId="urn:microsoft.com/office/officeart/2005/8/layout/orgChart1"/>
    <dgm:cxn modelId="{DB8BCCD7-6EBF-4926-A671-B17DB722BF83}" type="presParOf" srcId="{3FB204A1-9971-46A5-9DE6-1CF6C42E9FC0}" destId="{B4452DDA-CE80-4766-BFE0-E8A3E1AE3CB8}" srcOrd="1" destOrd="0" presId="urn:microsoft.com/office/officeart/2005/8/layout/orgChart1"/>
    <dgm:cxn modelId="{E3C3F720-11ED-4AAB-9BAF-6C396168E8A1}" type="presParOf" srcId="{3FB204A1-9971-46A5-9DE6-1CF6C42E9FC0}" destId="{594E2D86-86AE-48D6-9D54-F24551F5C454}" srcOrd="2" destOrd="0" presId="urn:microsoft.com/office/officeart/2005/8/layout/orgChart1"/>
    <dgm:cxn modelId="{B122DEED-AD3D-4381-9D5A-EA6CC98BEB2A}" type="presParOf" srcId="{74959C93-C03A-48EF-A7C4-68FFAAC30AD1}" destId="{6B24AB31-BBC5-4567-88EB-7052FEE6A7D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724400"/>
          </a:xfrm>
        </p:spPr>
        <p:txBody>
          <a:bodyPr/>
          <a:lstStyle/>
          <a:p>
            <a:pPr lvl="0"/>
            <a:endParaRPr lang="en-GB" noProof="0" smtClean="0"/>
          </a:p>
        </p:txBody>
      </p:sp>
    </p:spTree>
    <p:extLst>
      <p:ext uri="{BB962C8B-B14F-4D97-AF65-F5344CB8AC3E}">
        <p14:creationId xmlns:p14="http://schemas.microsoft.com/office/powerpoint/2010/main" val="3862619781"/>
      </p:ext>
    </p:extLst>
  </p:cSld>
  <p:clrMapOvr>
    <a:masterClrMapping/>
  </p:clrMapOvr>
  <p:transition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2DBC8F75-3CD6-43E7-BE96-E21B86EA476E}" type="datetime1">
              <a:rPr lang="en-US" smtClean="0"/>
              <a:pPr/>
              <a:t>7/18/2019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Reference- Harrison's International Medicine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61BA72E4-AEA3-44F0-8BFE-E77C833457A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578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STROKE CLINICAL FEATURES AND MANAGEMENT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580464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629650" cy="5943600"/>
          </a:xfrm>
        </p:spPr>
        <p:txBody>
          <a:bodyPr>
            <a:normAutofit fontScale="92500" lnSpcReduction="10000"/>
          </a:bodyPr>
          <a:lstStyle/>
          <a:p>
            <a:pPr algn="ctr" eaLnBrk="1" hangingPunct="1">
              <a:buFont typeface="Wingdings 2" pitchFamily="18" charset="2"/>
              <a:buNone/>
            </a:pPr>
            <a:r>
              <a:rPr lang="en-US" b="1" dirty="0" smtClean="0">
                <a:latin typeface="Papyrus" pitchFamily="66" charset="0"/>
              </a:rPr>
              <a:t>Right (Non-dominant) Hemisphere Stroke: Common Pattern </a:t>
            </a:r>
          </a:p>
          <a:p>
            <a:r>
              <a:rPr lang="en-US" dirty="0" smtClean="0">
                <a:latin typeface="Papyrus" pitchFamily="66" charset="0"/>
              </a:rPr>
              <a:t>Less predictable syndromes</a:t>
            </a:r>
          </a:p>
          <a:p>
            <a:pPr algn="just">
              <a:buNone/>
            </a:pPr>
            <a:r>
              <a:rPr lang="en-US" dirty="0" smtClean="0">
                <a:latin typeface="Papyrus" pitchFamily="66" charset="0"/>
              </a:rPr>
              <a:t>Left Hemiparesis </a:t>
            </a:r>
          </a:p>
          <a:p>
            <a:pPr algn="just">
              <a:buNone/>
            </a:pPr>
            <a:r>
              <a:rPr lang="en-US" dirty="0" smtClean="0">
                <a:latin typeface="Papyrus" pitchFamily="66" charset="0"/>
              </a:rPr>
              <a:t>Left-sided sensory loss </a:t>
            </a:r>
          </a:p>
          <a:p>
            <a:endParaRPr lang="en-US" dirty="0" smtClean="0">
              <a:latin typeface="Papyrus" pitchFamily="66" charset="0"/>
            </a:endParaRPr>
          </a:p>
          <a:p>
            <a:pPr algn="just"/>
            <a:r>
              <a:rPr lang="en-US" dirty="0" smtClean="0">
                <a:latin typeface="Papyrus" pitchFamily="66" charset="0"/>
              </a:rPr>
              <a:t>Poor left conjugate gaze </a:t>
            </a:r>
          </a:p>
          <a:p>
            <a:pPr algn="just"/>
            <a:r>
              <a:rPr lang="en-US" dirty="0" smtClean="0">
                <a:latin typeface="Papyrus" pitchFamily="66" charset="0"/>
              </a:rPr>
              <a:t>Dysarthria </a:t>
            </a:r>
          </a:p>
          <a:p>
            <a:r>
              <a:rPr lang="en-US" dirty="0" smtClean="0">
                <a:latin typeface="Papyrus" pitchFamily="66" charset="0"/>
              </a:rPr>
              <a:t>Attention defects: extinction and neglect</a:t>
            </a:r>
          </a:p>
          <a:p>
            <a:r>
              <a:rPr lang="en-US" dirty="0" smtClean="0">
                <a:latin typeface="Papyrus" pitchFamily="66" charset="0"/>
              </a:rPr>
              <a:t>Spatial disorientation</a:t>
            </a:r>
          </a:p>
          <a:p>
            <a:r>
              <a:rPr lang="en-US" dirty="0" smtClean="0">
                <a:latin typeface="Papyrus" pitchFamily="66" charset="0"/>
              </a:rPr>
              <a:t>Behavioral changes: acute confusion and delirium</a:t>
            </a:r>
          </a:p>
          <a:p>
            <a:pPr eaLnBrk="1" hangingPunct="1"/>
            <a:r>
              <a:rPr lang="en-US" dirty="0" smtClean="0">
                <a:latin typeface="Papyrus" pitchFamily="66" charset="0"/>
              </a:rPr>
              <a:t>Defect of left visual field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Reference- Harrison's International Medicine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134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2"/>
          <a:srcRect b="43547"/>
          <a:stretch/>
        </p:blipFill>
        <p:spPr bwMode="auto">
          <a:xfrm>
            <a:off x="990600" y="609600"/>
            <a:ext cx="7139631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Reference- Harrison's International Medicine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716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2"/>
          <a:srcRect l="-2125" t="52904" r="2125" b="5688"/>
          <a:stretch/>
        </p:blipFill>
        <p:spPr bwMode="auto">
          <a:xfrm>
            <a:off x="1447799" y="533400"/>
            <a:ext cx="6673407" cy="5333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Reference- Harrison's International Medicine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477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527050"/>
            <a:ext cx="5222875" cy="602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1905000" y="6172200"/>
            <a:ext cx="11430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Reference- Harrison's International Medicine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-304800" y="1066800"/>
          <a:ext cx="10210800" cy="647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08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7813"/>
            <a:ext cx="8229600" cy="788987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Papyrus" pitchFamily="66" charset="0"/>
              </a:rPr>
              <a:t>Stroke Syndromes: Classification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A72E4-AEA3-44F0-8BFE-E77C833457A5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Reference- Harrison's International Medicine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33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Stroke – Signs and Symptoms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Ischemic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Carotid Circulation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Unilateral paralysis </a:t>
            </a:r>
            <a:r>
              <a:rPr lang="en-US" sz="1800" i="1" smtClean="0"/>
              <a:t>(opposite side)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Numbness </a:t>
            </a:r>
            <a:r>
              <a:rPr lang="en-US" sz="1800" i="1" smtClean="0"/>
              <a:t>(opposite side)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Language disturbance</a:t>
            </a:r>
          </a:p>
          <a:p>
            <a:pPr lvl="3" eaLnBrk="1" hangingPunct="1">
              <a:lnSpc>
                <a:spcPct val="90000"/>
              </a:lnSpc>
            </a:pPr>
            <a:r>
              <a:rPr lang="en-US" smtClean="0"/>
              <a:t>Aphasia – difficult comprehension, nonsense, difficult reading/writing</a:t>
            </a:r>
          </a:p>
          <a:p>
            <a:pPr lvl="3" eaLnBrk="1" hangingPunct="1">
              <a:lnSpc>
                <a:spcPct val="90000"/>
              </a:lnSpc>
            </a:pPr>
            <a:r>
              <a:rPr lang="en-US" smtClean="0"/>
              <a:t>Dysarthria – slurred speech, abnormal pronunciation.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Visual disturbance </a:t>
            </a:r>
            <a:r>
              <a:rPr lang="en-US" sz="1800" i="1" smtClean="0"/>
              <a:t>(opposite side)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Monocular blindness </a:t>
            </a:r>
            <a:r>
              <a:rPr lang="en-US" sz="1800" i="1" smtClean="0"/>
              <a:t>(same side)</a:t>
            </a:r>
          </a:p>
        </p:txBody>
      </p:sp>
    </p:spTree>
    <p:extLst>
      <p:ext uri="{BB962C8B-B14F-4D97-AF65-F5344CB8AC3E}">
        <p14:creationId xmlns:p14="http://schemas.microsoft.com/office/powerpoint/2010/main" val="32685951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762000"/>
          </a:xfrm>
        </p:spPr>
        <p:txBody>
          <a:bodyPr/>
          <a:lstStyle/>
          <a:p>
            <a:pPr eaLnBrk="1" hangingPunct="1"/>
            <a:r>
              <a:rPr lang="en-US" smtClean="0"/>
              <a:t>Stroke – Signs and Symptoms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Ischemic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Vertebrobasilar Circulation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Vertigo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Visual disturbance</a:t>
            </a:r>
          </a:p>
          <a:p>
            <a:pPr lvl="3" eaLnBrk="1" hangingPunct="1">
              <a:lnSpc>
                <a:spcPct val="90000"/>
              </a:lnSpc>
            </a:pPr>
            <a:r>
              <a:rPr lang="en-US" smtClean="0"/>
              <a:t>Both eyes simultaneously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Diplopia</a:t>
            </a:r>
          </a:p>
          <a:p>
            <a:pPr lvl="3" eaLnBrk="1" hangingPunct="1">
              <a:lnSpc>
                <a:spcPct val="90000"/>
              </a:lnSpc>
            </a:pPr>
            <a:r>
              <a:rPr lang="en-US" smtClean="0"/>
              <a:t>Ocular palsy – inability to move to one side</a:t>
            </a:r>
          </a:p>
          <a:p>
            <a:pPr lvl="3" eaLnBrk="1" hangingPunct="1">
              <a:lnSpc>
                <a:spcPct val="90000"/>
              </a:lnSpc>
            </a:pPr>
            <a:r>
              <a:rPr lang="en-US" smtClean="0"/>
              <a:t>Dysconjugate gaze – asynchronous movement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Paralysis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Numbness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Dysarthria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Ataxia</a:t>
            </a:r>
          </a:p>
        </p:txBody>
      </p:sp>
    </p:spTree>
    <p:extLst>
      <p:ext uri="{BB962C8B-B14F-4D97-AF65-F5344CB8AC3E}">
        <p14:creationId xmlns:p14="http://schemas.microsoft.com/office/powerpoint/2010/main" val="33484472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050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Stroke – Signs and Symptoms</a:t>
            </a:r>
          </a:p>
        </p:txBody>
      </p:sp>
      <p:sp>
        <p:nvSpPr>
          <p:cNvPr id="13315" name="Rectangle 2051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Differential Diagnosis of Stroke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Head/Cervical trauma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Meningitis/encephalitis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Hypertensive encephalopathy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Intracranial mass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Tumor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Sub/epi dural hematoma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Todd’s paralysis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Migraine w/ neuro sx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Metabolic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Hyper/hypo glycemia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Post arrest ischemia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Drug OD</a:t>
            </a:r>
          </a:p>
        </p:txBody>
      </p:sp>
    </p:spTree>
    <p:extLst>
      <p:ext uri="{BB962C8B-B14F-4D97-AF65-F5344CB8AC3E}">
        <p14:creationId xmlns:p14="http://schemas.microsoft.com/office/powerpoint/2010/main" val="25429870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Stroke - Management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Airway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Potential problems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Paralysis of airway structures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Vomiting esp. w/ hemorrhagic stroke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Coma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Seizures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Cervical trauma due to pt. collapse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Manage Aggressively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ETT /High </a:t>
            </a:r>
            <a:r>
              <a:rPr lang="en-US" dirty="0" smtClean="0"/>
              <a:t>flow O</a:t>
            </a:r>
            <a:r>
              <a:rPr lang="en-US" baseline="-25000" dirty="0" smtClean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5351101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Stroke - Management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Breathing</a:t>
            </a:r>
          </a:p>
          <a:p>
            <a:pPr lvl="1" eaLnBrk="1" hangingPunct="1"/>
            <a:r>
              <a:rPr lang="en-US" dirty="0" smtClean="0"/>
              <a:t>Potential Problems</a:t>
            </a:r>
          </a:p>
          <a:p>
            <a:pPr lvl="2" eaLnBrk="1" hangingPunct="1"/>
            <a:r>
              <a:rPr lang="en-US" dirty="0" smtClean="0"/>
              <a:t>Irregular respiratory pattern</a:t>
            </a:r>
          </a:p>
          <a:p>
            <a:pPr lvl="3" eaLnBrk="1" hangingPunct="1"/>
            <a:r>
              <a:rPr lang="en-US" dirty="0" err="1" smtClean="0"/>
              <a:t>Cheyne</a:t>
            </a:r>
            <a:r>
              <a:rPr lang="en-US" dirty="0" smtClean="0"/>
              <a:t>-Stokes</a:t>
            </a:r>
          </a:p>
          <a:p>
            <a:pPr lvl="3" eaLnBrk="1" hangingPunct="1"/>
            <a:r>
              <a:rPr lang="en-US" dirty="0" smtClean="0"/>
              <a:t>Central Neurogenic hyperventilation</a:t>
            </a:r>
          </a:p>
          <a:p>
            <a:pPr lvl="2" eaLnBrk="1" hangingPunct="1"/>
            <a:r>
              <a:rPr lang="en-US" dirty="0" smtClean="0"/>
              <a:t>Paralysis of muscles of respiration</a:t>
            </a:r>
          </a:p>
          <a:p>
            <a:pPr lvl="1" eaLnBrk="1" hangingPunct="1"/>
            <a:r>
              <a:rPr lang="en-US" dirty="0" smtClean="0"/>
              <a:t>Manage Aggressively</a:t>
            </a:r>
          </a:p>
          <a:p>
            <a:pPr lvl="2" eaLnBrk="1" hangingPunct="1"/>
            <a:r>
              <a:rPr lang="en-US" dirty="0" smtClean="0"/>
              <a:t>High </a:t>
            </a:r>
            <a:r>
              <a:rPr lang="en-US" dirty="0" smtClean="0"/>
              <a:t>flow O</a:t>
            </a:r>
            <a:r>
              <a:rPr lang="en-US" baseline="-25000" dirty="0" smtClean="0"/>
              <a:t>2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2201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3"/>
          <p:cNvSpPr txBox="1">
            <a:spLocks noChangeArrowheads="1"/>
          </p:cNvSpPr>
          <p:nvPr/>
        </p:nvSpPr>
        <p:spPr bwMode="auto">
          <a:xfrm>
            <a:off x="3352800" y="228600"/>
            <a:ext cx="2209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Papyrus" pitchFamily="66" charset="0"/>
              </a:rPr>
              <a:t>Acute Stroke</a:t>
            </a:r>
          </a:p>
        </p:txBody>
      </p:sp>
      <p:sp>
        <p:nvSpPr>
          <p:cNvPr id="16387" name="TextBox 4"/>
          <p:cNvSpPr txBox="1">
            <a:spLocks noChangeArrowheads="1"/>
          </p:cNvSpPr>
          <p:nvPr/>
        </p:nvSpPr>
        <p:spPr bwMode="auto">
          <a:xfrm>
            <a:off x="685800" y="1371600"/>
            <a:ext cx="2438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latin typeface="Papyrus" pitchFamily="66" charset="0"/>
              </a:rPr>
              <a:t>Ischemic  (</a:t>
            </a:r>
            <a:r>
              <a:rPr lang="en-US" sz="2400" b="1" dirty="0" smtClean="0">
                <a:latin typeface="Papyrus" pitchFamily="66" charset="0"/>
              </a:rPr>
              <a:t>85%)</a:t>
            </a:r>
            <a:endParaRPr lang="en-US" sz="2400" b="1" dirty="0">
              <a:latin typeface="Papyrus" pitchFamily="66" charset="0"/>
            </a:endParaRPr>
          </a:p>
        </p:txBody>
      </p:sp>
      <p:sp>
        <p:nvSpPr>
          <p:cNvPr id="16388" name="TextBox 5"/>
          <p:cNvSpPr txBox="1">
            <a:spLocks noChangeArrowheads="1"/>
          </p:cNvSpPr>
          <p:nvPr/>
        </p:nvSpPr>
        <p:spPr bwMode="auto">
          <a:xfrm>
            <a:off x="4114800" y="1371600"/>
            <a:ext cx="3124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latin typeface="Papyrus" pitchFamily="66" charset="0"/>
              </a:rPr>
              <a:t>Hemorrhagic </a:t>
            </a:r>
            <a:r>
              <a:rPr lang="en-US" sz="2400" b="1" dirty="0" smtClean="0">
                <a:latin typeface="Papyrus" pitchFamily="66" charset="0"/>
              </a:rPr>
              <a:t>(15%)</a:t>
            </a:r>
            <a:endParaRPr lang="en-US" sz="2400" b="1" dirty="0">
              <a:latin typeface="Papyrus" pitchFamily="66" charset="0"/>
            </a:endParaRPr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4800600" y="3352800"/>
            <a:ext cx="434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latin typeface="Papyrus" pitchFamily="66" charset="0"/>
              </a:rPr>
              <a:t>Intracerebral &amp; Cerebellar H  </a:t>
            </a:r>
          </a:p>
        </p:txBody>
      </p:sp>
      <p:sp>
        <p:nvSpPr>
          <p:cNvPr id="16390" name="TextBox 7"/>
          <p:cNvSpPr txBox="1">
            <a:spLocks noChangeArrowheads="1"/>
          </p:cNvSpPr>
          <p:nvPr/>
        </p:nvSpPr>
        <p:spPr bwMode="auto">
          <a:xfrm>
            <a:off x="6248400" y="2514600"/>
            <a:ext cx="2667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Papyrus" pitchFamily="66" charset="0"/>
              </a:rPr>
              <a:t>Subarachnoid H.</a:t>
            </a:r>
          </a:p>
        </p:txBody>
      </p:sp>
      <p:sp>
        <p:nvSpPr>
          <p:cNvPr id="16391" name="TextBox 8"/>
          <p:cNvSpPr txBox="1">
            <a:spLocks noChangeArrowheads="1"/>
          </p:cNvSpPr>
          <p:nvPr/>
        </p:nvSpPr>
        <p:spPr bwMode="auto">
          <a:xfrm>
            <a:off x="4267200" y="3886200"/>
            <a:ext cx="3581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Papyrus" pitchFamily="66" charset="0"/>
              </a:rPr>
              <a:t>Subdural &amp; Extradural H. and Hematoma</a:t>
            </a:r>
          </a:p>
        </p:txBody>
      </p:sp>
      <p:sp>
        <p:nvSpPr>
          <p:cNvPr id="16392" name="TextBox 9"/>
          <p:cNvSpPr txBox="1">
            <a:spLocks noChangeArrowheads="1"/>
          </p:cNvSpPr>
          <p:nvPr/>
        </p:nvSpPr>
        <p:spPr bwMode="auto">
          <a:xfrm>
            <a:off x="0" y="2662238"/>
            <a:ext cx="22098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latin typeface="Papyrus" pitchFamily="66" charset="0"/>
              </a:rPr>
              <a:t>Thrombotic (</a:t>
            </a:r>
            <a:r>
              <a:rPr lang="en-US" sz="2400" b="1" dirty="0" smtClean="0">
                <a:latin typeface="Papyrus" pitchFamily="66" charset="0"/>
              </a:rPr>
              <a:t>55%)</a:t>
            </a:r>
            <a:endParaRPr lang="en-US" sz="2400" b="1" dirty="0">
              <a:latin typeface="Papyrus" pitchFamily="66" charset="0"/>
            </a:endParaRPr>
          </a:p>
        </p:txBody>
      </p:sp>
      <p:sp>
        <p:nvSpPr>
          <p:cNvPr id="16393" name="TextBox 10"/>
          <p:cNvSpPr txBox="1">
            <a:spLocks noChangeArrowheads="1"/>
          </p:cNvSpPr>
          <p:nvPr/>
        </p:nvSpPr>
        <p:spPr bwMode="auto">
          <a:xfrm>
            <a:off x="1905000" y="3729038"/>
            <a:ext cx="2667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Papyrus" pitchFamily="66" charset="0"/>
              </a:rPr>
              <a:t>Embolic (30%)</a:t>
            </a:r>
          </a:p>
        </p:txBody>
      </p:sp>
      <p:sp>
        <p:nvSpPr>
          <p:cNvPr id="16394" name="TextBox 11"/>
          <p:cNvSpPr txBox="1">
            <a:spLocks noChangeArrowheads="1"/>
          </p:cNvSpPr>
          <p:nvPr/>
        </p:nvSpPr>
        <p:spPr bwMode="auto">
          <a:xfrm>
            <a:off x="3048000" y="5176838"/>
            <a:ext cx="2667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Papyrus" pitchFamily="66" charset="0"/>
              </a:rPr>
              <a:t>Cardioembolic</a:t>
            </a:r>
          </a:p>
        </p:txBody>
      </p:sp>
      <p:sp>
        <p:nvSpPr>
          <p:cNvPr id="16395" name="TextBox 12"/>
          <p:cNvSpPr txBox="1">
            <a:spLocks noChangeArrowheads="1"/>
          </p:cNvSpPr>
          <p:nvPr/>
        </p:nvSpPr>
        <p:spPr bwMode="auto">
          <a:xfrm>
            <a:off x="381000" y="5176838"/>
            <a:ext cx="26670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latin typeface="Papyrus" pitchFamily="66" charset="0"/>
              </a:rPr>
              <a:t>Artery-artery embolism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rot="16200000" flipH="1">
            <a:off x="1371600" y="2514600"/>
            <a:ext cx="1905000" cy="5334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6387" idx="2"/>
          </p:cNvCxnSpPr>
          <p:nvPr/>
        </p:nvCxnSpPr>
        <p:spPr>
          <a:xfrm rot="5400000">
            <a:off x="878681" y="1640682"/>
            <a:ext cx="833437" cy="12192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endCxn id="16387" idx="0"/>
          </p:cNvCxnSpPr>
          <p:nvPr/>
        </p:nvCxnSpPr>
        <p:spPr>
          <a:xfrm rot="10800000" flipV="1">
            <a:off x="1905000" y="685800"/>
            <a:ext cx="1981200" cy="685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6477000" y="1828800"/>
            <a:ext cx="1295400" cy="7620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endCxn id="16394" idx="0"/>
          </p:cNvCxnSpPr>
          <p:nvPr/>
        </p:nvCxnSpPr>
        <p:spPr>
          <a:xfrm>
            <a:off x="2590800" y="4267200"/>
            <a:ext cx="1790700" cy="90963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10800000" flipV="1">
            <a:off x="1219200" y="4267200"/>
            <a:ext cx="1447800" cy="9144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572000" y="609600"/>
            <a:ext cx="990600" cy="9144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5400000">
            <a:off x="3543301" y="2933700"/>
            <a:ext cx="2209800" cy="317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16200000" flipH="1">
            <a:off x="5029200" y="1905000"/>
            <a:ext cx="1600200" cy="1447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05" name="TextBox 40"/>
          <p:cNvSpPr txBox="1">
            <a:spLocks noChangeArrowheads="1"/>
          </p:cNvSpPr>
          <p:nvPr/>
        </p:nvSpPr>
        <p:spPr bwMode="auto">
          <a:xfrm>
            <a:off x="4419600" y="6096000"/>
            <a:ext cx="2362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Papyrus" pitchFamily="66" charset="0"/>
              </a:rPr>
              <a:t>AF, IHD, VHD,</a:t>
            </a:r>
          </a:p>
        </p:txBody>
      </p:sp>
      <p:cxnSp>
        <p:nvCxnSpPr>
          <p:cNvPr id="42" name="Straight Arrow Connector 41"/>
          <p:cNvCxnSpPr>
            <a:endCxn id="16405" idx="0"/>
          </p:cNvCxnSpPr>
          <p:nvPr/>
        </p:nvCxnSpPr>
        <p:spPr>
          <a:xfrm>
            <a:off x="4724400" y="5562600"/>
            <a:ext cx="876300" cy="5334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07" name="TextBox 44"/>
          <p:cNvSpPr txBox="1">
            <a:spLocks noChangeArrowheads="1"/>
          </p:cNvSpPr>
          <p:nvPr/>
        </p:nvSpPr>
        <p:spPr bwMode="auto">
          <a:xfrm>
            <a:off x="0" y="4038600"/>
            <a:ext cx="2286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latin typeface="Papyrus" pitchFamily="66" charset="0"/>
              </a:rPr>
              <a:t>Lacunar (20%)</a:t>
            </a:r>
          </a:p>
          <a:p>
            <a:r>
              <a:rPr lang="en-US" b="1" dirty="0">
                <a:latin typeface="Papyrus" pitchFamily="66" charset="0"/>
              </a:rPr>
              <a:t>Large vessel (</a:t>
            </a:r>
            <a:r>
              <a:rPr lang="en-US" b="1" dirty="0" smtClean="0">
                <a:latin typeface="Papyrus" pitchFamily="66" charset="0"/>
              </a:rPr>
              <a:t>35%)</a:t>
            </a:r>
            <a:endParaRPr lang="en-US" b="1" dirty="0">
              <a:latin typeface="Papyrus" pitchFamily="66" charset="0"/>
            </a:endParaRPr>
          </a:p>
        </p:txBody>
      </p:sp>
      <p:cxnSp>
        <p:nvCxnSpPr>
          <p:cNvPr id="46" name="Straight Arrow Connector 45"/>
          <p:cNvCxnSpPr/>
          <p:nvPr/>
        </p:nvCxnSpPr>
        <p:spPr>
          <a:xfrm rot="5400000">
            <a:off x="419100" y="3695700"/>
            <a:ext cx="609600" cy="762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Reference- Harrison's International Medicine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54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77724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Stroke - Management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4724400"/>
          </a:xfrm>
        </p:spPr>
        <p:txBody>
          <a:bodyPr/>
          <a:lstStyle/>
          <a:p>
            <a:pPr eaLnBrk="1" hangingPunct="1"/>
            <a:r>
              <a:rPr lang="en-US" sz="2800" smtClean="0"/>
              <a:t>Circulation</a:t>
            </a:r>
          </a:p>
          <a:p>
            <a:pPr lvl="1" eaLnBrk="1" hangingPunct="1"/>
            <a:r>
              <a:rPr lang="en-US" sz="2400" smtClean="0"/>
              <a:t>Management is supportive</a:t>
            </a:r>
          </a:p>
          <a:p>
            <a:pPr eaLnBrk="1" hangingPunct="1"/>
            <a:r>
              <a:rPr lang="en-US" sz="2800" smtClean="0"/>
              <a:t>Other Treatment</a:t>
            </a:r>
          </a:p>
          <a:p>
            <a:pPr lvl="1" eaLnBrk="1" hangingPunct="1"/>
            <a:r>
              <a:rPr lang="en-US" sz="2400" smtClean="0"/>
              <a:t>EKG</a:t>
            </a:r>
          </a:p>
          <a:p>
            <a:pPr lvl="2" eaLnBrk="1" hangingPunct="1"/>
            <a:r>
              <a:rPr lang="en-US" sz="2000" smtClean="0"/>
              <a:t>Treat dysrhythmias</a:t>
            </a:r>
          </a:p>
          <a:p>
            <a:pPr lvl="1" eaLnBrk="1" hangingPunct="1"/>
            <a:r>
              <a:rPr lang="en-US" sz="2400" smtClean="0"/>
              <a:t>IV access</a:t>
            </a:r>
          </a:p>
          <a:p>
            <a:pPr lvl="2" eaLnBrk="1" hangingPunct="1"/>
            <a:r>
              <a:rPr lang="en-US" sz="2000" smtClean="0"/>
              <a:t>Balanced salt solution</a:t>
            </a:r>
          </a:p>
          <a:p>
            <a:pPr lvl="1" eaLnBrk="1" hangingPunct="1"/>
            <a:r>
              <a:rPr lang="en-US" sz="2400" smtClean="0"/>
              <a:t>Glucometer</a:t>
            </a:r>
          </a:p>
          <a:p>
            <a:pPr lvl="2" eaLnBrk="1" hangingPunct="1"/>
            <a:r>
              <a:rPr lang="en-US" sz="2000" smtClean="0"/>
              <a:t>Correct hypoglycemia</a:t>
            </a:r>
          </a:p>
          <a:p>
            <a:pPr lvl="1" eaLnBrk="1" hangingPunct="1"/>
            <a:r>
              <a:rPr lang="en-US" sz="2400" smtClean="0"/>
              <a:t>Prompt Transport</a:t>
            </a:r>
          </a:p>
          <a:p>
            <a:pPr lvl="2" eaLnBrk="1" hangingPunct="1"/>
            <a:r>
              <a:rPr lang="en-US" sz="2000" smtClean="0"/>
              <a:t>Alert receiving facility of potential Stroke patient</a:t>
            </a:r>
          </a:p>
        </p:txBody>
      </p:sp>
    </p:spTree>
    <p:extLst>
      <p:ext uri="{BB962C8B-B14F-4D97-AF65-F5344CB8AC3E}">
        <p14:creationId xmlns:p14="http://schemas.microsoft.com/office/powerpoint/2010/main" val="29639002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Stroke – Management </a:t>
            </a:r>
            <a:br>
              <a:rPr lang="en-US" smtClean="0"/>
            </a:br>
            <a:r>
              <a:rPr lang="en-US" i="1" smtClean="0"/>
              <a:t>In Review:</a:t>
            </a:r>
          </a:p>
        </p:txBody>
      </p:sp>
      <p:sp>
        <p:nvSpPr>
          <p:cNvPr id="2150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197850" cy="4114800"/>
          </a:xfrm>
          <a:noFill/>
        </p:spPr>
        <p:txBody>
          <a:bodyPr/>
          <a:lstStyle/>
          <a:p>
            <a:pPr marL="339725" indent="-339725" eaLnBrk="1" hangingPunct="1">
              <a:buFontTx/>
              <a:buNone/>
            </a:pPr>
            <a:r>
              <a:rPr lang="en-US" sz="2800" dirty="0" err="1" smtClean="0"/>
              <a:t>Prehospital</a:t>
            </a:r>
            <a:r>
              <a:rPr lang="en-US" sz="2800" dirty="0" smtClean="0"/>
              <a:t> Critical Actions</a:t>
            </a:r>
          </a:p>
          <a:p>
            <a:pPr marL="339725" indent="-339725" eaLnBrk="1" hangingPunct="1"/>
            <a:r>
              <a:rPr lang="en-US" sz="2400" dirty="0" smtClean="0"/>
              <a:t>Assess and support cardiorespiratory function</a:t>
            </a:r>
          </a:p>
          <a:p>
            <a:pPr marL="339725" indent="-339725" eaLnBrk="1" hangingPunct="1"/>
            <a:r>
              <a:rPr lang="en-US" sz="2400" dirty="0" smtClean="0"/>
              <a:t>Assess and support blood glucose</a:t>
            </a:r>
          </a:p>
          <a:p>
            <a:pPr marL="339725" indent="-339725" eaLnBrk="1" hangingPunct="1"/>
            <a:r>
              <a:rPr lang="en-US" sz="2400" dirty="0" smtClean="0"/>
              <a:t>Assess and support oxygenation and ventilation</a:t>
            </a:r>
          </a:p>
          <a:p>
            <a:pPr marL="339725" indent="-339725" eaLnBrk="1" hangingPunct="1"/>
            <a:r>
              <a:rPr lang="en-US" sz="2400" dirty="0" smtClean="0"/>
              <a:t>Assess neurologic function</a:t>
            </a:r>
          </a:p>
          <a:p>
            <a:pPr marL="339725" indent="-339725" eaLnBrk="1" hangingPunct="1"/>
            <a:r>
              <a:rPr lang="en-US" sz="2400" dirty="0" smtClean="0"/>
              <a:t>Determine precise time of symptom onset </a:t>
            </a:r>
          </a:p>
          <a:p>
            <a:pPr marL="339725" indent="-339725" eaLnBrk="1" hangingPunct="1"/>
            <a:r>
              <a:rPr lang="en-US" sz="2400" dirty="0" smtClean="0"/>
              <a:t>Determine essential medical information</a:t>
            </a:r>
          </a:p>
          <a:p>
            <a:pPr marL="339725" indent="-339725" eaLnBrk="1" hangingPunct="1"/>
            <a:r>
              <a:rPr lang="en-US" sz="2400" dirty="0" smtClean="0"/>
              <a:t>Provide rapid emergent </a:t>
            </a:r>
            <a:r>
              <a:rPr lang="en-US" sz="2400" dirty="0" smtClean="0"/>
              <a:t>transport</a:t>
            </a:r>
            <a:r>
              <a:rPr lang="en-US" sz="2800" dirty="0" smtClean="0"/>
              <a:t> 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0947579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77724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Stroke - Management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77724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ER </a:t>
            </a:r>
            <a:r>
              <a:rPr lang="en-US" sz="2800" dirty="0" smtClean="0"/>
              <a:t>Evaluation and Management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Assessment Goal</a:t>
            </a:r>
            <a:r>
              <a:rPr lang="en-US" sz="1800" dirty="0" smtClean="0"/>
              <a:t>: in first 10 minutes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Assess ABCs, vital signs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Provide oxygen by nasal cannula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Obtain IV access; obtain blood samples (CBC, </a:t>
            </a:r>
            <a:r>
              <a:rPr lang="en-US" dirty="0" smtClean="0"/>
              <a:t>electrolytes</a:t>
            </a:r>
            <a:r>
              <a:rPr lang="en-US" dirty="0" smtClean="0"/>
              <a:t>, coagulation studies)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Obtain 12-lead ECG, check rhythm, place on monitor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Check blood sugar; treat if indicated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Alert Stroke Team: neurologist, radiologist, CT technician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Perform general neurologic screening assessment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381000" y="2438400"/>
            <a:ext cx="819785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39725" indent="-339725">
              <a:spcBef>
                <a:spcPct val="20000"/>
              </a:spcBef>
              <a:buClr>
                <a:schemeClr val="accent1"/>
              </a:buClr>
            </a:pPr>
            <a:endParaRPr lang="en-US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17222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Stroke - Management</a:t>
            </a:r>
          </a:p>
        </p:txBody>
      </p:sp>
      <p:sp>
        <p:nvSpPr>
          <p:cNvPr id="24579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953000"/>
          </a:xfrm>
          <a:noFill/>
        </p:spPr>
        <p:txBody>
          <a:bodyPr/>
          <a:lstStyle/>
          <a:p>
            <a:pPr marL="339725" indent="-339725" eaLnBrk="1" hangingPunct="1">
              <a:lnSpc>
                <a:spcPct val="90000"/>
              </a:lnSpc>
              <a:buFontTx/>
              <a:buNone/>
            </a:pPr>
            <a:r>
              <a:rPr lang="en-US" sz="2400" b="1" dirty="0" smtClean="0"/>
              <a:t>Assessment Goal</a:t>
            </a:r>
            <a:r>
              <a:rPr lang="en-US" sz="2000" dirty="0" smtClean="0"/>
              <a:t>: in first 25 minutes</a:t>
            </a:r>
          </a:p>
          <a:p>
            <a:pPr marL="339725" indent="-339725" eaLnBrk="1" hangingPunct="1">
              <a:lnSpc>
                <a:spcPct val="90000"/>
              </a:lnSpc>
            </a:pPr>
            <a:r>
              <a:rPr lang="en-US" sz="2000" dirty="0" smtClean="0"/>
              <a:t>Review patient history</a:t>
            </a:r>
          </a:p>
          <a:p>
            <a:pPr marL="339725" indent="-339725" eaLnBrk="1" hangingPunct="1">
              <a:lnSpc>
                <a:spcPct val="90000"/>
              </a:lnSpc>
            </a:pPr>
            <a:r>
              <a:rPr lang="en-US" sz="2000" dirty="0" smtClean="0"/>
              <a:t>Establish symptom onset </a:t>
            </a:r>
            <a:r>
              <a:rPr lang="en-US" sz="2000" dirty="0" smtClean="0"/>
              <a:t>(&lt;3 </a:t>
            </a:r>
            <a:r>
              <a:rPr lang="en-US" sz="2000" dirty="0" smtClean="0"/>
              <a:t>hours required for </a:t>
            </a:r>
            <a:r>
              <a:rPr lang="en-US" sz="2000" dirty="0" err="1" smtClean="0"/>
              <a:t>fibrinolytics</a:t>
            </a:r>
            <a:r>
              <a:rPr lang="en-US" sz="2000" dirty="0" smtClean="0"/>
              <a:t>)</a:t>
            </a:r>
          </a:p>
          <a:p>
            <a:pPr marL="339725" indent="-339725" eaLnBrk="1" hangingPunct="1">
              <a:lnSpc>
                <a:spcPct val="90000"/>
              </a:lnSpc>
            </a:pPr>
            <a:r>
              <a:rPr lang="en-US" sz="2000" dirty="0" smtClean="0"/>
              <a:t>Perform physical examination</a:t>
            </a:r>
          </a:p>
          <a:p>
            <a:pPr marL="682625" lvl="1" indent="-228600" eaLnBrk="1" hangingPunct="1">
              <a:lnSpc>
                <a:spcPct val="90000"/>
              </a:lnSpc>
            </a:pPr>
            <a:r>
              <a:rPr lang="en-US" sz="2000" dirty="0" smtClean="0"/>
              <a:t>Perform neurologic exam</a:t>
            </a:r>
          </a:p>
          <a:p>
            <a:pPr marL="682625" lvl="1" indent="-228600" eaLnBrk="1" hangingPunct="1">
              <a:lnSpc>
                <a:spcPct val="90000"/>
              </a:lnSpc>
            </a:pPr>
            <a:r>
              <a:rPr lang="en-US" sz="2000" dirty="0" smtClean="0"/>
              <a:t>Determine level of consciousness (Glasgow Coma Scale) </a:t>
            </a:r>
          </a:p>
          <a:p>
            <a:pPr marL="682625" lvl="1" indent="-228600" eaLnBrk="1" hangingPunct="1">
              <a:lnSpc>
                <a:spcPct val="90000"/>
              </a:lnSpc>
            </a:pPr>
            <a:r>
              <a:rPr lang="en-US" sz="2000" dirty="0" smtClean="0"/>
              <a:t>Determine level of stroke severity (NIHSS or Hunt and Hess Scale)</a:t>
            </a:r>
          </a:p>
          <a:p>
            <a:pPr marL="339725" indent="-339725" eaLnBrk="1" hangingPunct="1">
              <a:lnSpc>
                <a:spcPct val="90000"/>
              </a:lnSpc>
            </a:pPr>
            <a:r>
              <a:rPr lang="en-US" sz="2000" dirty="0" smtClean="0"/>
              <a:t>Order urgent non-contrast CT scan/angiogram if non-hemorrhage (door-to–CT scan performed: goal &lt;25 min from arrival)</a:t>
            </a:r>
          </a:p>
          <a:p>
            <a:pPr marL="339725" indent="-339725" eaLnBrk="1" hangingPunct="1">
              <a:lnSpc>
                <a:spcPct val="90000"/>
              </a:lnSpc>
            </a:pPr>
            <a:r>
              <a:rPr lang="en-US" sz="2000" dirty="0" smtClean="0"/>
              <a:t>Read CT scan (door-to–CT read: goal &lt;45 min from arrival)</a:t>
            </a:r>
          </a:p>
          <a:p>
            <a:pPr marL="339725" indent="-339725" eaLnBrk="1" hangingPunct="1">
              <a:lnSpc>
                <a:spcPct val="90000"/>
              </a:lnSpc>
            </a:pPr>
            <a:r>
              <a:rPr lang="en-US" sz="2000" dirty="0" smtClean="0"/>
              <a:t>Perform lateral cervical spine x-ray (if patient comatose/trauma history)</a:t>
            </a:r>
          </a:p>
        </p:txBody>
      </p:sp>
    </p:spTree>
    <p:extLst>
      <p:ext uri="{BB962C8B-B14F-4D97-AF65-F5344CB8AC3E}">
        <p14:creationId xmlns:p14="http://schemas.microsoft.com/office/powerpoint/2010/main" val="11540381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Stroke - Management</a:t>
            </a:r>
          </a:p>
        </p:txBody>
      </p:sp>
      <p:sp>
        <p:nvSpPr>
          <p:cNvPr id="2560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ER Diagnostic Studies</a:t>
            </a:r>
          </a:p>
          <a:p>
            <a:pPr lvl="1" eaLnBrk="1" hangingPunct="1"/>
            <a:r>
              <a:rPr lang="en-US" sz="2400" smtClean="0"/>
              <a:t>CT scan – done w/in 25 mins, read w/in 45 mins</a:t>
            </a:r>
          </a:p>
          <a:p>
            <a:pPr lvl="2" eaLnBrk="1" hangingPunct="1"/>
            <a:r>
              <a:rPr lang="en-US" sz="2000" smtClean="0"/>
              <a:t>r/o hemorrhage</a:t>
            </a:r>
          </a:p>
          <a:p>
            <a:pPr lvl="2" eaLnBrk="1" hangingPunct="1"/>
            <a:r>
              <a:rPr lang="en-US" sz="2000" smtClean="0"/>
              <a:t>Often normal early in ischemic stroke</a:t>
            </a:r>
          </a:p>
          <a:p>
            <a:pPr lvl="1" eaLnBrk="1" hangingPunct="1"/>
            <a:r>
              <a:rPr lang="en-US" sz="2400" smtClean="0"/>
              <a:t>Lumbar puncture</a:t>
            </a:r>
          </a:p>
          <a:p>
            <a:pPr lvl="1" eaLnBrk="1" hangingPunct="1"/>
            <a:r>
              <a:rPr lang="en-US" sz="2400" smtClean="0"/>
              <a:t>EKG</a:t>
            </a:r>
          </a:p>
          <a:p>
            <a:pPr lvl="2" eaLnBrk="1" hangingPunct="1"/>
            <a:r>
              <a:rPr lang="en-US" sz="2000" smtClean="0"/>
              <a:t>Changes may be caused by or cause of stroke</a:t>
            </a:r>
          </a:p>
          <a:p>
            <a:pPr lvl="1" eaLnBrk="1" hangingPunct="1"/>
            <a:r>
              <a:rPr lang="en-US" sz="2400" smtClean="0"/>
              <a:t>MRA (Magnetic Resonance Angiography)</a:t>
            </a:r>
          </a:p>
          <a:p>
            <a:pPr lvl="1" eaLnBrk="1" hangingPunct="1"/>
            <a:r>
              <a:rPr lang="en-US" sz="2400" smtClean="0"/>
              <a:t>Cerebral Angiography</a:t>
            </a:r>
          </a:p>
        </p:txBody>
      </p:sp>
    </p:spTree>
    <p:extLst>
      <p:ext uri="{BB962C8B-B14F-4D97-AF65-F5344CB8AC3E}">
        <p14:creationId xmlns:p14="http://schemas.microsoft.com/office/powerpoint/2010/main" val="30665068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09600"/>
            <a:ext cx="5365750" cy="5430838"/>
          </a:xfrm>
          <a:prstGeom prst="rect">
            <a:avLst/>
          </a:prstGeom>
          <a:noFill/>
          <a:ln w="12700">
            <a:solidFill>
              <a:srgbClr val="0033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6096000" y="1676400"/>
            <a:ext cx="2790825" cy="168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71450" indent="-1714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i="1"/>
              <a:t>Hypodense area: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600" b="1"/>
              <a:t>Ischemic area with edema, swelling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600" b="1"/>
              <a:t>Indicates &gt;3 hours old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600" b="1"/>
              <a:t>No fibrinolytics!</a:t>
            </a: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 flipH="1">
            <a:off x="4724400" y="1981200"/>
            <a:ext cx="1363663" cy="438150"/>
          </a:xfrm>
          <a:prstGeom prst="line">
            <a:avLst/>
          </a:prstGeom>
          <a:noFill/>
          <a:ln w="76200">
            <a:solidFill>
              <a:srgbClr val="CC0000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063503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838200"/>
            <a:ext cx="5313363" cy="486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6096000" y="1676400"/>
            <a:ext cx="2790825" cy="287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71450" indent="-1714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sz="1600" b="1"/>
              <a:t>(White areas indicate </a:t>
            </a:r>
          </a:p>
          <a:p>
            <a:pPr>
              <a:lnSpc>
                <a:spcPct val="85000"/>
              </a:lnSpc>
            </a:pPr>
            <a:r>
              <a:rPr lang="en-US" sz="1600" b="1"/>
              <a:t>hyperdensity = blood)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endParaRPr lang="en-US" sz="1600" b="1"/>
          </a:p>
          <a:p>
            <a:pPr>
              <a:lnSpc>
                <a:spcPct val="85000"/>
              </a:lnSpc>
            </a:pPr>
            <a:r>
              <a:rPr lang="en-US" sz="1800" b="1"/>
              <a:t>Large left frontal</a:t>
            </a:r>
            <a:r>
              <a:rPr lang="en-US" sz="1800" b="1" u="sng"/>
              <a:t> </a:t>
            </a:r>
          </a:p>
          <a:p>
            <a:pPr>
              <a:lnSpc>
                <a:spcPct val="85000"/>
              </a:lnSpc>
            </a:pPr>
            <a:r>
              <a:rPr lang="en-US" sz="1800" b="1" i="1"/>
              <a:t>intracerebral hemorrhage.</a:t>
            </a:r>
            <a:r>
              <a:rPr lang="en-US" sz="1600" b="1" i="1"/>
              <a:t> </a:t>
            </a:r>
          </a:p>
          <a:p>
            <a:pPr>
              <a:spcBef>
                <a:spcPct val="50000"/>
              </a:spcBef>
            </a:pPr>
            <a:endParaRPr lang="en-US" sz="1600" b="1"/>
          </a:p>
          <a:p>
            <a:pPr>
              <a:spcBef>
                <a:spcPct val="50000"/>
              </a:spcBef>
            </a:pPr>
            <a:endParaRPr lang="en-US" sz="1600" b="1"/>
          </a:p>
          <a:p>
            <a:pPr>
              <a:lnSpc>
                <a:spcPct val="85000"/>
              </a:lnSpc>
            </a:pPr>
            <a:r>
              <a:rPr lang="en-US" sz="1600" b="1"/>
              <a:t>I</a:t>
            </a:r>
            <a:r>
              <a:rPr lang="en-US" sz="1800" b="1"/>
              <a:t>ntraventricular bleeding </a:t>
            </a:r>
          </a:p>
          <a:p>
            <a:pPr>
              <a:lnSpc>
                <a:spcPct val="85000"/>
              </a:lnSpc>
            </a:pPr>
            <a:r>
              <a:rPr lang="en-US" sz="1800" b="1"/>
              <a:t>is also present</a:t>
            </a:r>
          </a:p>
          <a:p>
            <a:pPr>
              <a:spcBef>
                <a:spcPct val="50000"/>
              </a:spcBef>
            </a:pPr>
            <a:r>
              <a:rPr lang="en-US" sz="1600" b="1"/>
              <a:t>No fibrinolytics!</a:t>
            </a:r>
            <a:endParaRPr lang="en-US" sz="1600"/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 flipH="1" flipV="1">
            <a:off x="3886200" y="2133600"/>
            <a:ext cx="2222500" cy="460375"/>
          </a:xfrm>
          <a:prstGeom prst="line">
            <a:avLst/>
          </a:prstGeom>
          <a:noFill/>
          <a:ln w="76200">
            <a:solidFill>
              <a:srgbClr val="CC0000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 flipH="1" flipV="1">
            <a:off x="3276600" y="3276600"/>
            <a:ext cx="2746375" cy="534988"/>
          </a:xfrm>
          <a:prstGeom prst="line">
            <a:avLst/>
          </a:prstGeom>
          <a:noFill/>
          <a:ln w="76200">
            <a:solidFill>
              <a:srgbClr val="CC0000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553814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963" y="838200"/>
            <a:ext cx="5100637" cy="576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6400800" y="2286000"/>
            <a:ext cx="2435225" cy="3148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b="1" i="1">
                <a:sym typeface="Symbol" pitchFamily="18" charset="2"/>
              </a:rPr>
              <a:t>Acute subarachnoid hemorrhage</a:t>
            </a:r>
            <a:r>
              <a:rPr lang="en-US" sz="1600" b="1" i="1">
                <a:sym typeface="Symbol" pitchFamily="18" charset="2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1600" b="1">
                <a:sym typeface="Symbol" pitchFamily="18" charset="2"/>
              </a:rPr>
              <a:t>Diffuse areas of white (hyperdense) images</a:t>
            </a:r>
          </a:p>
          <a:p>
            <a:pPr>
              <a:spcBef>
                <a:spcPct val="50000"/>
              </a:spcBef>
            </a:pPr>
            <a:endParaRPr lang="en-US" sz="1600" b="1"/>
          </a:p>
          <a:p>
            <a:pPr>
              <a:spcBef>
                <a:spcPct val="50000"/>
              </a:spcBef>
            </a:pPr>
            <a:r>
              <a:rPr lang="en-US" sz="1600" b="1"/>
              <a:t>Blood visible in ventricles</a:t>
            </a:r>
          </a:p>
          <a:p>
            <a:pPr>
              <a:spcBef>
                <a:spcPct val="50000"/>
              </a:spcBef>
            </a:pPr>
            <a:endParaRPr lang="en-US" sz="1600" b="1"/>
          </a:p>
          <a:p>
            <a:pPr>
              <a:spcBef>
                <a:spcPct val="50000"/>
              </a:spcBef>
            </a:pPr>
            <a:r>
              <a:rPr lang="en-US" sz="1600" b="1"/>
              <a:t>and multiple areas on surface of brain</a:t>
            </a:r>
            <a:r>
              <a:rPr lang="en-US" sz="1600">
                <a:latin typeface="Helvetica" pitchFamily="34" charset="0"/>
              </a:rPr>
              <a:t> </a:t>
            </a:r>
          </a:p>
          <a:p>
            <a:pPr>
              <a:spcBef>
                <a:spcPct val="50000"/>
              </a:spcBef>
            </a:pPr>
            <a:endParaRPr lang="en-US" sz="800"/>
          </a:p>
        </p:txBody>
      </p:sp>
      <p:sp>
        <p:nvSpPr>
          <p:cNvPr id="28676" name="Line 4"/>
          <p:cNvSpPr>
            <a:spLocks noChangeShapeType="1"/>
          </p:cNvSpPr>
          <p:nvPr/>
        </p:nvSpPr>
        <p:spPr bwMode="auto">
          <a:xfrm flipH="1" flipV="1">
            <a:off x="3124200" y="3581400"/>
            <a:ext cx="3362325" cy="561975"/>
          </a:xfrm>
          <a:prstGeom prst="line">
            <a:avLst/>
          </a:prstGeom>
          <a:noFill/>
          <a:ln w="7620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28677" name="Line 5"/>
          <p:cNvSpPr>
            <a:spLocks noChangeShapeType="1"/>
          </p:cNvSpPr>
          <p:nvPr/>
        </p:nvSpPr>
        <p:spPr bwMode="auto">
          <a:xfrm flipH="1" flipV="1">
            <a:off x="1828800" y="3429000"/>
            <a:ext cx="4495800" cy="1447800"/>
          </a:xfrm>
          <a:prstGeom prst="line">
            <a:avLst/>
          </a:prstGeom>
          <a:noFill/>
          <a:ln w="7620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28678" name="Line 6"/>
          <p:cNvSpPr>
            <a:spLocks noChangeShapeType="1"/>
          </p:cNvSpPr>
          <p:nvPr/>
        </p:nvSpPr>
        <p:spPr bwMode="auto">
          <a:xfrm flipH="1">
            <a:off x="3124200" y="4876800"/>
            <a:ext cx="3124200" cy="328613"/>
          </a:xfrm>
          <a:prstGeom prst="line">
            <a:avLst/>
          </a:prstGeom>
          <a:noFill/>
          <a:ln w="7620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4449248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Stroke - Management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Decision: Specific Therapies</a:t>
            </a:r>
          </a:p>
          <a:p>
            <a:pPr lvl="1" eaLnBrk="1" hangingPunct="1"/>
            <a:r>
              <a:rPr lang="en-US" dirty="0" smtClean="0"/>
              <a:t>General Care</a:t>
            </a:r>
          </a:p>
          <a:p>
            <a:pPr lvl="2" eaLnBrk="1" hangingPunct="1"/>
            <a:r>
              <a:rPr lang="en-US" dirty="0" smtClean="0"/>
              <a:t>ABC’s, O</a:t>
            </a:r>
            <a:r>
              <a:rPr lang="en-US" baseline="-25000" dirty="0" smtClean="0"/>
              <a:t>2</a:t>
            </a:r>
            <a:endParaRPr lang="en-US" dirty="0" smtClean="0"/>
          </a:p>
          <a:p>
            <a:pPr lvl="2" eaLnBrk="1" hangingPunct="1"/>
            <a:r>
              <a:rPr lang="en-US" dirty="0" smtClean="0"/>
              <a:t>IV w/ BSS</a:t>
            </a:r>
          </a:p>
          <a:p>
            <a:pPr lvl="3" eaLnBrk="1" hangingPunct="1"/>
            <a:r>
              <a:rPr lang="en-US" dirty="0" smtClean="0"/>
              <a:t>Treat hypotension</a:t>
            </a:r>
          </a:p>
          <a:p>
            <a:pPr lvl="3" eaLnBrk="1" hangingPunct="1"/>
            <a:r>
              <a:rPr lang="en-US" dirty="0" smtClean="0"/>
              <a:t>Avoid over-hydration</a:t>
            </a:r>
          </a:p>
          <a:p>
            <a:pPr lvl="3" eaLnBrk="1" hangingPunct="1"/>
            <a:r>
              <a:rPr lang="en-US" dirty="0" smtClean="0"/>
              <a:t>Monitor input/output</a:t>
            </a:r>
          </a:p>
          <a:p>
            <a:pPr lvl="2" eaLnBrk="1" hangingPunct="1"/>
            <a:r>
              <a:rPr lang="en-US" dirty="0" smtClean="0"/>
              <a:t>Normalize </a:t>
            </a:r>
            <a:r>
              <a:rPr lang="en-US" dirty="0" smtClean="0"/>
              <a:t>Blood glucose</a:t>
            </a:r>
            <a:endParaRPr lang="en-US" dirty="0" smtClean="0"/>
          </a:p>
          <a:p>
            <a:pPr lvl="1" eaLnBrk="1" hangingPunct="1"/>
            <a:r>
              <a:rPr lang="en-US" dirty="0" smtClean="0"/>
              <a:t>Manage Elevated BP?</a:t>
            </a:r>
          </a:p>
        </p:txBody>
      </p:sp>
    </p:spTree>
    <p:extLst>
      <p:ext uri="{BB962C8B-B14F-4D97-AF65-F5344CB8AC3E}">
        <p14:creationId xmlns:p14="http://schemas.microsoft.com/office/powerpoint/2010/main" val="33790506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Stroke - Management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Indications for Antihypertensive therapy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b="1" dirty="0" smtClean="0"/>
              <a:t>In general</a:t>
            </a:r>
            <a:r>
              <a:rPr lang="en-US" sz="2000" dirty="0" smtClean="0"/>
              <a:t>: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Consider: absolute level of BP?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If BP: &gt;185/&gt;110 mm Hg = </a:t>
            </a:r>
            <a:r>
              <a:rPr lang="en-US" sz="1800" dirty="0" err="1" smtClean="0"/>
              <a:t>fibrinolytic</a:t>
            </a:r>
            <a:r>
              <a:rPr lang="en-US" sz="1800" dirty="0" smtClean="0"/>
              <a:t> therapy contraindicated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Consider: other than BP, is patient candidate for </a:t>
            </a:r>
            <a:r>
              <a:rPr lang="en-US" sz="2000" dirty="0" err="1" smtClean="0"/>
              <a:t>fibrinolytics</a:t>
            </a:r>
            <a:r>
              <a:rPr lang="en-US" sz="2000" dirty="0" smtClean="0"/>
              <a:t>?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If patient is candidate for </a:t>
            </a:r>
            <a:r>
              <a:rPr lang="en-US" sz="1800" dirty="0" err="1" smtClean="0"/>
              <a:t>fibrinolytics</a:t>
            </a:r>
            <a:r>
              <a:rPr lang="en-US" sz="1800" dirty="0" smtClean="0"/>
              <a:t>: treat initial </a:t>
            </a:r>
            <a:br>
              <a:rPr lang="en-US" sz="1800" dirty="0" smtClean="0"/>
            </a:br>
            <a:r>
              <a:rPr lang="en-US" sz="1800" dirty="0" smtClean="0"/>
              <a:t>BP &gt;185/&gt;110 mm Hg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Consider: response to initial efforts to lower BP in ED?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If treatment brings BP down to &lt;185/110 mm Hg: give </a:t>
            </a:r>
            <a:r>
              <a:rPr lang="en-US" sz="1800" dirty="0" err="1" smtClean="0"/>
              <a:t>fibrinolytics</a:t>
            </a:r>
            <a:endParaRPr lang="en-US" sz="1800" dirty="0" smtClean="0"/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Consider: ischemic </a:t>
            </a:r>
            <a:r>
              <a:rPr lang="en-US" sz="2000" dirty="0" err="1" smtClean="0"/>
              <a:t>vs</a:t>
            </a:r>
            <a:r>
              <a:rPr lang="en-US" sz="2000" dirty="0" smtClean="0"/>
              <a:t> hemorrhagic stroke?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Treat BP in the </a:t>
            </a:r>
            <a:r>
              <a:rPr lang="en-US" sz="1800" dirty="0" smtClean="0"/>
              <a:t>220/120mm </a:t>
            </a:r>
            <a:r>
              <a:rPr lang="en-US" sz="1800" dirty="0" smtClean="0"/>
              <a:t>Hg range the same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The obvious: no </a:t>
            </a:r>
            <a:r>
              <a:rPr lang="en-US" sz="1800" dirty="0" err="1" smtClean="0"/>
              <a:t>fibrinolytics</a:t>
            </a:r>
            <a:r>
              <a:rPr lang="en-US" sz="1800" dirty="0" smtClean="0"/>
              <a:t> for hemorrhagic stroke</a:t>
            </a:r>
          </a:p>
        </p:txBody>
      </p:sp>
    </p:spTree>
    <p:extLst>
      <p:ext uri="{BB962C8B-B14F-4D97-AF65-F5344CB8AC3E}">
        <p14:creationId xmlns:p14="http://schemas.microsoft.com/office/powerpoint/2010/main" val="2066035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Ischemic: Thrombotic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local origin of clot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Papyrus" pitchFamily="66" charset="0"/>
              </a:rPr>
              <a:t>Usually develops at night during sleep</a:t>
            </a:r>
          </a:p>
          <a:p>
            <a:r>
              <a:rPr lang="en-US" dirty="0">
                <a:latin typeface="Papyrus" pitchFamily="66" charset="0"/>
              </a:rPr>
              <a:t>Symptoms perceived in morning</a:t>
            </a:r>
          </a:p>
          <a:p>
            <a:r>
              <a:rPr lang="en-US" dirty="0">
                <a:latin typeface="Papyrus" pitchFamily="66" charset="0"/>
              </a:rPr>
              <a:t>Suspect in </a:t>
            </a:r>
            <a:r>
              <a:rPr lang="en-US" dirty="0" smtClean="0">
                <a:latin typeface="Papyrus" pitchFamily="66" charset="0"/>
              </a:rPr>
              <a:t>h/o hypercoaguable </a:t>
            </a:r>
            <a:r>
              <a:rPr lang="en-US" dirty="0">
                <a:latin typeface="Papyrus" pitchFamily="66" charset="0"/>
              </a:rPr>
              <a:t>states</a:t>
            </a:r>
            <a:r>
              <a:rPr lang="en-US" dirty="0" smtClean="0">
                <a:latin typeface="Papyrus" pitchFamily="66" charset="0"/>
              </a:rPr>
              <a:t>, atherosclerosis </a:t>
            </a:r>
            <a:r>
              <a:rPr lang="en-US" dirty="0">
                <a:latin typeface="Papyrus" pitchFamily="66" charset="0"/>
              </a:rPr>
              <a:t>and collagen vascular disorders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Reference- Harrison's International Medicine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333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Stroke - Management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Decision: Specific Therapies (cont.)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Management of Seizures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Benzodiazepines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Long-acting anticonvulsants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Management of Increased ICP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Maintain PaCO</a:t>
            </a:r>
            <a:r>
              <a:rPr lang="en-US" baseline="-25000" smtClean="0"/>
              <a:t>2</a:t>
            </a:r>
            <a:r>
              <a:rPr lang="en-US" smtClean="0"/>
              <a:t> 30mm Hg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Mannitol/Diuretics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Barbiturates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Neurosurgical decompression</a:t>
            </a:r>
          </a:p>
        </p:txBody>
      </p:sp>
    </p:spTree>
    <p:extLst>
      <p:ext uri="{BB962C8B-B14F-4D97-AF65-F5344CB8AC3E}">
        <p14:creationId xmlns:p14="http://schemas.microsoft.com/office/powerpoint/2010/main" val="22106498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Stroke - Management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572000"/>
          </a:xfrm>
        </p:spPr>
        <p:txBody>
          <a:bodyPr/>
          <a:lstStyle/>
          <a:p>
            <a:pPr eaLnBrk="1" hangingPunct="1"/>
            <a:r>
              <a:rPr lang="en-US" dirty="0" smtClean="0"/>
              <a:t>Drugs: Thrombolytic Therapy</a:t>
            </a:r>
          </a:p>
          <a:p>
            <a:pPr lvl="1" eaLnBrk="1" hangingPunct="1"/>
            <a:r>
              <a:rPr lang="en-US" dirty="0" err="1" smtClean="0"/>
              <a:t>Fibrinolytic</a:t>
            </a:r>
            <a:r>
              <a:rPr lang="en-US" dirty="0" smtClean="0"/>
              <a:t> Therapy Checklist Ischemic Stroke</a:t>
            </a:r>
          </a:p>
          <a:p>
            <a:pPr eaLnBrk="1" hangingPunct="1">
              <a:buFontTx/>
              <a:buNone/>
            </a:pPr>
            <a:r>
              <a:rPr lang="en-US" sz="2400" b="1" dirty="0" smtClean="0"/>
              <a:t>Candidates for </a:t>
            </a:r>
            <a:r>
              <a:rPr lang="en-US" sz="2400" b="1" dirty="0" err="1" smtClean="0"/>
              <a:t>Neurointerventional</a:t>
            </a:r>
            <a:r>
              <a:rPr lang="en-US" sz="2400" b="1" dirty="0" smtClean="0"/>
              <a:t> Therapy </a:t>
            </a:r>
          </a:p>
          <a:p>
            <a:pPr eaLnBrk="1" hangingPunct="1">
              <a:buFontTx/>
              <a:buNone/>
            </a:pPr>
            <a:r>
              <a:rPr lang="en-US" sz="2400" dirty="0" smtClean="0"/>
              <a:t>	</a:t>
            </a:r>
            <a:r>
              <a:rPr lang="en-US" sz="2400" dirty="0" smtClean="0">
                <a:sym typeface="Monotype Sorts" pitchFamily="2" charset="2"/>
              </a:rPr>
              <a:t></a:t>
            </a:r>
            <a:r>
              <a:rPr lang="en-US" sz="2400" dirty="0" smtClean="0"/>
              <a:t>	Age 18 years or older</a:t>
            </a:r>
          </a:p>
          <a:p>
            <a:pPr eaLnBrk="1" hangingPunct="1">
              <a:buFontTx/>
              <a:buNone/>
            </a:pPr>
            <a:r>
              <a:rPr lang="en-US" sz="2400" dirty="0" smtClean="0"/>
              <a:t>	</a:t>
            </a:r>
            <a:r>
              <a:rPr lang="en-US" sz="2400" dirty="0" smtClean="0">
                <a:sym typeface="Monotype Sorts" pitchFamily="2" charset="2"/>
              </a:rPr>
              <a:t></a:t>
            </a:r>
            <a:r>
              <a:rPr lang="en-US" sz="2400" dirty="0" smtClean="0"/>
              <a:t>	Acute signs and symptoms of CVA </a:t>
            </a:r>
            <a:r>
              <a:rPr lang="en-US" sz="2400" dirty="0" smtClean="0"/>
              <a:t>&lt;3 </a:t>
            </a:r>
            <a:r>
              <a:rPr lang="en-US" sz="2400" dirty="0" smtClean="0"/>
              <a:t>hours 	onset.</a:t>
            </a:r>
          </a:p>
          <a:p>
            <a:pPr eaLnBrk="1" hangingPunct="1">
              <a:buFontTx/>
              <a:buNone/>
            </a:pPr>
            <a:r>
              <a:rPr lang="en-US" sz="2400" dirty="0" smtClean="0"/>
              <a:t>	</a:t>
            </a:r>
            <a:r>
              <a:rPr lang="en-US" sz="2400" dirty="0" smtClean="0">
                <a:sym typeface="Monotype Sorts" pitchFamily="2" charset="2"/>
              </a:rPr>
              <a:t></a:t>
            </a:r>
            <a:r>
              <a:rPr lang="en-US" sz="2400" dirty="0" smtClean="0"/>
              <a:t>	No contraindications.</a:t>
            </a:r>
          </a:p>
        </p:txBody>
      </p:sp>
    </p:spTree>
    <p:extLst>
      <p:ext uri="{BB962C8B-B14F-4D97-AF65-F5344CB8AC3E}">
        <p14:creationId xmlns:p14="http://schemas.microsoft.com/office/powerpoint/2010/main" val="333779723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Stroke - Management</a:t>
            </a: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457200" y="1600200"/>
            <a:ext cx="84582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39725" indent="-339725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</a:pPr>
            <a:r>
              <a:rPr lang="en-US" sz="2000" b="1">
                <a:latin typeface="Tahoma" charset="0"/>
              </a:rPr>
              <a:t>Contraindications for Interventional Therapy</a:t>
            </a:r>
          </a:p>
          <a:p>
            <a:pPr marL="339725" indent="-339725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</a:pPr>
            <a:r>
              <a:rPr lang="en-US" sz="2000" i="1">
                <a:latin typeface="Tahoma" charset="0"/>
              </a:rPr>
              <a:t>Absolute</a:t>
            </a:r>
          </a:p>
          <a:p>
            <a:pPr marL="339725" indent="-339725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</a:pPr>
            <a:r>
              <a:rPr lang="en-US" sz="2000">
                <a:latin typeface="Tahoma" charset="0"/>
              </a:rPr>
              <a:t>	</a:t>
            </a:r>
            <a:r>
              <a:rPr lang="en-US" sz="2000">
                <a:latin typeface="Tahoma" charset="0"/>
                <a:sym typeface="Monotype Sorts" pitchFamily="2" charset="2"/>
              </a:rPr>
              <a:t></a:t>
            </a:r>
            <a:r>
              <a:rPr lang="en-US" sz="2000">
                <a:latin typeface="Tahoma" charset="0"/>
              </a:rPr>
              <a:t>	Evidence of intracranial hemorrhage on non-contrast head CT</a:t>
            </a:r>
          </a:p>
          <a:p>
            <a:pPr marL="339725" indent="-339725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</a:pPr>
            <a:r>
              <a:rPr lang="en-US" sz="2000">
                <a:latin typeface="Tahoma" charset="0"/>
              </a:rPr>
              <a:t>	</a:t>
            </a:r>
            <a:r>
              <a:rPr lang="en-US" sz="2000">
                <a:latin typeface="Tahoma" charset="0"/>
                <a:sym typeface="Monotype Sorts" pitchFamily="2" charset="2"/>
              </a:rPr>
              <a:t></a:t>
            </a:r>
            <a:r>
              <a:rPr lang="en-US" sz="2000">
                <a:latin typeface="Tahoma" charset="0"/>
              </a:rPr>
              <a:t>	Patient with early infarct signs on CT scan.</a:t>
            </a:r>
          </a:p>
          <a:p>
            <a:pPr marL="339725" indent="-339725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</a:pPr>
            <a:r>
              <a:rPr lang="en-US" sz="2000" i="1">
                <a:latin typeface="Tahoma" charset="0"/>
              </a:rPr>
              <a:t>Relative</a:t>
            </a:r>
          </a:p>
          <a:p>
            <a:pPr marL="339725" indent="-339725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</a:pPr>
            <a:r>
              <a:rPr lang="en-US" sz="2000">
                <a:latin typeface="Tahoma" charset="0"/>
              </a:rPr>
              <a:t>	</a:t>
            </a:r>
            <a:r>
              <a:rPr lang="en-US" sz="2000">
                <a:latin typeface="Tahoma" charset="0"/>
                <a:sym typeface="Monotype Sorts" pitchFamily="2" charset="2"/>
              </a:rPr>
              <a:t></a:t>
            </a:r>
            <a:r>
              <a:rPr lang="en-US" sz="2000">
                <a:latin typeface="Tahoma" charset="0"/>
              </a:rPr>
              <a:t>	Recent (w/in 2 mo’s) cranial or spinal surgery, trauma, or injury </a:t>
            </a:r>
          </a:p>
          <a:p>
            <a:pPr marL="339725" indent="-339725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</a:pPr>
            <a:r>
              <a:rPr lang="en-US" sz="2000">
                <a:latin typeface="Tahoma" charset="0"/>
              </a:rPr>
              <a:t>	</a:t>
            </a:r>
            <a:r>
              <a:rPr lang="en-US" sz="2000">
                <a:latin typeface="Tahoma" charset="0"/>
                <a:sym typeface="Monotype Sorts" pitchFamily="2" charset="2"/>
              </a:rPr>
              <a:t></a:t>
            </a:r>
            <a:r>
              <a:rPr lang="en-US" sz="2000">
                <a:latin typeface="Tahoma" charset="0"/>
              </a:rPr>
              <a:t>	Known bleeding disorder and/or risk of bleeding including:</a:t>
            </a:r>
          </a:p>
          <a:p>
            <a:pPr marL="339725" indent="-339725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</a:pPr>
            <a:r>
              <a:rPr lang="en-US" sz="2000">
                <a:latin typeface="Tahoma" charset="0"/>
              </a:rPr>
              <a:t>		- Current anticoagulant therapy, prothrombin time &gt;15 sec.</a:t>
            </a:r>
          </a:p>
          <a:p>
            <a:pPr marL="339725" indent="-339725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</a:pPr>
            <a:r>
              <a:rPr lang="en-US" sz="2000">
                <a:latin typeface="Tahoma" charset="0"/>
              </a:rPr>
              <a:t>		- Heparin within 48 hrs of admission, PTT elevated</a:t>
            </a:r>
          </a:p>
          <a:p>
            <a:pPr marL="339725" indent="-339725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</a:pPr>
            <a:r>
              <a:rPr lang="en-US" sz="2000">
                <a:latin typeface="Tahoma" charset="0"/>
              </a:rPr>
              <a:t>		- Platelet count &lt;100,000/mm</a:t>
            </a:r>
          </a:p>
          <a:p>
            <a:pPr marL="339725" indent="-339725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</a:pPr>
            <a:r>
              <a:rPr lang="en-US" sz="2000">
                <a:latin typeface="Tahoma" charset="0"/>
              </a:rPr>
              <a:t>	</a:t>
            </a:r>
            <a:r>
              <a:rPr lang="en-US" sz="2000">
                <a:latin typeface="Tahoma" charset="0"/>
                <a:sym typeface="Monotype Sorts" pitchFamily="2" charset="2"/>
              </a:rPr>
              <a:t></a:t>
            </a:r>
            <a:r>
              <a:rPr lang="en-US" sz="2000">
                <a:latin typeface="Tahoma" charset="0"/>
              </a:rPr>
              <a:t>	Active internal bleeding w/in the previous 10 days</a:t>
            </a:r>
          </a:p>
          <a:p>
            <a:pPr marL="339725" indent="-339725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</a:pPr>
            <a:r>
              <a:rPr lang="en-US" sz="2000">
                <a:latin typeface="Tahoma" charset="0"/>
              </a:rPr>
              <a:t>	</a:t>
            </a:r>
            <a:r>
              <a:rPr lang="en-US" sz="2000">
                <a:latin typeface="Tahoma" charset="0"/>
                <a:sym typeface="Monotype Sorts" pitchFamily="2" charset="2"/>
              </a:rPr>
              <a:t>	Known or suspected pregnancy</a:t>
            </a:r>
          </a:p>
          <a:p>
            <a:pPr marL="339725" indent="-339725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</a:pPr>
            <a:r>
              <a:rPr lang="en-US" sz="2000">
                <a:latin typeface="Tahoma" charset="0"/>
                <a:sym typeface="Monotype Sorts" pitchFamily="2" charset="2"/>
              </a:rPr>
              <a:t>		History of stroke w/in past 6 weeks</a:t>
            </a:r>
          </a:p>
        </p:txBody>
      </p:sp>
    </p:spTree>
    <p:extLst>
      <p:ext uri="{BB962C8B-B14F-4D97-AF65-F5344CB8AC3E}">
        <p14:creationId xmlns:p14="http://schemas.microsoft.com/office/powerpoint/2010/main" val="6319436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Stroke - Management</a:t>
            </a:r>
          </a:p>
        </p:txBody>
      </p:sp>
      <p:sp>
        <p:nvSpPr>
          <p:cNvPr id="34819" name="Rectangle 4"/>
          <p:cNvSpPr>
            <a:spLocks noChangeArrowheads="1"/>
          </p:cNvSpPr>
          <p:nvPr/>
        </p:nvSpPr>
        <p:spPr bwMode="auto">
          <a:xfrm>
            <a:off x="685800" y="1524000"/>
            <a:ext cx="819785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0" hangingPunct="0">
              <a:tabLst>
                <a:tab pos="914400" algn="l"/>
                <a:tab pos="2457450" algn="l"/>
              </a:tabLst>
            </a:pPr>
            <a:r>
              <a:rPr lang="en-US" sz="2000" b="1">
                <a:latin typeface="Tahoma" charset="0"/>
              </a:rPr>
              <a:t>Contraindications for Interventional Therapy (cont.)</a:t>
            </a:r>
            <a:endParaRPr lang="en-US" sz="2000">
              <a:latin typeface="Tahoma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tabLst>
                <a:tab pos="914400" algn="l"/>
                <a:tab pos="2457450" algn="l"/>
              </a:tabLst>
            </a:pPr>
            <a:r>
              <a:rPr lang="en-US" sz="1800">
                <a:latin typeface="Tahoma" charset="0"/>
              </a:rPr>
              <a:t>  </a:t>
            </a:r>
            <a:r>
              <a:rPr lang="en-US" sz="1600">
                <a:latin typeface="Tahoma" charset="0"/>
              </a:rPr>
              <a:t>   </a:t>
            </a:r>
            <a:r>
              <a:rPr lang="en-US" sz="2000" i="1">
                <a:latin typeface="Tahoma" charset="0"/>
              </a:rPr>
              <a:t>Relative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tabLst>
                <a:tab pos="914400" algn="l"/>
                <a:tab pos="2457450" algn="l"/>
              </a:tabLst>
            </a:pPr>
            <a:r>
              <a:rPr lang="en-US" sz="2000">
                <a:latin typeface="Tahoma" charset="0"/>
              </a:rPr>
              <a:t> 	</a:t>
            </a:r>
            <a:r>
              <a:rPr lang="en-US" sz="2000">
                <a:latin typeface="Tahoma" charset="0"/>
                <a:sym typeface="Monotype Sorts" pitchFamily="2" charset="2"/>
              </a:rPr>
              <a:t></a:t>
            </a:r>
            <a:r>
              <a:rPr lang="en-US" sz="2000">
                <a:latin typeface="Tahoma" charset="0"/>
              </a:rPr>
              <a:t>	Patient comatose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tabLst>
                <a:tab pos="914400" algn="l"/>
                <a:tab pos="2457450" algn="l"/>
              </a:tabLst>
            </a:pPr>
            <a:r>
              <a:rPr lang="en-US" sz="2000">
                <a:latin typeface="Tahoma" charset="0"/>
              </a:rPr>
              <a:t> 	</a:t>
            </a:r>
            <a:r>
              <a:rPr lang="en-US" sz="2000">
                <a:latin typeface="Tahoma" charset="0"/>
                <a:sym typeface="Monotype Sorts" pitchFamily="2" charset="2"/>
              </a:rPr>
              <a:t></a:t>
            </a:r>
            <a:r>
              <a:rPr lang="en-US" sz="2000">
                <a:latin typeface="Tahoma" charset="0"/>
              </a:rPr>
              <a:t>	&gt;85 years old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tabLst>
                <a:tab pos="914400" algn="l"/>
                <a:tab pos="2457450" algn="l"/>
              </a:tabLst>
            </a:pPr>
            <a:r>
              <a:rPr lang="en-US" sz="2000">
                <a:latin typeface="Tahoma" charset="0"/>
              </a:rPr>
              <a:t> 	</a:t>
            </a:r>
            <a:r>
              <a:rPr lang="en-US" sz="2000">
                <a:latin typeface="Tahoma" charset="0"/>
                <a:sym typeface="Monotype Sorts" pitchFamily="2" charset="2"/>
              </a:rPr>
              <a:t></a:t>
            </a:r>
            <a:r>
              <a:rPr lang="en-US" sz="2000">
                <a:latin typeface="Tahoma" charset="0"/>
              </a:rPr>
              <a:t>	Diabetic hemorrhagic retinopathy or other opthalmic hemorrhagic disorder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tabLst>
                <a:tab pos="914400" algn="l"/>
                <a:tab pos="2457450" algn="l"/>
              </a:tabLst>
            </a:pPr>
            <a:r>
              <a:rPr lang="en-US" sz="2000">
                <a:latin typeface="Tahoma" charset="0"/>
              </a:rPr>
              <a:t> 	</a:t>
            </a:r>
            <a:r>
              <a:rPr lang="en-US" sz="2000">
                <a:latin typeface="Tahoma" charset="0"/>
                <a:sym typeface="Monotype Sorts" pitchFamily="2" charset="2"/>
              </a:rPr>
              <a:t></a:t>
            </a:r>
            <a:r>
              <a:rPr lang="en-US" sz="2000">
                <a:latin typeface="Tahoma" charset="0"/>
              </a:rPr>
              <a:t>	Advanced liver or kidney disease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tabLst>
                <a:tab pos="914400" algn="l"/>
                <a:tab pos="2457450" algn="l"/>
              </a:tabLst>
            </a:pPr>
            <a:r>
              <a:rPr lang="en-US" sz="2000">
                <a:latin typeface="Tahoma" charset="0"/>
              </a:rPr>
              <a:t> 	</a:t>
            </a:r>
            <a:r>
              <a:rPr lang="en-US" sz="2000">
                <a:latin typeface="Tahoma" charset="0"/>
                <a:sym typeface="Monotype Sorts" pitchFamily="2" charset="2"/>
              </a:rPr>
              <a:t></a:t>
            </a:r>
            <a:r>
              <a:rPr lang="en-US" sz="2000">
                <a:latin typeface="Tahoma" charset="0"/>
              </a:rPr>
              <a:t>	Other pathology with a propensity for bleeding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tabLst>
                <a:tab pos="914400" algn="l"/>
                <a:tab pos="2457450" algn="l"/>
              </a:tabLst>
            </a:pPr>
            <a:r>
              <a:rPr lang="en-US" sz="2000">
                <a:latin typeface="Tahoma" charset="0"/>
              </a:rPr>
              <a:t>	</a:t>
            </a:r>
            <a:r>
              <a:rPr lang="en-US" sz="2000">
                <a:latin typeface="Tahoma" charset="0"/>
                <a:sym typeface="Monotype Sorts" pitchFamily="2" charset="2"/>
              </a:rPr>
              <a:t></a:t>
            </a:r>
            <a:r>
              <a:rPr lang="en-US" sz="2000">
                <a:latin typeface="Tahoma" charset="0"/>
              </a:rPr>
              <a:t>	Infectiouse endocarditis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tabLst>
                <a:tab pos="914400" algn="l"/>
                <a:tab pos="2457450" algn="l"/>
              </a:tabLst>
            </a:pPr>
            <a:r>
              <a:rPr lang="en-US" sz="2000">
                <a:latin typeface="Tahoma" charset="0"/>
              </a:rPr>
              <a:t>	</a:t>
            </a:r>
            <a:r>
              <a:rPr lang="en-US" sz="2000">
                <a:latin typeface="Tahoma" charset="0"/>
                <a:sym typeface="Monotype Sorts" pitchFamily="2" charset="2"/>
              </a:rPr>
              <a:t></a:t>
            </a:r>
            <a:r>
              <a:rPr lang="en-US" sz="2000">
                <a:latin typeface="Tahoma" charset="0"/>
              </a:rPr>
              <a:t>	Severe EKG disturbance, uncontrolled angina or acute MI</a:t>
            </a:r>
          </a:p>
        </p:txBody>
      </p:sp>
    </p:spTree>
    <p:extLst>
      <p:ext uri="{BB962C8B-B14F-4D97-AF65-F5344CB8AC3E}">
        <p14:creationId xmlns:p14="http://schemas.microsoft.com/office/powerpoint/2010/main" val="244621745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pPr eaLnBrk="1" hangingPunct="1"/>
            <a:r>
              <a:rPr lang="en-US" smtClean="0"/>
              <a:t>Stroke - Management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Thrombolytic Agents</a:t>
            </a:r>
          </a:p>
          <a:p>
            <a:pPr lvl="1" eaLnBrk="1" hangingPunct="1"/>
            <a:r>
              <a:rPr lang="en-US" dirty="0" smtClean="0"/>
              <a:t>TPA</a:t>
            </a:r>
          </a:p>
          <a:p>
            <a:pPr lvl="2" eaLnBrk="1" hangingPunct="1"/>
            <a:r>
              <a:rPr lang="en-US" dirty="0" smtClean="0"/>
              <a:t>0.9mg/kg iv (max90mg) </a:t>
            </a:r>
          </a:p>
          <a:p>
            <a:pPr lvl="2" eaLnBrk="1" hangingPunct="1"/>
            <a:r>
              <a:rPr lang="en-US" dirty="0" smtClean="0"/>
              <a:t>10% bolus followed by 90% over 1hr</a:t>
            </a:r>
            <a:endParaRPr lang="en-US" dirty="0" smtClean="0"/>
          </a:p>
          <a:p>
            <a:pPr lvl="1" eaLnBrk="1" hangingPunct="1"/>
            <a:r>
              <a:rPr lang="en-US" dirty="0" smtClean="0"/>
              <a:t>Streptokinase</a:t>
            </a:r>
            <a:endParaRPr lang="en-US" dirty="0" smtClean="0"/>
          </a:p>
          <a:p>
            <a:pPr eaLnBrk="1" hangingPunct="1"/>
            <a:r>
              <a:rPr lang="en-US" dirty="0" smtClean="0"/>
              <a:t>Anticoagulant Therapy</a:t>
            </a:r>
          </a:p>
          <a:p>
            <a:pPr lvl="1" eaLnBrk="1" hangingPunct="1"/>
            <a:r>
              <a:rPr lang="en-US" dirty="0" smtClean="0"/>
              <a:t>Heparin</a:t>
            </a:r>
          </a:p>
          <a:p>
            <a:pPr lvl="1" eaLnBrk="1" hangingPunct="1"/>
            <a:r>
              <a:rPr lang="en-US" dirty="0" smtClean="0"/>
              <a:t>ASA/Warfarin/</a:t>
            </a:r>
            <a:r>
              <a:rPr lang="en-US" dirty="0" err="1" smtClean="0"/>
              <a:t>Ticlodipine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0406293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Stroke - Management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Management of Hemorrhagic Stroke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Subarachnoid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Neurosurgical intervention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Nimodipine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Intracerebral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Management of ICP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Neurosurgical decompression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Cerebellar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Surgical evacuation </a:t>
            </a:r>
          </a:p>
          <a:p>
            <a:pPr lvl="3" eaLnBrk="1" hangingPunct="1">
              <a:lnSpc>
                <a:spcPct val="90000"/>
              </a:lnSpc>
            </a:pPr>
            <a:r>
              <a:rPr lang="en-US" sz="1800" smtClean="0"/>
              <a:t>Often associated with good outcome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Lobar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Surgical evacuation</a:t>
            </a:r>
          </a:p>
        </p:txBody>
      </p:sp>
    </p:spTree>
    <p:extLst>
      <p:ext uri="{BB962C8B-B14F-4D97-AF65-F5344CB8AC3E}">
        <p14:creationId xmlns:p14="http://schemas.microsoft.com/office/powerpoint/2010/main" val="379085687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Stroke rehabilitation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Avoid complications</a:t>
            </a:r>
          </a:p>
          <a:p>
            <a:pPr lvl="1"/>
            <a:r>
              <a:rPr lang="en-IN" dirty="0" smtClean="0"/>
              <a:t>Pressure sores</a:t>
            </a:r>
          </a:p>
          <a:p>
            <a:pPr lvl="1"/>
            <a:r>
              <a:rPr lang="en-IN" dirty="0" smtClean="0"/>
              <a:t>Muscle contractures</a:t>
            </a:r>
          </a:p>
          <a:p>
            <a:pPr lvl="1"/>
            <a:r>
              <a:rPr lang="en-IN" dirty="0" smtClean="0"/>
              <a:t>DVT and pulmonary embolism</a:t>
            </a:r>
          </a:p>
          <a:p>
            <a:pPr lvl="1"/>
            <a:r>
              <a:rPr lang="en-IN" dirty="0" smtClean="0"/>
              <a:t>Pneumonia</a:t>
            </a:r>
          </a:p>
          <a:p>
            <a:r>
              <a:rPr lang="en-IN" dirty="0" smtClean="0"/>
              <a:t>Rehabilitation</a:t>
            </a:r>
          </a:p>
          <a:p>
            <a:pPr lvl="1"/>
            <a:r>
              <a:rPr lang="en-IN" dirty="0" smtClean="0"/>
              <a:t>Physiotherapy</a:t>
            </a:r>
          </a:p>
          <a:p>
            <a:pPr lvl="1"/>
            <a:r>
              <a:rPr lang="en-IN" dirty="0" smtClean="0"/>
              <a:t>Speech therapy and occupational therapy</a:t>
            </a:r>
          </a:p>
          <a:p>
            <a:pPr lvl="1"/>
            <a:r>
              <a:rPr lang="en-IN" dirty="0" smtClean="0"/>
              <a:t>Patient attender education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4137788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3200"/>
            <a:ext cx="8229600" cy="1143000"/>
          </a:xfrm>
        </p:spPr>
        <p:txBody>
          <a:bodyPr/>
          <a:lstStyle/>
          <a:p>
            <a:r>
              <a:rPr lang="en-IN" dirty="0" smtClean="0"/>
              <a:t>THANK YOU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25680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Ischemic: Embolic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proximal origin of clot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800600" cy="4724400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Papyrus" pitchFamily="66" charset="0"/>
              </a:rPr>
              <a:t>Occurs at any time</a:t>
            </a:r>
          </a:p>
          <a:p>
            <a:r>
              <a:rPr lang="en-US" sz="2800" dirty="0">
                <a:latin typeface="Papyrus" pitchFamily="66" charset="0"/>
              </a:rPr>
              <a:t>Frequently during periods of vigorous activity</a:t>
            </a:r>
          </a:p>
          <a:p>
            <a:r>
              <a:rPr lang="en-US" sz="2800" dirty="0">
                <a:latin typeface="Papyrus" pitchFamily="66" charset="0"/>
              </a:rPr>
              <a:t>Hx of Atrial fibrillation, valvular vegetations, thromboembolism from MI, ulcerated plaques in carotid system</a:t>
            </a:r>
          </a:p>
          <a:p>
            <a:r>
              <a:rPr lang="en-US" sz="2800" dirty="0">
                <a:latin typeface="Papyrus" pitchFamily="66" charset="0"/>
              </a:rPr>
              <a:t>Seizures in 20% of cases</a:t>
            </a:r>
          </a:p>
        </p:txBody>
      </p:sp>
      <p:pic>
        <p:nvPicPr>
          <p:cNvPr id="49157" name="Picture 5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/>
          <a:stretch>
            <a:fillRect/>
          </a:stretch>
        </p:blipFill>
        <p:spPr>
          <a:xfrm>
            <a:off x="6667498" y="3962398"/>
            <a:ext cx="3" cy="3"/>
          </a:xfrm>
          <a:noFill/>
          <a:ln/>
        </p:spPr>
      </p:pic>
    </p:spTree>
    <p:extLst>
      <p:ext uri="{BB962C8B-B14F-4D97-AF65-F5344CB8AC3E}">
        <p14:creationId xmlns:p14="http://schemas.microsoft.com/office/powerpoint/2010/main" val="2653896297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77724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Causes</a:t>
            </a:r>
            <a:endParaRPr lang="en-US" dirty="0"/>
          </a:p>
        </p:txBody>
      </p:sp>
      <p:graphicFrame>
        <p:nvGraphicFramePr>
          <p:cNvPr id="27650" name="Object 2"/>
          <p:cNvGraphicFramePr>
            <a:graphicFrameLocks noGrp="1" noChangeAspect="1"/>
          </p:cNvGraphicFramePr>
          <p:nvPr>
            <p:ph type="clipArt" sz="half" idx="4294967295"/>
          </p:nvPr>
        </p:nvGraphicFramePr>
        <p:xfrm>
          <a:off x="3952875" y="990600"/>
          <a:ext cx="5191125" cy="586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Clip" r:id="rId3" imgW="4742857" imgH="5361905" progId="">
                  <p:embed/>
                </p:oleObj>
              </mc:Choice>
              <mc:Fallback>
                <p:oleObj name="Clip" r:id="rId3" imgW="4742857" imgH="536190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contrast="3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75" y="990600"/>
                        <a:ext cx="5191125" cy="586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Reference- Harrison's International Medicine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20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Hemorrhagic Stroke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en-US" dirty="0" smtClean="0">
                <a:latin typeface="Papyrus" pitchFamily="66" charset="0"/>
              </a:rPr>
              <a:t>Occur </a:t>
            </a:r>
            <a:r>
              <a:rPr lang="en-US" dirty="0">
                <a:latin typeface="Papyrus" pitchFamily="66" charset="0"/>
              </a:rPr>
              <a:t>during stress or exertion</a:t>
            </a:r>
          </a:p>
          <a:p>
            <a:pPr marL="457200" indent="-457200"/>
            <a:r>
              <a:rPr lang="en-US" dirty="0">
                <a:latin typeface="Papyrus" pitchFamily="66" charset="0"/>
              </a:rPr>
              <a:t>Focal deficits rapidly evolve </a:t>
            </a:r>
            <a:endParaRPr lang="en-US" dirty="0" smtClean="0">
              <a:latin typeface="Papyrus" pitchFamily="66" charset="0"/>
            </a:endParaRPr>
          </a:p>
          <a:p>
            <a:pPr marL="457200" indent="-457200"/>
            <a:r>
              <a:rPr lang="en-US" dirty="0" smtClean="0">
                <a:latin typeface="Papyrus" pitchFamily="66" charset="0"/>
              </a:rPr>
              <a:t>Signs of raised ICT</a:t>
            </a:r>
            <a:endParaRPr lang="en-US" dirty="0">
              <a:latin typeface="Papyrus" pitchFamily="66" charset="0"/>
            </a:endParaRPr>
          </a:p>
          <a:p>
            <a:pPr marL="457200" indent="-457200"/>
            <a:r>
              <a:rPr lang="en-US" dirty="0">
                <a:latin typeface="Papyrus" pitchFamily="66" charset="0"/>
              </a:rPr>
              <a:t>Confusion, coma or immediate death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Reference- Harrison's International Medicine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223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9308875"/>
              </p:ext>
            </p:extLst>
          </p:nvPr>
        </p:nvGraphicFramePr>
        <p:xfrm>
          <a:off x="457200" y="609600"/>
          <a:ext cx="8229601" cy="637032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969444"/>
                <a:gridCol w="2121032"/>
                <a:gridCol w="3139125"/>
              </a:tblGrid>
              <a:tr h="470695">
                <a:tc>
                  <a:txBody>
                    <a:bodyPr/>
                    <a:lstStyle/>
                    <a:p>
                      <a:pPr algn="ctr"/>
                      <a:endParaRPr lang="en-US" sz="2800" b="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  <a:latin typeface="Papyru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Papyrus" pitchFamily="66" charset="0"/>
                        </a:rPr>
                        <a:t>Ischemic</a:t>
                      </a:r>
                      <a:endParaRPr lang="en-US" sz="2800" dirty="0">
                        <a:latin typeface="Papyru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Papyrus" pitchFamily="66" charset="0"/>
                        </a:rPr>
                        <a:t>Hemorrhagic</a:t>
                      </a:r>
                      <a:endParaRPr lang="en-US" sz="2800" dirty="0">
                        <a:latin typeface="Papyru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8326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Papyrus" pitchFamily="66" charset="0"/>
                        </a:rPr>
                        <a:t>Loss of Consciousness</a:t>
                      </a:r>
                      <a:endParaRPr lang="en-US" sz="2800" dirty="0">
                        <a:latin typeface="Papyru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Papyrus" pitchFamily="66" charset="0"/>
                        </a:rPr>
                        <a:t>-ve</a:t>
                      </a:r>
                      <a:endParaRPr lang="en-US" sz="2800" dirty="0">
                        <a:latin typeface="Papyru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Papyrus" pitchFamily="66" charset="0"/>
                        </a:rPr>
                        <a:t>+ve</a:t>
                      </a:r>
                      <a:endParaRPr lang="en-US" sz="2800" dirty="0">
                        <a:latin typeface="Papyru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69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Papyrus" pitchFamily="66" charset="0"/>
                        </a:rPr>
                        <a:t>Headache</a:t>
                      </a:r>
                      <a:endParaRPr lang="en-US" sz="2800" dirty="0">
                        <a:latin typeface="Papyru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Papyrus" pitchFamily="66" charset="0"/>
                        </a:rPr>
                        <a:t>-ve</a:t>
                      </a:r>
                      <a:endParaRPr lang="en-US" sz="2800" dirty="0">
                        <a:latin typeface="Papyru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Papyrus" pitchFamily="66" charset="0"/>
                        </a:rPr>
                        <a:t>+ve</a:t>
                      </a:r>
                      <a:endParaRPr lang="en-US" sz="2800" dirty="0">
                        <a:latin typeface="Papyru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69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Papyrus" pitchFamily="66" charset="0"/>
                        </a:rPr>
                        <a:t>Vomiting</a:t>
                      </a:r>
                      <a:endParaRPr lang="en-US" sz="2800" dirty="0">
                        <a:latin typeface="Papyru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Papyrus" pitchFamily="66" charset="0"/>
                        </a:rPr>
                        <a:t>-ve</a:t>
                      </a:r>
                      <a:endParaRPr lang="en-US" sz="2800" dirty="0">
                        <a:latin typeface="Papyru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Papyrus" pitchFamily="66" charset="0"/>
                        </a:rPr>
                        <a:t>+ve</a:t>
                      </a:r>
                      <a:endParaRPr lang="en-US" sz="2800" dirty="0">
                        <a:latin typeface="Papyru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69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Papyrus" pitchFamily="66" charset="0"/>
                        </a:rPr>
                        <a:t>Previous TIA</a:t>
                      </a:r>
                      <a:endParaRPr lang="en-US" sz="2800" dirty="0">
                        <a:latin typeface="Papyru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Papyrus" pitchFamily="66" charset="0"/>
                        </a:rPr>
                        <a:t>+ve</a:t>
                      </a:r>
                      <a:endParaRPr lang="en-US" sz="2800" dirty="0">
                        <a:latin typeface="Papyru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Papyrus" pitchFamily="66" charset="0"/>
                        </a:rPr>
                        <a:t>-ve</a:t>
                      </a:r>
                      <a:endParaRPr lang="en-US" sz="2800" dirty="0">
                        <a:latin typeface="Papyru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8326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Papyrus" pitchFamily="66" charset="0"/>
                        </a:rPr>
                        <a:t>Gradual Onset</a:t>
                      </a:r>
                      <a:endParaRPr lang="en-US" sz="2800" dirty="0">
                        <a:latin typeface="Papyru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Papyrus" pitchFamily="66" charset="0"/>
                        </a:rPr>
                        <a:t>+ve</a:t>
                      </a:r>
                      <a:endParaRPr lang="en-US" sz="2800" dirty="0">
                        <a:latin typeface="Papyru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Papyrus" pitchFamily="66" charset="0"/>
                        </a:rPr>
                        <a:t>-ve (Sudden and maximal)</a:t>
                      </a:r>
                      <a:endParaRPr lang="en-US" sz="2800" dirty="0">
                        <a:latin typeface="Papyru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8326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Papyrus" pitchFamily="66" charset="0"/>
                        </a:rPr>
                        <a:t>Relation with activity</a:t>
                      </a:r>
                      <a:endParaRPr lang="en-US" sz="2800" dirty="0">
                        <a:latin typeface="Papyru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Papyrus" pitchFamily="66" charset="0"/>
                        </a:rPr>
                        <a:t>-ve</a:t>
                      </a:r>
                      <a:endParaRPr lang="en-US" sz="2800" dirty="0">
                        <a:latin typeface="Papyru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Papyrus" pitchFamily="66" charset="0"/>
                        </a:rPr>
                        <a:t>+ve</a:t>
                      </a:r>
                      <a:endParaRPr lang="en-US" sz="2800" dirty="0">
                        <a:latin typeface="Papyru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772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Papyrus" pitchFamily="66" charset="0"/>
                        </a:rPr>
                        <a:t>BP</a:t>
                      </a:r>
                      <a:endParaRPr lang="en-US" sz="2800" dirty="0">
                        <a:latin typeface="Papyru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Papyrus" pitchFamily="66" charset="0"/>
                        </a:rPr>
                        <a:t>-ve/mild</a:t>
                      </a:r>
                      <a:endParaRPr lang="en-US" sz="2800" dirty="0">
                        <a:latin typeface="Papyru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Papyrus" pitchFamily="66" charset="0"/>
                        </a:rPr>
                        <a:t>Moderate/ Severe</a:t>
                      </a:r>
                      <a:endParaRPr lang="en-US" sz="2800" dirty="0">
                        <a:latin typeface="Papyru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Papyrus" pitchFamily="66" charset="0"/>
                        </a:rPr>
                        <a:t>Bloody CSF</a:t>
                      </a:r>
                      <a:endParaRPr lang="en-US" sz="2800" dirty="0">
                        <a:latin typeface="Papyru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Papyrus" pitchFamily="66" charset="0"/>
                        </a:rPr>
                        <a:t>-ve</a:t>
                      </a:r>
                      <a:endParaRPr lang="en-US" sz="2800" dirty="0">
                        <a:latin typeface="Papyru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Papyrus" pitchFamily="66" charset="0"/>
                        </a:rPr>
                        <a:t>+ve</a:t>
                      </a:r>
                      <a:endParaRPr lang="en-US" sz="2800" dirty="0">
                        <a:latin typeface="Papyru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295400" y="27709"/>
            <a:ext cx="7497762" cy="6096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Hemorrhagic or Ischemic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Reference- Harrison's International Medicine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051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200" dirty="0" smtClean="0"/>
              <a:t>Localization of </a:t>
            </a:r>
            <a:r>
              <a:rPr lang="en-US" sz="5200" dirty="0"/>
              <a:t>Stroke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91200" y="5486400"/>
            <a:ext cx="3124200" cy="1143000"/>
          </a:xfrm>
        </p:spPr>
        <p:txBody>
          <a:bodyPr/>
          <a:lstStyle/>
          <a:p>
            <a:pPr algn="l"/>
            <a:r>
              <a:rPr lang="en-US" sz="1400" dirty="0" smtClean="0"/>
              <a:t>.</a:t>
            </a:r>
            <a:endParaRPr lang="en-US" sz="1400" dirty="0"/>
          </a:p>
        </p:txBody>
      </p:sp>
      <p:pic>
        <p:nvPicPr>
          <p:cNvPr id="2053" name="Picture 5" descr="map%20of%20the%20human%20brain%20showing%20pathogen%20affected%20zon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3543300"/>
            <a:ext cx="3810000" cy="3086100"/>
          </a:xfrm>
          <a:prstGeom prst="rect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Reference- Harrison's International Medicine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091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28600"/>
            <a:ext cx="7497763" cy="5334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Part of the brain affected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562600"/>
          </a:xfrm>
        </p:spPr>
        <p:txBody>
          <a:bodyPr>
            <a:normAutofit fontScale="85000" lnSpcReduction="20000"/>
          </a:bodyPr>
          <a:lstStyle/>
          <a:p>
            <a:pPr algn="ctr" eaLnBrk="1" hangingPunct="1">
              <a:buFont typeface="Wingdings 2" pitchFamily="18" charset="2"/>
              <a:buNone/>
            </a:pPr>
            <a:r>
              <a:rPr lang="en-US" dirty="0" smtClean="0">
                <a:latin typeface="Papyrus" pitchFamily="66" charset="0"/>
              </a:rPr>
              <a:t>	</a:t>
            </a:r>
            <a:r>
              <a:rPr lang="en-US" b="1" dirty="0" smtClean="0">
                <a:latin typeface="Papyrus" pitchFamily="66" charset="0"/>
              </a:rPr>
              <a:t>Left (Dominant) Hemisphere Stroke: Common Pattern </a:t>
            </a:r>
          </a:p>
          <a:p>
            <a:r>
              <a:rPr lang="en-US" dirty="0" smtClean="0">
                <a:latin typeface="Papyrus" pitchFamily="66" charset="0"/>
              </a:rPr>
              <a:t>Aphasia , Difficulty reading, writing, or calculating </a:t>
            </a:r>
          </a:p>
          <a:p>
            <a:pPr marL="609600" indent="-609600">
              <a:buNone/>
            </a:pPr>
            <a:r>
              <a:rPr lang="en-US" dirty="0" smtClean="0">
                <a:latin typeface="Papyrus" pitchFamily="66" charset="0"/>
              </a:rPr>
              <a:t>        Majority of right handed and most left handed patients have dominance for speech and language located in the left hemisphere</a:t>
            </a:r>
          </a:p>
          <a:p>
            <a:pPr marL="609600" indent="-609600">
              <a:buNone/>
            </a:pPr>
            <a:r>
              <a:rPr lang="en-US" dirty="0" smtClean="0">
                <a:latin typeface="Papyrus" pitchFamily="66" charset="0"/>
              </a:rPr>
              <a:t>        Left hemisphere infarction is characterized by aphasia (both motor [Broca’s] and sensory [Wernicke’s]) and apraxia</a:t>
            </a:r>
          </a:p>
          <a:p>
            <a:pPr eaLnBrk="1" hangingPunct="1"/>
            <a:endParaRPr lang="en-US" dirty="0" smtClean="0">
              <a:latin typeface="Papyrus" pitchFamily="66" charset="0"/>
            </a:endParaRPr>
          </a:p>
          <a:p>
            <a:pPr eaLnBrk="1" hangingPunct="1"/>
            <a:r>
              <a:rPr lang="en-US" dirty="0" smtClean="0">
                <a:latin typeface="Papyrus" pitchFamily="66" charset="0"/>
              </a:rPr>
              <a:t>Right Hemiparesis </a:t>
            </a:r>
          </a:p>
          <a:p>
            <a:pPr eaLnBrk="1" hangingPunct="1"/>
            <a:r>
              <a:rPr lang="en-US" dirty="0" smtClean="0">
                <a:latin typeface="Papyrus" pitchFamily="66" charset="0"/>
              </a:rPr>
              <a:t>Right-sided sensory loss </a:t>
            </a:r>
          </a:p>
          <a:p>
            <a:pPr eaLnBrk="1" hangingPunct="1"/>
            <a:r>
              <a:rPr lang="en-US" dirty="0" smtClean="0">
                <a:latin typeface="Papyrus" pitchFamily="66" charset="0"/>
              </a:rPr>
              <a:t>Right visual field defect </a:t>
            </a:r>
          </a:p>
          <a:p>
            <a:pPr eaLnBrk="1" hangingPunct="1"/>
            <a:r>
              <a:rPr lang="en-US" dirty="0" smtClean="0">
                <a:latin typeface="Papyrus" pitchFamily="66" charset="0"/>
              </a:rPr>
              <a:t>Poor right conjugate gaze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Reference- Harrison's International Medicine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348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1087</Words>
  <Application>Microsoft Office PowerPoint</Application>
  <PresentationFormat>On-screen Show (4:3)</PresentationFormat>
  <Paragraphs>348</Paragraphs>
  <Slides>37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9" baseType="lpstr">
      <vt:lpstr>Office Theme</vt:lpstr>
      <vt:lpstr>Clip</vt:lpstr>
      <vt:lpstr>STROKE CLINICAL FEATURES AND MANAGEMENT</vt:lpstr>
      <vt:lpstr>PowerPoint Presentation</vt:lpstr>
      <vt:lpstr>Ischemic: Thrombotic local origin of clot</vt:lpstr>
      <vt:lpstr>Ischemic: Embolic proximal origin of clot</vt:lpstr>
      <vt:lpstr>Causes</vt:lpstr>
      <vt:lpstr>Hemorrhagic Stroke</vt:lpstr>
      <vt:lpstr>Hemorrhagic or Ischemic</vt:lpstr>
      <vt:lpstr>Localization of Stroke</vt:lpstr>
      <vt:lpstr>Part of the brain affected</vt:lpstr>
      <vt:lpstr>PowerPoint Presentation</vt:lpstr>
      <vt:lpstr>PowerPoint Presentation</vt:lpstr>
      <vt:lpstr>PowerPoint Presentation</vt:lpstr>
      <vt:lpstr>PowerPoint Presentation</vt:lpstr>
      <vt:lpstr>Stroke Syndromes: Classification</vt:lpstr>
      <vt:lpstr>Stroke – Signs and Symptoms</vt:lpstr>
      <vt:lpstr>Stroke – Signs and Symptoms</vt:lpstr>
      <vt:lpstr>Stroke – Signs and Symptoms</vt:lpstr>
      <vt:lpstr>Stroke - Management</vt:lpstr>
      <vt:lpstr>Stroke - Management</vt:lpstr>
      <vt:lpstr>Stroke - Management</vt:lpstr>
      <vt:lpstr>Stroke – Management  In Review:</vt:lpstr>
      <vt:lpstr>Stroke - Management</vt:lpstr>
      <vt:lpstr>Stroke - Management</vt:lpstr>
      <vt:lpstr>Stroke - Management</vt:lpstr>
      <vt:lpstr>PowerPoint Presentation</vt:lpstr>
      <vt:lpstr>PowerPoint Presentation</vt:lpstr>
      <vt:lpstr>PowerPoint Presentation</vt:lpstr>
      <vt:lpstr>Stroke - Management</vt:lpstr>
      <vt:lpstr>Stroke - Management</vt:lpstr>
      <vt:lpstr>Stroke - Management</vt:lpstr>
      <vt:lpstr>Stroke - Management</vt:lpstr>
      <vt:lpstr>Stroke - Management</vt:lpstr>
      <vt:lpstr>Stroke - Management</vt:lpstr>
      <vt:lpstr>Stroke - Management</vt:lpstr>
      <vt:lpstr>Stroke - Management</vt:lpstr>
      <vt:lpstr>Stroke rehabilitation</vt:lpstr>
      <vt:lpstr>THANK YOU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STROKE CLINICAL FEATURES AND MANAGEMENT</dc:title>
  <dc:creator>JAYARAMAN</dc:creator>
  <cp:lastModifiedBy>JAYARAMAN</cp:lastModifiedBy>
  <cp:revision>7</cp:revision>
  <dcterms:created xsi:type="dcterms:W3CDTF">2006-08-16T00:00:00Z</dcterms:created>
  <dcterms:modified xsi:type="dcterms:W3CDTF">2019-07-18T16:08:39Z</dcterms:modified>
</cp:coreProperties>
</file>