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38"/>
  </p:notesMasterIdLst>
  <p:sldIdLst>
    <p:sldId id="256" r:id="rId2"/>
    <p:sldId id="258" r:id="rId3"/>
    <p:sldId id="275" r:id="rId4"/>
    <p:sldId id="276" r:id="rId5"/>
    <p:sldId id="259" r:id="rId6"/>
    <p:sldId id="274" r:id="rId7"/>
    <p:sldId id="266" r:id="rId8"/>
    <p:sldId id="261" r:id="rId9"/>
    <p:sldId id="277" r:id="rId10"/>
    <p:sldId id="278" r:id="rId11"/>
    <p:sldId id="279" r:id="rId12"/>
    <p:sldId id="265" r:id="rId13"/>
    <p:sldId id="296" r:id="rId14"/>
    <p:sldId id="267" r:id="rId15"/>
    <p:sldId id="280" r:id="rId16"/>
    <p:sldId id="281" r:id="rId17"/>
    <p:sldId id="282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7" r:id="rId27"/>
    <p:sldId id="308" r:id="rId28"/>
    <p:sldId id="309" r:id="rId29"/>
    <p:sldId id="305" r:id="rId30"/>
    <p:sldId id="284" r:id="rId31"/>
    <p:sldId id="287" r:id="rId32"/>
    <p:sldId id="288" r:id="rId33"/>
    <p:sldId id="289" r:id="rId34"/>
    <p:sldId id="294" r:id="rId35"/>
    <p:sldId id="297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E088"/>
    <a:srgbClr val="7ABC32"/>
    <a:srgbClr val="FFFF00"/>
    <a:srgbClr val="D5F951"/>
    <a:srgbClr val="FF3F88"/>
    <a:srgbClr val="FF5C9C"/>
    <a:srgbClr val="F96BE8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29D39A-1F10-428F-8C4C-72F9C65A9951}" type="datetimeFigureOut">
              <a:rPr lang="en-US"/>
              <a:pPr>
                <a:defRPr/>
              </a:pPr>
              <a:t>2/7/2020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C120AC-75DD-442E-A648-C4D17A1915E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26047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497FB6C-F0EB-4156-94D8-B0129077D74C}" type="slidenum">
              <a:rPr lang="en-IN" smtClean="0"/>
              <a:pPr/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79782CC-C105-4ABE-871F-B6F155E783BC}" type="slidenum">
              <a:rPr lang="en-IN" smtClean="0"/>
              <a:pPr/>
              <a:t>10</a:t>
            </a:fld>
            <a:endParaRPr lang="en-I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64AC132-9017-44AD-84FA-7E0B9ED7C3FE}" type="slidenum">
              <a:rPr lang="en-IN" smtClean="0"/>
              <a:pPr/>
              <a:t>11</a:t>
            </a:fld>
            <a:endParaRPr lang="en-I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86EFDB3-0F42-44EC-B602-8586518C0C77}" type="slidenum">
              <a:rPr lang="en-IN" smtClean="0"/>
              <a:pPr/>
              <a:t>12</a:t>
            </a:fld>
            <a:endParaRPr lang="en-I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05CD9C-91AF-48F5-83EA-3C5A8F5EDD4A}" type="slidenum">
              <a:rPr lang="en-IN" smtClean="0"/>
              <a:pPr/>
              <a:t>14</a:t>
            </a:fld>
            <a:endParaRPr lang="en-I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10AC9B3-C3AC-48BB-8128-BAC2265DE801}" type="slidenum">
              <a:rPr lang="en-IN" smtClean="0"/>
              <a:pPr/>
              <a:t>15</a:t>
            </a:fld>
            <a:endParaRPr lang="en-I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7525034-BA66-4018-A4DD-9D8FDF26C955}" type="slidenum">
              <a:rPr lang="en-IN" smtClean="0"/>
              <a:pPr/>
              <a:t>16</a:t>
            </a:fld>
            <a:endParaRPr lang="en-I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7BE01C4-03CC-4949-9B40-CBAD2D6D0248}" type="slidenum">
              <a:rPr lang="en-IN" smtClean="0"/>
              <a:pPr/>
              <a:t>17</a:t>
            </a:fld>
            <a:endParaRPr lang="en-I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3C002E7-33B6-4A8E-8D8E-A29B54FC4E91}" type="slidenum">
              <a:rPr lang="en-IN" smtClean="0"/>
              <a:pPr/>
              <a:t>29</a:t>
            </a:fld>
            <a:endParaRPr lang="en-I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421254F-DFFE-4A1A-9221-8068A24957BC}" type="slidenum">
              <a:rPr lang="en-IN" smtClean="0"/>
              <a:pPr/>
              <a:t>30</a:t>
            </a:fld>
            <a:endParaRPr lang="en-I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99BDE4A-C29F-456E-840D-CF9BDBAF377E}" type="slidenum">
              <a:rPr lang="en-IN" smtClean="0"/>
              <a:pPr/>
              <a:t>31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AF62C28-A1B4-4767-9546-582BB900CDA9}" type="slidenum">
              <a:rPr lang="en-IN" smtClean="0"/>
              <a:pPr/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5D74CEB-90F9-457D-A963-D8606503CAAE}" type="slidenum">
              <a:rPr lang="en-IN" smtClean="0"/>
              <a:pPr/>
              <a:t>32</a:t>
            </a:fld>
            <a:endParaRPr lang="en-I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B95816F-FA4B-42E4-8F7B-FE38D0E78683}" type="slidenum">
              <a:rPr lang="en-IN" smtClean="0"/>
              <a:pPr/>
              <a:t>33</a:t>
            </a:fld>
            <a:endParaRPr lang="en-I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E84193D-37ED-4326-BD12-843363F7852A}" type="slidenum">
              <a:rPr lang="en-IN" smtClean="0"/>
              <a:pPr/>
              <a:t>34</a:t>
            </a:fld>
            <a:endParaRPr lang="en-I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5DA1A38-FDF8-4D55-A0CA-4A491642652F}" type="slidenum">
              <a:rPr lang="en-IN" smtClean="0"/>
              <a:pPr/>
              <a:t>36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7043D37-75FB-4FA1-B141-5F9770F495B2}" type="slidenum">
              <a:rPr lang="en-IN" smtClean="0"/>
              <a:pPr/>
              <a:t>3</a:t>
            </a:fld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2D4961D-E385-4DAD-8DCE-B265E5E6C46A}" type="slidenum">
              <a:rPr lang="en-IN" smtClean="0"/>
              <a:pPr/>
              <a:t>4</a:t>
            </a:fld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01A8E3F-F47C-4B7F-9E34-2AD65AB94018}" type="slidenum">
              <a:rPr lang="en-IN" smtClean="0"/>
              <a:pPr/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5E19115-E1D2-4BA9-B31E-E23E6D2E0905}" type="slidenum">
              <a:rPr lang="en-IN" smtClean="0"/>
              <a:pPr/>
              <a:t>6</a:t>
            </a:fld>
            <a:endParaRPr lang="en-I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048E351-A03F-48A6-AB72-94816B29F509}" type="slidenum">
              <a:rPr lang="en-IN" smtClean="0"/>
              <a:pPr/>
              <a:t>7</a:t>
            </a:fld>
            <a:endParaRPr lang="en-I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837F933-B057-4453-8FD3-D62F8A64032C}" type="slidenum">
              <a:rPr lang="en-IN" smtClean="0"/>
              <a:pPr/>
              <a:t>8</a:t>
            </a:fld>
            <a:endParaRPr lang="en-I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0CD906F-61D6-4A00-9072-E79DB6B100B1}" type="slidenum">
              <a:rPr lang="en-IN" smtClean="0"/>
              <a:pPr/>
              <a:t>9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7376D-0118-4005-A7F5-EFF8569FC1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C03E5-1712-4907-A8C8-854B1367C9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2775-7B8A-4A9D-A94D-698284CA9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38063A-FF48-466B-977D-BA04AB8B76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388452"/>
      </p:ext>
    </p:extLst>
  </p:cSld>
  <p:clrMapOvr>
    <a:masterClrMapping/>
  </p:clrMapOvr>
  <p:transition spd="med" advClick="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0E13E-19D1-460D-99E2-9AAD6CF328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03FDC-975C-47E4-AD07-DA5240FAD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ABC8-0954-4E35-808E-551B6C62B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BB33-5B27-4644-B9C7-75EBA2A643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371A4-2AFB-4B38-AC09-8EB64461F8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31CB5-E96A-41D0-A010-699ED9747C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B5DC5-9967-4641-94D4-9ACC1F3DA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052975-F010-4059-9CCF-EA8B7EC617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D341BE-2011-4A58-921B-889DB8B62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76289"/>
            <a:ext cx="7917656" cy="1890712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AMOEBIASIS</a:t>
            </a:r>
            <a:endParaRPr lang="en-IN" sz="8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8662" y="4500570"/>
            <a:ext cx="7867680" cy="169068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IN" sz="4400" i="1" dirty="0" smtClean="0">
                <a:solidFill>
                  <a:schemeClr val="tx1"/>
                </a:solidFill>
              </a:rPr>
              <a:t>Dr. </a:t>
            </a:r>
            <a:r>
              <a:rPr lang="en-IN" sz="4400" i="1" dirty="0" err="1" smtClean="0">
                <a:solidFill>
                  <a:schemeClr val="tx1"/>
                </a:solidFill>
              </a:rPr>
              <a:t>Sujeetha</a:t>
            </a:r>
            <a:r>
              <a:rPr lang="en-IN" sz="4400" i="1" dirty="0" smtClean="0">
                <a:solidFill>
                  <a:schemeClr val="tx1"/>
                </a:solidFill>
              </a:rPr>
              <a:t> </a:t>
            </a:r>
            <a:r>
              <a:rPr lang="en-IN" sz="4400" i="1" dirty="0" err="1" smtClean="0">
                <a:solidFill>
                  <a:schemeClr val="tx1"/>
                </a:solidFill>
              </a:rPr>
              <a:t>chandrababu</a:t>
            </a:r>
            <a:r>
              <a:rPr lang="en-IN" sz="4400" i="1" smtClean="0">
                <a:solidFill>
                  <a:schemeClr val="tx1"/>
                </a:solidFill>
              </a:rPr>
              <a:t>  M.D.</a:t>
            </a:r>
            <a:endParaRPr lang="en-IN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7494"/>
            <a:ext cx="6477000" cy="139903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Incubation period</a:t>
            </a:r>
            <a:endParaRPr lang="en-IN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124200" cy="555625"/>
          </a:xfrm>
        </p:spPr>
        <p:txBody>
          <a:bodyPr/>
          <a:lstStyle/>
          <a:p>
            <a:pPr eaLnBrk="1" hangingPunct="1"/>
            <a:r>
              <a:rPr lang="en-US" sz="2200" smtClean="0"/>
              <a:t>1- 4 weeks</a:t>
            </a:r>
            <a:endParaRPr lang="en-IN" sz="22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05000"/>
            <a:ext cx="6477000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188" indent="-484188" eaLnBrk="1" hangingPunct="1">
              <a:defRPr/>
            </a:pPr>
            <a:r>
              <a:rPr 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Modes of transmission</a:t>
            </a:r>
            <a:endParaRPr lang="en-IN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3048000"/>
            <a:ext cx="66294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sz="2200" dirty="0">
                <a:latin typeface="+mn-lt"/>
              </a:rPr>
              <a:t>1- 4 weeks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sz="2200" dirty="0" smtClean="0">
                <a:latin typeface="+mn-lt"/>
              </a:rPr>
              <a:t>Faeco -</a:t>
            </a:r>
            <a:r>
              <a:rPr lang="en-US" sz="2200" dirty="0">
                <a:latin typeface="+mn-lt"/>
              </a:rPr>
              <a:t>oral route</a:t>
            </a:r>
          </a:p>
          <a:p>
            <a:pPr marL="990600" indent="-271463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contaminated water and food</a:t>
            </a:r>
          </a:p>
          <a:p>
            <a:pPr marL="990600" indent="-271463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direct hand to mouth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sz="2200" dirty="0">
                <a:latin typeface="+mn-lt"/>
              </a:rPr>
              <a:t>Agency of flies, cockroaches, rats, etc.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sz="2200" dirty="0">
                <a:latin typeface="+mn-lt"/>
              </a:rPr>
              <a:t>Sexual contact via </a:t>
            </a:r>
            <a:r>
              <a:rPr lang="en-US" sz="2200" dirty="0" err="1" smtClean="0">
                <a:latin typeface="+mn-lt"/>
              </a:rPr>
              <a:t>oro</a:t>
            </a:r>
            <a:r>
              <a:rPr lang="en-US" sz="2200" dirty="0" smtClean="0">
                <a:latin typeface="+mn-lt"/>
              </a:rPr>
              <a:t> -</a:t>
            </a:r>
            <a:r>
              <a:rPr lang="en-US" sz="2200" dirty="0">
                <a:latin typeface="+mn-lt"/>
              </a:rPr>
              <a:t>rectal  route</a:t>
            </a:r>
          </a:p>
          <a:p>
            <a:pPr marL="447675" indent="-382588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IN" sz="3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Spectrum</a:t>
            </a:r>
            <a:endParaRPr lang="en-IN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IN" sz="2200" smtClean="0"/>
              <a:t>Most common type of amoebic infection is asymptomatic cyst passage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200" smtClean="0"/>
              <a:t>Intestinal amoebiasis – abdominal cramps with mild diarrhoea to colitis and dysentry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200" smtClean="0"/>
              <a:t>Extra-intestinal amoebiasis – Amoebic liver abcess, rarely lungs, skin, genitalia and CNS are affected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200" smtClean="0"/>
              <a:t>Amoeboma – inflammatory and edematous reaction around trophozoites</a:t>
            </a:r>
            <a:endParaRPr lang="en-IN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996090-996092-1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381000"/>
            <a:ext cx="3276600" cy="2171700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76200" dist="177800" dir="19200000" algn="ctr" rotWithShape="0">
              <a:schemeClr val="bg1">
                <a:lumMod val="95000"/>
                <a:lumOff val="5000"/>
              </a:schemeClr>
            </a:outerShdw>
          </a:effectLst>
        </p:spPr>
      </p:pic>
      <p:pic>
        <p:nvPicPr>
          <p:cNvPr id="5124" name="Picture 4" descr="996090-996092-1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6900" y="2933700"/>
            <a:ext cx="3200400" cy="2244725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76200" dist="177800" dir="19200000" algn="ctr" rotWithShape="0">
              <a:schemeClr val="bg1">
                <a:lumMod val="95000"/>
                <a:lumOff val="5000"/>
              </a:scheme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Asymptomatic carriers</a:t>
            </a:r>
            <a:endParaRPr lang="en-IN" sz="2800" dirty="0"/>
          </a:p>
        </p:txBody>
      </p:sp>
      <p:sp>
        <p:nvSpPr>
          <p:cNvPr id="19461" name="Content Placeholder 5"/>
          <p:cNvSpPr>
            <a:spLocks noGrp="1"/>
          </p:cNvSpPr>
          <p:nvPr>
            <p:ph idx="1"/>
          </p:nvPr>
        </p:nvSpPr>
        <p:spPr>
          <a:xfrm>
            <a:off x="76200" y="533400"/>
            <a:ext cx="4343400" cy="91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800" smtClean="0"/>
              <a:t>90% without symptoms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smtClean="0"/>
              <a:t>does not damage lumen</a:t>
            </a:r>
          </a:p>
          <a:p>
            <a:pPr eaLnBrk="1" hangingPunct="1"/>
            <a:endParaRPr lang="en-IN" smtClean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" y="1524000"/>
            <a:ext cx="5638800" cy="457200"/>
          </a:xfrm>
          <a:prstGeom prst="rect">
            <a:avLst/>
          </a:prstGeom>
        </p:spPr>
        <p:txBody>
          <a:bodyPr anchor="ctr"/>
          <a:lstStyle/>
          <a:p>
            <a:pPr marL="484188" indent="-484188" eaLnBrk="1" hangingPunct="1">
              <a:defRPr/>
            </a:pP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Amoebic colitis</a:t>
            </a:r>
            <a:endParaRPr lang="en-IN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76200" y="1981200"/>
            <a:ext cx="716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flask shaped ulcers </a:t>
            </a:r>
            <a:r>
              <a:rPr lang="en-US" dirty="0">
                <a:latin typeface="+mn-lt"/>
              </a:rPr>
              <a:t>superficial or deep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 err="1">
                <a:latin typeface="+mn-lt"/>
              </a:rPr>
              <a:t>abd</a:t>
            </a:r>
            <a:r>
              <a:rPr lang="en-US" dirty="0">
                <a:latin typeface="+mn-lt"/>
              </a:rPr>
              <a:t> pain (</a:t>
            </a:r>
            <a:r>
              <a:rPr lang="en-US" dirty="0" err="1">
                <a:latin typeface="+mn-lt"/>
              </a:rPr>
              <a:t>tenesmus</a:t>
            </a:r>
            <a:r>
              <a:rPr lang="en-US" dirty="0">
                <a:latin typeface="+mn-lt"/>
              </a:rPr>
              <a:t>)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 err="1">
                <a:latin typeface="+mn-lt"/>
              </a:rPr>
              <a:t>diarrhoea</a:t>
            </a:r>
            <a:r>
              <a:rPr lang="en-US" dirty="0">
                <a:latin typeface="+mn-lt"/>
              </a:rPr>
              <a:t>, dysentery, 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fever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 err="1">
                <a:latin typeface="+mn-lt"/>
              </a:rPr>
              <a:t>peri</a:t>
            </a:r>
            <a:r>
              <a:rPr lang="en-US" dirty="0">
                <a:latin typeface="+mn-lt"/>
              </a:rPr>
              <a:t>-anal ulcers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52400" y="3810000"/>
            <a:ext cx="49530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484188" indent="-484188" eaLnBrk="1" hangingPunct="1">
              <a:defRPr/>
            </a:pP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Fulminant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colitis </a:t>
            </a:r>
            <a:endParaRPr lang="en-IN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76200" y="44196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&lt;0.5%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severely ill with high fever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intestinal bleeding, perforation</a:t>
            </a: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paralytic </a:t>
            </a:r>
            <a:r>
              <a:rPr lang="en-US" dirty="0" err="1">
                <a:latin typeface="+mn-lt"/>
              </a:rPr>
              <a:t>ileus</a:t>
            </a:r>
            <a:endParaRPr lang="en-US" dirty="0">
              <a:latin typeface="+mn-lt"/>
            </a:endParaRP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dirty="0">
              <a:latin typeface="+mn-lt"/>
            </a:endParaRPr>
          </a:p>
          <a:p>
            <a:pPr marL="447675" indent="-382588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US" sz="2200" dirty="0">
              <a:latin typeface="+mn-lt"/>
            </a:endParaRPr>
          </a:p>
          <a:p>
            <a:pPr marL="447675" indent="-382588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IN" sz="3000" dirty="0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2971800" y="3200400"/>
            <a:ext cx="685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2743200" y="5791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IN" dirty="0">
                <a:solidFill>
                  <a:srgbClr val="FFFF00"/>
                </a:solidFill>
                <a:latin typeface="+mn-lt"/>
              </a:rPr>
              <a:t>Uncommonly, a chronic form of amoebic colitis can be confused with inflammatory bowel disease</a:t>
            </a:r>
            <a:endParaRPr lang="en-US" dirty="0">
              <a:solidFill>
                <a:srgbClr val="FFFF00"/>
              </a:solidFill>
              <a:latin typeface="+mn-lt"/>
            </a:endParaRPr>
          </a:p>
          <a:p>
            <a:pPr marL="447675" indent="-382588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n-IN" sz="3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524000"/>
            <a:ext cx="4876800" cy="2438400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44450">
            <a:solidFill>
              <a:srgbClr val="00B050"/>
            </a:solidFill>
          </a:ln>
          <a:effectLst>
            <a:outerShdw blurRad="76200" dist="101600" dir="19200000" algn="ctr" rotWithShape="0">
              <a:schemeClr val="bg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4675" y="836613"/>
            <a:ext cx="856932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				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the intestinal lesion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				 Gut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		 	Minute crypt lesion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Extends through the muscularis mucosa and submucosa.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		“Flask shaped” ulcer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		Thrombosis of blood vessels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		“Toxic megacolon”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Irreversible coagulation necrosis of bowel wall</a:t>
            </a:r>
            <a:r>
              <a:rPr lang="en-US" sz="28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50825" y="0"/>
            <a:ext cx="4319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  <a:latin typeface="Bookman Old Style" pitchFamily="18" charset="0"/>
              </a:rPr>
              <a:t>PATHOLOGY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5400000">
            <a:off x="3949701" y="1376362"/>
            <a:ext cx="576262" cy="360363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5400000">
            <a:off x="3959225" y="2241550"/>
            <a:ext cx="576263" cy="360363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5400000">
            <a:off x="3963988" y="5754688"/>
            <a:ext cx="576262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5400000">
            <a:off x="3963987" y="4746626"/>
            <a:ext cx="576263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 rot="5400000">
            <a:off x="3963988" y="3935413"/>
            <a:ext cx="576262" cy="360362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 rot="5400000">
            <a:off x="3978275" y="3105150"/>
            <a:ext cx="576263" cy="360363"/>
          </a:xfrm>
          <a:prstGeom prst="notchedRightArrow">
            <a:avLst>
              <a:gd name="adj1" fmla="val 50000"/>
              <a:gd name="adj2" fmla="val 399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466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Amoeboma</a:t>
            </a:r>
            <a:endParaRPr lang="en-IN" dirty="0"/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Pseudotumoral</a:t>
            </a:r>
            <a:r>
              <a:rPr lang="en-US" sz="2000" dirty="0" smtClean="0"/>
              <a:t> lesion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Necrosis, edema and inflammatory thickening of mucosa and </a:t>
            </a:r>
            <a:r>
              <a:rPr lang="en-US" sz="2000" dirty="0" err="1" smtClean="0"/>
              <a:t>submucosa</a:t>
            </a:r>
            <a:r>
              <a:rPr lang="en-US" sz="2000" dirty="0" smtClean="0"/>
              <a:t> of intestinal wall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1% of cases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palpable mass with </a:t>
            </a:r>
            <a:r>
              <a:rPr lang="en-US" sz="2000" dirty="0" err="1" smtClean="0"/>
              <a:t>trophozoites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Always coexists with ulceration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Single, rarely multiple in different parts of colon, on skin at site of ALA aspiration </a:t>
            </a:r>
          </a:p>
          <a:p>
            <a:endParaRPr lang="en-IN" dirty="0" smtClean="0"/>
          </a:p>
        </p:txBody>
      </p:sp>
      <p:sp>
        <p:nvSpPr>
          <p:cNvPr id="20484" name="AutoShape 4" descr="data:image/jpg;base64,/9j/4AAQSkZJRgABAQAAAQABAAD/2wBDAAkGBwgHBgkIBwgKCgkLDRYPDQwMDRsUFRAWIB0iIiAdHx8kKDQsJCYxJx8fLT0tMTU3Ojo6Iys/RD84QzQ5Ojf/2wBDAQoKCg0MDRoPDxo3JR8lNzc3Nzc3Nzc3Nzc3Nzc3Nzc3Nzc3Nzc3Nzc3Nzc3Nzc3Nzc3Nzc3Nzc3Nzc3Nzc3Nzf/wAARCACCAMgDASIAAhEBAxEB/8QAGwAAAQUBAQAAAAAAAAAAAAAABAACAwUGBwH/xAA8EAACAQMCBAQDBAkEAgMAAAABAgMABBESIQUxQVETImFxBjKRFIGhwQcVIzNCUmKx8BaC0eEkoiWSsv/EABoBAAMBAQEBAAAAAAAAAAAAAAABAgMEBQb/xAAhEQACAgMBAAIDAQAAAAAAAAAAAQIRAxIhMSJBBDJhUf/aAAwDAQACEQMRAD8AvviXg68OvnjhjHgnzJ6A9Ko2KryUZq64xxu4v8hwqjPbeqJzvvXYlzp5w+NfFO4GK9aEDCKoyOZr22zuKkmOg7fMfwqqJAZ0BYRoFJ6moWjVnESgaVHmwKLZRGhI+Y8zTYLaR1bwlLE9hnbvRRQHFGZbxFhQFsgKK3vyCN5AviAAZAFVHA+Frbt47qSy8iR1q7SA3AJINKq9JfyLmKWOW3jkZVyDg7CheNXUUcOhNOt16Y2Xv70M7NbqEfLDPIfxGqLjt4LW2aR21SOefWssk1FcNcOLaVvwzfHLpUchQCc8qoeG8Nn4rcN4f7ONTl5jyHoO5ouO3m4xfeEpKovmlfGdK/8AJrTSJ9jtVtrW3MMKgjJPmPc+9ccpJHopEf6yMJ8D7XMWjGks0eot65Aqsurm6uWMcNr4gY/Ncvge4UcqsoHtlXGkhuuahmgikOUf6VnskXqO/wBM3tpbrJcPBIz74t3cFR65zQa8KuI5hKklwhHXPP61fcMuOJXN7HA12ojbmZEzgD2xk1Y3gu4XPhxJNGeTlSD9Ku0yaoqI4re6VVvY9EgGkORpVh+Rqo4j8Efa3mkhWPTEobSRuwPr+ftV/M1w8ZMtquAeS0It7NBgRTyQ45CQalx1GeYFCdCaM5wS2uLRythxF4gDg28661BHTuPurVrMWiAvbaGXI8xh2PuM1TQcLVb2a8mm1lznyNpH50XJIzqBBK2QeROaH1gkA/EnHLJDEkKHxk+bMeksu3Mcu9BxXnDpbRnhVPHJJBXZs9iKKvLWSVClxarKCdiRgiqi64XpbVb+JHj+Ejl99MKH3F28isCMelVdoV+3oJNzuancTxKfGGfXlVXcOUulkBwp/v2+lOKEaiK5SKPTtkHA9qVZua7JY6Sc9qVVRJ0F8uzYzjNQsADuadPP5iEGATQ+rJyTXceeGQMByqaTRoMkjBVHNjQE84s4g0nzMMqnU+vtVT40vEbyKAvux2HRR1NOzJtWXFvL+sLkw20bMF+ZjsAK1vCuGIk6DxcShfKByB9+tQcI4PDZWhktiDKwBKnr61qeFWeq3jldMSHc+lNtJdDrII7Ziyh1yXOD61NKkXDVMkoJLbIo5saMvHjs4xMwzID5VHWqaaR5We6um3A2Xog7CsZZDbHitgVxNhXnuCNRXYdhWD4xPccVvilvGX0nAA5D1Par/iF1LxO+FpBqUMfmH8Cjmfer+Oxs7S2WK2hVQg5da5Zyt2ejCOvEUnw/aQ8JtQio0kznVI4GMn/qjL9FuItWAh7YqSSQ6SVQDA7ULJJK3Jdq5pSs2jEpJonjc6xle+Kj8OJiCshU56GrK5DFWyAMiq5k1kB4wCOqnFZ2XQ9luYPMkgdc522IqccX4kqARTBhnOmZdWfvG9DqXVwis/tzFSvGUGphzqk2iWj1viDiGQLqwjkjHMxP+R/5qy4be8Lv5PCKtHMVJCupBqujgSYEBl5d6D8KW2kYOGwDkMDuKtSFqam4sY0hITGD2Odqo57JNyi4YdQcGvIuJzRoVUCVeWNWk0TFd29woV3SN+oc4P3d/uq0yKaAlsLgHeV9OORGfxp/2FpFOpjt6mjZdKjKSIcdKdbz6RhlJJ9KAKC84Y2kkLrA7dKzPEuGxSZCnw2BydsYNdKMazIQMqx5YrHcdgkt7s5GccsjnTTYNIxkkLxPoZsOPlbo1KrO6gWdWAXY9OxpVqpcMnFmy8PVJoQEn3oO5u5IjItqieUfvX339BUnFL1bRXtrZg0jfvH/ACFe/YfsXA3u7nJlnBCA9M13JHg5c7b54UE11PKDNcOzu3NjU3Boyt2JjIoJyOfSg5Zcg45DahllaGQSQsQAdxWbN4NWdR4BxcJfxxyONzpGTXQmnhghaYvgBfl7n0rgnCrxpbuIxBi5dcIOZ9K6xbLJMFaQ8h8vb0qZSTR1Qx27QVI8l5MZ5zgfwr0UUBe29xxL9nEwihHUc2qWdpLmX7FaFgMZlk6Kv/dWqeBbRjXsMbCsZM6orUp7PhUFmdIOSca2xuf8+lGNFCDgKCOgNSzXlsNs46AYOTtVdcXqEjQQc8gc1g7Ruuk0kifKI1A74oOZFbOldIwMHPOhbm+ZCdRCqdthy+6gzxWBWwT9+dqim/otcJpoQFOrfFVzohzsCc8qKHF7UE5aJgdh5t6g+0wO5wqgnsahqi07IZIOTDnzwNqazOU8wJxXrSJk749aliZXU7ipHQDPqCF4CQeoqH9YYGmaNvQip7h/Ddhvg9qFkw3KmmFELzKwy3l7sDyqGW8I8syah3NEIV6gffXj6W2AAqkxNHkHHTageJrltyfNg+Zen3+341f/AKysprIXVnMjoN2I6dx6H0rHcQthoLDyn0rO3LzWsjGOR01DBKnGR61rFWZvnTqfDL4XSpKDsRqHsarviMrI2o77VUfo+uZJ4LiGRiwiYFWPQHO34H61Y/ExKRM3pQ1ToE7Rlc6ZGxyJ2pV4TsD3pVdGZovhzhx4nxLxJhmCJtUhPU9BRPxzegyx2qfLGMkZrR2tvFwXhQiyNabyN3auccYujc3cshPM4HtXov4xPloPfJf0gRAWTc146LjAGM1GkrIcdK1/whwQ8TnW5mT/AMaM9R87dqwbPQwwbfC4+Bvh4WtuL24QGeRfLkfIp6e5rZEOgENsuXPI9F9TXkaRxITzAGTQz3bkMqnSXOSewrnlI9aEKQUr29gpUtrkJy7HcsaAn4rqY8lHfI2980G7O76Y84xzOKQsjIuCSCefIH6YzSTZpqiO44oRISmlVJwAq8vvzmh5OJlg2xJ5AE7fSvJLFfF0FWLn5cqd/wDmh7lI7cr4i6QeeB8vvTSbE2kRvcSSyhFiTLNgnUAOftRPDeAScRvmgt3aTABcr+7jzuMn2qkuczXqx2isSrHODnON8gc/Wuq8IS04FwqBLiRY2KhnyNy3XPXNTOVMIq0ZP/QFxKDlTGRt+8FD33wJxC2haW3kEmkaip2Jx0HOt3H8S8GJ0niECvnAV2wT7Zq2RkmjDqVdG3BU5GPQ0trDsThc0d1bEtPDIqDG5X0r23uyT5TyrrPxBwpLu1ljm3jdSM4BIOen41yTiHDnsrlosnHNWx09P86UnjTRUcrTphU58Rckb450EX0nBryCRs7kjblzzTZlLbkYrBqmdF2iKZjvigjeMjYJIokv33oa6jEi7YzVRIaHS3HiIQTVJxQLg0S2uPY74qu4hISpzmtY+mb8NH+jhwJL5T2Q/wD6q7+KRqtmxWa/R2//AMjcqeTRA49jWn+IhmN16Y5U5r5Ci/iY7OYValTV2gZexpVRBv8A4uv/AAojCh3J3rASknOeeavfiGc3FycnO5qgmbfArtyO2fNYIaxJuE2Z4hxOC1QkGVwpPYdT9M12axtIrK0jggXSijCgdvWsD+jCygn4lc3U2C0KhUB6E9a6LcsIRoG7nkOw71yyl09z8aFQsZMy+EUdiAPMccyaGM0SL5YycdWPWn48o1sSW5Aio5ktQmHGps7lPmUf2NY3bOtKgWW7kkdY4FwFzy55/KiYbtC8fiKRJ3Azn0zVVfW4lnL2gfwwMkFRke4I3qFEuozuFePGQwXScjoDy/zOKq0g9NGs8IdHaJml5ADzYJ+/aqO8aeSVnSRhpO6q5UDn0zTbC+niRJBIeeksyYPXOen0oq1mtJLiSK5u5YzsQGTUR9N60UkyHErfhh2tPiS1lZQzmbQS3PDDB/uK2XGeFXPFr9S0rRwpEA3Q6vv6VkeK2PhSrJA6uM5DDI/7rY/DHHIp7cRcWmiW5UeWWQ6TIvr6j6GsMsW2VFtLhy74l4ZecNupI72NhpY4cfKR0was/wBHfFOJQcVCQyyNZkhZo9ymCeYHQ+1dPvYLW4Mawz2rJLkPFI4ZZB6DfegeA8M4VwK+ltbeJ45ZAGAYllHPZSRt029qlWh3Zo8GQEOox/eub/GtiBNKrqVdd1OdsZ5jrXR2lVFYk4CjcVyj4vvvEvbjM2rw5iqtnV15e3/VbY5WZysycshhkMYznP17GpRMSuc5NA3U2ZC5GltRznrUlqwZT2PU96icbN4SPbpio1LyoIT5bntRs51Kappso5x3qUhyYRdMNII686qrwgoc0U8mRg1XXjEAg1pFdIfhc/o+fTx0qTs0LZ+4itp8Qb6hgbisD8FHHxBAM/Mrj/1P/FdB46MOPVaMnJCh+phgvmkTuaVS3A0yv70qYie/k1SkmquTcmjbsnxDmobe3ku50t4Rl5DgD8/aumTPn8cW2kjQfo7e4i4q7xxloAh8Qn5Qf4fvrfzXkcZYv+0mO+eg9+VUPDYBYWcVtCwCpzIGNRPM/wCdNqKwO/OuWTV8Pdw43CKTJDeuzlmB3p0fEVHMfj+VCuAN80JMN9h9azs6KRcTcRgdCqKgPtivbK5gikja4w6ZyUVudZuZTnIoVLhkm84Oj+LBxtUU7L5XTY3trY3QL2jSPJgBiw0jHv8ASqiO01u4kD6l28qk5I5cqZBdhWDQORFjkxznvmpUvdcmlz1505ZHfSY40lwidrmBSVDFeWlhjFPtZVniYOAN+WOYo0gSx+dgy42I3qnltnRiVJJHM8waamDiSPFFE4dZGQq2VZTy9qMS84lqJbiEp8M8n82PrVW9xGwwpIGdsneoJLjDAatumKuLT9IlH/DUycf4iYhFLdM6MNyc7fTFZ3jt5Fcwo0UOl1BB9fahXvsKFds770Ncya0z9KElYnGiivHzINQ3zRltJ5QF2oS6Xzk0+3bTiqYkFSNpcajgdaBmKs+VyB60XIdSk5zVW7ESEE0kUKcbGgLwBl58qLlJ+tAXTYBFVEl+Bvwi2n4gs87eZh/6muk8XXVGjHmVrl3w8+njlkc4/aqPxrqvEBm1jPYYoyfsLH4Ym+TTMT0pURxFcSb70qEDA7wFrt1AJOrAUcz6VqeAcJFjEJJQDcSDzH+Ufyin8I4QVnN5cpqmz5R0Xpn3NXixrkYxkdqvJK3w4/w8Gq3kRCMA/PinYA3z+FEaeuA23flTTGD8v3jNY0d9gjjDA4NQHSetFTJjfGRy51X3BLYySB6UmNHj4IyzAH1oaRVzjTkk86kkbSCEH3mo2LEgHmfuqWykhYZeuwqJmZWyQM8/apQVGFOpT6dagkOnYn8KhotMnivWQ5Zj6YqWK9WRSj7hjVcwyahaUoefKkkF2XEsMaqPDXPWqq6QIzaZMbdanF2W0bbkc81G8gckNhvcVoiGVyjuTpPQ0yWTyjflU9xEZEbHyr0oZoiUK8yDz55qv6T/AAGeQSEryIqPJU5PKpJIirkkVGSG2B8vWrXSGqJVl2x0oK7XDahUmooDjcHrTJG1rvRVBZFr1p6iq2854o4+U4FA3+Q2rp3qoeim+C4O+nitoc8p0/uK7DdKDZHO5Vtq4tYvpvIH/lkU/jXZyddk+egBp5fScT4zK8THm5Uqn4ihOSdyKVQimbdItIKnmP8AmvCoHepy65YAZ371C5HbGe9NoSY7UMAZFRlsMcZxjcHrXgZAdJAOOtDXLDORjFSy0OnmQjPy+1AEjOzDnzpzSB11MNiefWm2cCXl5FEzlVY4yvMbVDKRG3mPzD7hQjnG5xjp2rQTcJtElMTXE+sKG2Ud+/31DJwmxJ3uLjJOAAo/vypaMe6M8SA2fxqGSTvzrQtwfh7KT9quBvg5QDB/wVDJwWw1Y+0XBwcEhRRow3RQeNUUj5B3xmtAeBcPcrpubnf+kcqY3AuHjUPtVyQNz5V7Cnqxboz6yb4zmkZOvc451dpwLh5fAurry/0DfkPzFePwHhwAP2q6AOSDpX3pqLE5IpVcyqVOCOtQTF48MpwCxUgf39q0y8A4fFIy/a7k8/4V6b/lTZOBcPk3a5u+o+UVaXCW+mXnYFM5361XSPpckY7Y71sz8OcPbyG9uT5dXyrywT+XKg5Phzhhzi8u8D+gf51pJUDlZlmcE+Xkenam6s7dq1SfCvDvFCC7utbbYKr0qh4lYpa8SurSN2ZYTsx5nYH86tomytkO1Vt5MWOjoKNuH0gntVRI2pyarGuk5HwfbHEyE9GH967XbEPaMO61xGM4au08NcNAo/ppZvUGL7Ke/wDNnp0NKnXmBIwA6mlUIstluZ9R/by//c96cbmcoczyH/eaVKqZKA3ubjV+/l5/zn1prXM5G88h/wB5pUqllIBluJ9H76Tn/OaK4DPL+uLYeK/zH+I/ymlSpfY/o2pd8Dzt060zxHKfO31pUqZJ4XYocsfrUbs3l8x6daVKgBruxUksSd+tRa238x2HelSpgeMzBXOTkHY55U2J3LAFm59/alSoA8Z2/mP1p6s2j5j9fSlSpoR4XYq2WO2etQ6mIySc98+9KlQAzJyRnka5v8RO4+Ir/DMPMOR/pFKlT+xMz1yzFTljy71XnnSpVUBSPV5iupcOuJ/DX9tJ8v8AMaVKpyeDx+gF3PKZ3zK5/wBxpUqVSNn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6" name="Picture 5" descr="p249.jpg (375×239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53" y="342900"/>
            <a:ext cx="2009775" cy="179070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177800" dir="19200000" algn="ctr" rotWithShape="0">
              <a:schemeClr val="bg1">
                <a:lumMod val="85000"/>
                <a:lumOff val="1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1447800"/>
            <a:ext cx="8686800" cy="4724400"/>
          </a:xfrm>
          <a:prstGeom prst="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Difference between amoebic and bacillary dysentery</a:t>
            </a:r>
            <a:endParaRPr lang="en-IN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600200"/>
          <a:ext cx="8686800" cy="47069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962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Character</a:t>
                      </a:r>
                      <a:endParaRPr lang="en-IN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Amoebic </a:t>
                      </a:r>
                      <a:r>
                        <a:rPr lang="en-US" sz="1800" dirty="0" err="1" smtClean="0"/>
                        <a:t>dysentry</a:t>
                      </a:r>
                      <a:endParaRPr lang="en-IN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Bacillary </a:t>
                      </a:r>
                      <a:r>
                        <a:rPr lang="en-US" sz="1800" dirty="0" err="1" smtClean="0"/>
                        <a:t>dysentry</a:t>
                      </a:r>
                      <a:endParaRPr lang="en-IN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84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Number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6-8 motions per day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&gt; 10 motions per day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84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Amount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Copious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Small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84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Odour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Offensive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Odourless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84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Colour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Dark red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Bright red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84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Reaction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Acidic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Alkaline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845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Consistency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Non-adherent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Adherent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990600"/>
            <a:ext cx="1676400" cy="369888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5C9C"/>
                </a:solidFill>
                <a:latin typeface="+mn-lt"/>
              </a:rPr>
              <a:t>Macroscopy</a:t>
            </a:r>
            <a:endParaRPr lang="en-IN" dirty="0">
              <a:solidFill>
                <a:srgbClr val="FF5C9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371600"/>
            <a:ext cx="8610600" cy="5029200"/>
          </a:xfrm>
          <a:prstGeom prst="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/>
              <a:t>Difference between amoebic and bacillary dysentery (contd.)</a:t>
            </a:r>
            <a:endParaRPr lang="en-IN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4569907"/>
              </p:ext>
            </p:extLst>
          </p:nvPr>
        </p:nvGraphicFramePr>
        <p:xfrm>
          <a:off x="228600" y="1560513"/>
          <a:ext cx="8610600" cy="44981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3962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Character</a:t>
                      </a:r>
                      <a:endParaRPr lang="en-IN" sz="2000" dirty="0"/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Amoebic </a:t>
                      </a:r>
                      <a:r>
                        <a:rPr lang="en-US" sz="1800" dirty="0" err="1" smtClean="0"/>
                        <a:t>dysentry</a:t>
                      </a:r>
                      <a:endParaRPr lang="en-IN" sz="1800" dirty="0"/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Bacillary </a:t>
                      </a:r>
                      <a:r>
                        <a:rPr lang="en-US" sz="1800" dirty="0" err="1" smtClean="0"/>
                        <a:t>dysentry</a:t>
                      </a:r>
                      <a:endParaRPr lang="en-IN" sz="1800" dirty="0"/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455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RBCs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 clumps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Discrete or in </a:t>
                      </a:r>
                      <a:r>
                        <a:rPr lang="en-US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Rouleaux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455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Pus cells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Few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Numerous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4005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Macrophages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Few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Numerous, many have RBCs and may mimic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EH</a:t>
                      </a:r>
                      <a:endParaRPr lang="en-IN" sz="18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455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Eosinophils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Present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Scarce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455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Charcot-Leyden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crystals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Present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Absent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455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Pyknotic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bodies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Present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Absent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455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Parasites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Trophozoites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of </a:t>
                      </a:r>
                      <a:r>
                        <a:rPr lang="en-US" sz="18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EH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Absent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455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Bacteria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Few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or absent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Many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motile bacteria</a:t>
                      </a:r>
                      <a:endParaRPr lang="en-IN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713" marB="457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914400"/>
            <a:ext cx="1676400" cy="400050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5C9C"/>
                </a:solidFill>
                <a:latin typeface="+mn-lt"/>
              </a:rPr>
              <a:t>Microscopy</a:t>
            </a:r>
            <a:endParaRPr lang="en-IN" sz="2000" dirty="0">
              <a:solidFill>
                <a:srgbClr val="FF5C9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495800" cy="7993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Amoebic Liver abscess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10200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Most common extra-intestinal presentation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The parasite reaches liver via portal system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Occurs within 5 </a:t>
            </a:r>
            <a:r>
              <a:rPr lang="en-US" sz="1800" dirty="0" err="1" smtClean="0"/>
              <a:t>mths</a:t>
            </a:r>
            <a:r>
              <a:rPr lang="en-US" sz="1800" dirty="0" smtClean="0"/>
              <a:t> of dysentery in 95% of cases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But concomitant active diarrhea is seen in less than a third of cases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Pain and point tenderness over right </a:t>
            </a:r>
            <a:r>
              <a:rPr lang="en-US" sz="1800" dirty="0" err="1" smtClean="0"/>
              <a:t>hypochondrium</a:t>
            </a:r>
            <a:r>
              <a:rPr lang="en-US" sz="1800" dirty="0" smtClean="0"/>
              <a:t> and fever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Jaundice rare, pleural effusion is common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Older pt. from endemic areas usually have chronic disease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Right lobe is commonly affected, abscess of left lobe is more dangerous due to its proximity to heart –&gt; rupture –&gt; pericardial effusion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1800" dirty="0" smtClean="0"/>
              <a:t>Necrotic </a:t>
            </a:r>
            <a:r>
              <a:rPr lang="en-US" sz="1800" dirty="0" err="1" smtClean="0"/>
              <a:t>cavitary</a:t>
            </a:r>
            <a:r>
              <a:rPr lang="en-US" sz="1800" dirty="0" smtClean="0"/>
              <a:t> lesion filled with cellular debris and parasite </a:t>
            </a:r>
            <a:r>
              <a:rPr lang="en-US" sz="1800" dirty="0" err="1" smtClean="0"/>
              <a:t>trophozoites</a:t>
            </a:r>
            <a:r>
              <a:rPr lang="en-US" sz="1800" dirty="0" smtClean="0"/>
              <a:t> –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Anchovy sauce pus</a:t>
            </a:r>
          </a:p>
        </p:txBody>
      </p:sp>
      <p:sp>
        <p:nvSpPr>
          <p:cNvPr id="23556" name="AutoShape 2" descr="http://www.bhj.org/books/liver/images/s4f08.jp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5" name="Picture 4" descr="s4f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3850"/>
            <a:ext cx="3313113" cy="1809750"/>
          </a:xfrm>
          <a:prstGeom prst="rect">
            <a:avLst/>
          </a:prstGeom>
          <a:ln w="22225"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177800" dir="19200000" algn="ctr" rotWithShape="0">
              <a:schemeClr val="bg1">
                <a:lumMod val="85000"/>
                <a:lumOff val="1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549275"/>
            <a:ext cx="8459787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0100" indent="-800100">
              <a:defRPr>
                <a:solidFill>
                  <a:schemeClr val="tx1"/>
                </a:solidFill>
                <a:latin typeface="Arial" charset="0"/>
              </a:defRPr>
            </a:lvl1pPr>
            <a:lvl2pPr marL="3036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3559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4081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4603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5060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518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975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6432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Bookman Old Style" pitchFamily="18" charset="0"/>
              </a:rPr>
              <a:t>PATHOGENESIS 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Journey of E. Histolytica to the Liver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1.   Direct Extension from the Gut to the Liver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  2.  Via the Lymphatics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  3.  Along the portal stream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Infarction – Enzymatic Dissolution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7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2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6457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90575" y="26035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6600"/>
                </a:solidFill>
                <a:latin typeface="Bookman Old Style" pitchFamily="18" charset="0"/>
              </a:rPr>
              <a:t>Bulge due to superficial abscess</a:t>
            </a:r>
            <a:r>
              <a:rPr lang="en-US" sz="3200">
                <a:solidFill>
                  <a:srgbClr val="33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6249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Amoebiasis</a:t>
            </a:r>
            <a:endParaRPr lang="en-IN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indent="-384048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IN" sz="2400" dirty="0" err="1" smtClean="0"/>
              <a:t>Amoebiasis</a:t>
            </a:r>
            <a:r>
              <a:rPr lang="en-IN" sz="2400" dirty="0" smtClean="0"/>
              <a:t> is an infection with the intestinal protozoa </a:t>
            </a:r>
            <a:r>
              <a:rPr lang="en-IN" sz="2400" i="1" dirty="0" err="1" smtClean="0"/>
              <a:t>Entamoeba</a:t>
            </a:r>
            <a:r>
              <a:rPr lang="en-IN" sz="2400" i="1" dirty="0" smtClean="0"/>
              <a:t> </a:t>
            </a:r>
            <a:r>
              <a:rPr lang="en-IN" sz="2400" i="1" dirty="0" err="1" smtClean="0"/>
              <a:t>histolytica</a:t>
            </a:r>
            <a:r>
              <a:rPr lang="en-IN" sz="2400" dirty="0" smtClean="0"/>
              <a:t>. </a:t>
            </a:r>
          </a:p>
          <a:p>
            <a:pPr marL="448056" indent="-384048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IN" sz="2400" dirty="0" smtClean="0"/>
              <a:t>About 90% of infections are asymptomatic </a:t>
            </a:r>
          </a:p>
          <a:p>
            <a:pPr marL="448056" indent="-384048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IN" sz="2400" dirty="0" smtClean="0"/>
              <a:t>Remaining 10% produce a spectrum of clinical syndromes</a:t>
            </a:r>
          </a:p>
          <a:p>
            <a:pPr marL="804863" indent="-35877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IN" sz="2400" dirty="0" smtClean="0"/>
              <a:t>Ranging from -</a:t>
            </a:r>
          </a:p>
          <a:p>
            <a:pPr marL="804863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IN" sz="2400" dirty="0" smtClean="0"/>
              <a:t>asymptomatic to dysentery to abscesses of liver or other organs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2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20896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3850" y="0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36600"/>
                </a:solidFill>
                <a:latin typeface="Bookman Old Style" pitchFamily="18" charset="0"/>
              </a:rPr>
              <a:t>Shaggy appearance of the walls of the abscesses </a:t>
            </a:r>
          </a:p>
        </p:txBody>
      </p:sp>
    </p:spTree>
    <p:extLst>
      <p:ext uri="{BB962C8B-B14F-4D97-AF65-F5344CB8AC3E}">
        <p14:creationId xmlns:p14="http://schemas.microsoft.com/office/powerpoint/2010/main" xmlns="" val="398585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s3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063"/>
            <a:ext cx="8642350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47813" y="0"/>
            <a:ext cx="576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6600"/>
                </a:solidFill>
                <a:latin typeface="Bookman Old Style" pitchFamily="18" charset="0"/>
              </a:rPr>
              <a:t>Intercostal tenderness</a:t>
            </a:r>
            <a:r>
              <a:rPr lang="en-US" sz="36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3341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755650" y="476250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Bookman Old Style" pitchFamily="18" charset="0"/>
              </a:rPr>
              <a:t>COMPLICATONS 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124075" y="1557338"/>
            <a:ext cx="63373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Right chest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Peritoneum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Pericardium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Amoebic brain abscess  - rare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Hemobilia – Rupture in to major bileduct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Portal hypertension 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1500188" y="1700213"/>
            <a:ext cx="431800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1428750" y="2276475"/>
            <a:ext cx="431800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>
            <a:off x="1462088" y="2928938"/>
            <a:ext cx="431800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1500188" y="3573463"/>
            <a:ext cx="431800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1500188" y="4221163"/>
            <a:ext cx="431800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0057" name="AutoShape 9"/>
          <p:cNvSpPr>
            <a:spLocks noChangeArrowheads="1"/>
          </p:cNvSpPr>
          <p:nvPr/>
        </p:nvSpPr>
        <p:spPr bwMode="auto">
          <a:xfrm>
            <a:off x="1500188" y="4868863"/>
            <a:ext cx="431800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194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Bookman Old Style" pitchFamily="18" charset="0"/>
              </a:rPr>
              <a:t>LABORATORY FINDINGS</a:t>
            </a:r>
            <a:r>
              <a:rPr lang="en-US" sz="3600">
                <a:latin typeface="Bookman Old Style" pitchFamily="18" charset="0"/>
              </a:rPr>
              <a:t>  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71550" y="1125538"/>
            <a:ext cx="8424863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Normocytic Normochromic anaemia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Leucocytosis -&gt; more than 10× * 10</a:t>
            </a:r>
            <a:r>
              <a:rPr lang="en-US" sz="28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/ L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ESR 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Stool       Cyst or Vegetative form of E . Histolytica 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LFT    Bilirubin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Transaminases more than 50 % </a:t>
            </a:r>
            <a:b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Alkaline phosphatase more than 75 %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/>
              <a:t>         		</a:t>
            </a:r>
          </a:p>
        </p:txBody>
      </p:sp>
      <p:sp>
        <p:nvSpPr>
          <p:cNvPr id="131081" name="AutoShape 9"/>
          <p:cNvSpPr>
            <a:spLocks noChangeArrowheads="1"/>
          </p:cNvSpPr>
          <p:nvPr/>
        </p:nvSpPr>
        <p:spPr bwMode="auto">
          <a:xfrm>
            <a:off x="1835150" y="2492375"/>
            <a:ext cx="217488" cy="503238"/>
          </a:xfrm>
          <a:prstGeom prst="upArrow">
            <a:avLst>
              <a:gd name="adj1" fmla="val 50000"/>
              <a:gd name="adj2" fmla="val 5784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082" name="AutoShape 10"/>
          <p:cNvSpPr>
            <a:spLocks noChangeArrowheads="1"/>
          </p:cNvSpPr>
          <p:nvPr/>
        </p:nvSpPr>
        <p:spPr bwMode="auto">
          <a:xfrm>
            <a:off x="1763713" y="5876925"/>
            <a:ext cx="217487" cy="503238"/>
          </a:xfrm>
          <a:prstGeom prst="upArrow">
            <a:avLst>
              <a:gd name="adj1" fmla="val 50000"/>
              <a:gd name="adj2" fmla="val 5784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083" name="AutoShape 11"/>
          <p:cNvSpPr>
            <a:spLocks noChangeArrowheads="1"/>
          </p:cNvSpPr>
          <p:nvPr/>
        </p:nvSpPr>
        <p:spPr bwMode="auto">
          <a:xfrm>
            <a:off x="1763713" y="4797425"/>
            <a:ext cx="217487" cy="503238"/>
          </a:xfrm>
          <a:prstGeom prst="upArrow">
            <a:avLst>
              <a:gd name="adj1" fmla="val 50000"/>
              <a:gd name="adj2" fmla="val 5784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084" name="AutoShape 12"/>
          <p:cNvSpPr>
            <a:spLocks noChangeArrowheads="1"/>
          </p:cNvSpPr>
          <p:nvPr/>
        </p:nvSpPr>
        <p:spPr bwMode="auto">
          <a:xfrm>
            <a:off x="1763713" y="3716338"/>
            <a:ext cx="217487" cy="503237"/>
          </a:xfrm>
          <a:prstGeom prst="upArrow">
            <a:avLst>
              <a:gd name="adj1" fmla="val 50000"/>
              <a:gd name="adj2" fmla="val 5784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1085" name="AutoShape 13"/>
          <p:cNvSpPr>
            <a:spLocks noChangeArrowheads="1"/>
          </p:cNvSpPr>
          <p:nvPr/>
        </p:nvSpPr>
        <p:spPr bwMode="auto">
          <a:xfrm rot="5400000">
            <a:off x="2051050" y="3108325"/>
            <a:ext cx="217488" cy="503238"/>
          </a:xfrm>
          <a:prstGeom prst="upArrow">
            <a:avLst>
              <a:gd name="adj1" fmla="val 50000"/>
              <a:gd name="adj2" fmla="val 57847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9988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68313" y="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Bookman Old Style" pitchFamily="18" charset="0"/>
              </a:rPr>
              <a:t>RADIOLOGY 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971550" y="620713"/>
            <a:ext cx="7704138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CXR – Elevated Right Hemi diaphragm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Isotope liver scan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USG Abdomen – B mode , </a:t>
            </a:r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Hypoechoic</a:t>
            </a:r>
            <a:endParaRPr lang="en-US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CT Scan     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39750" y="3284538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Bookman Old Style" pitchFamily="18" charset="0"/>
              </a:rPr>
              <a:t>DD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116013" y="3773488"/>
            <a:ext cx="67691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Subphrenic Abscess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Cholecystitis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Liver Hydatid cyst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Primary and Secondary carcinoma of liver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Lesions of the right lung and right pleura</a:t>
            </a:r>
          </a:p>
        </p:txBody>
      </p:sp>
    </p:spTree>
    <p:extLst>
      <p:ext uri="{BB962C8B-B14F-4D97-AF65-F5344CB8AC3E}">
        <p14:creationId xmlns:p14="http://schemas.microsoft.com/office/powerpoint/2010/main" xmlns="" val="425773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s3f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1614488"/>
            <a:ext cx="9240838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36600"/>
                </a:solidFill>
                <a:latin typeface="Bookman Old Style" pitchFamily="18" charset="0"/>
              </a:rPr>
              <a:t>X-ray chest showing obliterated costophrenic angle and an elevated right dome of the diaphragm </a:t>
            </a:r>
          </a:p>
        </p:txBody>
      </p:sp>
    </p:spTree>
    <p:extLst>
      <p:ext uri="{BB962C8B-B14F-4D97-AF65-F5344CB8AC3E}">
        <p14:creationId xmlns:p14="http://schemas.microsoft.com/office/powerpoint/2010/main" xmlns="" val="236865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95288" y="1844675"/>
            <a:ext cx="874871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Formal Indications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To rule out a pyogenic abscess (, particularly with</a:t>
            </a:r>
            <a:br>
              <a:rPr lang="en-US" sz="2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multiple lesions )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As adjunct to medical therapy ( No response after 72 hours )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If rupture is believed to be imminent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Abscess in the left lobe where the risk of rupture is increased.</a:t>
            </a:r>
          </a:p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Possible Indications 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To reduce the period of disability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68313" y="0"/>
            <a:ext cx="77041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36600"/>
                </a:solidFill>
                <a:latin typeface="Bookman Old Style" pitchFamily="18" charset="0"/>
              </a:rPr>
              <a:t>INDICATIONS FOR ASPIRATION OF AMOEBIC LIVER ABSCESS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506413" y="2598738"/>
            <a:ext cx="360362" cy="3587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A2461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468313" y="3429000"/>
            <a:ext cx="360362" cy="3587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A2461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9270" name="AutoShape 6"/>
          <p:cNvSpPr>
            <a:spLocks noChangeArrowheads="1"/>
          </p:cNvSpPr>
          <p:nvPr/>
        </p:nvSpPr>
        <p:spPr bwMode="auto">
          <a:xfrm>
            <a:off x="468313" y="4076700"/>
            <a:ext cx="360362" cy="3587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A2461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9271" name="AutoShape 7"/>
          <p:cNvSpPr>
            <a:spLocks noChangeArrowheads="1"/>
          </p:cNvSpPr>
          <p:nvPr/>
        </p:nvSpPr>
        <p:spPr bwMode="auto">
          <a:xfrm>
            <a:off x="468313" y="4724400"/>
            <a:ext cx="360362" cy="3587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A2461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>
            <a:off x="452438" y="5805488"/>
            <a:ext cx="360362" cy="3587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A2461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3504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260350"/>
            <a:ext cx="8893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36600"/>
                </a:solidFill>
                <a:latin typeface="Bookman Old Style" pitchFamily="18" charset="0"/>
              </a:rPr>
              <a:t>A bottle of anchovy sauce and amoebic pus.</a:t>
            </a:r>
            <a:r>
              <a:rPr lang="en-US" b="1">
                <a:solidFill>
                  <a:srgbClr val="336600"/>
                </a:solidFill>
              </a:rPr>
              <a:t> </a:t>
            </a:r>
          </a:p>
        </p:txBody>
      </p:sp>
      <p:pic>
        <p:nvPicPr>
          <p:cNvPr id="59397" name="Picture 5" descr="s4f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526" y="1676400"/>
            <a:ext cx="6978316" cy="4419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355372"/>
      </p:ext>
    </p:extLst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476375" y="1700213"/>
            <a:ext cx="54737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ALA with Secondary infection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Left lobe Abscess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Bowel perforation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Rupture into pericordium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900113" y="476250"/>
            <a:ext cx="511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9900"/>
                </a:solidFill>
                <a:latin typeface="Bookman Old Style" pitchFamily="18" charset="0"/>
              </a:rPr>
              <a:t>SURGERY</a:t>
            </a:r>
            <a:r>
              <a:rPr lang="en-US" sz="3600" b="1">
                <a:solidFill>
                  <a:srgbClr val="336600"/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0193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5105400" cy="609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188" indent="-484188">
              <a:defRPr/>
            </a:pPr>
            <a:r>
              <a:rPr lang="en-US" sz="28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Pleuro</a:t>
            </a: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-pulmonary involvement</a:t>
            </a:r>
            <a:endParaRPr lang="en-IN" sz="28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6764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Serous pleural effusion or contiguous spread from ALA</a:t>
            </a:r>
          </a:p>
          <a:p>
            <a:pPr marL="447675" indent="-382588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Rupture from ALA into pleural space</a:t>
            </a:r>
          </a:p>
          <a:p>
            <a:pPr marL="447675" indent="-382588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 err="1">
                <a:latin typeface="+mn-lt"/>
              </a:rPr>
              <a:t>Hepato</a:t>
            </a:r>
            <a:r>
              <a:rPr lang="en-US" dirty="0">
                <a:latin typeface="+mn-lt"/>
              </a:rPr>
              <a:t>-bronchial fistula with necrotic material in sputum may mimic blood – </a:t>
            </a:r>
            <a:r>
              <a:rPr lang="en-US" dirty="0" err="1">
                <a:latin typeface="+mn-lt"/>
              </a:rPr>
              <a:t>trophozoites</a:t>
            </a:r>
            <a:r>
              <a:rPr lang="en-US" dirty="0">
                <a:latin typeface="+mn-lt"/>
              </a:rPr>
              <a:t> can be present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415425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CNS involvement – rare – </a:t>
            </a:r>
            <a:r>
              <a:rPr lang="en-US" dirty="0" err="1">
                <a:latin typeface="+mn-lt"/>
              </a:rPr>
              <a:t>hematogenous</a:t>
            </a:r>
            <a:r>
              <a:rPr lang="en-US" dirty="0">
                <a:latin typeface="+mn-lt"/>
              </a:rPr>
              <a:t> spread</a:t>
            </a:r>
          </a:p>
          <a:p>
            <a:pPr marL="447675" indent="-382588" algn="just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dirty="0">
                <a:latin typeface="+mn-lt"/>
              </a:rPr>
              <a:t>Genital ulcer can occur – by contiguous spread or </a:t>
            </a:r>
            <a:r>
              <a:rPr lang="en-US" dirty="0" err="1">
                <a:latin typeface="+mn-lt"/>
              </a:rPr>
              <a:t>hematogenous</a:t>
            </a:r>
            <a:r>
              <a:rPr lang="en-US" dirty="0">
                <a:latin typeface="+mn-lt"/>
              </a:rPr>
              <a:t> route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733800"/>
            <a:ext cx="18288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188" indent="-484188">
              <a:defRPr/>
            </a:pPr>
            <a:r>
              <a:rPr lang="en-US" sz="2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Other sites</a:t>
            </a:r>
            <a:endParaRPr lang="en-IN" sz="2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5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i="1" dirty="0" err="1" smtClean="0"/>
              <a:t>Entamoeba</a:t>
            </a:r>
            <a:r>
              <a:rPr lang="en-US" i="1" dirty="0" smtClean="0"/>
              <a:t> </a:t>
            </a:r>
            <a:r>
              <a:rPr lang="en-US" i="1" dirty="0" err="1" smtClean="0"/>
              <a:t>histolytica</a:t>
            </a:r>
            <a:endParaRPr lang="en-US" i="1" dirty="0" smtClean="0"/>
          </a:p>
          <a:p>
            <a:pPr marL="892175" indent="-446088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dirty="0" err="1" smtClean="0"/>
              <a:t>Trophozoites</a:t>
            </a:r>
            <a:endParaRPr lang="en-US" dirty="0" smtClean="0"/>
          </a:p>
          <a:p>
            <a:pPr marL="1077913" indent="-185738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10 - 60 </a:t>
            </a:r>
            <a:r>
              <a:rPr lang="el-GR" sz="2000" dirty="0" smtClean="0"/>
              <a:t>μ</a:t>
            </a:r>
            <a:r>
              <a:rPr lang="en-US" sz="2000" dirty="0" smtClean="0"/>
              <a:t>m in D</a:t>
            </a:r>
          </a:p>
          <a:p>
            <a:pPr marL="1077913" indent="-185738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Cytoplasm –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2000" dirty="0" smtClean="0"/>
              <a:t> outer clear ectoplasm</a:t>
            </a:r>
          </a:p>
          <a:p>
            <a:pPr marL="1077913" indent="-185738" eaLnBrk="1" hangingPunct="1">
              <a:buFont typeface="Wingdings 2" pitchFamily="18" charset="2"/>
              <a:buNone/>
              <a:defRPr/>
            </a:pPr>
            <a:r>
              <a:rPr lang="en-US" sz="2000" dirty="0" smtClean="0"/>
              <a:t>                        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2000" dirty="0" smtClean="0"/>
              <a:t> inner granular endoplasm</a:t>
            </a:r>
          </a:p>
          <a:p>
            <a:pPr marL="1077913" indent="-185738" eaLnBrk="1" hangingPunct="1">
              <a:buFont typeface="Wingdings 2" pitchFamily="18" charset="2"/>
              <a:buNone/>
              <a:defRPr/>
            </a:pPr>
            <a:r>
              <a:rPr lang="en-US" sz="2000" dirty="0" smtClean="0"/>
              <a:t>                         </a:t>
            </a:r>
            <a:r>
              <a:rPr 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2000" dirty="0" smtClean="0"/>
              <a:t> food vacuoles with RBCs, leukocytes &amp; tissue   </a:t>
            </a:r>
          </a:p>
          <a:p>
            <a:pPr marL="1077913" indent="-185738" eaLnBrk="1" hangingPunct="1">
              <a:buFont typeface="Wingdings 2" pitchFamily="18" charset="2"/>
              <a:buNone/>
              <a:defRPr/>
            </a:pPr>
            <a:r>
              <a:rPr lang="en-US" sz="2000" dirty="0" smtClean="0"/>
              <a:t>                             debris </a:t>
            </a:r>
          </a:p>
          <a:p>
            <a:pPr marL="1077913" indent="-185738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Motile by </a:t>
            </a:r>
            <a:r>
              <a:rPr lang="en-US" sz="2000" dirty="0" err="1" smtClean="0"/>
              <a:t>pseudopodial</a:t>
            </a:r>
            <a:r>
              <a:rPr lang="en-US" sz="2000" dirty="0" smtClean="0"/>
              <a:t> extensions</a:t>
            </a:r>
          </a:p>
          <a:p>
            <a:pPr marL="1077913" indent="-185738" eaLnBrk="1" hangingPunct="1">
              <a:buFont typeface="Arial" pitchFamily="34" charset="0"/>
              <a:buChar char="•"/>
              <a:defRPr/>
            </a:pPr>
            <a:r>
              <a:rPr lang="en-US" sz="2000" dirty="0" smtClean="0"/>
              <a:t>Nucleus with central </a:t>
            </a:r>
            <a:r>
              <a:rPr lang="en-US" sz="2000" dirty="0" err="1" smtClean="0"/>
              <a:t>karyosome</a:t>
            </a:r>
            <a:r>
              <a:rPr lang="en-US" sz="2000" dirty="0" smtClean="0"/>
              <a:t>, surrounded by delicate membrane lined with chromatin granules </a:t>
            </a:r>
          </a:p>
          <a:p>
            <a:pPr marL="1077913" indent="-185738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1077913" indent="-185738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4" name="Picture 4" descr="Enta hist"/>
          <p:cNvPicPr>
            <a:picLocks noChangeAspect="1" noChangeArrowheads="1"/>
          </p:cNvPicPr>
          <p:nvPr/>
        </p:nvPicPr>
        <p:blipFill>
          <a:blip r:embed="rId3"/>
          <a:srcRect l="3125" r="23438" b="17241"/>
          <a:stretch>
            <a:fillRect/>
          </a:stretch>
        </p:blipFill>
        <p:spPr bwMode="auto">
          <a:xfrm>
            <a:off x="5105400" y="685800"/>
            <a:ext cx="3581400" cy="2590800"/>
          </a:xfrm>
          <a:prstGeom prst="rect">
            <a:avLst/>
          </a:prstGeom>
          <a:noFill/>
          <a:ln w="1587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76200" dist="190500" dir="19500000" sx="106000" sy="106000" algn="ctr" rotWithShape="0">
              <a:schemeClr val="bg1">
                <a:lumMod val="85000"/>
                <a:lumOff val="1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429000" cy="5334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Virulence factors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lnSpcReduction="10000"/>
          </a:bodyPr>
          <a:lstStyle/>
          <a:p>
            <a:pPr indent="-447675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dirty="0" smtClean="0"/>
              <a:t>Adhesion</a:t>
            </a:r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smtClean="0"/>
              <a:t>Gal/</a:t>
            </a:r>
            <a:r>
              <a:rPr lang="en-US" sz="1800" dirty="0" err="1" smtClean="0"/>
              <a:t>GalNAc</a:t>
            </a:r>
            <a:r>
              <a:rPr lang="en-US" sz="1800" dirty="0" smtClean="0"/>
              <a:t> </a:t>
            </a:r>
            <a:r>
              <a:rPr lang="en-US" sz="1800" dirty="0" err="1" smtClean="0"/>
              <a:t>Lectin</a:t>
            </a:r>
            <a:endParaRPr lang="en-US" sz="1800" dirty="0" smtClean="0"/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smtClean="0"/>
              <a:t>Surface </a:t>
            </a:r>
            <a:r>
              <a:rPr lang="en-US" sz="1800" dirty="0" err="1" smtClean="0"/>
              <a:t>adhesins</a:t>
            </a:r>
            <a:endParaRPr lang="en-US" sz="1800" dirty="0" smtClean="0"/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err="1" smtClean="0"/>
              <a:t>Lipophosphoglycan</a:t>
            </a:r>
            <a:r>
              <a:rPr lang="en-US" sz="1800" dirty="0" smtClean="0"/>
              <a:t> like molecules</a:t>
            </a:r>
          </a:p>
          <a:p>
            <a:pPr marL="446088" indent="-446088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dirty="0" smtClean="0"/>
              <a:t>Invasion</a:t>
            </a:r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err="1" smtClean="0"/>
              <a:t>ATPase</a:t>
            </a:r>
            <a:endParaRPr lang="en-US" sz="1800" dirty="0" smtClean="0"/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smtClean="0"/>
              <a:t>Neuraminidase</a:t>
            </a:r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err="1" smtClean="0"/>
              <a:t>Phospholipase</a:t>
            </a:r>
            <a:r>
              <a:rPr lang="en-US" sz="1800" dirty="0" smtClean="0"/>
              <a:t> 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and L</a:t>
            </a:r>
            <a:r>
              <a:rPr lang="en-US" sz="1800" baseline="-25000" dirty="0" smtClean="0"/>
              <a:t>1</a:t>
            </a:r>
            <a:endParaRPr lang="en-US" sz="1800" dirty="0" smtClean="0"/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err="1" smtClean="0"/>
              <a:t>Metallocollagenase</a:t>
            </a:r>
            <a:endParaRPr lang="en-US" sz="1800" dirty="0" smtClean="0"/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err="1" smtClean="0"/>
              <a:t>Cysteine</a:t>
            </a:r>
            <a:r>
              <a:rPr lang="en-US" sz="1800" dirty="0" smtClean="0"/>
              <a:t> protease</a:t>
            </a:r>
          </a:p>
          <a:p>
            <a:pPr marL="446088" indent="-446088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dirty="0" err="1" smtClean="0"/>
              <a:t>Lysis</a:t>
            </a:r>
            <a:endParaRPr lang="en-US" sz="1800" dirty="0" smtClean="0"/>
          </a:p>
          <a:p>
            <a:pPr marL="631825" indent="-273050">
              <a:lnSpc>
                <a:spcPct val="150000"/>
              </a:lnSpc>
              <a:defRPr/>
            </a:pPr>
            <a:r>
              <a:rPr lang="en-US" sz="1800" dirty="0" err="1" smtClean="0"/>
              <a:t>Amoebopore</a:t>
            </a:r>
            <a:r>
              <a:rPr lang="en-US" sz="1800" dirty="0" smtClean="0"/>
              <a:t> – </a:t>
            </a:r>
          </a:p>
          <a:p>
            <a:pPr marL="804863" indent="-446088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1800" dirty="0" smtClean="0"/>
              <a:t>             insertion of protein ion channels – </a:t>
            </a:r>
            <a:r>
              <a:rPr lang="en-US" sz="1800" dirty="0" err="1" smtClean="0"/>
              <a:t>cytolytic</a:t>
            </a:r>
            <a:r>
              <a:rPr lang="en-US" sz="1800" dirty="0" smtClean="0"/>
              <a:t> and bactericidal</a:t>
            </a:r>
            <a:endParaRPr lang="en-IN" sz="1800" dirty="0"/>
          </a:p>
        </p:txBody>
      </p:sp>
      <p:pic>
        <p:nvPicPr>
          <p:cNvPr id="4" name="Picture 3" descr="amoebaproteus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3119">
            <a:off x="4038600" y="2193925"/>
            <a:ext cx="4584700" cy="3108325"/>
          </a:xfrm>
          <a:prstGeom prst="rect">
            <a:avLst/>
          </a:prstGeom>
          <a:ln w="127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177800" dir="19200000" algn="ctr" rotWithShape="0">
              <a:schemeClr val="bg1">
                <a:lumMod val="85000"/>
                <a:lumOff val="1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7659687" cy="1168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Laboratory diagnosis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7543800" cy="4767262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Samples :</a:t>
            </a:r>
          </a:p>
          <a:p>
            <a:pPr>
              <a:defRPr/>
            </a:pPr>
            <a:endParaRPr lang="en-US" dirty="0" smtClean="0"/>
          </a:p>
          <a:p>
            <a:pPr marL="271463" indent="-271463">
              <a:buFont typeface="Wingdings 2" pitchFamily="18" charset="2"/>
              <a:buBlip>
                <a:blip r:embed="rId3"/>
              </a:buBlip>
              <a:defRPr/>
            </a:pPr>
            <a:r>
              <a:rPr lang="en-US" sz="2400" dirty="0" smtClean="0"/>
              <a:t>Stool ( 3 consecutive samples)</a:t>
            </a:r>
          </a:p>
          <a:p>
            <a:pPr marL="271463" indent="-271463">
              <a:buFont typeface="Wingdings 2" pitchFamily="18" charset="2"/>
              <a:buBlip>
                <a:blip r:embed="rId3"/>
              </a:buBlip>
              <a:defRPr/>
            </a:pPr>
            <a:r>
              <a:rPr lang="en-US" sz="2400" dirty="0" smtClean="0"/>
              <a:t>Biopsy material from the ulcers (colonoscopy or </a:t>
            </a:r>
            <a:r>
              <a:rPr lang="en-US" sz="2400" dirty="0" err="1" smtClean="0"/>
              <a:t>sigmoidoscopy</a:t>
            </a:r>
            <a:r>
              <a:rPr lang="en-US" sz="2400" dirty="0" smtClean="0"/>
              <a:t>)</a:t>
            </a:r>
          </a:p>
          <a:p>
            <a:pPr marL="271463" indent="-271463">
              <a:buFont typeface="Wingdings 2" pitchFamily="18" charset="2"/>
              <a:buBlip>
                <a:blip r:embed="rId3"/>
              </a:buBlip>
              <a:defRPr/>
            </a:pPr>
            <a:r>
              <a:rPr lang="en-US" sz="2400" dirty="0" smtClean="0"/>
              <a:t>Aspirate from liver </a:t>
            </a:r>
            <a:r>
              <a:rPr lang="en-US" sz="2400" dirty="0" err="1" smtClean="0"/>
              <a:t>abcess</a:t>
            </a:r>
            <a:endParaRPr lang="en-US" sz="2400" dirty="0" smtClean="0"/>
          </a:p>
          <a:p>
            <a:pPr marL="271463" indent="-271463">
              <a:buFont typeface="Wingdings 2" pitchFamily="18" charset="2"/>
              <a:buBlip>
                <a:blip r:embed="rId3"/>
              </a:buBlip>
              <a:defRPr/>
            </a:pPr>
            <a:r>
              <a:rPr lang="en-US" sz="2400" dirty="0" smtClean="0"/>
              <a:t>Serum</a:t>
            </a:r>
          </a:p>
          <a:p>
            <a:pPr marL="271463" indent="-271463">
              <a:buFont typeface="Wingdings 2" pitchFamily="18" charset="2"/>
              <a:buBlip>
                <a:blip r:embed="rId3"/>
              </a:buBlip>
              <a:defRPr/>
            </a:pPr>
            <a:r>
              <a:rPr lang="en-US" sz="2400" dirty="0" smtClean="0"/>
              <a:t>Pleural fluid</a:t>
            </a:r>
          </a:p>
          <a:p>
            <a:pPr marL="271463" indent="-271463">
              <a:buFont typeface="Wingdings 2" pitchFamily="18" charset="2"/>
              <a:buBlip>
                <a:blip r:embed="rId3"/>
              </a:buBlip>
              <a:defRPr/>
            </a:pPr>
            <a:r>
              <a:rPr lang="en-US" sz="2400" dirty="0" smtClean="0"/>
              <a:t>Pericardial fluid</a:t>
            </a:r>
          </a:p>
          <a:p>
            <a:pPr marL="271463" indent="-271463">
              <a:buFont typeface="Wingdings 2" pitchFamily="18" charset="2"/>
              <a:buBlip>
                <a:blip r:embed="rId3"/>
              </a:buBlip>
              <a:defRPr/>
            </a:pPr>
            <a:r>
              <a:rPr lang="en-US" sz="2400" dirty="0" smtClean="0"/>
              <a:t>Sputum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3810000" cy="533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Microscopy</a:t>
            </a:r>
            <a:endParaRPr lang="en-IN" sz="2800" dirty="0"/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124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Both saline and iodine wet mounts are prepared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Any motile </a:t>
            </a:r>
            <a:r>
              <a:rPr lang="en-US" sz="2000" dirty="0" err="1" smtClean="0"/>
              <a:t>trophozoite</a:t>
            </a:r>
            <a:r>
              <a:rPr lang="en-US" sz="2000" dirty="0" smtClean="0"/>
              <a:t> is better seen in saline mount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Iodine mount stains the internal structures and is used to identify cysts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4343400"/>
            <a:ext cx="7391400" cy="1219200"/>
          </a:xfrm>
          <a:prstGeom prst="rect">
            <a:avLst/>
          </a:prstGeom>
          <a:solidFill>
            <a:srgbClr val="D5F951">
              <a:alpha val="25000"/>
            </a:srgbClr>
          </a:solidFill>
          <a:ln>
            <a:solidFill>
              <a:srgbClr val="FFFF00"/>
            </a:solidFill>
          </a:ln>
          <a:effectLst>
            <a:outerShdw blurRad="76200" dist="177800" dir="19200000" algn="ctr" rotWithShape="0">
              <a:schemeClr val="bg1">
                <a:lumMod val="85000"/>
                <a:lumOff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3124200" cy="7993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Serology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429000" cy="32004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Antibody detection</a:t>
            </a:r>
          </a:p>
          <a:p>
            <a:pPr marL="804863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 smtClean="0"/>
              <a:t>ELISA</a:t>
            </a:r>
          </a:p>
          <a:p>
            <a:pPr marL="804863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 smtClean="0"/>
              <a:t>IHA</a:t>
            </a:r>
          </a:p>
          <a:p>
            <a:pPr marL="804863" indent="-358775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 smtClean="0"/>
              <a:t>IFA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1338"/>
            <a:ext cx="7848600" cy="1128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8775" indent="-358775">
              <a:lnSpc>
                <a:spcPct val="150000"/>
              </a:lnSpc>
              <a:buClr>
                <a:srgbClr val="FF3F88"/>
              </a:buClr>
              <a:buFont typeface="Wingdings" pitchFamily="2" charset="2"/>
              <a:buChar char="v"/>
              <a:defRPr/>
            </a:pPr>
            <a:r>
              <a:rPr lang="en-US" sz="2400" dirty="0" err="1">
                <a:solidFill>
                  <a:srgbClr val="B6E088"/>
                </a:solidFill>
                <a:latin typeface="+mn-lt"/>
              </a:rPr>
              <a:t>Copro</a:t>
            </a:r>
            <a:r>
              <a:rPr lang="en-US" sz="2400" dirty="0">
                <a:solidFill>
                  <a:srgbClr val="B6E088"/>
                </a:solidFill>
                <a:latin typeface="+mn-lt"/>
              </a:rPr>
              <a:t>-antigen detection by ELISA is another recent and very useful method </a:t>
            </a:r>
            <a:endParaRPr lang="en-IN" sz="2400" dirty="0">
              <a:solidFill>
                <a:srgbClr val="B6E088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38600" y="9144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en-US" sz="2400" dirty="0">
                <a:latin typeface="+mn-lt"/>
              </a:rPr>
              <a:t>Antigen detection</a:t>
            </a:r>
          </a:p>
          <a:p>
            <a:pPr marL="804863" indent="-358775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latin typeface="+mn-lt"/>
              </a:rPr>
              <a:t>ELISA</a:t>
            </a:r>
          </a:p>
          <a:p>
            <a:pPr marL="804863" indent="-358775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err="1">
                <a:latin typeface="+mn-lt"/>
              </a:rPr>
              <a:t>Coagglutination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59687" cy="1168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458200" cy="49958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1800" u="sng" dirty="0" smtClean="0"/>
              <a:t>Luminal </a:t>
            </a:r>
            <a:r>
              <a:rPr lang="en-US" sz="1800" u="sng" dirty="0" err="1" smtClean="0"/>
              <a:t>amoebicide</a:t>
            </a:r>
            <a:endParaRPr lang="en-US" sz="1800" u="sng" dirty="0" smtClean="0"/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err="1" smtClean="0"/>
              <a:t>Diloxanide</a:t>
            </a:r>
            <a:r>
              <a:rPr lang="en-US" sz="1800" dirty="0" smtClean="0"/>
              <a:t> </a:t>
            </a:r>
            <a:r>
              <a:rPr lang="en-US" sz="1800" dirty="0" err="1" smtClean="0"/>
              <a:t>furoate</a:t>
            </a:r>
            <a:endParaRPr lang="en-US" sz="1800" dirty="0" smtClean="0"/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err="1" smtClean="0"/>
              <a:t>Paromomycin</a:t>
            </a:r>
            <a:endParaRPr lang="en-US" sz="1800" dirty="0" smtClean="0"/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err="1" smtClean="0"/>
              <a:t>Diiodohydroxiquin</a:t>
            </a:r>
            <a:endParaRPr lang="en-US" sz="1800" dirty="0" smtClean="0"/>
          </a:p>
          <a:p>
            <a:pPr marL="358775" indent="-304800">
              <a:lnSpc>
                <a:spcPct val="150000"/>
              </a:lnSpc>
              <a:defRPr/>
            </a:pPr>
            <a:r>
              <a:rPr lang="en-US" sz="1800" u="sng" dirty="0" smtClean="0"/>
              <a:t>Liver, gut wall and other tissues</a:t>
            </a:r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smtClean="0"/>
              <a:t>Emetine</a:t>
            </a:r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err="1" smtClean="0"/>
              <a:t>Dehydroemetine</a:t>
            </a:r>
            <a:endParaRPr lang="en-US" sz="1800" dirty="0" smtClean="0"/>
          </a:p>
          <a:p>
            <a:pPr marL="358775" indent="-304800">
              <a:lnSpc>
                <a:spcPct val="150000"/>
              </a:lnSpc>
              <a:defRPr/>
            </a:pPr>
            <a:r>
              <a:rPr lang="en-US" sz="1800" u="sng" dirty="0" smtClean="0"/>
              <a:t>Hepatic </a:t>
            </a:r>
            <a:r>
              <a:rPr lang="en-US" sz="1800" u="sng" dirty="0" err="1" smtClean="0"/>
              <a:t>amoebicide</a:t>
            </a:r>
            <a:endParaRPr lang="en-US" sz="1800" u="sng" dirty="0" smtClean="0"/>
          </a:p>
          <a:p>
            <a:pPr marL="358775" indent="-3048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800" dirty="0" err="1" smtClean="0"/>
              <a:t>Chloroquine</a:t>
            </a:r>
            <a:endParaRPr lang="en-US" sz="1800" dirty="0" smtClean="0"/>
          </a:p>
          <a:p>
            <a:pPr marL="358775" indent="-304800">
              <a:lnSpc>
                <a:spcPct val="150000"/>
              </a:lnSpc>
              <a:defRPr/>
            </a:pPr>
            <a:r>
              <a:rPr lang="en-US" sz="1800" u="sng" dirty="0" smtClean="0"/>
              <a:t>Both tissue and intestinal </a:t>
            </a:r>
            <a:r>
              <a:rPr lang="en-US" sz="1800" u="sng" dirty="0" err="1" smtClean="0"/>
              <a:t>amoebicide</a:t>
            </a:r>
            <a:r>
              <a:rPr lang="en-US" sz="1800" u="sng" dirty="0" smtClean="0"/>
              <a:t> (</a:t>
            </a:r>
            <a:r>
              <a:rPr lang="en-US" sz="1800" u="sng" dirty="0" err="1" smtClean="0"/>
              <a:t>Nitroimidazoles</a:t>
            </a:r>
            <a:r>
              <a:rPr lang="en-US" sz="1800" u="sng" dirty="0" smtClean="0"/>
              <a:t>)</a:t>
            </a:r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smtClean="0"/>
              <a:t>Metronidazole [500-800 mg TDS X 5 (5-10) days]</a:t>
            </a:r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err="1" smtClean="0"/>
              <a:t>Tinidazole</a:t>
            </a:r>
            <a:r>
              <a:rPr lang="en-US" sz="1800" dirty="0" smtClean="0"/>
              <a:t> [ 2 gm OD X 1-3 days]</a:t>
            </a:r>
          </a:p>
          <a:p>
            <a:pPr marL="358775" indent="-304800">
              <a:buFont typeface="Wingdings" pitchFamily="2" charset="2"/>
              <a:buChar char="§"/>
              <a:defRPr/>
            </a:pPr>
            <a:r>
              <a:rPr lang="en-US" sz="1800" dirty="0" err="1" smtClean="0"/>
              <a:t>Ornidazole</a:t>
            </a:r>
            <a:r>
              <a:rPr lang="en-US" sz="1800" dirty="0" smtClean="0"/>
              <a:t> [ 2 gm OD X 1-3 days]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1165137"/>
              </p:ext>
            </p:extLst>
          </p:nvPr>
        </p:nvGraphicFramePr>
        <p:xfrm>
          <a:off x="323850" y="169863"/>
          <a:ext cx="8534400" cy="6675120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Clinical presentation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Drugs of Choice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Adult Dosage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Asymptomahic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Intestinal carrier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Intestinal infection /amoebic liver abscess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Choice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Diloxanide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Furoate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Choice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Paramomycin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     (or)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Iodoquinol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Choice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Metronidazole followed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by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diloxanide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furoate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         ( or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Tinidazole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followed by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diloxanide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furoate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Choice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Paramomycin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 mg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t.i.d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10 days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 – 30 mg kg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day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in 3 doses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7-10 days.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650 mg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t.i.d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× 20 days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750 – 800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mg.t.i.d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10 days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mg.t.i.d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10 days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 g/day 2 -3 days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 mg .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t.i.d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10 days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 – 30 mg kg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day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in 3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doses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×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7 – 10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120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743200"/>
            <a:ext cx="518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 hist uninucle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482" y="0"/>
            <a:ext cx="1789518" cy="2209800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76200" dist="177800" dir="19200000" algn="ctr" rotWithShape="0">
              <a:schemeClr val="bg1">
                <a:lumMod val="95000"/>
                <a:lumOff val="5000"/>
              </a:schemeClr>
            </a:outerShdw>
          </a:effectLst>
        </p:spPr>
      </p:pic>
      <p:pic>
        <p:nvPicPr>
          <p:cNvPr id="5" name="Picture 4" descr="e hist binu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4482" y="2246312"/>
            <a:ext cx="1789518" cy="2636838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76200" dist="177800" dir="19200000" algn="ctr" rotWithShape="0">
              <a:schemeClr val="bg1">
                <a:lumMod val="95000"/>
                <a:lumOff val="5000"/>
              </a:schemeClr>
            </a:outerShdw>
          </a:effectLst>
        </p:spPr>
      </p:pic>
      <p:pic>
        <p:nvPicPr>
          <p:cNvPr id="6" name="Picture 4" descr="e hist quad"/>
          <p:cNvPicPr>
            <a:picLocks noChangeAspect="1" noChangeArrowheads="1"/>
          </p:cNvPicPr>
          <p:nvPr/>
        </p:nvPicPr>
        <p:blipFill>
          <a:blip r:embed="rId5"/>
          <a:srcRect t="14754" b="13115"/>
          <a:stretch>
            <a:fillRect/>
          </a:stretch>
        </p:blipFill>
        <p:spPr bwMode="auto">
          <a:xfrm>
            <a:off x="7354483" y="4883150"/>
            <a:ext cx="1789518" cy="1974850"/>
          </a:xfrm>
          <a:prstGeom prst="rect">
            <a:avLst/>
          </a:prstGeom>
          <a:noFill/>
          <a:ln w="127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76200" dist="177800" dir="19200000" algn="ctr" rotWithShape="0">
              <a:schemeClr val="bg1">
                <a:lumMod val="95000"/>
                <a:lumOff val="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Agents (contd.)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8580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 err="1" smtClean="0"/>
              <a:t>Entamoeba</a:t>
            </a:r>
            <a:r>
              <a:rPr lang="en-US" i="1" dirty="0" smtClean="0"/>
              <a:t> </a:t>
            </a:r>
            <a:r>
              <a:rPr lang="en-US" i="1" dirty="0" err="1" smtClean="0"/>
              <a:t>histolytica</a:t>
            </a:r>
            <a:endParaRPr lang="en-US" i="1" dirty="0" smtClean="0"/>
          </a:p>
          <a:p>
            <a:pPr marL="804863" indent="-358775" eaLnBrk="1" hangingPunct="1">
              <a:buFont typeface="Wingdings" pitchFamily="2" charset="2"/>
              <a:buChar char="v"/>
              <a:defRPr/>
            </a:pPr>
            <a:r>
              <a:rPr lang="en-US" dirty="0" err="1" smtClean="0"/>
              <a:t>Precyst</a:t>
            </a:r>
            <a:endParaRPr lang="en-US" dirty="0" smtClean="0"/>
          </a:p>
          <a:p>
            <a:pPr marL="1077913" indent="-273050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Intermediate form</a:t>
            </a:r>
          </a:p>
          <a:p>
            <a:pPr marL="1077913" indent="-273050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Oval with blunt pseudopodia</a:t>
            </a:r>
          </a:p>
          <a:p>
            <a:pPr marL="1077913" indent="-273050" eaLnBrk="1" hangingPunct="1">
              <a:buFont typeface="Arial" pitchFamily="34" charset="0"/>
              <a:buChar char="•"/>
              <a:defRPr/>
            </a:pPr>
            <a:r>
              <a:rPr lang="en-US" sz="2200" dirty="0" smtClean="0"/>
              <a:t>No food vacuoles</a:t>
            </a:r>
            <a:endParaRPr lang="en-IN" sz="2000" dirty="0" smtClean="0"/>
          </a:p>
          <a:p>
            <a:pPr marL="804863" indent="-358775" eaLnBrk="1" hangingPunct="1">
              <a:buFont typeface="Wingdings" pitchFamily="2" charset="2"/>
              <a:buChar char="v"/>
              <a:defRPr/>
            </a:pPr>
            <a:r>
              <a:rPr lang="en-US" dirty="0"/>
              <a:t>Cysts</a:t>
            </a:r>
          </a:p>
          <a:p>
            <a:pPr marL="1077913" indent="-273050" eaLnBrk="1" hangingPunct="1">
              <a:buFont typeface="Arial" pitchFamily="34" charset="0"/>
              <a:buChar char="•"/>
              <a:defRPr/>
            </a:pPr>
            <a:r>
              <a:rPr lang="en-US" sz="2200" dirty="0"/>
              <a:t>Spherical, 10 - 15 </a:t>
            </a:r>
            <a:r>
              <a:rPr lang="el-GR" sz="2200" dirty="0"/>
              <a:t>μ</a:t>
            </a:r>
            <a:r>
              <a:rPr lang="en-US" sz="2200" dirty="0"/>
              <a:t>m in D</a:t>
            </a:r>
          </a:p>
          <a:p>
            <a:pPr marL="1077913" indent="-273050" eaLnBrk="1" hangingPunct="1">
              <a:buFont typeface="Arial" pitchFamily="34" charset="0"/>
              <a:buChar char="•"/>
              <a:defRPr/>
            </a:pPr>
            <a:r>
              <a:rPr lang="en-US" sz="2200" dirty="0" err="1"/>
              <a:t>Uninucleate</a:t>
            </a:r>
            <a:r>
              <a:rPr lang="en-US" sz="2200" dirty="0"/>
              <a:t>, later bi- or </a:t>
            </a:r>
            <a:r>
              <a:rPr lang="en-US" sz="2200" dirty="0" err="1"/>
              <a:t>quadri</a:t>
            </a:r>
            <a:r>
              <a:rPr lang="en-US" sz="2200" dirty="0"/>
              <a:t>- nucleate</a:t>
            </a:r>
          </a:p>
          <a:p>
            <a:pPr marL="1077913" indent="-273050" eaLnBrk="1" hangingPunct="1">
              <a:buFont typeface="Arial" pitchFamily="34" charset="0"/>
              <a:buChar char="•"/>
              <a:defRPr/>
            </a:pPr>
            <a:r>
              <a:rPr lang="en-US" sz="2200" dirty="0"/>
              <a:t>Thick </a:t>
            </a:r>
            <a:r>
              <a:rPr lang="en-US" sz="2200" dirty="0" err="1"/>
              <a:t>chitinous</a:t>
            </a:r>
            <a:r>
              <a:rPr lang="en-US" sz="2200" dirty="0"/>
              <a:t> wall</a:t>
            </a:r>
          </a:p>
          <a:p>
            <a:pPr marL="1077913" indent="-273050" eaLnBrk="1" hangingPunct="1">
              <a:buFont typeface="Arial" pitchFamily="34" charset="0"/>
              <a:buChar char="•"/>
              <a:defRPr/>
            </a:pPr>
            <a:r>
              <a:rPr lang="en-US" sz="2200" dirty="0"/>
              <a:t>Glycogen mass – not in </a:t>
            </a:r>
            <a:r>
              <a:rPr lang="en-US" sz="2200" dirty="0" err="1"/>
              <a:t>quadrinucleate</a:t>
            </a:r>
            <a:endParaRPr lang="en-US" sz="2200" dirty="0"/>
          </a:p>
          <a:p>
            <a:pPr marL="804863" indent="0" eaLnBrk="1" hangingPunct="1">
              <a:buNone/>
              <a:defRPr/>
            </a:pPr>
            <a:endParaRPr lang="en-US" sz="2200" dirty="0"/>
          </a:p>
          <a:p>
            <a:pPr eaLnBrk="1" hangingPunct="1">
              <a:defRPr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Magnitude</a:t>
            </a:r>
            <a:endParaRPr lang="en-IN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5029200" cy="4724400"/>
          </a:xfrm>
        </p:spPr>
        <p:txBody>
          <a:bodyPr>
            <a:noAutofit/>
          </a:bodyPr>
          <a:lstStyle/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World</a:t>
            </a:r>
          </a:p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worldwide in distribution</a:t>
            </a:r>
          </a:p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most common parasitic death</a:t>
            </a:r>
          </a:p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India, China, Africa, South America</a:t>
            </a:r>
          </a:p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2-60% prevalence</a:t>
            </a:r>
          </a:p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100,000 deaths/yr</a:t>
            </a:r>
          </a:p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500 million infections</a:t>
            </a:r>
          </a:p>
          <a:p>
            <a:pPr marL="358775" indent="-358775" algn="just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50 million cases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4114800"/>
            <a:ext cx="4724400" cy="2590800"/>
          </a:xfrm>
        </p:spPr>
        <p:txBody>
          <a:bodyPr>
            <a:normAutofit/>
          </a:bodyPr>
          <a:lstStyle/>
          <a:p>
            <a:pPr marL="358775" indent="-35877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India</a:t>
            </a:r>
            <a:endParaRPr lang="en-US" sz="2000" dirty="0" smtClean="0"/>
          </a:p>
          <a:p>
            <a:pPr marL="358775" indent="-35877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15% prevalence (3.6-47.4%)</a:t>
            </a:r>
          </a:p>
          <a:p>
            <a:pPr marL="358775" indent="-35877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variation according to sanitation</a:t>
            </a:r>
          </a:p>
          <a:p>
            <a:pPr marL="448056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en-IN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914400"/>
            <a:ext cx="2590800" cy="251460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27000" dist="139700" dir="19620000" sx="106000" sy="106000" algn="ctr" rotWithShape="0">
              <a:schemeClr val="bg1">
                <a:lumMod val="85000"/>
                <a:lumOff val="1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Important facts</a:t>
            </a:r>
            <a:endParaRPr lang="en-IN" dirty="0"/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Source of infection is a case or carrier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sz="2800" dirty="0" smtClean="0"/>
              <a:t>                 -1∙5 X 10</a:t>
            </a:r>
            <a:r>
              <a:rPr lang="en-US" sz="2800" baseline="30000" dirty="0" smtClean="0"/>
              <a:t>7 </a:t>
            </a:r>
            <a:r>
              <a:rPr lang="en-US" sz="2800" dirty="0" smtClean="0"/>
              <a:t>cysts per day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Reservoir is only human – several years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Resistant to chlorine in normal conc.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Readily killed by freezing or heating(55</a:t>
            </a:r>
            <a:r>
              <a:rPr lang="en-US" sz="2800" dirty="0" smtClean="0">
                <a:cs typeface="Arial" charset="0"/>
              </a:rPr>
              <a:t>°C</a:t>
            </a:r>
            <a:r>
              <a:rPr lang="en-US" sz="2800" dirty="0" smtClean="0"/>
              <a:t>)</a:t>
            </a: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8600"/>
            <a:ext cx="5986462" cy="6353175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01600" dist="241300" dir="20040000" sx="102000" sy="102000" algn="ctr" rotWithShape="0">
              <a:schemeClr val="bg1">
                <a:lumMod val="85000"/>
                <a:lumOff val="15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68288"/>
            <a:ext cx="2514600" cy="1398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Life Cycle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Host</a:t>
            </a:r>
            <a:endParaRPr lang="en-IN" dirty="0"/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All age groups affected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No gender or racial differences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Institutional, community living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Severe if children, old, pregnant, PEM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Develops antibodies in tissue invasion</a:t>
            </a:r>
          </a:p>
          <a:p>
            <a:pPr eaLnBrk="1" hangingPunct="1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7494"/>
            <a:ext cx="6019800" cy="139903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Environment</a:t>
            </a:r>
            <a:endParaRPr lang="en-IN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400" y="1882775"/>
            <a:ext cx="7924800" cy="32988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smtClean="0"/>
              <a:t>Low socio-economic status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Poor sanitation, sewage contamination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Night soil for agriculture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smtClean="0"/>
              <a:t>Seasonal variation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1659</TotalTime>
  <Words>1202</Words>
  <Application>Microsoft Office PowerPoint</Application>
  <PresentationFormat>On-screen Show (4:3)</PresentationFormat>
  <Paragraphs>334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Adjacency</vt:lpstr>
      <vt:lpstr>AMOEBIASIS</vt:lpstr>
      <vt:lpstr>Amoebiasis</vt:lpstr>
      <vt:lpstr>Agents</vt:lpstr>
      <vt:lpstr>Agents (contd.)</vt:lpstr>
      <vt:lpstr>Magnitude</vt:lpstr>
      <vt:lpstr>Important facts</vt:lpstr>
      <vt:lpstr>Life Cycle</vt:lpstr>
      <vt:lpstr>Host</vt:lpstr>
      <vt:lpstr>Environment</vt:lpstr>
      <vt:lpstr>Incubation period</vt:lpstr>
      <vt:lpstr>Clinical Spectrum</vt:lpstr>
      <vt:lpstr>Asymptomatic carriers</vt:lpstr>
      <vt:lpstr>Slide 13</vt:lpstr>
      <vt:lpstr>Amoeboma</vt:lpstr>
      <vt:lpstr>Difference between amoebic and bacillary dysentery</vt:lpstr>
      <vt:lpstr>Difference between amoebic and bacillary dysentery (contd.)</vt:lpstr>
      <vt:lpstr>Amoebic Liver abscess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Virulence factors</vt:lpstr>
      <vt:lpstr>Laboratory diagnosis</vt:lpstr>
      <vt:lpstr>Microscopy</vt:lpstr>
      <vt:lpstr>Serology</vt:lpstr>
      <vt:lpstr>Treatment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</dc:creator>
  <cp:lastModifiedBy>Admin</cp:lastModifiedBy>
  <cp:revision>254</cp:revision>
  <dcterms:created xsi:type="dcterms:W3CDTF">2009-02-17T06:24:21Z</dcterms:created>
  <dcterms:modified xsi:type="dcterms:W3CDTF">2020-02-07T05:47:39Z</dcterms:modified>
</cp:coreProperties>
</file>