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93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4" r:id="rId36"/>
    <p:sldId id="290" r:id="rId37"/>
    <p:sldId id="291" r:id="rId38"/>
    <p:sldId id="292" r:id="rId3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97" autoAdjust="0"/>
    <p:restoredTop sz="94660"/>
  </p:normalViewPr>
  <p:slideViewPr>
    <p:cSldViewPr>
      <p:cViewPr varScale="1">
        <p:scale>
          <a:sx n="86" d="100"/>
          <a:sy n="86" d="100"/>
        </p:scale>
        <p:origin x="-147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5" dirty="0"/>
              <a:t>20/01/2016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1</a:t>
            </a:r>
            <a:fld id="{81D60167-4931-47E6-BA6A-407CBD079E47}" type="slidenum">
              <a:rPr dirty="0"/>
              <a:pPr marL="12700">
                <a:lnSpc>
                  <a:spcPts val="143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FF006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5" dirty="0"/>
              <a:t>20/01/2016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1</a:t>
            </a:r>
            <a:fld id="{81D60167-4931-47E6-BA6A-407CBD079E47}" type="slidenum">
              <a:rPr dirty="0"/>
              <a:pPr marL="12700">
                <a:lnSpc>
                  <a:spcPts val="143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FF006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5" dirty="0"/>
              <a:t>20/01/2016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1</a:t>
            </a:r>
            <a:fld id="{81D60167-4931-47E6-BA6A-407CBD079E47}" type="slidenum">
              <a:rPr dirty="0"/>
              <a:pPr marL="12700">
                <a:lnSpc>
                  <a:spcPts val="143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FF006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5" dirty="0"/>
              <a:t>20/01/2016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1</a:t>
            </a:r>
            <a:fld id="{81D60167-4931-47E6-BA6A-407CBD079E47}" type="slidenum">
              <a:rPr dirty="0"/>
              <a:pPr marL="12700">
                <a:lnSpc>
                  <a:spcPts val="143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5" dirty="0"/>
              <a:t>20/01/2016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1</a:t>
            </a:r>
            <a:fld id="{81D60167-4931-47E6-BA6A-407CBD079E47}" type="slidenum">
              <a:rPr dirty="0"/>
              <a:pPr marL="12700">
                <a:lnSpc>
                  <a:spcPts val="143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84423" y="378078"/>
            <a:ext cx="3375152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FF006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46936"/>
            <a:ext cx="8072119" cy="431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843266" y="6464680"/>
            <a:ext cx="76644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5" dirty="0"/>
              <a:t>20/01/2016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37463" y="6445541"/>
            <a:ext cx="2089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1</a:t>
            </a:r>
            <a:fld id="{81D60167-4931-47E6-BA6A-407CBD079E47}" type="slidenum">
              <a:rPr dirty="0"/>
              <a:pPr marL="12700">
                <a:lnSpc>
                  <a:spcPts val="143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97023"/>
            <a:ext cx="7377685" cy="1670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144" y="2277871"/>
            <a:ext cx="675703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310" dirty="0"/>
              <a:t>Pulmonary</a:t>
            </a:r>
            <a:r>
              <a:rPr sz="6000" spc="-515" dirty="0"/>
              <a:t> </a:t>
            </a:r>
            <a:r>
              <a:rPr sz="6000" spc="-285" dirty="0"/>
              <a:t>Embolism</a:t>
            </a:r>
            <a:endParaRPr sz="6000"/>
          </a:p>
        </p:txBody>
      </p:sp>
      <p:sp>
        <p:nvSpPr>
          <p:cNvPr id="12" name="object 12"/>
          <p:cNvSpPr txBox="1"/>
          <p:nvPr/>
        </p:nvSpPr>
        <p:spPr>
          <a:xfrm>
            <a:off x="537463" y="6431076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19543" y="2465832"/>
            <a:ext cx="2016252" cy="3051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3183" y="217931"/>
            <a:ext cx="4384548" cy="1504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18403" y="563880"/>
            <a:ext cx="1353311" cy="917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20028" y="563880"/>
            <a:ext cx="629412" cy="917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97752" y="563880"/>
            <a:ext cx="769620" cy="917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63901" y="378078"/>
            <a:ext cx="46215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Risk </a:t>
            </a:r>
            <a:r>
              <a:rPr spc="-380" dirty="0"/>
              <a:t>Factors</a:t>
            </a:r>
            <a:r>
              <a:rPr spc="-595" dirty="0"/>
              <a:t> </a:t>
            </a:r>
            <a:r>
              <a:rPr sz="3200" spc="-225" dirty="0"/>
              <a:t>Cont’d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537463" y="6445541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7843266" y="6464680"/>
            <a:ext cx="7664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535940" y="1709750"/>
            <a:ext cx="5367655" cy="459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240" dirty="0">
                <a:latin typeface="Arial"/>
                <a:cs typeface="Arial"/>
              </a:rPr>
              <a:t>Age </a:t>
            </a:r>
            <a:r>
              <a:rPr sz="3000" spc="-260" dirty="0">
                <a:latin typeface="Arial"/>
                <a:cs typeface="Arial"/>
              </a:rPr>
              <a:t>&gt;</a:t>
            </a:r>
            <a:r>
              <a:rPr sz="3000" spc="-100" dirty="0">
                <a:latin typeface="Arial"/>
                <a:cs typeface="Arial"/>
              </a:rPr>
              <a:t> </a:t>
            </a:r>
            <a:r>
              <a:rPr sz="3000" spc="-150" dirty="0">
                <a:latin typeface="Arial"/>
                <a:cs typeface="Arial"/>
              </a:rPr>
              <a:t>40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204" dirty="0">
                <a:latin typeface="Arial"/>
                <a:cs typeface="Arial"/>
              </a:rPr>
              <a:t>Venous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spc="-225" dirty="0">
                <a:latin typeface="Arial"/>
                <a:cs typeface="Arial"/>
              </a:rPr>
              <a:t>Stasis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000" spc="-150" dirty="0">
                <a:latin typeface="Arial"/>
                <a:cs typeface="Arial"/>
              </a:rPr>
              <a:t>Factor </a:t>
            </a:r>
            <a:r>
              <a:rPr sz="3000" spc="-300" dirty="0">
                <a:latin typeface="Arial"/>
                <a:cs typeface="Arial"/>
              </a:rPr>
              <a:t>V </a:t>
            </a:r>
            <a:r>
              <a:rPr sz="3000" spc="-160" dirty="0">
                <a:latin typeface="Arial"/>
                <a:cs typeface="Arial"/>
              </a:rPr>
              <a:t>Leiden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spc="-40" dirty="0">
                <a:latin typeface="Arial"/>
                <a:cs typeface="Arial"/>
              </a:rPr>
              <a:t>mutation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000" spc="-95" dirty="0">
                <a:latin typeface="Arial"/>
                <a:cs typeface="Arial"/>
              </a:rPr>
              <a:t>Protein </a:t>
            </a:r>
            <a:r>
              <a:rPr sz="3000" spc="-570" dirty="0">
                <a:latin typeface="Arial"/>
                <a:cs typeface="Arial"/>
              </a:rPr>
              <a:t>C</a:t>
            </a:r>
            <a:r>
              <a:rPr sz="3000" spc="-490" dirty="0">
                <a:latin typeface="Arial"/>
                <a:cs typeface="Arial"/>
              </a:rPr>
              <a:t> </a:t>
            </a:r>
            <a:r>
              <a:rPr sz="3000" spc="-110" dirty="0">
                <a:latin typeface="Arial"/>
                <a:cs typeface="Arial"/>
              </a:rPr>
              <a:t>deficiency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000" spc="-95" dirty="0">
                <a:latin typeface="Arial"/>
                <a:cs typeface="Arial"/>
              </a:rPr>
              <a:t>Protein </a:t>
            </a:r>
            <a:r>
              <a:rPr sz="3000" spc="-625" dirty="0">
                <a:latin typeface="Arial"/>
                <a:cs typeface="Arial"/>
              </a:rPr>
              <a:t>S</a:t>
            </a:r>
            <a:r>
              <a:rPr sz="3000" spc="-440" dirty="0">
                <a:latin typeface="Arial"/>
                <a:cs typeface="Arial"/>
              </a:rPr>
              <a:t> </a:t>
            </a:r>
            <a:r>
              <a:rPr sz="3000" spc="-110" dirty="0">
                <a:latin typeface="Arial"/>
                <a:cs typeface="Arial"/>
              </a:rPr>
              <a:t>deficiency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000" spc="-40" dirty="0">
                <a:latin typeface="Arial"/>
                <a:cs typeface="Arial"/>
              </a:rPr>
              <a:t>Antithrombin</a:t>
            </a:r>
            <a:r>
              <a:rPr sz="3000" spc="-185" dirty="0">
                <a:latin typeface="Arial"/>
                <a:cs typeface="Arial"/>
              </a:rPr>
              <a:t> </a:t>
            </a:r>
            <a:r>
              <a:rPr sz="3000" spc="-110" dirty="0">
                <a:latin typeface="Arial"/>
                <a:cs typeface="Arial"/>
              </a:rPr>
              <a:t>deficiency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000" spc="-80" dirty="0">
                <a:latin typeface="Arial"/>
                <a:cs typeface="Arial"/>
              </a:rPr>
              <a:t>Prothrombin </a:t>
            </a:r>
            <a:r>
              <a:rPr sz="3000" spc="-210" dirty="0">
                <a:latin typeface="Arial"/>
                <a:cs typeface="Arial"/>
              </a:rPr>
              <a:t>G20210A</a:t>
            </a:r>
            <a:r>
              <a:rPr sz="3000" spc="-245" dirty="0">
                <a:latin typeface="Arial"/>
                <a:cs typeface="Arial"/>
              </a:rPr>
              <a:t> </a:t>
            </a:r>
            <a:r>
              <a:rPr sz="3000" spc="-40" dirty="0">
                <a:latin typeface="Arial"/>
                <a:cs typeface="Arial"/>
              </a:rPr>
              <a:t>mutation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000" spc="-65" dirty="0">
                <a:latin typeface="Arial"/>
                <a:cs typeface="Arial"/>
              </a:rPr>
              <a:t>Anticardiolipin</a:t>
            </a:r>
            <a:r>
              <a:rPr sz="3000" spc="-190" dirty="0">
                <a:latin typeface="Arial"/>
                <a:cs typeface="Arial"/>
              </a:rPr>
              <a:t> </a:t>
            </a:r>
            <a:r>
              <a:rPr sz="3000" spc="-95" dirty="0">
                <a:latin typeface="Arial"/>
                <a:cs typeface="Arial"/>
              </a:rPr>
              <a:t>antibodies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420" dirty="0">
                <a:latin typeface="Arial"/>
                <a:cs typeface="Arial"/>
              </a:rPr>
              <a:t>SLE,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spc="-450" dirty="0">
                <a:latin typeface="Arial"/>
                <a:cs typeface="Arial"/>
              </a:rPr>
              <a:t>APS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000" spc="-120" dirty="0">
                <a:latin typeface="Arial"/>
                <a:cs typeface="Arial"/>
              </a:rPr>
              <a:t>Hyperhomocystinemia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3183" y="217931"/>
            <a:ext cx="4384548" cy="1504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18403" y="563880"/>
            <a:ext cx="1353311" cy="917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20028" y="563880"/>
            <a:ext cx="629412" cy="917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97752" y="563880"/>
            <a:ext cx="769620" cy="917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63901" y="378078"/>
            <a:ext cx="46215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Risk </a:t>
            </a:r>
            <a:r>
              <a:rPr spc="-380" dirty="0"/>
              <a:t>Factors</a:t>
            </a:r>
            <a:r>
              <a:rPr spc="-595" dirty="0"/>
              <a:t> </a:t>
            </a:r>
            <a:r>
              <a:rPr sz="3200" spc="-225" dirty="0"/>
              <a:t>Cont’d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537463" y="6445541"/>
            <a:ext cx="17526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spc="-85" dirty="0">
                <a:solidFill>
                  <a:srgbClr val="888888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7843266" y="6464680"/>
            <a:ext cx="7664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535940" y="1715770"/>
            <a:ext cx="6972300" cy="3651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04" dirty="0">
                <a:solidFill>
                  <a:srgbClr val="001F5F"/>
                </a:solidFill>
                <a:latin typeface="Trebuchet MS"/>
                <a:cs typeface="Trebuchet MS"/>
              </a:rPr>
              <a:t>ICU-related</a:t>
            </a:r>
            <a:r>
              <a:rPr sz="3600" b="1" spc="-28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3600" b="1" spc="-229" dirty="0">
                <a:solidFill>
                  <a:srgbClr val="001F5F"/>
                </a:solidFill>
                <a:latin typeface="Trebuchet MS"/>
                <a:cs typeface="Trebuchet MS"/>
              </a:rPr>
              <a:t>factors:</a:t>
            </a:r>
            <a:endParaRPr sz="3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</a:tabLst>
            </a:pPr>
            <a:r>
              <a:rPr sz="3600" spc="-45" dirty="0">
                <a:latin typeface="Arial"/>
                <a:cs typeface="Arial"/>
              </a:rPr>
              <a:t>Immobility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9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35" dirty="0">
                <a:latin typeface="Arial"/>
                <a:cs typeface="Arial"/>
              </a:rPr>
              <a:t>Neuromuscular </a:t>
            </a:r>
            <a:r>
              <a:rPr sz="3200" spc="-160" dirty="0">
                <a:latin typeface="Arial"/>
                <a:cs typeface="Arial"/>
              </a:rPr>
              <a:t>paralysis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(drug-induced)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40" dirty="0">
                <a:latin typeface="Arial"/>
                <a:cs typeface="Arial"/>
              </a:rPr>
              <a:t>Central </a:t>
            </a:r>
            <a:r>
              <a:rPr sz="3200" spc="-170" dirty="0">
                <a:latin typeface="Arial"/>
                <a:cs typeface="Arial"/>
              </a:rPr>
              <a:t>venous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catheters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35" dirty="0">
                <a:latin typeface="Arial"/>
                <a:cs typeface="Arial"/>
              </a:rPr>
              <a:t>Severe</a:t>
            </a:r>
            <a:r>
              <a:rPr sz="3200" spc="-204" dirty="0">
                <a:latin typeface="Arial"/>
                <a:cs typeface="Arial"/>
              </a:rPr>
              <a:t> </a:t>
            </a:r>
            <a:r>
              <a:rPr sz="3200" spc="-225" dirty="0">
                <a:latin typeface="Arial"/>
                <a:cs typeface="Arial"/>
              </a:rPr>
              <a:t>sepsis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3252" y="147828"/>
            <a:ext cx="7444740" cy="1670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0833" y="327786"/>
            <a:ext cx="64852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365" dirty="0"/>
              <a:t>Clinical</a:t>
            </a:r>
            <a:r>
              <a:rPr sz="6000" spc="-484" dirty="0"/>
              <a:t> </a:t>
            </a:r>
            <a:r>
              <a:rPr sz="6000" spc="-340" dirty="0"/>
              <a:t>Presentation</a:t>
            </a:r>
            <a:endParaRPr sz="6000"/>
          </a:p>
        </p:txBody>
      </p:sp>
      <p:sp>
        <p:nvSpPr>
          <p:cNvPr id="4" name="object 4"/>
          <p:cNvSpPr/>
          <p:nvPr/>
        </p:nvSpPr>
        <p:spPr>
          <a:xfrm>
            <a:off x="327659" y="1498091"/>
            <a:ext cx="603504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3795" y="1476755"/>
            <a:ext cx="1840992" cy="845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7659" y="2503932"/>
            <a:ext cx="603504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3795" y="2482595"/>
            <a:ext cx="2314956" cy="845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7659" y="3921252"/>
            <a:ext cx="603504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3795" y="3899915"/>
            <a:ext cx="2266188" cy="8458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63065"/>
            <a:ext cx="7907655" cy="48115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135" dirty="0">
                <a:solidFill>
                  <a:srgbClr val="006FC0"/>
                </a:solidFill>
                <a:latin typeface="Trebuchet MS"/>
                <a:cs typeface="Trebuchet MS"/>
              </a:rPr>
              <a:t>Small </a:t>
            </a:r>
            <a:r>
              <a:rPr sz="3000" b="1" spc="-155" dirty="0">
                <a:solidFill>
                  <a:srgbClr val="006FC0"/>
                </a:solidFill>
                <a:latin typeface="Trebuchet MS"/>
                <a:cs typeface="Trebuchet MS"/>
              </a:rPr>
              <a:t>PE</a:t>
            </a:r>
            <a:r>
              <a:rPr sz="3000" spc="-155" dirty="0">
                <a:latin typeface="Arial"/>
                <a:cs typeface="Arial"/>
              </a:rPr>
              <a:t>: </a:t>
            </a:r>
            <a:r>
              <a:rPr sz="3000" spc="-110" dirty="0">
                <a:latin typeface="Arial"/>
                <a:cs typeface="Arial"/>
              </a:rPr>
              <a:t>Asymptomatic, </a:t>
            </a:r>
            <a:r>
              <a:rPr sz="3000" spc="-370" dirty="0">
                <a:latin typeface="Arial"/>
                <a:cs typeface="Arial"/>
              </a:rPr>
              <a:t>SOB, </a:t>
            </a:r>
            <a:r>
              <a:rPr sz="3000" spc="-140" dirty="0">
                <a:latin typeface="Arial"/>
                <a:cs typeface="Arial"/>
              </a:rPr>
              <a:t>chest</a:t>
            </a:r>
            <a:r>
              <a:rPr sz="3000" spc="-640" dirty="0">
                <a:latin typeface="Arial"/>
                <a:cs typeface="Arial"/>
              </a:rPr>
              <a:t> </a:t>
            </a:r>
            <a:r>
              <a:rPr sz="3000" spc="-75" dirty="0">
                <a:latin typeface="Arial"/>
                <a:cs typeface="Arial"/>
              </a:rPr>
              <a:t>discomfort.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4100">
              <a:latin typeface="Times New Roman"/>
              <a:cs typeface="Times New Roman"/>
            </a:endParaRPr>
          </a:p>
          <a:p>
            <a:pPr marL="355600" marR="377190" indent="-342900">
              <a:lnSpc>
                <a:spcPts val="324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70" dirty="0">
                <a:solidFill>
                  <a:srgbClr val="006FC0"/>
                </a:solidFill>
                <a:latin typeface="Trebuchet MS"/>
                <a:cs typeface="Trebuchet MS"/>
              </a:rPr>
              <a:t>Medium </a:t>
            </a:r>
            <a:r>
              <a:rPr sz="3000" b="1" spc="-155" dirty="0">
                <a:solidFill>
                  <a:srgbClr val="006FC0"/>
                </a:solidFill>
                <a:latin typeface="Trebuchet MS"/>
                <a:cs typeface="Trebuchet MS"/>
              </a:rPr>
              <a:t>PE</a:t>
            </a:r>
            <a:r>
              <a:rPr sz="3000" spc="-155" dirty="0">
                <a:latin typeface="Arial"/>
                <a:cs typeface="Arial"/>
              </a:rPr>
              <a:t>: </a:t>
            </a:r>
            <a:r>
              <a:rPr sz="3000" spc="-365" dirty="0">
                <a:latin typeface="Arial"/>
                <a:cs typeface="Arial"/>
              </a:rPr>
              <a:t>SOB, </a:t>
            </a:r>
            <a:r>
              <a:rPr sz="3000" spc="-150" dirty="0">
                <a:latin typeface="Arial"/>
                <a:cs typeface="Arial"/>
              </a:rPr>
              <a:t>Haemoptysis, </a:t>
            </a:r>
            <a:r>
              <a:rPr sz="3000" spc="-80" dirty="0">
                <a:latin typeface="Arial"/>
                <a:cs typeface="Arial"/>
              </a:rPr>
              <a:t>Pleuritic </a:t>
            </a:r>
            <a:r>
              <a:rPr sz="3000" spc="-140" dirty="0">
                <a:latin typeface="Arial"/>
                <a:cs typeface="Arial"/>
              </a:rPr>
              <a:t>chest  </a:t>
            </a:r>
            <a:r>
              <a:rPr sz="3000" spc="-100" dirty="0">
                <a:latin typeface="Arial"/>
                <a:cs typeface="Arial"/>
              </a:rPr>
              <a:t>pain, </a:t>
            </a:r>
            <a:r>
              <a:rPr sz="3000" spc="-190" dirty="0">
                <a:latin typeface="Arial"/>
                <a:cs typeface="Arial"/>
              </a:rPr>
              <a:t>Tachycardia, </a:t>
            </a:r>
            <a:r>
              <a:rPr sz="3000" spc="-210" dirty="0">
                <a:latin typeface="Arial"/>
                <a:cs typeface="Arial"/>
              </a:rPr>
              <a:t>Tachypnea, </a:t>
            </a:r>
            <a:r>
              <a:rPr sz="3000" spc="-135" dirty="0">
                <a:latin typeface="Arial"/>
                <a:cs typeface="Arial"/>
              </a:rPr>
              <a:t>Pleural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spc="-60" dirty="0">
                <a:latin typeface="Arial"/>
                <a:cs typeface="Arial"/>
              </a:rPr>
              <a:t>rub.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24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70" dirty="0">
                <a:solidFill>
                  <a:srgbClr val="006FC0"/>
                </a:solidFill>
                <a:latin typeface="Trebuchet MS"/>
                <a:cs typeface="Trebuchet MS"/>
              </a:rPr>
              <a:t>Massive </a:t>
            </a:r>
            <a:r>
              <a:rPr sz="3000" b="1" spc="-155" dirty="0">
                <a:solidFill>
                  <a:srgbClr val="006FC0"/>
                </a:solidFill>
                <a:latin typeface="Trebuchet MS"/>
                <a:cs typeface="Trebuchet MS"/>
              </a:rPr>
              <a:t>PE</a:t>
            </a:r>
            <a:r>
              <a:rPr sz="3000" spc="-155">
                <a:latin typeface="Arial"/>
                <a:cs typeface="Arial"/>
              </a:rPr>
              <a:t>: </a:t>
            </a:r>
            <a:r>
              <a:rPr sz="3000" spc="-130" smtClean="0">
                <a:latin typeface="Arial"/>
                <a:cs typeface="Arial"/>
              </a:rPr>
              <a:t> </a:t>
            </a:r>
            <a:r>
              <a:rPr sz="3000" spc="-215" dirty="0">
                <a:latin typeface="Arial"/>
                <a:cs typeface="Arial"/>
              </a:rPr>
              <a:t>Shock, </a:t>
            </a:r>
            <a:r>
              <a:rPr sz="3000" spc="-225" dirty="0">
                <a:latin typeface="Arial"/>
                <a:cs typeface="Arial"/>
              </a:rPr>
              <a:t>Severe </a:t>
            </a:r>
            <a:r>
              <a:rPr sz="3000" spc="-85" dirty="0">
                <a:latin typeface="Arial"/>
                <a:cs typeface="Arial"/>
              </a:rPr>
              <a:t>central </a:t>
            </a:r>
            <a:r>
              <a:rPr sz="3000" spc="-140" dirty="0">
                <a:latin typeface="Arial"/>
                <a:cs typeface="Arial"/>
              </a:rPr>
              <a:t>chest  </a:t>
            </a:r>
            <a:r>
              <a:rPr sz="3000" spc="-100" dirty="0">
                <a:latin typeface="Arial"/>
                <a:cs typeface="Arial"/>
              </a:rPr>
              <a:t>pain, </a:t>
            </a:r>
            <a:r>
              <a:rPr sz="3000" spc="-200" dirty="0">
                <a:latin typeface="Arial"/>
                <a:cs typeface="Arial"/>
              </a:rPr>
              <a:t>Syncope, </a:t>
            </a:r>
            <a:r>
              <a:rPr sz="3000" spc="-155" dirty="0">
                <a:latin typeface="Arial"/>
                <a:cs typeface="Arial"/>
              </a:rPr>
              <a:t>Pallor, </a:t>
            </a:r>
            <a:r>
              <a:rPr sz="3000" spc="-150" dirty="0">
                <a:latin typeface="Arial"/>
                <a:cs typeface="Arial"/>
              </a:rPr>
              <a:t>Sweating, </a:t>
            </a:r>
            <a:r>
              <a:rPr sz="3000" spc="-135" dirty="0">
                <a:latin typeface="Arial"/>
                <a:cs typeface="Arial"/>
              </a:rPr>
              <a:t>Central </a:t>
            </a:r>
            <a:r>
              <a:rPr sz="3000" spc="-175" dirty="0">
                <a:latin typeface="Arial"/>
                <a:cs typeface="Arial"/>
              </a:rPr>
              <a:t>cyanosis,  </a:t>
            </a:r>
            <a:r>
              <a:rPr sz="3000" spc="-165" dirty="0">
                <a:latin typeface="Arial"/>
                <a:cs typeface="Arial"/>
              </a:rPr>
              <a:t>Elevated </a:t>
            </a:r>
            <a:r>
              <a:rPr sz="3000" spc="-440" dirty="0">
                <a:latin typeface="Arial"/>
                <a:cs typeface="Arial"/>
              </a:rPr>
              <a:t>JVP, </a:t>
            </a:r>
            <a:r>
              <a:rPr sz="3000" spc="-175" dirty="0">
                <a:latin typeface="Arial"/>
                <a:cs typeface="Arial"/>
              </a:rPr>
              <a:t>Loud </a:t>
            </a:r>
            <a:r>
              <a:rPr sz="3000" spc="-240" dirty="0">
                <a:latin typeface="Arial"/>
                <a:cs typeface="Arial"/>
              </a:rPr>
              <a:t>P2, </a:t>
            </a:r>
            <a:r>
              <a:rPr sz="3000" spc="-390" dirty="0">
                <a:latin typeface="Arial"/>
                <a:cs typeface="Arial"/>
              </a:rPr>
              <a:t>S2 </a:t>
            </a:r>
            <a:r>
              <a:rPr sz="3000" spc="-55" dirty="0">
                <a:latin typeface="Arial"/>
                <a:cs typeface="Arial"/>
              </a:rPr>
              <a:t>split, </a:t>
            </a:r>
            <a:r>
              <a:rPr sz="3000" spc="-120" dirty="0">
                <a:latin typeface="Arial"/>
                <a:cs typeface="Arial"/>
              </a:rPr>
              <a:t>gallop</a:t>
            </a:r>
            <a:r>
              <a:rPr sz="3000" spc="-495" dirty="0">
                <a:latin typeface="Arial"/>
                <a:cs typeface="Arial"/>
              </a:rPr>
              <a:t> </a:t>
            </a:r>
            <a:r>
              <a:rPr sz="3000" spc="-50" dirty="0">
                <a:latin typeface="Arial"/>
                <a:cs typeface="Arial"/>
              </a:rPr>
              <a:t>rhythm.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3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000" spc="-350" dirty="0">
                <a:latin typeface="Arial"/>
                <a:cs typeface="Arial"/>
              </a:rPr>
              <a:t>DVT</a:t>
            </a:r>
            <a:endParaRPr sz="30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13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xfrm>
            <a:off x="7843266" y="6464680"/>
            <a:ext cx="7664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6280" y="147828"/>
            <a:ext cx="7760208" cy="1670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3886" y="327786"/>
            <a:ext cx="67989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340" dirty="0"/>
              <a:t>Differential</a:t>
            </a:r>
            <a:r>
              <a:rPr sz="6000" spc="-490" dirty="0"/>
              <a:t> </a:t>
            </a:r>
            <a:r>
              <a:rPr sz="6000" spc="-225" dirty="0"/>
              <a:t>Diagnosis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535940" y="1622269"/>
            <a:ext cx="3895090" cy="412242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05" dirty="0">
                <a:latin typeface="Arial"/>
                <a:cs typeface="Arial"/>
              </a:rPr>
              <a:t>Myocardial</a:t>
            </a:r>
            <a:r>
              <a:rPr sz="3200" spc="-229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Infraction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55" dirty="0">
                <a:latin typeface="Arial"/>
                <a:cs typeface="Arial"/>
              </a:rPr>
              <a:t>Pleurisy</a:t>
            </a:r>
            <a:endParaRPr sz="3200">
              <a:latin typeface="Arial"/>
              <a:cs typeface="Arial"/>
            </a:endParaRPr>
          </a:p>
          <a:p>
            <a:pPr marL="447040" indent="-434340">
              <a:lnSpc>
                <a:spcPct val="100000"/>
              </a:lnSpc>
              <a:spcBef>
                <a:spcPts val="770"/>
              </a:spcBef>
              <a:buChar char="•"/>
              <a:tabLst>
                <a:tab pos="447040" algn="l"/>
                <a:tab pos="447675" algn="l"/>
              </a:tabLst>
            </a:pPr>
            <a:r>
              <a:rPr sz="3200" spc="-155" dirty="0">
                <a:latin typeface="Arial"/>
                <a:cs typeface="Arial"/>
              </a:rPr>
              <a:t>Pneumonia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10" dirty="0">
                <a:latin typeface="Arial"/>
                <a:cs typeface="Arial"/>
              </a:rPr>
              <a:t>Bronchitis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30" dirty="0">
                <a:latin typeface="Arial"/>
                <a:cs typeface="Arial"/>
              </a:rPr>
              <a:t>Pneumothorax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20" dirty="0">
                <a:latin typeface="Arial"/>
                <a:cs typeface="Arial"/>
              </a:rPr>
              <a:t>Costochondritis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15" dirty="0">
                <a:latin typeface="Arial"/>
                <a:cs typeface="Arial"/>
              </a:rPr>
              <a:t>Rib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85" dirty="0">
                <a:latin typeface="Arial"/>
                <a:cs typeface="Arial"/>
              </a:rPr>
              <a:t>#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24144" y="2634386"/>
            <a:ext cx="2822448" cy="3386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14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xfrm>
            <a:off x="5791200" y="6019800"/>
            <a:ext cx="7664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0492" y="79247"/>
            <a:ext cx="5894832" cy="1833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3792" y="277495"/>
            <a:ext cx="484632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315" dirty="0"/>
              <a:t>Investigations</a:t>
            </a:r>
            <a:endParaRPr sz="6600"/>
          </a:p>
        </p:txBody>
      </p:sp>
      <p:sp>
        <p:nvSpPr>
          <p:cNvPr id="4" name="object 4"/>
          <p:cNvSpPr/>
          <p:nvPr/>
        </p:nvSpPr>
        <p:spPr>
          <a:xfrm>
            <a:off x="266700" y="1446275"/>
            <a:ext cx="2787396" cy="1008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19" y="2063495"/>
            <a:ext cx="2238756" cy="79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7179" y="2060448"/>
            <a:ext cx="7234428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7179" y="3133344"/>
            <a:ext cx="789432" cy="899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3212" y="3133344"/>
            <a:ext cx="658368" cy="899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8180" y="3133344"/>
            <a:ext cx="1531620" cy="899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76400" y="3133344"/>
            <a:ext cx="646176" cy="899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1490730"/>
            <a:ext cx="7465059" cy="429577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3600" b="1" u="heavy" spc="-229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</a:rPr>
              <a:t>Laboratory:</a:t>
            </a:r>
            <a:endParaRPr sz="3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3200" b="1" spc="-254" dirty="0">
                <a:latin typeface="Trebuchet MS"/>
                <a:cs typeface="Trebuchet MS"/>
              </a:rPr>
              <a:t>CBC, </a:t>
            </a:r>
            <a:r>
              <a:rPr sz="3200" b="1" spc="-150" dirty="0">
                <a:latin typeface="Trebuchet MS"/>
                <a:cs typeface="Trebuchet MS"/>
              </a:rPr>
              <a:t>Coagulation </a:t>
            </a:r>
            <a:r>
              <a:rPr sz="3200" b="1" spc="-200" dirty="0">
                <a:latin typeface="Trebuchet MS"/>
                <a:cs typeface="Trebuchet MS"/>
              </a:rPr>
              <a:t>profile, </a:t>
            </a:r>
            <a:r>
              <a:rPr sz="3200" b="1" spc="-229" dirty="0">
                <a:latin typeface="Trebuchet MS"/>
                <a:cs typeface="Trebuchet MS"/>
              </a:rPr>
              <a:t>ESR, </a:t>
            </a:r>
            <a:r>
              <a:rPr sz="3200" b="1" spc="-245" dirty="0">
                <a:latin typeface="Trebuchet MS"/>
                <a:cs typeface="Trebuchet MS"/>
              </a:rPr>
              <a:t>LDH,</a:t>
            </a:r>
            <a:r>
              <a:rPr sz="3200" b="1" spc="-409" dirty="0">
                <a:latin typeface="Trebuchet MS"/>
                <a:cs typeface="Trebuchet MS"/>
              </a:rPr>
              <a:t> </a:t>
            </a:r>
            <a:r>
              <a:rPr sz="3200" b="1" spc="-105" dirty="0">
                <a:latin typeface="Trebuchet MS"/>
                <a:cs typeface="Trebuchet MS"/>
              </a:rPr>
              <a:t>ABG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185" dirty="0">
                <a:latin typeface="Trebuchet MS"/>
                <a:cs typeface="Trebuchet MS"/>
              </a:rPr>
              <a:t>D-dimer:</a:t>
            </a:r>
            <a:endParaRPr sz="32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65" dirty="0">
                <a:latin typeface="Arial"/>
                <a:cs typeface="Arial"/>
              </a:rPr>
              <a:t>Sensitive </a:t>
            </a:r>
            <a:r>
              <a:rPr sz="3200" spc="-10" dirty="0">
                <a:latin typeface="Arial"/>
                <a:cs typeface="Arial"/>
              </a:rPr>
              <a:t>but </a:t>
            </a:r>
            <a:r>
              <a:rPr sz="3200" spc="-5" dirty="0">
                <a:latin typeface="Arial"/>
                <a:cs typeface="Arial"/>
              </a:rPr>
              <a:t>not</a:t>
            </a:r>
            <a:r>
              <a:rPr sz="3200" spc="-28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specific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ts val="3460"/>
              </a:lnSpc>
              <a:spcBef>
                <a:spcPts val="82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80" dirty="0">
                <a:latin typeface="Arial"/>
                <a:cs typeface="Arial"/>
              </a:rPr>
              <a:t>Up </a:t>
            </a:r>
            <a:r>
              <a:rPr sz="3200" spc="25" dirty="0">
                <a:latin typeface="Arial"/>
                <a:cs typeface="Arial"/>
              </a:rPr>
              <a:t>to </a:t>
            </a:r>
            <a:r>
              <a:rPr sz="3200" spc="-295" dirty="0">
                <a:latin typeface="Arial"/>
                <a:cs typeface="Arial"/>
              </a:rPr>
              <a:t>80%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320" dirty="0">
                <a:latin typeface="Arial"/>
                <a:cs typeface="Arial"/>
              </a:rPr>
              <a:t>ICU </a:t>
            </a:r>
            <a:r>
              <a:rPr sz="3200" spc="-85" dirty="0">
                <a:latin typeface="Arial"/>
                <a:cs typeface="Arial"/>
              </a:rPr>
              <a:t>patients </a:t>
            </a:r>
            <a:r>
              <a:rPr sz="3200" spc="-195" dirty="0">
                <a:latin typeface="Arial"/>
                <a:cs typeface="Arial"/>
              </a:rPr>
              <a:t>have </a:t>
            </a:r>
            <a:r>
              <a:rPr sz="3200" spc="-125" dirty="0">
                <a:latin typeface="Arial"/>
                <a:cs typeface="Arial"/>
              </a:rPr>
              <a:t>elevated</a:t>
            </a:r>
            <a:r>
              <a:rPr sz="3200" spc="-290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D-  </a:t>
            </a:r>
            <a:r>
              <a:rPr sz="3200" spc="-70" dirty="0">
                <a:latin typeface="Arial"/>
                <a:cs typeface="Arial"/>
              </a:rPr>
              <a:t>dimer </a:t>
            </a:r>
            <a:r>
              <a:rPr sz="3200" spc="-40" dirty="0">
                <a:latin typeface="Arial"/>
                <a:cs typeface="Arial"/>
              </a:rPr>
              <a:t>in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204" dirty="0">
                <a:latin typeface="Arial"/>
                <a:cs typeface="Arial"/>
              </a:rPr>
              <a:t>absence </a:t>
            </a:r>
            <a:r>
              <a:rPr sz="3200" spc="-5" dirty="0">
                <a:latin typeface="Arial"/>
                <a:cs typeface="Arial"/>
              </a:rPr>
              <a:t>of</a:t>
            </a:r>
            <a:r>
              <a:rPr sz="3200" spc="-495" dirty="0">
                <a:latin typeface="Arial"/>
                <a:cs typeface="Arial"/>
              </a:rPr>
              <a:t> </a:t>
            </a:r>
            <a:r>
              <a:rPr sz="3200" spc="-434" dirty="0">
                <a:latin typeface="Arial"/>
                <a:cs typeface="Arial"/>
              </a:rPr>
              <a:t>VTE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0" dirty="0">
                <a:latin typeface="Arial"/>
                <a:cs typeface="Arial"/>
              </a:rPr>
              <a:t>More </a:t>
            </a:r>
            <a:r>
              <a:rPr sz="3200" spc="-65" dirty="0">
                <a:latin typeface="Arial"/>
                <a:cs typeface="Arial"/>
              </a:rPr>
              <a:t>than </a:t>
            </a:r>
            <a:r>
              <a:rPr sz="3200" spc="-160" dirty="0">
                <a:latin typeface="Arial"/>
                <a:cs typeface="Arial"/>
              </a:rPr>
              <a:t>500</a:t>
            </a:r>
            <a:r>
              <a:rPr sz="3200" spc="-39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Mg/mL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03819" y="5042915"/>
            <a:ext cx="1440179" cy="18150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15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xfrm>
            <a:off x="5867400" y="5943600"/>
            <a:ext cx="7664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0727" y="284988"/>
            <a:ext cx="2892552" cy="1341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90800" y="284988"/>
            <a:ext cx="978408" cy="1341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76727" y="284988"/>
            <a:ext cx="2851404" cy="13411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35652" y="284988"/>
            <a:ext cx="1205484" cy="13411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48655" y="284988"/>
            <a:ext cx="1239012" cy="13411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95188" y="284988"/>
            <a:ext cx="3000756" cy="13411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55370" y="428371"/>
            <a:ext cx="74409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65" dirty="0"/>
              <a:t>Alveolar-Arterial </a:t>
            </a:r>
            <a:r>
              <a:rPr sz="4800" spc="-254" dirty="0"/>
              <a:t>O2</a:t>
            </a:r>
            <a:r>
              <a:rPr sz="4800" spc="-405" dirty="0"/>
              <a:t> </a:t>
            </a:r>
            <a:r>
              <a:rPr sz="4800" spc="-270" dirty="0"/>
              <a:t>Gradient</a:t>
            </a:r>
            <a:endParaRPr sz="4800"/>
          </a:p>
        </p:txBody>
      </p:sp>
      <p:sp>
        <p:nvSpPr>
          <p:cNvPr id="9" name="object 9"/>
          <p:cNvSpPr txBox="1"/>
          <p:nvPr/>
        </p:nvSpPr>
        <p:spPr>
          <a:xfrm>
            <a:off x="535940" y="1607261"/>
            <a:ext cx="7188834" cy="1516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35" dirty="0">
                <a:latin typeface="Trebuchet MS"/>
                <a:cs typeface="Trebuchet MS"/>
              </a:rPr>
              <a:t>A-a </a:t>
            </a:r>
            <a:r>
              <a:rPr sz="3200" b="1" spc="-170" dirty="0">
                <a:latin typeface="Trebuchet MS"/>
                <a:cs typeface="Trebuchet MS"/>
              </a:rPr>
              <a:t>O2 </a:t>
            </a:r>
            <a:r>
              <a:rPr sz="3200" b="1" spc="-180" dirty="0">
                <a:latin typeface="Trebuchet MS"/>
                <a:cs typeface="Trebuchet MS"/>
              </a:rPr>
              <a:t>gradient </a:t>
            </a:r>
            <a:r>
              <a:rPr sz="3200" b="1" spc="-280" dirty="0">
                <a:latin typeface="Trebuchet MS"/>
                <a:cs typeface="Trebuchet MS"/>
              </a:rPr>
              <a:t>= </a:t>
            </a:r>
            <a:r>
              <a:rPr sz="3200" b="1" spc="-175" dirty="0">
                <a:latin typeface="Trebuchet MS"/>
                <a:cs typeface="Trebuchet MS"/>
              </a:rPr>
              <a:t>PaO2 </a:t>
            </a:r>
            <a:r>
              <a:rPr sz="3200" b="1" spc="-170" dirty="0">
                <a:latin typeface="Trebuchet MS"/>
                <a:cs typeface="Trebuchet MS"/>
              </a:rPr>
              <a:t>(alveolar) </a:t>
            </a:r>
            <a:r>
              <a:rPr sz="3200" b="1" spc="-195" dirty="0">
                <a:latin typeface="Trebuchet MS"/>
                <a:cs typeface="Trebuchet MS"/>
              </a:rPr>
              <a:t>-</a:t>
            </a:r>
            <a:r>
              <a:rPr sz="3200" b="1" spc="-685" dirty="0">
                <a:latin typeface="Trebuchet MS"/>
                <a:cs typeface="Trebuchet MS"/>
              </a:rPr>
              <a:t> </a:t>
            </a:r>
            <a:r>
              <a:rPr sz="3200" b="1" spc="-175" dirty="0">
                <a:latin typeface="Trebuchet MS"/>
                <a:cs typeface="Trebuchet MS"/>
              </a:rPr>
              <a:t>PaO2  </a:t>
            </a:r>
            <a:r>
              <a:rPr sz="3200" b="1" spc="-180" dirty="0">
                <a:latin typeface="Trebuchet MS"/>
                <a:cs typeface="Trebuchet MS"/>
              </a:rPr>
              <a:t>(arterial)</a:t>
            </a:r>
            <a:endParaRPr sz="32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5" dirty="0">
                <a:latin typeface="Arial"/>
                <a:cs typeface="Arial"/>
              </a:rPr>
              <a:t>Gradient </a:t>
            </a:r>
            <a:r>
              <a:rPr sz="2800" spc="-245" dirty="0">
                <a:latin typeface="Arial"/>
                <a:cs typeface="Arial"/>
              </a:rPr>
              <a:t>&gt; </a:t>
            </a:r>
            <a:r>
              <a:rPr sz="2800" spc="-135" dirty="0">
                <a:latin typeface="Arial"/>
                <a:cs typeface="Arial"/>
              </a:rPr>
              <a:t>15-20 </a:t>
            </a:r>
            <a:r>
              <a:rPr sz="2800" spc="-145" dirty="0">
                <a:latin typeface="Arial"/>
                <a:cs typeface="Arial"/>
              </a:rPr>
              <a:t>is </a:t>
            </a:r>
            <a:r>
              <a:rPr sz="2800" spc="-125" dirty="0">
                <a:latin typeface="Arial"/>
                <a:cs typeface="Arial"/>
              </a:rPr>
              <a:t>considered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abnormal.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7463" y="6431076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2000" y="3459479"/>
            <a:ext cx="4428744" cy="32095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36620" y="259079"/>
            <a:ext cx="2446020" cy="1833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39666" y="456691"/>
            <a:ext cx="139382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635" dirty="0">
                <a:solidFill>
                  <a:srgbClr val="FF0066"/>
                </a:solidFill>
                <a:latin typeface="Trebuchet MS"/>
                <a:cs typeface="Trebuchet MS"/>
              </a:rPr>
              <a:t>E</a:t>
            </a:r>
            <a:r>
              <a:rPr sz="6600" b="1" spc="-595" dirty="0">
                <a:solidFill>
                  <a:srgbClr val="FF0066"/>
                </a:solidFill>
                <a:latin typeface="Trebuchet MS"/>
                <a:cs typeface="Trebuchet MS"/>
              </a:rPr>
              <a:t>C</a:t>
            </a:r>
            <a:r>
              <a:rPr sz="6600" b="1" spc="-229" dirty="0">
                <a:solidFill>
                  <a:srgbClr val="FF0066"/>
                </a:solidFill>
                <a:latin typeface="Trebuchet MS"/>
                <a:cs typeface="Trebuchet MS"/>
              </a:rPr>
              <a:t>G</a:t>
            </a:r>
            <a:endParaRPr sz="6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1123" y="1629155"/>
            <a:ext cx="7993380" cy="4590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17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7843266" y="6464680"/>
            <a:ext cx="7664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147828"/>
            <a:ext cx="8049768" cy="1670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9106" y="327786"/>
            <a:ext cx="70961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25" dirty="0"/>
              <a:t>Imaging</a:t>
            </a:r>
            <a:r>
              <a:rPr sz="6000" spc="-505" dirty="0"/>
              <a:t> </a:t>
            </a:r>
            <a:r>
              <a:rPr sz="6000" spc="-290" dirty="0"/>
              <a:t>Investigations</a:t>
            </a:r>
            <a:endParaRPr sz="6000"/>
          </a:p>
        </p:txBody>
      </p:sp>
      <p:sp>
        <p:nvSpPr>
          <p:cNvPr id="4" name="object 4"/>
          <p:cNvSpPr/>
          <p:nvPr/>
        </p:nvSpPr>
        <p:spPr>
          <a:xfrm>
            <a:off x="972311" y="1484375"/>
            <a:ext cx="7560564" cy="4968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18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7843266" y="6464680"/>
            <a:ext cx="7664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3267" y="217931"/>
            <a:ext cx="6193535" cy="6151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0438" y="4005834"/>
            <a:ext cx="647700" cy="626745"/>
          </a:xfrm>
          <a:custGeom>
            <a:avLst/>
            <a:gdLst/>
            <a:ahLst/>
            <a:cxnLst/>
            <a:rect l="l" t="t" r="r" b="b"/>
            <a:pathLst>
              <a:path w="647700" h="626745">
                <a:moveTo>
                  <a:pt x="647700" y="239268"/>
                </a:moveTo>
                <a:lnTo>
                  <a:pt x="0" y="239268"/>
                </a:lnTo>
                <a:lnTo>
                  <a:pt x="200151" y="387096"/>
                </a:lnTo>
                <a:lnTo>
                  <a:pt x="123698" y="626364"/>
                </a:lnTo>
                <a:lnTo>
                  <a:pt x="323850" y="478536"/>
                </a:lnTo>
                <a:lnTo>
                  <a:pt x="476766" y="478536"/>
                </a:lnTo>
                <a:lnTo>
                  <a:pt x="447548" y="387096"/>
                </a:lnTo>
                <a:lnTo>
                  <a:pt x="647700" y="239268"/>
                </a:lnTo>
                <a:close/>
              </a:path>
              <a:path w="647700" h="626745">
                <a:moveTo>
                  <a:pt x="476766" y="478536"/>
                </a:moveTo>
                <a:lnTo>
                  <a:pt x="323850" y="478536"/>
                </a:lnTo>
                <a:lnTo>
                  <a:pt x="524001" y="626364"/>
                </a:lnTo>
                <a:lnTo>
                  <a:pt x="476766" y="478536"/>
                </a:lnTo>
                <a:close/>
              </a:path>
              <a:path w="647700" h="626745">
                <a:moveTo>
                  <a:pt x="323850" y="0"/>
                </a:moveTo>
                <a:lnTo>
                  <a:pt x="247395" y="239268"/>
                </a:lnTo>
                <a:lnTo>
                  <a:pt x="400304" y="239268"/>
                </a:lnTo>
                <a:lnTo>
                  <a:pt x="323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0438" y="4005834"/>
            <a:ext cx="647700" cy="626745"/>
          </a:xfrm>
          <a:custGeom>
            <a:avLst/>
            <a:gdLst/>
            <a:ahLst/>
            <a:cxnLst/>
            <a:rect l="l" t="t" r="r" b="b"/>
            <a:pathLst>
              <a:path w="647700" h="626745">
                <a:moveTo>
                  <a:pt x="0" y="239268"/>
                </a:moveTo>
                <a:lnTo>
                  <a:pt x="247395" y="239268"/>
                </a:lnTo>
                <a:lnTo>
                  <a:pt x="323850" y="0"/>
                </a:lnTo>
                <a:lnTo>
                  <a:pt x="400304" y="239268"/>
                </a:lnTo>
                <a:lnTo>
                  <a:pt x="647700" y="239268"/>
                </a:lnTo>
                <a:lnTo>
                  <a:pt x="447548" y="387096"/>
                </a:lnTo>
                <a:lnTo>
                  <a:pt x="524001" y="626364"/>
                </a:lnTo>
                <a:lnTo>
                  <a:pt x="323850" y="478536"/>
                </a:lnTo>
                <a:lnTo>
                  <a:pt x="123698" y="626364"/>
                </a:lnTo>
                <a:lnTo>
                  <a:pt x="200151" y="387096"/>
                </a:lnTo>
                <a:lnTo>
                  <a:pt x="0" y="239268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19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7843266" y="6464680"/>
            <a:ext cx="7664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2955" y="217931"/>
            <a:ext cx="4386072" cy="1504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52059" y="217931"/>
            <a:ext cx="1025651" cy="1504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90744" y="217931"/>
            <a:ext cx="1159764" cy="15041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14415" y="217931"/>
            <a:ext cx="2022347" cy="15041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63292" y="378078"/>
            <a:ext cx="52235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40" dirty="0">
                <a:solidFill>
                  <a:srgbClr val="006FC0"/>
                </a:solidFill>
              </a:rPr>
              <a:t>Westermark’s</a:t>
            </a:r>
            <a:r>
              <a:rPr spc="-530" dirty="0">
                <a:solidFill>
                  <a:srgbClr val="006FC0"/>
                </a:solidFill>
              </a:rPr>
              <a:t> </a:t>
            </a:r>
            <a:r>
              <a:rPr spc="-225" dirty="0">
                <a:solidFill>
                  <a:srgbClr val="006FC0"/>
                </a:solidFill>
              </a:rPr>
              <a:t>sign</a:t>
            </a:r>
          </a:p>
        </p:txBody>
      </p:sp>
      <p:sp>
        <p:nvSpPr>
          <p:cNvPr id="7" name="object 7"/>
          <p:cNvSpPr/>
          <p:nvPr/>
        </p:nvSpPr>
        <p:spPr>
          <a:xfrm>
            <a:off x="1620011" y="1487422"/>
            <a:ext cx="5472684" cy="52532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60642" y="3501390"/>
            <a:ext cx="554990" cy="626745"/>
          </a:xfrm>
          <a:custGeom>
            <a:avLst/>
            <a:gdLst/>
            <a:ahLst/>
            <a:cxnLst/>
            <a:rect l="l" t="t" r="r" b="b"/>
            <a:pathLst>
              <a:path w="554990" h="626745">
                <a:moveTo>
                  <a:pt x="554735" y="239268"/>
                </a:moveTo>
                <a:lnTo>
                  <a:pt x="0" y="239268"/>
                </a:lnTo>
                <a:lnTo>
                  <a:pt x="171450" y="387096"/>
                </a:lnTo>
                <a:lnTo>
                  <a:pt x="105917" y="626364"/>
                </a:lnTo>
                <a:lnTo>
                  <a:pt x="277367" y="478536"/>
                </a:lnTo>
                <a:lnTo>
                  <a:pt x="408330" y="478536"/>
                </a:lnTo>
                <a:lnTo>
                  <a:pt x="383285" y="387096"/>
                </a:lnTo>
                <a:lnTo>
                  <a:pt x="554735" y="239268"/>
                </a:lnTo>
                <a:close/>
              </a:path>
              <a:path w="554990" h="626745">
                <a:moveTo>
                  <a:pt x="408330" y="478536"/>
                </a:moveTo>
                <a:lnTo>
                  <a:pt x="277367" y="478536"/>
                </a:lnTo>
                <a:lnTo>
                  <a:pt x="448817" y="626364"/>
                </a:lnTo>
                <a:lnTo>
                  <a:pt x="408330" y="478536"/>
                </a:lnTo>
                <a:close/>
              </a:path>
              <a:path w="554990" h="626745">
                <a:moveTo>
                  <a:pt x="277367" y="0"/>
                </a:moveTo>
                <a:lnTo>
                  <a:pt x="211835" y="239268"/>
                </a:lnTo>
                <a:lnTo>
                  <a:pt x="342900" y="239268"/>
                </a:lnTo>
                <a:lnTo>
                  <a:pt x="2773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60642" y="3501390"/>
            <a:ext cx="554990" cy="626745"/>
          </a:xfrm>
          <a:custGeom>
            <a:avLst/>
            <a:gdLst/>
            <a:ahLst/>
            <a:cxnLst/>
            <a:rect l="l" t="t" r="r" b="b"/>
            <a:pathLst>
              <a:path w="554990" h="626745">
                <a:moveTo>
                  <a:pt x="0" y="239268"/>
                </a:moveTo>
                <a:lnTo>
                  <a:pt x="211835" y="239268"/>
                </a:lnTo>
                <a:lnTo>
                  <a:pt x="277367" y="0"/>
                </a:lnTo>
                <a:lnTo>
                  <a:pt x="342900" y="239268"/>
                </a:lnTo>
                <a:lnTo>
                  <a:pt x="554735" y="239268"/>
                </a:lnTo>
                <a:lnTo>
                  <a:pt x="383285" y="387096"/>
                </a:lnTo>
                <a:lnTo>
                  <a:pt x="448817" y="626364"/>
                </a:lnTo>
                <a:lnTo>
                  <a:pt x="277367" y="478536"/>
                </a:lnTo>
                <a:lnTo>
                  <a:pt x="105917" y="626364"/>
                </a:lnTo>
                <a:lnTo>
                  <a:pt x="171450" y="387096"/>
                </a:lnTo>
                <a:lnTo>
                  <a:pt x="0" y="239268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7463" y="6445541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xfrm>
            <a:off x="9448800" y="6172200"/>
            <a:ext cx="7664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5" smtClean="0"/>
              <a:t>6</a:t>
            </a:r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9379" y="217931"/>
            <a:ext cx="3870960" cy="1504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0098" y="378078"/>
            <a:ext cx="30067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40" dirty="0"/>
              <a:t>Objectives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2547" y="1529180"/>
            <a:ext cx="5347970" cy="500634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700" spc="-110" dirty="0">
                <a:latin typeface="Arial"/>
                <a:cs typeface="Arial"/>
              </a:rPr>
              <a:t>Overview </a:t>
            </a:r>
            <a:r>
              <a:rPr sz="2700" spc="-5" dirty="0">
                <a:latin typeface="Arial"/>
                <a:cs typeface="Arial"/>
              </a:rPr>
              <a:t>of </a:t>
            </a:r>
            <a:r>
              <a:rPr sz="2700" spc="-85" dirty="0">
                <a:latin typeface="Arial"/>
                <a:cs typeface="Arial"/>
              </a:rPr>
              <a:t>pulmonary</a:t>
            </a:r>
            <a:r>
              <a:rPr sz="2700" spc="-350" dirty="0">
                <a:latin typeface="Arial"/>
                <a:cs typeface="Arial"/>
              </a:rPr>
              <a:t> </a:t>
            </a:r>
            <a:r>
              <a:rPr sz="2700" spc="-65" dirty="0">
                <a:latin typeface="Arial"/>
                <a:cs typeface="Arial"/>
              </a:rPr>
              <a:t>circulation</a:t>
            </a:r>
            <a:endParaRPr sz="27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32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700" spc="-114" dirty="0">
                <a:latin typeface="Arial"/>
                <a:cs typeface="Arial"/>
              </a:rPr>
              <a:t>Pulmonary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95" dirty="0">
                <a:latin typeface="Arial"/>
                <a:cs typeface="Arial"/>
              </a:rPr>
              <a:t>embolism</a:t>
            </a:r>
            <a:endParaRPr sz="27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325"/>
              </a:spcBef>
              <a:buChar char="•"/>
              <a:tabLst>
                <a:tab pos="527685" algn="l"/>
                <a:tab pos="528320" algn="l"/>
              </a:tabLst>
            </a:pPr>
            <a:r>
              <a:rPr sz="2700" spc="-50" dirty="0">
                <a:latin typeface="Arial"/>
                <a:cs typeface="Arial"/>
              </a:rPr>
              <a:t>Definition </a:t>
            </a:r>
            <a:r>
              <a:rPr sz="2700" spc="40" dirty="0">
                <a:latin typeface="Arial"/>
                <a:cs typeface="Arial"/>
              </a:rPr>
              <a:t>&amp;</a:t>
            </a:r>
            <a:r>
              <a:rPr sz="2700" spc="-250" dirty="0">
                <a:latin typeface="Arial"/>
                <a:cs typeface="Arial"/>
              </a:rPr>
              <a:t> </a:t>
            </a:r>
            <a:r>
              <a:rPr sz="2700" spc="-200" dirty="0">
                <a:latin typeface="Arial"/>
                <a:cs typeface="Arial"/>
              </a:rPr>
              <a:t>Sources</a:t>
            </a:r>
            <a:endParaRPr sz="27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325"/>
              </a:spcBef>
              <a:buChar char="•"/>
              <a:tabLst>
                <a:tab pos="527685" algn="l"/>
                <a:tab pos="528320" algn="l"/>
              </a:tabLst>
            </a:pPr>
            <a:r>
              <a:rPr sz="2700" spc="-225" dirty="0">
                <a:latin typeface="Arial"/>
                <a:cs typeface="Arial"/>
              </a:rPr>
              <a:t>Risk </a:t>
            </a:r>
            <a:r>
              <a:rPr sz="2700" spc="-95" dirty="0">
                <a:latin typeface="Arial"/>
                <a:cs typeface="Arial"/>
              </a:rPr>
              <a:t>factors </a:t>
            </a:r>
            <a:r>
              <a:rPr sz="2700" spc="40" dirty="0">
                <a:latin typeface="Arial"/>
                <a:cs typeface="Arial"/>
              </a:rPr>
              <a:t>&amp;</a:t>
            </a:r>
            <a:r>
              <a:rPr sz="2700" spc="-150" dirty="0">
                <a:latin typeface="Arial"/>
                <a:cs typeface="Arial"/>
              </a:rPr>
              <a:t> </a:t>
            </a:r>
            <a:r>
              <a:rPr sz="2700" spc="-80" dirty="0">
                <a:latin typeface="Arial"/>
                <a:cs typeface="Arial"/>
              </a:rPr>
              <a:t>aetiology</a:t>
            </a:r>
            <a:endParaRPr sz="27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320"/>
              </a:spcBef>
              <a:buChar char="•"/>
              <a:tabLst>
                <a:tab pos="527685" algn="l"/>
                <a:tab pos="528320" algn="l"/>
              </a:tabLst>
            </a:pPr>
            <a:r>
              <a:rPr sz="2700" spc="-165" dirty="0">
                <a:latin typeface="Arial"/>
                <a:cs typeface="Arial"/>
              </a:rPr>
              <a:t>Pathogenesis</a:t>
            </a:r>
            <a:endParaRPr sz="27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330"/>
              </a:spcBef>
              <a:buChar char="•"/>
              <a:tabLst>
                <a:tab pos="527685" algn="l"/>
                <a:tab pos="528320" algn="l"/>
              </a:tabLst>
            </a:pPr>
            <a:r>
              <a:rPr sz="2700" spc="-125" dirty="0">
                <a:latin typeface="Arial"/>
                <a:cs typeface="Arial"/>
              </a:rPr>
              <a:t>Clinical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80" dirty="0">
                <a:latin typeface="Arial"/>
                <a:cs typeface="Arial"/>
              </a:rPr>
              <a:t>presentation</a:t>
            </a:r>
            <a:endParaRPr sz="27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320"/>
              </a:spcBef>
              <a:buChar char="•"/>
              <a:tabLst>
                <a:tab pos="527685" algn="l"/>
                <a:tab pos="528320" algn="l"/>
              </a:tabLst>
            </a:pPr>
            <a:r>
              <a:rPr sz="2700" spc="-60" dirty="0">
                <a:latin typeface="Arial"/>
                <a:cs typeface="Arial"/>
              </a:rPr>
              <a:t>Differential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165" dirty="0">
                <a:latin typeface="Arial"/>
                <a:cs typeface="Arial"/>
              </a:rPr>
              <a:t>Diagnosis</a:t>
            </a:r>
            <a:endParaRPr sz="27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325"/>
              </a:spcBef>
              <a:buChar char="•"/>
              <a:tabLst>
                <a:tab pos="527685" algn="l"/>
                <a:tab pos="528320" algn="l"/>
              </a:tabLst>
            </a:pPr>
            <a:r>
              <a:rPr sz="2700" spc="-105" dirty="0">
                <a:latin typeface="Arial"/>
                <a:cs typeface="Arial"/>
              </a:rPr>
              <a:t>Investigations</a:t>
            </a:r>
            <a:endParaRPr sz="27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330"/>
              </a:spcBef>
              <a:buChar char="•"/>
              <a:tabLst>
                <a:tab pos="527685" algn="l"/>
                <a:tab pos="528320" algn="l"/>
              </a:tabLst>
            </a:pPr>
            <a:r>
              <a:rPr sz="2700" spc="-110" dirty="0">
                <a:latin typeface="Arial"/>
                <a:cs typeface="Arial"/>
              </a:rPr>
              <a:t>Management</a:t>
            </a:r>
            <a:endParaRPr sz="27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320"/>
              </a:spcBef>
              <a:buChar char="•"/>
              <a:tabLst>
                <a:tab pos="527685" algn="l"/>
                <a:tab pos="528320" algn="l"/>
              </a:tabLst>
            </a:pPr>
            <a:r>
              <a:rPr sz="2700" spc="-120" dirty="0">
                <a:latin typeface="Arial"/>
                <a:cs typeface="Arial"/>
              </a:rPr>
              <a:t>Complications</a:t>
            </a:r>
            <a:endParaRPr sz="27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325"/>
              </a:spcBef>
              <a:buChar char="•"/>
              <a:tabLst>
                <a:tab pos="527685" algn="l"/>
                <a:tab pos="528320" algn="l"/>
              </a:tabLst>
            </a:pPr>
            <a:r>
              <a:rPr sz="2700" spc="-100" dirty="0">
                <a:latin typeface="Arial"/>
                <a:cs typeface="Arial"/>
              </a:rPr>
              <a:t>Prevention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7463" y="6431076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4108" y="60960"/>
            <a:ext cx="7595616" cy="1341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6280" y="792480"/>
            <a:ext cx="5006340" cy="1341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68823" y="792480"/>
            <a:ext cx="3400044" cy="1341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0922" y="203961"/>
            <a:ext cx="698436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7320">
              <a:lnSpc>
                <a:spcPct val="100000"/>
              </a:lnSpc>
              <a:spcBef>
                <a:spcPts val="100"/>
              </a:spcBef>
            </a:pPr>
            <a:r>
              <a:rPr sz="4800" spc="-340" dirty="0"/>
              <a:t>Lower </a:t>
            </a:r>
            <a:r>
              <a:rPr sz="4800" spc="-235" dirty="0"/>
              <a:t>limb </a:t>
            </a:r>
            <a:r>
              <a:rPr sz="4800" spc="-250" dirty="0"/>
              <a:t>venous </a:t>
            </a:r>
            <a:r>
              <a:rPr sz="4800" spc="-275" dirty="0"/>
              <a:t>system  </a:t>
            </a:r>
            <a:r>
              <a:rPr sz="4800" spc="-240" dirty="0"/>
              <a:t>Ultrasonography </a:t>
            </a:r>
            <a:r>
              <a:rPr sz="4800" spc="-10" dirty="0"/>
              <a:t>&amp;</a:t>
            </a:r>
            <a:r>
              <a:rPr sz="4800" spc="-525" dirty="0"/>
              <a:t> </a:t>
            </a:r>
            <a:r>
              <a:rPr sz="4800" spc="-229" dirty="0"/>
              <a:t>Doppler</a:t>
            </a:r>
            <a:endParaRPr sz="4800"/>
          </a:p>
        </p:txBody>
      </p:sp>
      <p:sp>
        <p:nvSpPr>
          <p:cNvPr id="6" name="object 6"/>
          <p:cNvSpPr/>
          <p:nvPr/>
        </p:nvSpPr>
        <p:spPr>
          <a:xfrm>
            <a:off x="1836420" y="2218943"/>
            <a:ext cx="5399532" cy="38740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7463" y="6445541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xfrm>
            <a:off x="7843266" y="6464680"/>
            <a:ext cx="7664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706879"/>
            <a:ext cx="41148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4400" y="1702307"/>
            <a:ext cx="4191000" cy="388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2127" y="103631"/>
            <a:ext cx="8663940" cy="15041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2490" y="263778"/>
            <a:ext cx="77965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Ventilation/Perfusion</a:t>
            </a:r>
            <a:r>
              <a:rPr spc="-459" dirty="0"/>
              <a:t> </a:t>
            </a:r>
            <a:r>
              <a:rPr spc="-250" dirty="0"/>
              <a:t>Ratio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2984"/>
            <a:ext cx="9144000" cy="1670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774" y="432892"/>
            <a:ext cx="858964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90" dirty="0"/>
              <a:t>CT </a:t>
            </a:r>
            <a:r>
              <a:rPr sz="6000" spc="-310" dirty="0"/>
              <a:t>Pulmonary</a:t>
            </a:r>
            <a:r>
              <a:rPr sz="6000" spc="-325" dirty="0"/>
              <a:t> </a:t>
            </a:r>
            <a:r>
              <a:rPr sz="6000" spc="-295" dirty="0"/>
              <a:t>Angiography</a:t>
            </a:r>
            <a:endParaRPr sz="6000"/>
          </a:p>
        </p:txBody>
      </p:sp>
      <p:sp>
        <p:nvSpPr>
          <p:cNvPr id="4" name="object 4"/>
          <p:cNvSpPr/>
          <p:nvPr/>
        </p:nvSpPr>
        <p:spPr>
          <a:xfrm>
            <a:off x="35051" y="1845563"/>
            <a:ext cx="4536947" cy="3816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15255" y="1845564"/>
            <a:ext cx="4363211" cy="37627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23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xfrm flipH="1">
            <a:off x="8609711" y="5715000"/>
            <a:ext cx="274408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04" y="147828"/>
            <a:ext cx="8593836" cy="1670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310" y="327786"/>
            <a:ext cx="76320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310" dirty="0"/>
              <a:t>Pulmonary</a:t>
            </a:r>
            <a:r>
              <a:rPr sz="6000" spc="-475" dirty="0"/>
              <a:t> </a:t>
            </a:r>
            <a:r>
              <a:rPr sz="6000" spc="-295" dirty="0"/>
              <a:t>Angiography</a:t>
            </a:r>
            <a:endParaRPr sz="6000"/>
          </a:p>
        </p:txBody>
      </p:sp>
      <p:sp>
        <p:nvSpPr>
          <p:cNvPr id="4" name="object 4"/>
          <p:cNvSpPr/>
          <p:nvPr/>
        </p:nvSpPr>
        <p:spPr>
          <a:xfrm>
            <a:off x="1763267" y="1905000"/>
            <a:ext cx="5658611" cy="4547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24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7843266" y="6464680"/>
            <a:ext cx="7664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3976" y="79247"/>
            <a:ext cx="5007864" cy="1833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7657" y="277495"/>
            <a:ext cx="395287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370" dirty="0"/>
              <a:t>Other</a:t>
            </a:r>
            <a:r>
              <a:rPr sz="6600" spc="-575" dirty="0"/>
              <a:t> </a:t>
            </a:r>
            <a:r>
              <a:rPr sz="6600" spc="-535" dirty="0"/>
              <a:t>Tests</a:t>
            </a:r>
            <a:endParaRPr sz="66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25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7843266" y="6464680"/>
            <a:ext cx="7664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2193163"/>
            <a:ext cx="8379460" cy="34400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70" smtClean="0">
                <a:latin typeface="Arial"/>
                <a:cs typeface="Arial"/>
              </a:rPr>
              <a:t>Echocardiography</a:t>
            </a:r>
            <a:r>
              <a:rPr lang="en-US" sz="3200" spc="-170" dirty="0" smtClean="0">
                <a:latin typeface="Arial"/>
                <a:cs typeface="Arial"/>
              </a:rPr>
              <a:t> </a:t>
            </a: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endParaRPr lang="en-US" sz="3200" spc="-17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r>
              <a:rPr lang="en-US" sz="3200" spc="-170" dirty="0" smtClean="0">
                <a:latin typeface="Arial"/>
                <a:cs typeface="Arial"/>
              </a:rPr>
              <a:t>    </a:t>
            </a:r>
            <a:r>
              <a:rPr lang="en-US" sz="3200" b="1" spc="-170" dirty="0" smtClean="0">
                <a:solidFill>
                  <a:srgbClr val="FF0000"/>
                </a:solidFill>
                <a:latin typeface="Arial"/>
                <a:cs typeface="Arial"/>
              </a:rPr>
              <a:t>Mc </a:t>
            </a:r>
            <a:r>
              <a:rPr lang="en-US" sz="3200" b="1" spc="-170" dirty="0" err="1" smtClean="0">
                <a:solidFill>
                  <a:srgbClr val="FF0000"/>
                </a:solidFill>
                <a:latin typeface="Arial"/>
                <a:cs typeface="Arial"/>
              </a:rPr>
              <a:t>conells</a:t>
            </a:r>
            <a:r>
              <a:rPr lang="en-US" sz="3200" b="1" spc="-170" dirty="0" smtClean="0">
                <a:solidFill>
                  <a:srgbClr val="FF0000"/>
                </a:solidFill>
                <a:latin typeface="Arial"/>
                <a:cs typeface="Arial"/>
              </a:rPr>
              <a:t> sign  </a:t>
            </a:r>
            <a:endParaRPr sz="3200" b="1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lang="en-US" sz="4650" dirty="0" smtClean="0">
                <a:latin typeface="Times New Roman"/>
                <a:cs typeface="Times New Roman"/>
              </a:rPr>
              <a:t>       Acute RV dysfunction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lang="en-US" sz="4650" dirty="0" smtClean="0">
                <a:latin typeface="Times New Roman"/>
                <a:cs typeface="Times New Roman"/>
              </a:rPr>
              <a:t> </a:t>
            </a: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204" dirty="0">
                <a:latin typeface="Arial"/>
                <a:cs typeface="Arial"/>
              </a:rPr>
              <a:t>Cardiac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troponin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8078"/>
            <a:ext cx="5649975" cy="830997"/>
          </a:xfrm>
        </p:spPr>
        <p:txBody>
          <a:bodyPr/>
          <a:lstStyle/>
          <a:p>
            <a:r>
              <a:rPr lang="en-US" dirty="0" smtClean="0"/>
              <a:t>Wells score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Cardiology\Desktop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8229600" cy="5105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7295" y="147828"/>
            <a:ext cx="5218176" cy="1670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45257" y="327786"/>
            <a:ext cx="42583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45" dirty="0"/>
              <a:t>Mana</a:t>
            </a:r>
            <a:r>
              <a:rPr sz="6000" spc="-105" dirty="0"/>
              <a:t>g</a:t>
            </a:r>
            <a:r>
              <a:rPr sz="6000" spc="-409" dirty="0"/>
              <a:t>em</a:t>
            </a:r>
            <a:r>
              <a:rPr sz="6000" spc="-320" dirty="0"/>
              <a:t>e</a:t>
            </a:r>
            <a:r>
              <a:rPr sz="6000" spc="-390" dirty="0"/>
              <a:t>n</a:t>
            </a:r>
            <a:r>
              <a:rPr sz="6000" spc="-300" dirty="0"/>
              <a:t>t</a:t>
            </a:r>
            <a:endParaRPr sz="60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26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7843266" y="6464680"/>
            <a:ext cx="7664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2006854"/>
            <a:ext cx="6802120" cy="2172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04" dirty="0">
                <a:latin typeface="Arial"/>
                <a:cs typeface="Arial"/>
              </a:rPr>
              <a:t>Emergency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management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90" dirty="0">
                <a:latin typeface="Arial"/>
                <a:cs typeface="Arial"/>
              </a:rPr>
              <a:t>Further </a:t>
            </a:r>
            <a:r>
              <a:rPr sz="3200" spc="-130" dirty="0">
                <a:latin typeface="Arial"/>
                <a:cs typeface="Arial"/>
              </a:rPr>
              <a:t>management: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Anticoagulation,  </a:t>
            </a:r>
            <a:r>
              <a:rPr sz="3200" spc="-145" dirty="0">
                <a:latin typeface="Arial"/>
                <a:cs typeface="Arial"/>
              </a:rPr>
              <a:t>Thrombolysis,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......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4916" y="147828"/>
            <a:ext cx="5202935" cy="1670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52877" y="327786"/>
            <a:ext cx="42430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325" dirty="0">
                <a:solidFill>
                  <a:srgbClr val="006FC0"/>
                </a:solidFill>
              </a:rPr>
              <a:t>Resuscitation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535940" y="1509941"/>
            <a:ext cx="7863205" cy="392874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425" dirty="0">
                <a:latin typeface="Arial"/>
                <a:cs typeface="Arial"/>
              </a:rPr>
              <a:t>ABC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29" dirty="0">
                <a:latin typeface="Arial"/>
                <a:cs typeface="Arial"/>
              </a:rPr>
              <a:t>Oxygen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spc="-260" dirty="0">
                <a:latin typeface="Arial"/>
                <a:cs typeface="Arial"/>
              </a:rPr>
              <a:t>100%</a:t>
            </a:r>
            <a:endParaRPr sz="3200">
              <a:latin typeface="Arial"/>
              <a:cs typeface="Arial"/>
            </a:endParaRPr>
          </a:p>
          <a:p>
            <a:pPr marL="355600" marR="63627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00" dirty="0">
                <a:latin typeface="Arial"/>
                <a:cs typeface="Arial"/>
              </a:rPr>
              <a:t>IV </a:t>
            </a:r>
            <a:r>
              <a:rPr sz="3200" spc="-245" dirty="0">
                <a:latin typeface="Arial"/>
                <a:cs typeface="Arial"/>
              </a:rPr>
              <a:t>access. </a:t>
            </a:r>
            <a:r>
              <a:rPr sz="3200" spc="-265" dirty="0">
                <a:latin typeface="Arial"/>
                <a:cs typeface="Arial"/>
              </a:rPr>
              <a:t>Send </a:t>
            </a:r>
            <a:r>
              <a:rPr sz="3200" spc="-145" dirty="0">
                <a:latin typeface="Arial"/>
                <a:cs typeface="Arial"/>
              </a:rPr>
              <a:t>baseline </a:t>
            </a:r>
            <a:r>
              <a:rPr sz="3200" spc="-114" dirty="0">
                <a:latin typeface="Arial"/>
                <a:cs typeface="Arial"/>
              </a:rPr>
              <a:t>bloods, </a:t>
            </a:r>
            <a:r>
              <a:rPr sz="3200" spc="-95" dirty="0">
                <a:latin typeface="Arial"/>
                <a:cs typeface="Arial"/>
              </a:rPr>
              <a:t>including  </a:t>
            </a:r>
            <a:r>
              <a:rPr sz="3200" spc="-45" dirty="0">
                <a:latin typeface="Arial"/>
                <a:cs typeface="Arial"/>
              </a:rPr>
              <a:t>clotting profile. </a:t>
            </a:r>
            <a:r>
              <a:rPr sz="3200" spc="-120" dirty="0">
                <a:latin typeface="Arial"/>
                <a:cs typeface="Arial"/>
              </a:rPr>
              <a:t>Perform</a:t>
            </a:r>
            <a:r>
              <a:rPr sz="3200" spc="-400" dirty="0">
                <a:latin typeface="Arial"/>
                <a:cs typeface="Arial"/>
              </a:rPr>
              <a:t> </a:t>
            </a:r>
            <a:r>
              <a:rPr sz="3200" spc="-570" dirty="0">
                <a:latin typeface="Arial"/>
                <a:cs typeface="Arial"/>
              </a:rPr>
              <a:t>ECG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70" dirty="0">
                <a:latin typeface="Arial"/>
                <a:cs typeface="Arial"/>
              </a:rPr>
              <a:t>Analgesia: </a:t>
            </a:r>
            <a:r>
              <a:rPr sz="3200" spc="-114" dirty="0">
                <a:latin typeface="Arial"/>
                <a:cs typeface="Arial"/>
              </a:rPr>
              <a:t>Pethidine, </a:t>
            </a:r>
            <a:r>
              <a:rPr sz="3200" spc="-55" dirty="0">
                <a:latin typeface="Arial"/>
                <a:cs typeface="Arial"/>
              </a:rPr>
              <a:t>Morphine </a:t>
            </a:r>
            <a:r>
              <a:rPr sz="3200" spc="-145" dirty="0">
                <a:latin typeface="Arial"/>
                <a:cs typeface="Arial"/>
              </a:rPr>
              <a:t>5-10 </a:t>
            </a:r>
            <a:r>
              <a:rPr sz="3200" spc="-190" dirty="0">
                <a:latin typeface="Arial"/>
                <a:cs typeface="Arial"/>
              </a:rPr>
              <a:t>mg</a:t>
            </a:r>
            <a:r>
              <a:rPr sz="3200" spc="-330" dirty="0">
                <a:latin typeface="Arial"/>
                <a:cs typeface="Arial"/>
              </a:rPr>
              <a:t> </a:t>
            </a:r>
            <a:r>
              <a:rPr sz="3200" spc="-200" dirty="0">
                <a:latin typeface="Arial"/>
                <a:cs typeface="Arial"/>
              </a:rPr>
              <a:t>IV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25" dirty="0">
                <a:latin typeface="Arial"/>
                <a:cs typeface="Arial"/>
              </a:rPr>
              <a:t>Management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140" dirty="0">
                <a:latin typeface="Arial"/>
                <a:cs typeface="Arial"/>
              </a:rPr>
              <a:t>cardiogenic </a:t>
            </a:r>
            <a:r>
              <a:rPr sz="3200" spc="-190" dirty="0">
                <a:latin typeface="Arial"/>
                <a:cs typeface="Arial"/>
              </a:rPr>
              <a:t>shock </a:t>
            </a:r>
            <a:r>
              <a:rPr sz="3200" spc="-80" dirty="0">
                <a:latin typeface="Arial"/>
                <a:cs typeface="Arial"/>
              </a:rPr>
              <a:t>(fluids</a:t>
            </a:r>
            <a:r>
              <a:rPr sz="3200" spc="-360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and  </a:t>
            </a:r>
            <a:r>
              <a:rPr sz="3200" spc="-85" dirty="0">
                <a:latin typeface="Arial"/>
                <a:cs typeface="Arial"/>
              </a:rPr>
              <a:t>inotropes-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Dobutamine)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5966" y="6477380"/>
            <a:ext cx="74104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20</a:t>
            </a:r>
            <a:r>
              <a:rPr sz="1200" spc="130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01</a:t>
            </a:r>
            <a:r>
              <a:rPr sz="1200" spc="130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83808" y="5327903"/>
            <a:ext cx="3060191" cy="1530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27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9555" y="217931"/>
            <a:ext cx="7149083" cy="1504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9892" y="378078"/>
            <a:ext cx="62877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0" dirty="0">
                <a:solidFill>
                  <a:srgbClr val="006FC0"/>
                </a:solidFill>
              </a:rPr>
              <a:t>Thrombolytic</a:t>
            </a:r>
            <a:r>
              <a:rPr spc="-475" dirty="0">
                <a:solidFill>
                  <a:srgbClr val="006FC0"/>
                </a:solidFill>
              </a:rPr>
              <a:t> </a:t>
            </a:r>
            <a:r>
              <a:rPr spc="-380" dirty="0">
                <a:solidFill>
                  <a:srgbClr val="006FC0"/>
                </a:solidFill>
              </a:rPr>
              <a:t>Therapy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07261"/>
            <a:ext cx="8007984" cy="4319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35" dirty="0">
                <a:latin typeface="Arial"/>
                <a:cs typeface="Arial"/>
              </a:rPr>
              <a:t>Streptokinase, </a:t>
            </a:r>
            <a:r>
              <a:rPr sz="3200" spc="-150" dirty="0">
                <a:latin typeface="Arial"/>
                <a:cs typeface="Arial"/>
              </a:rPr>
              <a:t>Urokinase,</a:t>
            </a:r>
            <a:r>
              <a:rPr sz="3200" spc="-21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Alteplase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3200" spc="-145" dirty="0">
                <a:latin typeface="Arial"/>
                <a:cs typeface="Arial"/>
              </a:rPr>
              <a:t>,Recombinant </a:t>
            </a:r>
            <a:r>
              <a:rPr sz="3200" spc="-135" dirty="0">
                <a:latin typeface="Arial"/>
                <a:cs typeface="Arial"/>
              </a:rPr>
              <a:t>tissue </a:t>
            </a:r>
            <a:r>
              <a:rPr sz="3200" spc="-145" dirty="0">
                <a:latin typeface="Arial"/>
                <a:cs typeface="Arial"/>
              </a:rPr>
              <a:t>plasminogen</a:t>
            </a:r>
            <a:r>
              <a:rPr sz="3200" spc="-200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activator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135" dirty="0">
                <a:latin typeface="Arial"/>
                <a:cs typeface="Arial"/>
              </a:rPr>
              <a:t>Streptokinase </a:t>
            </a:r>
            <a:r>
              <a:rPr sz="3200" spc="-155" dirty="0">
                <a:latin typeface="Arial"/>
                <a:cs typeface="Arial"/>
              </a:rPr>
              <a:t>250,000 </a:t>
            </a:r>
            <a:r>
              <a:rPr sz="3200" spc="-254" dirty="0">
                <a:latin typeface="Arial"/>
                <a:cs typeface="Arial"/>
              </a:rPr>
              <a:t>U </a:t>
            </a:r>
            <a:r>
              <a:rPr sz="3200" spc="-110" dirty="0">
                <a:latin typeface="Arial"/>
                <a:cs typeface="Arial"/>
              </a:rPr>
              <a:t>over </a:t>
            </a:r>
            <a:r>
              <a:rPr sz="3200" spc="-160" dirty="0">
                <a:latin typeface="Arial"/>
                <a:cs typeface="Arial"/>
              </a:rPr>
              <a:t>30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mins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25" dirty="0">
                <a:latin typeface="Arial"/>
                <a:cs typeface="Arial"/>
              </a:rPr>
              <a:t>Aim </a:t>
            </a:r>
            <a:r>
              <a:rPr sz="3200" spc="5" dirty="0">
                <a:latin typeface="Arial"/>
                <a:cs typeface="Arial"/>
              </a:rPr>
              <a:t>to: </a:t>
            </a:r>
            <a:r>
              <a:rPr sz="3200" spc="-195" dirty="0">
                <a:latin typeface="Arial"/>
                <a:cs typeface="Arial"/>
              </a:rPr>
              <a:t>Relieve </a:t>
            </a:r>
            <a:r>
              <a:rPr sz="3200" spc="-95" dirty="0">
                <a:latin typeface="Arial"/>
                <a:cs typeface="Arial"/>
              </a:rPr>
              <a:t>pulmonary </a:t>
            </a:r>
            <a:r>
              <a:rPr sz="3200" spc="-135" dirty="0">
                <a:latin typeface="Arial"/>
                <a:cs typeface="Arial"/>
              </a:rPr>
              <a:t>vasculature  </a:t>
            </a:r>
            <a:r>
              <a:rPr sz="3200" spc="-65" dirty="0">
                <a:latin typeface="Arial"/>
                <a:cs typeface="Arial"/>
              </a:rPr>
              <a:t>obstruction, </a:t>
            </a:r>
            <a:r>
              <a:rPr sz="3200" spc="-110" dirty="0">
                <a:latin typeface="Arial"/>
                <a:cs typeface="Arial"/>
              </a:rPr>
              <a:t>Improve </a:t>
            </a:r>
            <a:r>
              <a:rPr sz="3200" spc="-30" dirty="0">
                <a:latin typeface="Arial"/>
                <a:cs typeface="Arial"/>
              </a:rPr>
              <a:t>right </a:t>
            </a:r>
            <a:r>
              <a:rPr sz="3200" spc="-70" dirty="0">
                <a:latin typeface="Arial"/>
                <a:cs typeface="Arial"/>
              </a:rPr>
              <a:t>ventricular</a:t>
            </a:r>
            <a:r>
              <a:rPr sz="3200" spc="-409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efficacy,  </a:t>
            </a:r>
            <a:r>
              <a:rPr sz="3200" spc="-130" dirty="0">
                <a:latin typeface="Arial"/>
                <a:cs typeface="Arial"/>
              </a:rPr>
              <a:t>Correct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135" dirty="0">
                <a:latin typeface="Arial"/>
                <a:cs typeface="Arial"/>
              </a:rPr>
              <a:t>hemodynamic</a:t>
            </a:r>
            <a:r>
              <a:rPr sz="3200" spc="-315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instability.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7463" y="6431076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28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1163" y="217931"/>
            <a:ext cx="7325868" cy="1504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1500" y="378078"/>
            <a:ext cx="64655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70" dirty="0">
                <a:solidFill>
                  <a:srgbClr val="006FC0"/>
                </a:solidFill>
              </a:rPr>
              <a:t>Anticoagulant</a:t>
            </a:r>
            <a:r>
              <a:rPr spc="-455" dirty="0">
                <a:solidFill>
                  <a:srgbClr val="006FC0"/>
                </a:solidFill>
              </a:rPr>
              <a:t> </a:t>
            </a:r>
            <a:r>
              <a:rPr spc="-380" dirty="0">
                <a:solidFill>
                  <a:srgbClr val="006FC0"/>
                </a:solidFill>
              </a:rPr>
              <a:t>Therapy</a:t>
            </a:r>
          </a:p>
        </p:txBody>
      </p:sp>
      <p:sp>
        <p:nvSpPr>
          <p:cNvPr id="4" name="object 4"/>
          <p:cNvSpPr/>
          <p:nvPr/>
        </p:nvSpPr>
        <p:spPr>
          <a:xfrm>
            <a:off x="266700" y="1556003"/>
            <a:ext cx="2107692" cy="1008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19" y="2173223"/>
            <a:ext cx="1559052" cy="79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1603071"/>
            <a:ext cx="6040755" cy="429387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3600" b="1" u="heavy" spc="-2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Heparin</a:t>
            </a:r>
            <a:endParaRPr sz="3600">
              <a:latin typeface="Trebuchet MS"/>
              <a:cs typeface="Trebuchet MS"/>
            </a:endParaRPr>
          </a:p>
          <a:p>
            <a:pPr marL="12700" marR="5080">
              <a:lnSpc>
                <a:spcPct val="110100"/>
              </a:lnSpc>
              <a:spcBef>
                <a:spcPts val="2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55" dirty="0">
                <a:latin typeface="Arial"/>
                <a:cs typeface="Arial"/>
              </a:rPr>
              <a:t>5000-10000 </a:t>
            </a:r>
            <a:r>
              <a:rPr sz="3200" spc="-100" dirty="0">
                <a:latin typeface="Arial"/>
                <a:cs typeface="Arial"/>
              </a:rPr>
              <a:t>Units </a:t>
            </a:r>
            <a:r>
              <a:rPr sz="3200" spc="-200" dirty="0">
                <a:latin typeface="Arial"/>
                <a:cs typeface="Arial"/>
              </a:rPr>
              <a:t>IV </a:t>
            </a:r>
            <a:r>
              <a:rPr sz="3200" spc="-175" dirty="0">
                <a:latin typeface="Arial"/>
                <a:cs typeface="Arial"/>
              </a:rPr>
              <a:t>Loading </a:t>
            </a:r>
            <a:r>
              <a:rPr sz="3200" spc="-245" dirty="0">
                <a:latin typeface="Arial"/>
                <a:cs typeface="Arial"/>
              </a:rPr>
              <a:t>Dose  </a:t>
            </a:r>
            <a:r>
              <a:rPr sz="3200" spc="-200" dirty="0">
                <a:latin typeface="Arial"/>
                <a:cs typeface="Arial"/>
              </a:rPr>
              <a:t>Then </a:t>
            </a:r>
            <a:r>
              <a:rPr sz="3200" spc="-160" dirty="0">
                <a:latin typeface="Arial"/>
                <a:cs typeface="Arial"/>
              </a:rPr>
              <a:t>1000 </a:t>
            </a:r>
            <a:r>
              <a:rPr sz="3200" spc="-30" dirty="0">
                <a:latin typeface="Arial"/>
                <a:cs typeface="Arial"/>
              </a:rPr>
              <a:t>Units/hr </a:t>
            </a:r>
            <a:r>
              <a:rPr sz="3200" spc="-200" dirty="0">
                <a:latin typeface="Arial"/>
                <a:cs typeface="Arial"/>
              </a:rPr>
              <a:t>IV </a:t>
            </a:r>
            <a:r>
              <a:rPr sz="3200" spc="-85" dirty="0">
                <a:latin typeface="Arial"/>
                <a:cs typeface="Arial"/>
              </a:rPr>
              <a:t>infusion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drip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4350">
              <a:latin typeface="Times New Roman"/>
              <a:cs typeface="Times New Roman"/>
            </a:endParaRPr>
          </a:p>
          <a:p>
            <a:pPr marL="355600" marR="146050" indent="-342900">
              <a:lnSpc>
                <a:spcPts val="346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85" dirty="0">
                <a:latin typeface="Arial"/>
                <a:cs typeface="Arial"/>
              </a:rPr>
              <a:t>Duration: </a:t>
            </a:r>
            <a:r>
              <a:rPr sz="3200" spc="-145" dirty="0">
                <a:latin typeface="Arial"/>
                <a:cs typeface="Arial"/>
              </a:rPr>
              <a:t>7-10 </a:t>
            </a:r>
            <a:r>
              <a:rPr sz="3200" spc="-235" dirty="0">
                <a:latin typeface="Arial"/>
                <a:cs typeface="Arial"/>
              </a:rPr>
              <a:t>days </a:t>
            </a:r>
            <a:r>
              <a:rPr sz="3200" spc="-475" dirty="0">
                <a:latin typeface="Arial"/>
                <a:cs typeface="Arial"/>
              </a:rPr>
              <a:t>OR </a:t>
            </a:r>
            <a:r>
              <a:rPr sz="3200" spc="60" dirty="0">
                <a:latin typeface="Arial"/>
                <a:cs typeface="Arial"/>
              </a:rPr>
              <a:t>till </a:t>
            </a:r>
            <a:r>
              <a:rPr sz="3200" spc="-100" dirty="0">
                <a:latin typeface="Arial"/>
                <a:cs typeface="Arial"/>
              </a:rPr>
              <a:t>clinical  </a:t>
            </a:r>
            <a:r>
              <a:rPr sz="3200" spc="-80" dirty="0">
                <a:latin typeface="Arial"/>
                <a:cs typeface="Arial"/>
              </a:rPr>
              <a:t>improvement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20" dirty="0">
                <a:latin typeface="Arial"/>
                <a:cs typeface="Arial"/>
              </a:rPr>
              <a:t>Follow </a:t>
            </a:r>
            <a:r>
              <a:rPr sz="3200" spc="-105" dirty="0">
                <a:latin typeface="Arial"/>
                <a:cs typeface="Arial"/>
              </a:rPr>
              <a:t>up </a:t>
            </a:r>
            <a:r>
              <a:rPr sz="3200" spc="-130" dirty="0">
                <a:latin typeface="Arial"/>
                <a:cs typeface="Arial"/>
              </a:rPr>
              <a:t>by </a:t>
            </a:r>
            <a:r>
              <a:rPr sz="3200" spc="-415" dirty="0">
                <a:latin typeface="Arial"/>
                <a:cs typeface="Arial"/>
              </a:rPr>
              <a:t>PTT</a:t>
            </a:r>
            <a:r>
              <a:rPr sz="3200" spc="-305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(1.5-2.5)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55966" y="6477380"/>
            <a:ext cx="74104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20</a:t>
            </a:r>
            <a:r>
              <a:rPr sz="1200" spc="130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01</a:t>
            </a:r>
            <a:r>
              <a:rPr sz="1200" spc="130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7463" y="6431076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29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52359" y="3717034"/>
            <a:ext cx="1583436" cy="30891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0367" y="284988"/>
            <a:ext cx="6344411" cy="1341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84985" y="428371"/>
            <a:ext cx="55740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50" dirty="0"/>
              <a:t>Pulmonary</a:t>
            </a:r>
            <a:r>
              <a:rPr sz="4800" spc="-415" dirty="0"/>
              <a:t> </a:t>
            </a:r>
            <a:r>
              <a:rPr sz="4800" spc="-295" dirty="0"/>
              <a:t>circulation</a:t>
            </a:r>
            <a:endParaRPr sz="4800"/>
          </a:p>
        </p:txBody>
      </p:sp>
      <p:sp>
        <p:nvSpPr>
          <p:cNvPr id="5" name="object 5"/>
          <p:cNvSpPr txBox="1"/>
          <p:nvPr/>
        </p:nvSpPr>
        <p:spPr>
          <a:xfrm>
            <a:off x="537463" y="6431076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4276" y="1557527"/>
            <a:ext cx="7920228" cy="4680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959" y="217931"/>
            <a:ext cx="7482840" cy="1504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66431" y="688848"/>
            <a:ext cx="1028700" cy="704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65364" y="688848"/>
            <a:ext cx="489203" cy="704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24800" y="688848"/>
            <a:ext cx="592835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2322" y="378078"/>
            <a:ext cx="74441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70" dirty="0">
                <a:solidFill>
                  <a:srgbClr val="006FC0"/>
                </a:solidFill>
              </a:rPr>
              <a:t>Anticoagulant </a:t>
            </a:r>
            <a:r>
              <a:rPr spc="-380" dirty="0">
                <a:solidFill>
                  <a:srgbClr val="006FC0"/>
                </a:solidFill>
              </a:rPr>
              <a:t>Therapy</a:t>
            </a:r>
            <a:r>
              <a:rPr spc="-575" dirty="0">
                <a:solidFill>
                  <a:srgbClr val="006FC0"/>
                </a:solidFill>
              </a:rPr>
              <a:t> </a:t>
            </a:r>
            <a:r>
              <a:rPr sz="2400" spc="-170" dirty="0">
                <a:solidFill>
                  <a:srgbClr val="006FC0"/>
                </a:solidFill>
              </a:rPr>
              <a:t>Cont’d</a:t>
            </a:r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284988" y="1706879"/>
            <a:ext cx="720852" cy="9448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" y="1684020"/>
            <a:ext cx="2267712" cy="10088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3919" y="2301239"/>
            <a:ext cx="1719072" cy="792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674165"/>
            <a:ext cx="7898130" cy="4203700"/>
          </a:xfrm>
          <a:prstGeom prst="rect">
            <a:avLst/>
          </a:prstGeom>
        </p:spPr>
        <p:txBody>
          <a:bodyPr vert="horz" wrap="square" lIns="0" tIns="1263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95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u="heavy" spc="-1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Warfarin</a:t>
            </a:r>
            <a:endParaRPr sz="36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79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30" dirty="0">
                <a:latin typeface="Arial"/>
                <a:cs typeface="Arial"/>
              </a:rPr>
              <a:t>2.5-7.5 </a:t>
            </a:r>
            <a:r>
              <a:rPr sz="3200" spc="-85" dirty="0">
                <a:latin typeface="Arial"/>
                <a:cs typeface="Arial"/>
              </a:rPr>
              <a:t>mg/day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Orally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25" dirty="0">
                <a:latin typeface="Arial"/>
                <a:cs typeface="Arial"/>
              </a:rPr>
              <a:t>Started </a:t>
            </a:r>
            <a:r>
              <a:rPr sz="3200" spc="20" dirty="0">
                <a:latin typeface="Arial"/>
                <a:cs typeface="Arial"/>
              </a:rPr>
              <a:t>with </a:t>
            </a:r>
            <a:r>
              <a:rPr sz="3200" spc="-130" dirty="0">
                <a:latin typeface="Arial"/>
                <a:cs typeface="Arial"/>
              </a:rPr>
              <a:t>Heparin </a:t>
            </a:r>
            <a:r>
              <a:rPr sz="3200" spc="-135" dirty="0">
                <a:latin typeface="Arial"/>
                <a:cs typeface="Arial"/>
              </a:rPr>
              <a:t>(5-7 </a:t>
            </a:r>
            <a:r>
              <a:rPr sz="3200" spc="-235" dirty="0">
                <a:latin typeface="Arial"/>
                <a:cs typeface="Arial"/>
              </a:rPr>
              <a:t>days </a:t>
            </a:r>
            <a:r>
              <a:rPr sz="3200" spc="15" dirty="0">
                <a:latin typeface="Arial"/>
                <a:cs typeface="Arial"/>
              </a:rPr>
              <a:t>to </a:t>
            </a:r>
            <a:r>
              <a:rPr sz="3200" spc="-55" dirty="0">
                <a:latin typeface="Arial"/>
                <a:cs typeface="Arial"/>
              </a:rPr>
              <a:t>start</a:t>
            </a:r>
            <a:r>
              <a:rPr sz="3200" spc="-505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acting)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85" dirty="0">
                <a:latin typeface="Arial"/>
                <a:cs typeface="Arial"/>
              </a:rPr>
              <a:t>Duration: </a:t>
            </a:r>
            <a:r>
              <a:rPr sz="3200" spc="-135" dirty="0">
                <a:latin typeface="Arial"/>
                <a:cs typeface="Arial"/>
              </a:rPr>
              <a:t>3-6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months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Monitor </a:t>
            </a:r>
            <a:r>
              <a:rPr sz="3200" spc="-300" dirty="0">
                <a:latin typeface="Arial"/>
                <a:cs typeface="Arial"/>
              </a:rPr>
              <a:t>INR</a:t>
            </a:r>
            <a:r>
              <a:rPr sz="3200" spc="-315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(2-3)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70409" y="4221479"/>
            <a:ext cx="2962081" cy="21534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7463" y="6445541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xfrm>
            <a:off x="7843266" y="6464680"/>
            <a:ext cx="7664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39978"/>
            <a:ext cx="63646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35" dirty="0">
                <a:solidFill>
                  <a:srgbClr val="006FC0"/>
                </a:solidFill>
                <a:latin typeface="Arial"/>
                <a:cs typeface="Arial"/>
              </a:rPr>
              <a:t>Recurrent </a:t>
            </a:r>
            <a:r>
              <a:rPr sz="3200" spc="-365" dirty="0">
                <a:solidFill>
                  <a:srgbClr val="006FC0"/>
                </a:solidFill>
                <a:latin typeface="Arial"/>
                <a:cs typeface="Arial"/>
              </a:rPr>
              <a:t>DVT </a:t>
            </a:r>
            <a:r>
              <a:rPr sz="3200" spc="50" dirty="0">
                <a:solidFill>
                  <a:srgbClr val="006FC0"/>
                </a:solidFill>
                <a:latin typeface="Arial"/>
                <a:cs typeface="Arial"/>
              </a:rPr>
              <a:t>&amp; </a:t>
            </a:r>
            <a:r>
              <a:rPr sz="3200" spc="-365" dirty="0">
                <a:solidFill>
                  <a:srgbClr val="006FC0"/>
                </a:solidFill>
                <a:latin typeface="Arial"/>
                <a:cs typeface="Arial"/>
              </a:rPr>
              <a:t>PE: </a:t>
            </a:r>
            <a:r>
              <a:rPr sz="3200" spc="-250" dirty="0">
                <a:solidFill>
                  <a:srgbClr val="006FC0"/>
                </a:solidFill>
                <a:latin typeface="Arial"/>
                <a:cs typeface="Arial"/>
              </a:rPr>
              <a:t>Vena cava</a:t>
            </a:r>
            <a:r>
              <a:rPr sz="32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spc="20" dirty="0">
                <a:solidFill>
                  <a:srgbClr val="006FC0"/>
                </a:solidFill>
                <a:latin typeface="Arial"/>
                <a:cs typeface="Arial"/>
              </a:rPr>
              <a:t>filter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5027" y="1196339"/>
            <a:ext cx="3606800" cy="542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03291" y="1700783"/>
            <a:ext cx="2880360" cy="4509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5508" y="6458241"/>
            <a:ext cx="8572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7463" y="6445541"/>
            <a:ext cx="11112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xfrm>
            <a:off x="7924800" y="6553200"/>
            <a:ext cx="68491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0655" y="217931"/>
            <a:ext cx="4788408" cy="1504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1373" y="378078"/>
            <a:ext cx="39287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10" dirty="0">
                <a:solidFill>
                  <a:srgbClr val="006FC0"/>
                </a:solidFill>
              </a:rPr>
              <a:t>Embolectomy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09941"/>
            <a:ext cx="4859020" cy="236791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90" dirty="0">
                <a:latin typeface="Arial"/>
                <a:cs typeface="Arial"/>
              </a:rPr>
              <a:t>Surgical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Embolectomy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25" dirty="0">
                <a:latin typeface="Arial"/>
                <a:cs typeface="Arial"/>
              </a:rPr>
              <a:t>Catheter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Embolectomy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175" dirty="0">
                <a:latin typeface="Arial"/>
                <a:cs typeface="Arial"/>
              </a:rPr>
              <a:t>Massive </a:t>
            </a:r>
            <a:r>
              <a:rPr sz="3200" spc="-70" dirty="0">
                <a:latin typeface="Arial"/>
                <a:cs typeface="Arial"/>
              </a:rPr>
              <a:t>life-threatening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525" dirty="0">
                <a:latin typeface="Arial"/>
                <a:cs typeface="Arial"/>
              </a:rPr>
              <a:t>PE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07735" y="2276855"/>
            <a:ext cx="3506723" cy="3648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32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xfrm>
            <a:off x="7843266" y="6464680"/>
            <a:ext cx="7664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7152" y="79247"/>
            <a:ext cx="5999988" cy="1833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0833" y="277495"/>
            <a:ext cx="494538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345" dirty="0"/>
              <a:t>Complications</a:t>
            </a:r>
            <a:endParaRPr sz="6600"/>
          </a:p>
        </p:txBody>
      </p:sp>
      <p:sp>
        <p:nvSpPr>
          <p:cNvPr id="4" name="object 4"/>
          <p:cNvSpPr txBox="1"/>
          <p:nvPr/>
        </p:nvSpPr>
        <p:spPr>
          <a:xfrm>
            <a:off x="535940" y="2096236"/>
            <a:ext cx="5793105" cy="298350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tabLst>
                <a:tab pos="354965" algn="l"/>
                <a:tab pos="355600" algn="l"/>
              </a:tabLst>
            </a:pP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65" dirty="0">
                <a:latin typeface="Arial"/>
                <a:cs typeface="Arial"/>
              </a:rPr>
              <a:t>Chronic </a:t>
            </a:r>
            <a:r>
              <a:rPr sz="3200" spc="-95" dirty="0">
                <a:latin typeface="Arial"/>
                <a:cs typeface="Arial"/>
              </a:rPr>
              <a:t>pulmonary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hypertension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45" dirty="0">
                <a:latin typeface="Arial"/>
                <a:cs typeface="Arial"/>
              </a:rPr>
              <a:t>Respiratory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failure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85" dirty="0">
                <a:latin typeface="Arial"/>
                <a:cs typeface="Arial"/>
              </a:rPr>
              <a:t>Congestive </a:t>
            </a:r>
            <a:r>
              <a:rPr sz="3200" spc="-65" dirty="0">
                <a:latin typeface="Arial"/>
                <a:cs typeface="Arial"/>
              </a:rPr>
              <a:t>heart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failure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80" dirty="0">
                <a:latin typeface="Arial"/>
                <a:cs typeface="Arial"/>
              </a:rPr>
              <a:t>Recurrence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33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xfrm>
            <a:off x="7843266" y="6464680"/>
            <a:ext cx="7664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6460" y="79247"/>
            <a:ext cx="4882895" cy="1833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0142" y="277495"/>
            <a:ext cx="382968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400" dirty="0"/>
              <a:t>Prevention</a:t>
            </a:r>
            <a:endParaRPr sz="6600"/>
          </a:p>
        </p:txBody>
      </p:sp>
      <p:sp>
        <p:nvSpPr>
          <p:cNvPr id="4" name="object 4"/>
          <p:cNvSpPr txBox="1"/>
          <p:nvPr/>
        </p:nvSpPr>
        <p:spPr>
          <a:xfrm>
            <a:off x="535940" y="1646936"/>
            <a:ext cx="7137400" cy="4318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80" dirty="0">
                <a:latin typeface="Trebuchet MS"/>
                <a:cs typeface="Trebuchet MS"/>
              </a:rPr>
              <a:t>Prophylaxis </a:t>
            </a:r>
            <a:r>
              <a:rPr sz="3200" b="1" spc="-135" dirty="0">
                <a:latin typeface="Trebuchet MS"/>
                <a:cs typeface="Trebuchet MS"/>
              </a:rPr>
              <a:t>is </a:t>
            </a:r>
            <a:r>
              <a:rPr sz="3200" b="1" spc="-190" dirty="0">
                <a:latin typeface="Trebuchet MS"/>
                <a:cs typeface="Trebuchet MS"/>
              </a:rPr>
              <a:t>the </a:t>
            </a:r>
            <a:r>
              <a:rPr sz="3200" b="1" spc="-150" dirty="0">
                <a:latin typeface="Trebuchet MS"/>
                <a:cs typeface="Trebuchet MS"/>
              </a:rPr>
              <a:t>single </a:t>
            </a:r>
            <a:r>
              <a:rPr sz="3200" b="1" spc="-135" dirty="0">
                <a:latin typeface="Trebuchet MS"/>
                <a:cs typeface="Trebuchet MS"/>
              </a:rPr>
              <a:t>most</a:t>
            </a:r>
            <a:r>
              <a:rPr sz="3200" b="1" spc="-650" dirty="0">
                <a:latin typeface="Trebuchet MS"/>
                <a:cs typeface="Trebuchet MS"/>
              </a:rPr>
              <a:t> </a:t>
            </a:r>
            <a:r>
              <a:rPr sz="3200" b="1" spc="-160" dirty="0">
                <a:latin typeface="Trebuchet MS"/>
                <a:cs typeface="Trebuchet MS"/>
              </a:rPr>
              <a:t>important  </a:t>
            </a:r>
            <a:r>
              <a:rPr sz="3200" b="1" spc="-185" dirty="0">
                <a:latin typeface="Trebuchet MS"/>
                <a:cs typeface="Trebuchet MS"/>
              </a:rPr>
              <a:t>measure for </a:t>
            </a:r>
            <a:r>
              <a:rPr sz="3200" b="1" spc="-170" dirty="0">
                <a:latin typeface="Trebuchet MS"/>
                <a:cs typeface="Trebuchet MS"/>
              </a:rPr>
              <a:t>ensuring </a:t>
            </a:r>
            <a:r>
              <a:rPr sz="3200" b="1" spc="-175" dirty="0">
                <a:latin typeface="Trebuchet MS"/>
                <a:cs typeface="Trebuchet MS"/>
              </a:rPr>
              <a:t>patient </a:t>
            </a:r>
            <a:r>
              <a:rPr sz="3200" b="1" spc="-180" dirty="0">
                <a:latin typeface="Trebuchet MS"/>
                <a:cs typeface="Trebuchet MS"/>
              </a:rPr>
              <a:t>safety </a:t>
            </a:r>
            <a:r>
              <a:rPr sz="3200" b="1" spc="-170" dirty="0">
                <a:latin typeface="Trebuchet MS"/>
                <a:cs typeface="Trebuchet MS"/>
              </a:rPr>
              <a:t>in  </a:t>
            </a:r>
            <a:r>
              <a:rPr sz="3200" b="1" spc="-180" dirty="0">
                <a:latin typeface="Trebuchet MS"/>
                <a:cs typeface="Trebuchet MS"/>
              </a:rPr>
              <a:t>hospitalized</a:t>
            </a:r>
            <a:r>
              <a:rPr sz="3200" b="1" spc="-295" dirty="0">
                <a:latin typeface="Trebuchet MS"/>
                <a:cs typeface="Trebuchet MS"/>
              </a:rPr>
              <a:t> </a:t>
            </a:r>
            <a:r>
              <a:rPr sz="3200" b="1" spc="-165" dirty="0">
                <a:latin typeface="Trebuchet MS"/>
                <a:cs typeface="Trebuchet MS"/>
              </a:rPr>
              <a:t>patients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161480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195" dirty="0">
                <a:latin typeface="Arial"/>
                <a:cs typeface="Arial"/>
              </a:rPr>
              <a:t>Compressive </a:t>
            </a:r>
            <a:r>
              <a:rPr sz="3200" spc="-155" dirty="0">
                <a:latin typeface="Arial"/>
                <a:cs typeface="Arial"/>
              </a:rPr>
              <a:t>stockings, </a:t>
            </a:r>
            <a:r>
              <a:rPr sz="3200" spc="-105" dirty="0">
                <a:latin typeface="Arial"/>
                <a:cs typeface="Arial"/>
              </a:rPr>
              <a:t>Aspirin,  </a:t>
            </a:r>
            <a:r>
              <a:rPr sz="3200" spc="-95" dirty="0">
                <a:latin typeface="Arial"/>
                <a:cs typeface="Arial"/>
              </a:rPr>
              <a:t>Anticoagulation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25" dirty="0">
                <a:latin typeface="Arial"/>
                <a:cs typeface="Arial"/>
              </a:rPr>
              <a:t>Management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105" dirty="0">
                <a:latin typeface="Arial"/>
                <a:cs typeface="Arial"/>
              </a:rPr>
              <a:t>risk</a:t>
            </a:r>
            <a:r>
              <a:rPr sz="3200" spc="-395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factors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20" dirty="0">
                <a:latin typeface="Arial"/>
                <a:cs typeface="Arial"/>
              </a:rPr>
              <a:t>Follow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up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88252" y="3645408"/>
            <a:ext cx="1944624" cy="1943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34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xfrm>
            <a:off x="7843266" y="6464680"/>
            <a:ext cx="7664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78078"/>
            <a:ext cx="8153400" cy="764922"/>
          </a:xfrm>
        </p:spPr>
        <p:txBody>
          <a:bodyPr/>
          <a:lstStyle/>
          <a:p>
            <a:r>
              <a:rPr lang="en-US" dirty="0" smtClean="0"/>
              <a:t>Sequential Compression Device</a:t>
            </a:r>
            <a:r>
              <a:rPr lang="en-US" b="0" dirty="0" smtClean="0"/>
              <a:t> (</a:t>
            </a:r>
            <a:r>
              <a:rPr lang="en-US" dirty="0" smtClean="0"/>
              <a:t>SCD</a:t>
            </a:r>
            <a:r>
              <a:rPr lang="en-US" b="0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Cardiology\Desktop\phlebo-press-scd-on-pati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8534400" cy="4462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163" y="6458241"/>
            <a:ext cx="8046720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0"/>
              </a:lnSpc>
              <a:tabLst>
                <a:tab pos="7305675" algn="l"/>
              </a:tabLst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35	</a:t>
            </a:r>
            <a:r>
              <a:rPr sz="1800" spc="-89" baseline="2314" dirty="0">
                <a:solidFill>
                  <a:srgbClr val="888888"/>
                </a:solidFill>
                <a:latin typeface="Arial"/>
                <a:cs typeface="Arial"/>
              </a:rPr>
              <a:t>20</a:t>
            </a:r>
            <a:r>
              <a:rPr sz="1800" spc="195" baseline="2314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800" spc="-89" baseline="2314" dirty="0">
                <a:solidFill>
                  <a:srgbClr val="888888"/>
                </a:solidFill>
                <a:latin typeface="Arial"/>
                <a:cs typeface="Arial"/>
              </a:rPr>
              <a:t>01</a:t>
            </a:r>
            <a:r>
              <a:rPr sz="1800" spc="195" baseline="2314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800" spc="-89" baseline="2314" dirty="0">
                <a:solidFill>
                  <a:srgbClr val="888888"/>
                </a:solidFill>
                <a:latin typeface="Arial"/>
                <a:cs typeface="Arial"/>
              </a:rPr>
              <a:t>2016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5300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300470"/>
            <a:ext cx="9108946" cy="1557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163" y="6458241"/>
            <a:ext cx="8046720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0"/>
              </a:lnSpc>
              <a:tabLst>
                <a:tab pos="7305675" algn="l"/>
              </a:tabLst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36	</a:t>
            </a:r>
            <a:r>
              <a:rPr sz="1800" spc="-89" baseline="2314" dirty="0">
                <a:solidFill>
                  <a:srgbClr val="888888"/>
                </a:solidFill>
                <a:latin typeface="Arial"/>
                <a:cs typeface="Arial"/>
              </a:rPr>
              <a:t>20</a:t>
            </a:r>
            <a:r>
              <a:rPr sz="1800" spc="195" baseline="2314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800" spc="-89" baseline="2314" dirty="0">
                <a:solidFill>
                  <a:srgbClr val="888888"/>
                </a:solidFill>
                <a:latin typeface="Arial"/>
                <a:cs typeface="Arial"/>
              </a:rPr>
              <a:t>01</a:t>
            </a:r>
            <a:r>
              <a:rPr sz="1800" spc="195" baseline="2314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800" spc="-89" baseline="2314" dirty="0">
                <a:solidFill>
                  <a:srgbClr val="888888"/>
                </a:solidFill>
                <a:latin typeface="Arial"/>
                <a:cs typeface="Arial"/>
              </a:rPr>
              <a:t>2016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8" cy="3860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09515"/>
            <a:ext cx="9143998" cy="2087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7463" y="6431076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37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36420" y="1629155"/>
            <a:ext cx="5399532" cy="3250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0139" y="217931"/>
            <a:ext cx="6949440" cy="1504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0477" y="378078"/>
            <a:ext cx="60820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0" dirty="0"/>
              <a:t>Pulmonary</a:t>
            </a:r>
            <a:r>
              <a:rPr spc="-465" dirty="0"/>
              <a:t> </a:t>
            </a:r>
            <a:r>
              <a:rPr spc="-260" dirty="0"/>
              <a:t>Embolism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09941"/>
            <a:ext cx="8009890" cy="334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68680">
              <a:lnSpc>
                <a:spcPct val="1201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65" dirty="0">
                <a:latin typeface="Arial"/>
                <a:cs typeface="Arial"/>
              </a:rPr>
              <a:t>Occlusion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spc="-245" dirty="0">
                <a:latin typeface="Arial"/>
                <a:cs typeface="Arial"/>
              </a:rPr>
              <a:t>a </a:t>
            </a:r>
            <a:r>
              <a:rPr sz="3200" spc="-95" dirty="0">
                <a:latin typeface="Arial"/>
                <a:cs typeface="Arial"/>
              </a:rPr>
              <a:t>pulmonary </a:t>
            </a:r>
            <a:r>
              <a:rPr sz="3200" spc="-100" dirty="0">
                <a:latin typeface="Arial"/>
                <a:cs typeface="Arial"/>
              </a:rPr>
              <a:t>artery(ies) </a:t>
            </a:r>
            <a:r>
              <a:rPr sz="3200" spc="-125" dirty="0">
                <a:latin typeface="Arial"/>
                <a:cs typeface="Arial"/>
              </a:rPr>
              <a:t>by</a:t>
            </a:r>
            <a:r>
              <a:rPr sz="3200" spc="-365" dirty="0">
                <a:latin typeface="Arial"/>
                <a:cs typeface="Arial"/>
              </a:rPr>
              <a:t> </a:t>
            </a:r>
            <a:r>
              <a:rPr sz="3200" spc="-245" dirty="0">
                <a:latin typeface="Arial"/>
                <a:cs typeface="Arial"/>
              </a:rPr>
              <a:t>a  </a:t>
            </a:r>
            <a:r>
              <a:rPr sz="3200" spc="-75" dirty="0">
                <a:latin typeface="Arial"/>
                <a:cs typeface="Arial"/>
              </a:rPr>
              <a:t>blood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45" dirty="0">
                <a:latin typeface="Arial"/>
                <a:cs typeface="Arial"/>
              </a:rPr>
              <a:t>clot.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00" dirty="0">
                <a:latin typeface="Arial"/>
                <a:cs typeface="Arial"/>
              </a:rPr>
              <a:t>Results </a:t>
            </a:r>
            <a:r>
              <a:rPr sz="3200" spc="-35" dirty="0">
                <a:latin typeface="Arial"/>
                <a:cs typeface="Arial"/>
              </a:rPr>
              <a:t>from </a:t>
            </a:r>
            <a:r>
              <a:rPr sz="3200" spc="-425" dirty="0">
                <a:latin typeface="Arial"/>
                <a:cs typeface="Arial"/>
              </a:rPr>
              <a:t>DVTs </a:t>
            </a:r>
            <a:r>
              <a:rPr sz="3200" dirty="0">
                <a:latin typeface="Arial"/>
                <a:cs typeface="Arial"/>
              </a:rPr>
              <a:t>that </a:t>
            </a:r>
            <a:r>
              <a:rPr sz="3200" spc="-195" dirty="0">
                <a:latin typeface="Arial"/>
                <a:cs typeface="Arial"/>
              </a:rPr>
              <a:t>have </a:t>
            </a:r>
            <a:r>
              <a:rPr sz="3200" spc="-125" dirty="0">
                <a:latin typeface="Arial"/>
                <a:cs typeface="Arial"/>
              </a:rPr>
              <a:t>broken </a:t>
            </a:r>
            <a:r>
              <a:rPr sz="3200" spc="15" dirty="0">
                <a:latin typeface="Arial"/>
                <a:cs typeface="Arial"/>
              </a:rPr>
              <a:t>off </a:t>
            </a:r>
            <a:r>
              <a:rPr sz="3200" spc="-150" dirty="0">
                <a:latin typeface="Arial"/>
                <a:cs typeface="Arial"/>
              </a:rPr>
              <a:t>and  </a:t>
            </a:r>
            <a:r>
              <a:rPr sz="3200" spc="-80" dirty="0">
                <a:latin typeface="Arial"/>
                <a:cs typeface="Arial"/>
              </a:rPr>
              <a:t>travelled </a:t>
            </a:r>
            <a:r>
              <a:rPr sz="3200" spc="25" dirty="0">
                <a:latin typeface="Arial"/>
                <a:cs typeface="Arial"/>
              </a:rPr>
              <a:t>to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95" dirty="0">
                <a:latin typeface="Arial"/>
                <a:cs typeface="Arial"/>
              </a:rPr>
              <a:t>pulmonary </a:t>
            </a:r>
            <a:r>
              <a:rPr sz="3200" spc="-50" dirty="0">
                <a:latin typeface="Arial"/>
                <a:cs typeface="Arial"/>
              </a:rPr>
              <a:t>arterial</a:t>
            </a:r>
            <a:r>
              <a:rPr sz="3200" spc="-575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circulation.</a:t>
            </a:r>
            <a:endParaRPr sz="3200">
              <a:latin typeface="Arial"/>
              <a:cs typeface="Arial"/>
            </a:endParaRPr>
          </a:p>
          <a:p>
            <a:pPr marL="355600" marR="9461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25" dirty="0">
                <a:latin typeface="Arial"/>
                <a:cs typeface="Arial"/>
              </a:rPr>
              <a:t>PE </a:t>
            </a:r>
            <a:r>
              <a:rPr sz="3200" spc="-165" dirty="0">
                <a:latin typeface="Arial"/>
                <a:cs typeface="Arial"/>
              </a:rPr>
              <a:t>is </a:t>
            </a:r>
            <a:r>
              <a:rPr sz="3200" spc="-125" dirty="0">
                <a:latin typeface="Arial"/>
                <a:cs typeface="Arial"/>
              </a:rPr>
              <a:t>one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125" dirty="0">
                <a:latin typeface="Arial"/>
                <a:cs typeface="Arial"/>
              </a:rPr>
              <a:t>leading </a:t>
            </a:r>
            <a:r>
              <a:rPr sz="3200" spc="-250" dirty="0">
                <a:latin typeface="Arial"/>
                <a:cs typeface="Arial"/>
              </a:rPr>
              <a:t>causes </a:t>
            </a:r>
            <a:r>
              <a:rPr sz="3200" spc="-5" dirty="0">
                <a:latin typeface="Arial"/>
                <a:cs typeface="Arial"/>
              </a:rPr>
              <a:t>of</a:t>
            </a:r>
            <a:r>
              <a:rPr sz="3200" spc="-445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preventable  </a:t>
            </a:r>
            <a:r>
              <a:rPr sz="3200" spc="-140" dirty="0">
                <a:latin typeface="Arial"/>
                <a:cs typeface="Arial"/>
              </a:rPr>
              <a:t>deaths </a:t>
            </a:r>
            <a:r>
              <a:rPr sz="3200" spc="-40" dirty="0">
                <a:latin typeface="Arial"/>
                <a:cs typeface="Arial"/>
              </a:rPr>
              <a:t>in </a:t>
            </a:r>
            <a:r>
              <a:rPr sz="3200" spc="-114" dirty="0">
                <a:latin typeface="Arial"/>
                <a:cs typeface="Arial"/>
              </a:rPr>
              <a:t>hospitalized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patients.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5966" y="6477380"/>
            <a:ext cx="74104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20</a:t>
            </a:r>
            <a:r>
              <a:rPr sz="1200" spc="130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01</a:t>
            </a:r>
            <a:r>
              <a:rPr sz="1200" spc="130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7463" y="6431076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51676" y="4507991"/>
            <a:ext cx="2592323" cy="2350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8383" y="1013460"/>
            <a:ext cx="6115812" cy="4575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4763" y="6445541"/>
            <a:ext cx="1358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Arial"/>
                <a:cs typeface="Arial"/>
              </a:rPr>
              <a:pPr marL="25400">
                <a:lnSpc>
                  <a:spcPts val="1430"/>
                </a:lnSpc>
              </a:pPr>
              <a:t>5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6683" y="217931"/>
            <a:ext cx="2814827" cy="1504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97402" y="378078"/>
            <a:ext cx="19532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40" dirty="0"/>
              <a:t>Source</a:t>
            </a:r>
          </a:p>
        </p:txBody>
      </p:sp>
      <p:sp>
        <p:nvSpPr>
          <p:cNvPr id="4" name="object 4"/>
          <p:cNvSpPr/>
          <p:nvPr/>
        </p:nvSpPr>
        <p:spPr>
          <a:xfrm>
            <a:off x="284988" y="1641348"/>
            <a:ext cx="720852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618488"/>
            <a:ext cx="1356360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4988" y="2244851"/>
            <a:ext cx="720852" cy="9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0" y="2221992"/>
            <a:ext cx="5794248" cy="10088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1667637"/>
            <a:ext cx="5571490" cy="452310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5600" algn="l"/>
              </a:tabLst>
            </a:pPr>
            <a:r>
              <a:rPr sz="3600" spc="-409" dirty="0">
                <a:latin typeface="Arial"/>
                <a:cs typeface="Arial"/>
              </a:rPr>
              <a:t>DVT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5600" algn="l"/>
              </a:tabLst>
            </a:pPr>
            <a:r>
              <a:rPr sz="3600" spc="-484" dirty="0">
                <a:latin typeface="Arial"/>
                <a:cs typeface="Arial"/>
              </a:rPr>
              <a:t>IEC </a:t>
            </a:r>
            <a:r>
              <a:rPr sz="3600" spc="-10" dirty="0">
                <a:latin typeface="Arial"/>
                <a:cs typeface="Arial"/>
              </a:rPr>
              <a:t>of </a:t>
            </a:r>
            <a:r>
              <a:rPr sz="3600" spc="-40" dirty="0">
                <a:latin typeface="Arial"/>
                <a:cs typeface="Arial"/>
              </a:rPr>
              <a:t>the </a:t>
            </a:r>
            <a:r>
              <a:rPr sz="3600" spc="-35" dirty="0">
                <a:latin typeface="Arial"/>
                <a:cs typeface="Arial"/>
              </a:rPr>
              <a:t>right </a:t>
            </a:r>
            <a:r>
              <a:rPr sz="3600" spc="-180" dirty="0">
                <a:latin typeface="Arial"/>
                <a:cs typeface="Arial"/>
              </a:rPr>
              <a:t>side </a:t>
            </a:r>
            <a:r>
              <a:rPr sz="3600" spc="-10" dirty="0">
                <a:latin typeface="Arial"/>
                <a:cs typeface="Arial"/>
              </a:rPr>
              <a:t>of</a:t>
            </a:r>
            <a:r>
              <a:rPr sz="3600" spc="-405" dirty="0">
                <a:latin typeface="Arial"/>
                <a:cs typeface="Arial"/>
              </a:rPr>
              <a:t> </a:t>
            </a:r>
            <a:r>
              <a:rPr sz="3600" spc="-70" dirty="0">
                <a:latin typeface="Arial"/>
                <a:cs typeface="Arial"/>
              </a:rPr>
              <a:t>heart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44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70" dirty="0">
                <a:latin typeface="Arial"/>
                <a:cs typeface="Arial"/>
              </a:rPr>
              <a:t>Air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embolism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15" dirty="0">
                <a:latin typeface="Arial"/>
                <a:cs typeface="Arial"/>
              </a:rPr>
              <a:t>Fat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embolism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75" dirty="0">
                <a:latin typeface="Arial"/>
                <a:cs typeface="Arial"/>
              </a:rPr>
              <a:t>Amniotic </a:t>
            </a:r>
            <a:r>
              <a:rPr sz="3200" spc="-15" dirty="0">
                <a:latin typeface="Arial"/>
                <a:cs typeface="Arial"/>
              </a:rPr>
              <a:t>fluid</a:t>
            </a:r>
            <a:r>
              <a:rPr sz="3200" spc="-229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embolism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70" dirty="0">
                <a:latin typeface="Arial"/>
                <a:cs typeface="Arial"/>
              </a:rPr>
              <a:t>Septic </a:t>
            </a:r>
            <a:r>
              <a:rPr sz="3200" spc="-110" dirty="0">
                <a:latin typeface="Arial"/>
                <a:cs typeface="Arial"/>
              </a:rPr>
              <a:t>embolism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70" dirty="0">
                <a:latin typeface="Arial"/>
                <a:cs typeface="Arial"/>
              </a:rPr>
              <a:t>Tumor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embolism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4763" y="6445541"/>
            <a:ext cx="1358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Arial"/>
                <a:cs typeface="Arial"/>
              </a:rPr>
              <a:pPr marL="25400">
                <a:lnSpc>
                  <a:spcPts val="1430"/>
                </a:lnSpc>
              </a:pPr>
              <a:t>6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7843266" y="6464680"/>
            <a:ext cx="7664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9548" y="217931"/>
            <a:ext cx="4230624" cy="1504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Risk</a:t>
            </a:r>
            <a:r>
              <a:rPr spc="-470" dirty="0"/>
              <a:t> </a:t>
            </a:r>
            <a:r>
              <a:rPr spc="-380" dirty="0"/>
              <a:t>Factors</a:t>
            </a:r>
          </a:p>
        </p:txBody>
      </p:sp>
      <p:sp>
        <p:nvSpPr>
          <p:cNvPr id="4" name="object 4"/>
          <p:cNvSpPr/>
          <p:nvPr/>
        </p:nvSpPr>
        <p:spPr>
          <a:xfrm>
            <a:off x="312420" y="1536191"/>
            <a:ext cx="644652" cy="842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0080" y="1517903"/>
            <a:ext cx="1894332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01011" y="1517903"/>
            <a:ext cx="611124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78735" y="1517903"/>
            <a:ext cx="1597152" cy="899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1607261"/>
            <a:ext cx="28733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30" dirty="0">
                <a:solidFill>
                  <a:srgbClr val="006FC0"/>
                </a:solidFill>
                <a:latin typeface="Arial"/>
                <a:cs typeface="Arial"/>
              </a:rPr>
              <a:t>Virchow’s</a:t>
            </a:r>
            <a:r>
              <a:rPr sz="3200" spc="-229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spc="-175" dirty="0">
                <a:solidFill>
                  <a:srgbClr val="006FC0"/>
                </a:solidFill>
                <a:latin typeface="Arial"/>
                <a:cs typeface="Arial"/>
              </a:rPr>
              <a:t>Triad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12492" y="2060448"/>
            <a:ext cx="5183124" cy="43967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4763" y="6445541"/>
            <a:ext cx="1358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Arial"/>
                <a:cs typeface="Arial"/>
              </a:rPr>
              <a:pPr marL="25400">
                <a:lnSpc>
                  <a:spcPts val="1430"/>
                </a:lnSpc>
              </a:pPr>
              <a:t>7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9548" y="217931"/>
            <a:ext cx="4230624" cy="1504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Risk</a:t>
            </a:r>
            <a:r>
              <a:rPr spc="-470" dirty="0"/>
              <a:t> </a:t>
            </a:r>
            <a:r>
              <a:rPr spc="-380" dirty="0"/>
              <a:t>Factors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4763" y="6445541"/>
            <a:ext cx="1358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Arial"/>
                <a:cs typeface="Arial"/>
              </a:rPr>
              <a:pPr marL="25400">
                <a:lnSpc>
                  <a:spcPts val="1430"/>
                </a:lnSpc>
              </a:pPr>
              <a:t>8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07261"/>
            <a:ext cx="7696834" cy="3830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17221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430" dirty="0">
                <a:latin typeface="Arial"/>
                <a:cs typeface="Arial"/>
              </a:rPr>
              <a:t>VTE </a:t>
            </a:r>
            <a:r>
              <a:rPr sz="3200" spc="-165" dirty="0">
                <a:latin typeface="Arial"/>
                <a:cs typeface="Arial"/>
              </a:rPr>
              <a:t>is </a:t>
            </a:r>
            <a:r>
              <a:rPr sz="3200" spc="-100" dirty="0">
                <a:latin typeface="Arial"/>
                <a:cs typeface="Arial"/>
              </a:rPr>
              <a:t>most </a:t>
            </a:r>
            <a:r>
              <a:rPr sz="3200" spc="-95" dirty="0">
                <a:latin typeface="Arial"/>
                <a:cs typeface="Arial"/>
              </a:rPr>
              <a:t>prevalent </a:t>
            </a:r>
            <a:r>
              <a:rPr sz="3200" spc="-40" dirty="0">
                <a:latin typeface="Arial"/>
                <a:cs typeface="Arial"/>
              </a:rPr>
              <a:t>in </a:t>
            </a:r>
            <a:r>
              <a:rPr sz="3200" spc="-55" dirty="0">
                <a:latin typeface="Arial"/>
                <a:cs typeface="Arial"/>
              </a:rPr>
              <a:t>three</a:t>
            </a:r>
            <a:r>
              <a:rPr sz="3200" spc="-640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clinical  </a:t>
            </a:r>
            <a:r>
              <a:rPr sz="3200" spc="-85" dirty="0">
                <a:latin typeface="Arial"/>
                <a:cs typeface="Arial"/>
              </a:rPr>
              <a:t>conditions: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527685" marR="591820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3200" spc="-30" dirty="0">
                <a:latin typeface="Arial"/>
                <a:cs typeface="Arial"/>
              </a:rPr>
              <a:t>Major </a:t>
            </a:r>
            <a:r>
              <a:rPr sz="3200" spc="-150" dirty="0">
                <a:latin typeface="Arial"/>
                <a:cs typeface="Arial"/>
              </a:rPr>
              <a:t>surgery </a:t>
            </a:r>
            <a:r>
              <a:rPr sz="3200" spc="-70" dirty="0">
                <a:latin typeface="Arial"/>
                <a:cs typeface="Arial"/>
              </a:rPr>
              <a:t>(particularly </a:t>
            </a:r>
            <a:r>
              <a:rPr sz="3200" spc="55" dirty="0">
                <a:latin typeface="Arial"/>
                <a:cs typeface="Arial"/>
              </a:rPr>
              <a:t>if </a:t>
            </a:r>
            <a:r>
              <a:rPr sz="3200" spc="100" dirty="0">
                <a:latin typeface="Arial"/>
                <a:cs typeface="Arial"/>
              </a:rPr>
              <a:t>it</a:t>
            </a:r>
            <a:r>
              <a:rPr sz="3200" spc="-64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is cancer  </a:t>
            </a:r>
            <a:r>
              <a:rPr sz="3200" spc="-85" dirty="0">
                <a:latin typeface="Arial"/>
                <a:cs typeface="Arial"/>
              </a:rPr>
              <a:t>related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or</a:t>
            </a:r>
            <a:r>
              <a:rPr sz="3200" spc="-190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involves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the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hip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or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knee)</a:t>
            </a:r>
            <a:endParaRPr sz="32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135" dirty="0">
                <a:latin typeface="Arial"/>
                <a:cs typeface="Arial"/>
              </a:rPr>
              <a:t>Acute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stroke</a:t>
            </a:r>
            <a:endParaRPr sz="32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30" dirty="0">
                <a:latin typeface="Arial"/>
                <a:cs typeface="Arial"/>
              </a:rPr>
              <a:t>Major </a:t>
            </a:r>
            <a:r>
              <a:rPr sz="3200" spc="-90" dirty="0">
                <a:latin typeface="Arial"/>
                <a:cs typeface="Arial"/>
              </a:rPr>
              <a:t>trauma </a:t>
            </a:r>
            <a:r>
              <a:rPr sz="3200" spc="-140" dirty="0">
                <a:latin typeface="Arial"/>
                <a:cs typeface="Arial"/>
              </a:rPr>
              <a:t>(especially </a:t>
            </a:r>
            <a:r>
              <a:rPr sz="3200" spc="-130" dirty="0">
                <a:latin typeface="Arial"/>
                <a:cs typeface="Arial"/>
              </a:rPr>
              <a:t>spinal </a:t>
            </a:r>
            <a:r>
              <a:rPr sz="3200" spc="-120" dirty="0">
                <a:latin typeface="Arial"/>
                <a:cs typeface="Arial"/>
              </a:rPr>
              <a:t>cord</a:t>
            </a:r>
            <a:r>
              <a:rPr sz="3200" spc="-450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injury)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9548" y="217931"/>
            <a:ext cx="4230624" cy="1504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Risk</a:t>
            </a:r>
            <a:r>
              <a:rPr spc="-470" dirty="0"/>
              <a:t> </a:t>
            </a:r>
            <a:r>
              <a:rPr spc="-380" dirty="0"/>
              <a:t>Factors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4763" y="6445541"/>
            <a:ext cx="1358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Arial"/>
                <a:cs typeface="Arial"/>
              </a:rPr>
              <a:pPr marL="25400">
                <a:lnSpc>
                  <a:spcPts val="1430"/>
                </a:lnSpc>
              </a:pPr>
              <a:t>9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7843266" y="6464680"/>
            <a:ext cx="7664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546303" y="1494282"/>
            <a:ext cx="7318375" cy="4552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80" dirty="0">
                <a:latin typeface="Arial"/>
                <a:cs typeface="Arial"/>
              </a:rPr>
              <a:t>Prior </a:t>
            </a:r>
            <a:r>
              <a:rPr sz="2700" spc="-315" dirty="0">
                <a:latin typeface="Arial"/>
                <a:cs typeface="Arial"/>
              </a:rPr>
              <a:t>DVT </a:t>
            </a:r>
            <a:r>
              <a:rPr sz="2700" spc="-25" dirty="0">
                <a:latin typeface="Arial"/>
                <a:cs typeface="Arial"/>
              </a:rPr>
              <a:t>or</a:t>
            </a:r>
            <a:r>
              <a:rPr sz="2700" spc="-465" dirty="0">
                <a:latin typeface="Arial"/>
                <a:cs typeface="Arial"/>
              </a:rPr>
              <a:t> </a:t>
            </a:r>
            <a:r>
              <a:rPr sz="2700" spc="-445" dirty="0">
                <a:latin typeface="Arial"/>
                <a:cs typeface="Arial"/>
              </a:rPr>
              <a:t>PE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700" spc="-160" dirty="0">
                <a:latin typeface="Arial"/>
                <a:cs typeface="Arial"/>
              </a:rPr>
              <a:t>Congestive </a:t>
            </a:r>
            <a:r>
              <a:rPr sz="2700" spc="-95" dirty="0">
                <a:latin typeface="Arial"/>
                <a:cs typeface="Arial"/>
              </a:rPr>
              <a:t>Heart</a:t>
            </a:r>
            <a:r>
              <a:rPr sz="2700" spc="-155" dirty="0">
                <a:latin typeface="Arial"/>
                <a:cs typeface="Arial"/>
              </a:rPr>
              <a:t> </a:t>
            </a:r>
            <a:r>
              <a:rPr sz="2700" spc="-130" dirty="0">
                <a:latin typeface="Arial"/>
                <a:cs typeface="Arial"/>
              </a:rPr>
              <a:t>Failure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700" spc="-105" dirty="0">
                <a:latin typeface="Arial"/>
                <a:cs typeface="Arial"/>
              </a:rPr>
              <a:t>Malignancy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700" spc="-120" dirty="0">
                <a:latin typeface="Arial"/>
                <a:cs typeface="Arial"/>
              </a:rPr>
              <a:t>Obesity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700" spc="-130" dirty="0">
                <a:latin typeface="Arial"/>
                <a:cs typeface="Arial"/>
              </a:rPr>
              <a:t>smoking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  <a:tab pos="1809114" algn="l"/>
              </a:tabLst>
            </a:pPr>
            <a:r>
              <a:rPr sz="2700" spc="-150" dirty="0">
                <a:latin typeface="Arial"/>
                <a:cs typeface="Arial"/>
              </a:rPr>
              <a:t>Estrogen,	</a:t>
            </a:r>
            <a:r>
              <a:rPr sz="2700" spc="-415" dirty="0">
                <a:latin typeface="Arial"/>
                <a:cs typeface="Arial"/>
              </a:rPr>
              <a:t>OCP,</a:t>
            </a:r>
            <a:r>
              <a:rPr sz="2700" spc="-135" dirty="0">
                <a:latin typeface="Arial"/>
                <a:cs typeface="Arial"/>
              </a:rPr>
              <a:t> </a:t>
            </a:r>
            <a:r>
              <a:rPr sz="2700" spc="-375" dirty="0">
                <a:latin typeface="Arial"/>
                <a:cs typeface="Arial"/>
              </a:rPr>
              <a:t>HRT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700" spc="-170" dirty="0">
                <a:latin typeface="Arial"/>
                <a:cs typeface="Arial"/>
              </a:rPr>
              <a:t>Pregnancy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700" spc="-125" dirty="0">
                <a:latin typeface="Arial"/>
                <a:cs typeface="Arial"/>
              </a:rPr>
              <a:t>Lower </a:t>
            </a:r>
            <a:r>
              <a:rPr sz="2700" spc="-90" dirty="0">
                <a:latin typeface="Arial"/>
                <a:cs typeface="Arial"/>
              </a:rPr>
              <a:t>limbs</a:t>
            </a:r>
            <a:r>
              <a:rPr sz="2700" spc="-190" dirty="0">
                <a:latin typeface="Arial"/>
                <a:cs typeface="Arial"/>
              </a:rPr>
              <a:t> </a:t>
            </a:r>
            <a:r>
              <a:rPr sz="2700" spc="-35" dirty="0">
                <a:latin typeface="Arial"/>
                <a:cs typeface="Arial"/>
              </a:rPr>
              <a:t>injury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700" spc="-85" dirty="0">
                <a:latin typeface="Arial"/>
                <a:cs typeface="Arial"/>
              </a:rPr>
              <a:t>Orthopedic</a:t>
            </a:r>
            <a:r>
              <a:rPr sz="2700" spc="-170" dirty="0">
                <a:latin typeface="Arial"/>
                <a:cs typeface="Arial"/>
              </a:rPr>
              <a:t> Surgery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700" spc="-130" dirty="0">
                <a:latin typeface="Arial"/>
                <a:cs typeface="Arial"/>
              </a:rPr>
              <a:t>Prolonged </a:t>
            </a:r>
            <a:r>
              <a:rPr sz="2700" spc="-60" dirty="0">
                <a:latin typeface="Arial"/>
                <a:cs typeface="Arial"/>
              </a:rPr>
              <a:t>immobilization,</a:t>
            </a:r>
            <a:r>
              <a:rPr sz="2700" spc="-170" dirty="0">
                <a:latin typeface="Arial"/>
                <a:cs typeface="Arial"/>
              </a:rPr>
              <a:t> </a:t>
            </a:r>
            <a:r>
              <a:rPr sz="2700" spc="-75" dirty="0">
                <a:latin typeface="Arial"/>
                <a:cs typeface="Arial"/>
              </a:rPr>
              <a:t>travel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170" dirty="0">
                <a:latin typeface="Arial"/>
                <a:cs typeface="Arial"/>
              </a:rPr>
              <a:t>Surgery </a:t>
            </a:r>
            <a:r>
              <a:rPr sz="2700" spc="-65" dirty="0">
                <a:latin typeface="Arial"/>
                <a:cs typeface="Arial"/>
              </a:rPr>
              <a:t>requiring </a:t>
            </a:r>
            <a:r>
              <a:rPr sz="2700" spc="-235" dirty="0">
                <a:latin typeface="Arial"/>
                <a:cs typeface="Arial"/>
              </a:rPr>
              <a:t>&gt; </a:t>
            </a:r>
            <a:r>
              <a:rPr sz="2700" spc="-135" dirty="0">
                <a:latin typeface="Arial"/>
                <a:cs typeface="Arial"/>
              </a:rPr>
              <a:t>30 </a:t>
            </a:r>
            <a:r>
              <a:rPr sz="2700" spc="-85" dirty="0">
                <a:latin typeface="Arial"/>
                <a:cs typeface="Arial"/>
              </a:rPr>
              <a:t>minutes </a:t>
            </a:r>
            <a:r>
              <a:rPr sz="2700" spc="-125" dirty="0">
                <a:latin typeface="Arial"/>
                <a:cs typeface="Arial"/>
              </a:rPr>
              <a:t>general</a:t>
            </a:r>
            <a:r>
              <a:rPr sz="2700" spc="-185" dirty="0">
                <a:latin typeface="Arial"/>
                <a:cs typeface="Arial"/>
              </a:rPr>
              <a:t> </a:t>
            </a:r>
            <a:r>
              <a:rPr sz="2700" spc="-140" dirty="0">
                <a:latin typeface="Arial"/>
                <a:cs typeface="Arial"/>
              </a:rPr>
              <a:t>anesthesia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594</Words>
  <Application>Microsoft Office PowerPoint</Application>
  <PresentationFormat>On-screen Show (4:3)</PresentationFormat>
  <Paragraphs>198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Pulmonary Embolism</vt:lpstr>
      <vt:lpstr>Objectives</vt:lpstr>
      <vt:lpstr>Pulmonary circulation</vt:lpstr>
      <vt:lpstr>Pulmonary Embolism</vt:lpstr>
      <vt:lpstr>Slide 5</vt:lpstr>
      <vt:lpstr>Source</vt:lpstr>
      <vt:lpstr>Risk Factors</vt:lpstr>
      <vt:lpstr>Risk Factors</vt:lpstr>
      <vt:lpstr>Risk Factors</vt:lpstr>
      <vt:lpstr>Risk Factors Cont’d</vt:lpstr>
      <vt:lpstr>Risk Factors Cont’d</vt:lpstr>
      <vt:lpstr>Clinical Presentation</vt:lpstr>
      <vt:lpstr>Differential Diagnosis</vt:lpstr>
      <vt:lpstr>Investigations</vt:lpstr>
      <vt:lpstr>Alveolar-Arterial O2 Gradient</vt:lpstr>
      <vt:lpstr>Slide 16</vt:lpstr>
      <vt:lpstr>Imaging Investigations</vt:lpstr>
      <vt:lpstr>Slide 18</vt:lpstr>
      <vt:lpstr>Westermark’s sign</vt:lpstr>
      <vt:lpstr>Lower limb venous system  Ultrasonography &amp; Doppler</vt:lpstr>
      <vt:lpstr>Ventilation/Perfusion Ratio</vt:lpstr>
      <vt:lpstr>CT Pulmonary Angiography</vt:lpstr>
      <vt:lpstr>Pulmonary Angiography</vt:lpstr>
      <vt:lpstr>Other Tests</vt:lpstr>
      <vt:lpstr>Wells score</vt:lpstr>
      <vt:lpstr>Management</vt:lpstr>
      <vt:lpstr>Resuscitation</vt:lpstr>
      <vt:lpstr>Thrombolytic Therapy</vt:lpstr>
      <vt:lpstr>Anticoagulant Therapy</vt:lpstr>
      <vt:lpstr>Anticoagulant Therapy Cont’d</vt:lpstr>
      <vt:lpstr>Slide 31</vt:lpstr>
      <vt:lpstr>Embolectomy</vt:lpstr>
      <vt:lpstr>Complications</vt:lpstr>
      <vt:lpstr>Prevention</vt:lpstr>
      <vt:lpstr>Sequential Compression Device (SCD)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Pulmonary Embolism</dc:title>
  <cp:lastModifiedBy>Cardiology</cp:lastModifiedBy>
  <cp:revision>22</cp:revision>
  <dcterms:created xsi:type="dcterms:W3CDTF">2019-08-17T07:27:57Z</dcterms:created>
  <dcterms:modified xsi:type="dcterms:W3CDTF">2019-09-03T09:01:21Z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2019-08-17T00:00:00Z</vt:filetime>
  </property>
</Properties>
</file>