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8" r:id="rId14"/>
    <p:sldId id="269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2598" y="17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42990E0-A62D-443B-87D1-AEE2739963B9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014BE12-1E3F-4F13-8D96-532FABD63C8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2990E0-A62D-443B-87D1-AEE2739963B9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14BE12-1E3F-4F13-8D96-532FABD63C8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2990E0-A62D-443B-87D1-AEE2739963B9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14BE12-1E3F-4F13-8D96-532FABD63C8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2990E0-A62D-443B-87D1-AEE2739963B9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14BE12-1E3F-4F13-8D96-532FABD63C84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2990E0-A62D-443B-87D1-AEE2739963B9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14BE12-1E3F-4F13-8D96-532FABD63C84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2990E0-A62D-443B-87D1-AEE2739963B9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14BE12-1E3F-4F13-8D96-532FABD63C84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2990E0-A62D-443B-87D1-AEE2739963B9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14BE12-1E3F-4F13-8D96-532FABD63C8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2990E0-A62D-443B-87D1-AEE2739963B9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14BE12-1E3F-4F13-8D96-532FABD63C84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2990E0-A62D-443B-87D1-AEE2739963B9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14BE12-1E3F-4F13-8D96-532FABD63C8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42990E0-A62D-443B-87D1-AEE2739963B9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14BE12-1E3F-4F13-8D96-532FABD63C8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42990E0-A62D-443B-87D1-AEE2739963B9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014BE12-1E3F-4F13-8D96-532FABD63C84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42990E0-A62D-443B-87D1-AEE2739963B9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014BE12-1E3F-4F13-8D96-532FABD63C84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1296143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PUBERTY &amp; ADOLESCENCE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 dirty="0" smtClean="0"/>
          </a:p>
        </p:txBody>
      </p:sp>
      <p:pic>
        <p:nvPicPr>
          <p:cNvPr id="4" name="Picture 3" descr="pub.jf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1628800"/>
            <a:ext cx="5256584" cy="3507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Normal Pubertal Development</a:t>
            </a:r>
            <a:endParaRPr lang="en-IN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5361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893628">
                <a:tc>
                  <a:txBody>
                    <a:bodyPr/>
                    <a:lstStyle/>
                    <a:p>
                      <a:r>
                        <a:rPr lang="en-IN" sz="2800" dirty="0" smtClean="0"/>
                        <a:t>CHARACTERISTICS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dirty="0" smtClean="0"/>
                        <a:t>AGE</a:t>
                      </a:r>
                      <a:r>
                        <a:rPr lang="en-IN" sz="2800" baseline="0" dirty="0" smtClean="0"/>
                        <a:t>  RANGE.</a:t>
                      </a:r>
                      <a:endParaRPr lang="en-IN" sz="2800" dirty="0"/>
                    </a:p>
                  </a:txBody>
                  <a:tcPr/>
                </a:tc>
              </a:tr>
              <a:tr h="893628">
                <a:tc>
                  <a:txBody>
                    <a:bodyPr/>
                    <a:lstStyle/>
                    <a:p>
                      <a:r>
                        <a:rPr lang="en-IN" sz="2400" dirty="0" smtClean="0"/>
                        <a:t>GROWTH SPURT BEGINS</a:t>
                      </a:r>
                      <a:endParaRPr lang="en-I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 smtClean="0"/>
                        <a:t>8-13 YEARS.</a:t>
                      </a:r>
                      <a:endParaRPr lang="en-IN" sz="2400" dirty="0"/>
                    </a:p>
                  </a:txBody>
                  <a:tcPr/>
                </a:tc>
              </a:tr>
              <a:tr h="893628">
                <a:tc>
                  <a:txBody>
                    <a:bodyPr/>
                    <a:lstStyle/>
                    <a:p>
                      <a:r>
                        <a:rPr lang="en-IN" sz="2400" dirty="0" smtClean="0"/>
                        <a:t>BREAST DEVELOPMENT BEGINS</a:t>
                      </a:r>
                      <a:endParaRPr lang="en-I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 smtClean="0"/>
                        <a:t>12-18 YEARS</a:t>
                      </a:r>
                      <a:endParaRPr lang="en-IN" sz="2400" dirty="0"/>
                    </a:p>
                  </a:txBody>
                  <a:tcPr/>
                </a:tc>
              </a:tr>
              <a:tr h="893628">
                <a:tc>
                  <a:txBody>
                    <a:bodyPr/>
                    <a:lstStyle/>
                    <a:p>
                      <a:r>
                        <a:rPr lang="en-IN" sz="2400" dirty="0" smtClean="0"/>
                        <a:t>BREAST</a:t>
                      </a:r>
                      <a:r>
                        <a:rPr lang="en-IN" sz="2400" baseline="0" dirty="0" smtClean="0"/>
                        <a:t> DEVELOPMENT COMPLETE</a:t>
                      </a:r>
                      <a:endParaRPr lang="en-I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 smtClean="0"/>
                        <a:t>14-18YEARS</a:t>
                      </a:r>
                      <a:endParaRPr lang="en-IN" sz="2400" dirty="0"/>
                    </a:p>
                  </a:txBody>
                  <a:tcPr/>
                </a:tc>
              </a:tr>
              <a:tr h="893628">
                <a:tc>
                  <a:txBody>
                    <a:bodyPr/>
                    <a:lstStyle/>
                    <a:p>
                      <a:r>
                        <a:rPr lang="en-IN" sz="2400" dirty="0" smtClean="0"/>
                        <a:t>PUBIC HAIR APPEARS</a:t>
                      </a:r>
                      <a:endParaRPr lang="en-I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 smtClean="0"/>
                        <a:t>9-14 YEARS</a:t>
                      </a:r>
                      <a:endParaRPr lang="en-IN" sz="2400" dirty="0"/>
                    </a:p>
                  </a:txBody>
                  <a:tcPr/>
                </a:tc>
              </a:tr>
              <a:tr h="893628">
                <a:tc>
                  <a:txBody>
                    <a:bodyPr/>
                    <a:lstStyle/>
                    <a:p>
                      <a:r>
                        <a:rPr lang="en-IN" sz="2400" dirty="0" smtClean="0"/>
                        <a:t>MENARCHE</a:t>
                      </a:r>
                      <a:endParaRPr lang="en-I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 smtClean="0"/>
                        <a:t>10-16 YEARS</a:t>
                      </a:r>
                      <a:endParaRPr lang="en-IN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IN" dirty="0" smtClean="0"/>
              <a:t>ADOLESCENCE  starts with</a:t>
            </a:r>
          </a:p>
          <a:p>
            <a:endParaRPr lang="en-IN" dirty="0" smtClean="0"/>
          </a:p>
          <a:p>
            <a:r>
              <a:rPr lang="en-IN" dirty="0" smtClean="0"/>
              <a:t>THELARCHE(development of Breast buds),</a:t>
            </a:r>
          </a:p>
          <a:p>
            <a:endParaRPr lang="en-IN" dirty="0" smtClean="0"/>
          </a:p>
          <a:p>
            <a:r>
              <a:rPr lang="en-IN" dirty="0" smtClean="0"/>
              <a:t>PUBARCHE(development of pubic hair),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ADRENARCHE(development of </a:t>
            </a:r>
            <a:r>
              <a:rPr lang="en-IN" dirty="0" err="1" smtClean="0"/>
              <a:t>axillary</a:t>
            </a:r>
            <a:r>
              <a:rPr lang="en-IN" dirty="0" smtClean="0"/>
              <a:t> hair),</a:t>
            </a:r>
          </a:p>
          <a:p>
            <a:endParaRPr lang="en-IN" dirty="0" smtClean="0"/>
          </a:p>
          <a:p>
            <a:r>
              <a:rPr lang="en-IN" dirty="0" smtClean="0"/>
              <a:t>MENARCHE(first menstruation).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7504" y="0"/>
            <a:ext cx="9036496" cy="1196752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Tanners </a:t>
            </a:r>
            <a:r>
              <a:rPr lang="en-IN" dirty="0" err="1" smtClean="0"/>
              <a:t>stagin</a:t>
            </a:r>
            <a:r>
              <a:rPr lang="en-IN" dirty="0" smtClean="0"/>
              <a:t> of development of breast</a:t>
            </a:r>
            <a:endParaRPr lang="en-IN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07504" y="1196750"/>
          <a:ext cx="8928992" cy="56612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  <a:gridCol w="8064896"/>
              </a:tblGrid>
              <a:tr h="985957"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Stage</a:t>
                      </a:r>
                      <a:endParaRPr lang="en-IN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dirty="0" smtClean="0"/>
                        <a:t>Breast</a:t>
                      </a:r>
                      <a:r>
                        <a:rPr lang="en-IN" sz="2800" baseline="0" dirty="0" smtClean="0"/>
                        <a:t> </a:t>
                      </a:r>
                      <a:endParaRPr lang="en-IN" sz="2800" dirty="0"/>
                    </a:p>
                  </a:txBody>
                  <a:tcPr/>
                </a:tc>
              </a:tr>
              <a:tr h="726496">
                <a:tc>
                  <a:txBody>
                    <a:bodyPr/>
                    <a:lstStyle/>
                    <a:p>
                      <a:r>
                        <a:rPr lang="en-IN" dirty="0" smtClean="0"/>
                        <a:t>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i="1" dirty="0" smtClean="0"/>
                        <a:t>Elevation</a:t>
                      </a:r>
                      <a:r>
                        <a:rPr lang="en-IN" i="1" baseline="0" dirty="0" smtClean="0"/>
                        <a:t> of papilla</a:t>
                      </a:r>
                      <a:endParaRPr lang="en-IN" i="1" dirty="0"/>
                    </a:p>
                  </a:txBody>
                  <a:tcPr/>
                </a:tc>
              </a:tr>
              <a:tr h="988441">
                <a:tc>
                  <a:txBody>
                    <a:bodyPr/>
                    <a:lstStyle/>
                    <a:p>
                      <a:r>
                        <a:rPr lang="en-IN" dirty="0" smtClean="0"/>
                        <a:t>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i="1" dirty="0" smtClean="0"/>
                        <a:t>Elevation of breast and papilla as a small mound increased </a:t>
                      </a:r>
                      <a:r>
                        <a:rPr lang="en-IN" i="1" dirty="0" err="1" smtClean="0"/>
                        <a:t>areolar</a:t>
                      </a:r>
                      <a:r>
                        <a:rPr lang="en-IN" i="1" dirty="0" smtClean="0"/>
                        <a:t> diameter(9.8 years)</a:t>
                      </a:r>
                      <a:endParaRPr lang="en-IN" i="1" dirty="0"/>
                    </a:p>
                  </a:txBody>
                  <a:tcPr/>
                </a:tc>
              </a:tr>
              <a:tr h="988441">
                <a:tc>
                  <a:txBody>
                    <a:bodyPr/>
                    <a:lstStyle/>
                    <a:p>
                      <a:r>
                        <a:rPr lang="en-IN" dirty="0" smtClean="0"/>
                        <a:t>3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i="1" dirty="0" smtClean="0"/>
                        <a:t>further</a:t>
                      </a:r>
                      <a:r>
                        <a:rPr lang="en-IN" i="1" baseline="0" dirty="0" smtClean="0"/>
                        <a:t> enlargement without </a:t>
                      </a:r>
                      <a:r>
                        <a:rPr lang="en-IN" i="1" baseline="0" dirty="0" err="1" smtClean="0"/>
                        <a:t>seperation</a:t>
                      </a:r>
                      <a:r>
                        <a:rPr lang="en-IN" i="1" baseline="0" dirty="0" smtClean="0"/>
                        <a:t> of breast and areola(11.2 years)</a:t>
                      </a:r>
                      <a:endParaRPr lang="en-IN" i="1" dirty="0"/>
                    </a:p>
                  </a:txBody>
                  <a:tcPr/>
                </a:tc>
              </a:tr>
              <a:tr h="985957">
                <a:tc>
                  <a:txBody>
                    <a:bodyPr/>
                    <a:lstStyle/>
                    <a:p>
                      <a:r>
                        <a:rPr lang="en-IN" dirty="0" smtClean="0"/>
                        <a:t>4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Secondary mound of areola and papilla above breast(12.5 years)</a:t>
                      </a:r>
                      <a:endParaRPr lang="en-IN" dirty="0"/>
                    </a:p>
                  </a:txBody>
                  <a:tcPr/>
                </a:tc>
              </a:tr>
              <a:tr h="985957">
                <a:tc>
                  <a:txBody>
                    <a:bodyPr/>
                    <a:lstStyle/>
                    <a:p>
                      <a:r>
                        <a:rPr lang="en-IN" dirty="0" smtClean="0"/>
                        <a:t>5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Recession of areola to contour of breast (14.6 years)</a:t>
                      </a:r>
                      <a:endParaRPr lang="en-IN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481138"/>
          <a:ext cx="9180512" cy="52602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1600"/>
                <a:gridCol w="8208912"/>
              </a:tblGrid>
              <a:tr h="876705">
                <a:tc>
                  <a:txBody>
                    <a:bodyPr/>
                    <a:lstStyle/>
                    <a:p>
                      <a:r>
                        <a:rPr lang="en-IN" dirty="0" smtClean="0"/>
                        <a:t>Stages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PUBIC</a:t>
                      </a:r>
                      <a:r>
                        <a:rPr lang="en-IN" baseline="0" dirty="0" smtClean="0"/>
                        <a:t> HAIR.</a:t>
                      </a:r>
                      <a:endParaRPr lang="en-IN" dirty="0"/>
                    </a:p>
                  </a:txBody>
                  <a:tcPr/>
                </a:tc>
              </a:tr>
              <a:tr h="876705">
                <a:tc>
                  <a:txBody>
                    <a:bodyPr/>
                    <a:lstStyle/>
                    <a:p>
                      <a:r>
                        <a:rPr lang="en-IN" dirty="0" smtClean="0"/>
                        <a:t>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i="1" dirty="0" smtClean="0"/>
                        <a:t>No pubic hair</a:t>
                      </a:r>
                      <a:endParaRPr lang="en-IN" i="1" dirty="0"/>
                    </a:p>
                  </a:txBody>
                  <a:tcPr/>
                </a:tc>
              </a:tr>
              <a:tr h="876705">
                <a:tc>
                  <a:txBody>
                    <a:bodyPr/>
                    <a:lstStyle/>
                    <a:p>
                      <a:r>
                        <a:rPr lang="en-IN" dirty="0" smtClean="0"/>
                        <a:t>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err="1" smtClean="0"/>
                        <a:t>Sparse,long</a:t>
                      </a:r>
                      <a:r>
                        <a:rPr lang="en-IN" dirty="0" smtClean="0"/>
                        <a:t> pigmented hair mainly along labia </a:t>
                      </a:r>
                      <a:r>
                        <a:rPr lang="en-IN" dirty="0" err="1" smtClean="0"/>
                        <a:t>majora</a:t>
                      </a:r>
                      <a:r>
                        <a:rPr lang="en-IN" dirty="0" smtClean="0"/>
                        <a:t>(10.5 years)</a:t>
                      </a:r>
                      <a:endParaRPr lang="en-IN" dirty="0"/>
                    </a:p>
                  </a:txBody>
                  <a:tcPr/>
                </a:tc>
              </a:tr>
              <a:tr h="876705">
                <a:tc>
                  <a:txBody>
                    <a:bodyPr/>
                    <a:lstStyle/>
                    <a:p>
                      <a:r>
                        <a:rPr lang="en-IN" dirty="0" smtClean="0"/>
                        <a:t>3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Dark </a:t>
                      </a:r>
                      <a:r>
                        <a:rPr lang="en-IN" dirty="0" err="1" smtClean="0"/>
                        <a:t>coarse,curled</a:t>
                      </a:r>
                      <a:r>
                        <a:rPr lang="en-IN" dirty="0" smtClean="0"/>
                        <a:t> hair sparsely spread over </a:t>
                      </a:r>
                      <a:r>
                        <a:rPr lang="en-IN" dirty="0" err="1" smtClean="0"/>
                        <a:t>mons</a:t>
                      </a:r>
                      <a:r>
                        <a:rPr lang="en-IN" dirty="0" smtClean="0"/>
                        <a:t>(11.4 years)</a:t>
                      </a:r>
                      <a:endParaRPr lang="en-IN" dirty="0"/>
                    </a:p>
                  </a:txBody>
                  <a:tcPr/>
                </a:tc>
              </a:tr>
              <a:tr h="876705">
                <a:tc>
                  <a:txBody>
                    <a:bodyPr/>
                    <a:lstStyle/>
                    <a:p>
                      <a:r>
                        <a:rPr lang="en-IN" dirty="0" smtClean="0"/>
                        <a:t>4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Adult-</a:t>
                      </a:r>
                      <a:r>
                        <a:rPr lang="en-IN" dirty="0" err="1" smtClean="0"/>
                        <a:t>type,abundant</a:t>
                      </a:r>
                      <a:r>
                        <a:rPr lang="en-IN" dirty="0" smtClean="0"/>
                        <a:t> </a:t>
                      </a:r>
                      <a:r>
                        <a:rPr lang="en-IN" dirty="0" err="1" smtClean="0"/>
                        <a:t>hair,but</a:t>
                      </a:r>
                      <a:r>
                        <a:rPr lang="en-IN" dirty="0" smtClean="0"/>
                        <a:t> limited</a:t>
                      </a:r>
                      <a:r>
                        <a:rPr lang="en-IN" baseline="0" dirty="0" smtClean="0"/>
                        <a:t> to the </a:t>
                      </a:r>
                      <a:r>
                        <a:rPr lang="en-IN" baseline="0" dirty="0" err="1" smtClean="0"/>
                        <a:t>mons</a:t>
                      </a:r>
                      <a:r>
                        <a:rPr lang="en-IN" baseline="0" dirty="0" smtClean="0"/>
                        <a:t>(12 years)</a:t>
                      </a:r>
                      <a:endParaRPr lang="en-IN" dirty="0"/>
                    </a:p>
                  </a:txBody>
                  <a:tcPr/>
                </a:tc>
              </a:tr>
              <a:tr h="876705">
                <a:tc>
                  <a:txBody>
                    <a:bodyPr/>
                    <a:lstStyle/>
                    <a:p>
                      <a:r>
                        <a:rPr lang="en-IN" dirty="0" smtClean="0"/>
                        <a:t>5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Adult type spread in quantity &amp; distribution(13.6 years)</a:t>
                      </a:r>
                      <a:endParaRPr lang="en-IN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IN" sz="3600" dirty="0" smtClean="0"/>
              <a:t>Tanners staging of development of </a:t>
            </a:r>
            <a:br>
              <a:rPr lang="en-IN" sz="3600" dirty="0" smtClean="0"/>
            </a:br>
            <a:r>
              <a:rPr lang="en-IN" sz="3600" dirty="0" smtClean="0"/>
              <a:t>pubic hair</a:t>
            </a:r>
            <a:endParaRPr lang="en-IN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77LKIqJrqxVqwNZnslYWqA_m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6632"/>
            <a:ext cx="8686800" cy="864096"/>
          </a:xfrm>
        </p:spPr>
        <p:txBody>
          <a:bodyPr>
            <a:normAutofit/>
          </a:bodyPr>
          <a:lstStyle/>
          <a:p>
            <a:r>
              <a:rPr lang="en-IN" dirty="0" smtClean="0"/>
              <a:t>			Genital organs.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805264"/>
          </a:xfrm>
        </p:spPr>
        <p:txBody>
          <a:bodyPr>
            <a:normAutofit lnSpcReduction="10000"/>
          </a:bodyPr>
          <a:lstStyle/>
          <a:p>
            <a:r>
              <a:rPr lang="en-IN" sz="2400" dirty="0" smtClean="0"/>
              <a:t>Vulva develops into labia </a:t>
            </a:r>
            <a:r>
              <a:rPr lang="en-IN" sz="2400" dirty="0" err="1" smtClean="0"/>
              <a:t>majora</a:t>
            </a:r>
            <a:r>
              <a:rPr lang="en-IN" sz="2400" dirty="0" smtClean="0"/>
              <a:t> with deposition of fat.</a:t>
            </a:r>
          </a:p>
          <a:p>
            <a:pPr>
              <a:buNone/>
            </a:pPr>
            <a:endParaRPr lang="en-IN" sz="2400" dirty="0" smtClean="0"/>
          </a:p>
          <a:p>
            <a:r>
              <a:rPr lang="en-IN" sz="2400" dirty="0" err="1" smtClean="0"/>
              <a:t>Skin,under</a:t>
            </a:r>
            <a:r>
              <a:rPr lang="en-IN" sz="2400" dirty="0" smtClean="0"/>
              <a:t> the influence of </a:t>
            </a:r>
            <a:r>
              <a:rPr lang="en-IN" sz="2400" dirty="0" err="1" smtClean="0"/>
              <a:t>oestrogen,becomes</a:t>
            </a:r>
            <a:r>
              <a:rPr lang="en-IN" sz="2400" dirty="0" smtClean="0"/>
              <a:t> keratinized and resistant to infection</a:t>
            </a:r>
          </a:p>
          <a:p>
            <a:pPr>
              <a:buNone/>
            </a:pPr>
            <a:endParaRPr lang="en-IN" sz="2400" dirty="0" smtClean="0"/>
          </a:p>
          <a:p>
            <a:r>
              <a:rPr lang="en-IN" sz="2400" dirty="0" smtClean="0"/>
              <a:t>Vaginal mucosa becomes multilayered with formation of superficial layer containing mature </a:t>
            </a:r>
            <a:r>
              <a:rPr lang="en-IN" sz="2400" dirty="0" err="1" smtClean="0"/>
              <a:t>squammous</a:t>
            </a:r>
            <a:r>
              <a:rPr lang="en-IN" sz="2400" dirty="0" smtClean="0"/>
              <a:t> cells release glycogen </a:t>
            </a:r>
            <a:r>
              <a:rPr lang="en-IN" sz="2400" dirty="0" err="1" smtClean="0"/>
              <a:t>content,appearence</a:t>
            </a:r>
            <a:r>
              <a:rPr lang="en-IN" sz="2400" dirty="0" smtClean="0"/>
              <a:t> of </a:t>
            </a:r>
            <a:r>
              <a:rPr lang="en-IN" sz="2400" dirty="0" err="1" smtClean="0"/>
              <a:t>Doderlein’s</a:t>
            </a:r>
            <a:r>
              <a:rPr lang="en-IN" sz="2400" dirty="0" smtClean="0"/>
              <a:t> bacilli forms lactic acid maintains vaginal ph at 4.5</a:t>
            </a:r>
          </a:p>
          <a:p>
            <a:endParaRPr lang="en-IN" sz="2400" dirty="0" smtClean="0"/>
          </a:p>
          <a:p>
            <a:r>
              <a:rPr lang="en-IN" sz="2400" smtClean="0"/>
              <a:t>Uterus grows </a:t>
            </a:r>
            <a:r>
              <a:rPr lang="en-IN" sz="2400" dirty="0" err="1" smtClean="0"/>
              <a:t>rapidly,so</a:t>
            </a:r>
            <a:r>
              <a:rPr lang="en-IN" sz="2400" dirty="0" smtClean="0"/>
              <a:t> </a:t>
            </a:r>
            <a:r>
              <a:rPr lang="en-IN" sz="2400" dirty="0" err="1" smtClean="0"/>
              <a:t>prepubertal</a:t>
            </a:r>
            <a:r>
              <a:rPr lang="en-IN" sz="2400" dirty="0" smtClean="0"/>
              <a:t> ratio of uterus/cervix of 1:1 changes to 2:1 or 3:1</a:t>
            </a:r>
          </a:p>
          <a:p>
            <a:pPr>
              <a:buNone/>
            </a:pPr>
            <a:endParaRPr lang="en-IN" sz="2400" dirty="0" smtClean="0"/>
          </a:p>
          <a:p>
            <a:r>
              <a:rPr lang="en-IN" sz="2400" dirty="0" smtClean="0"/>
              <a:t>Ovaries enlarge and primordial follicles start growing into </a:t>
            </a:r>
            <a:r>
              <a:rPr lang="en-IN" sz="2400" dirty="0" err="1" smtClean="0"/>
              <a:t>graffian</a:t>
            </a:r>
            <a:r>
              <a:rPr lang="en-IN" sz="2400" dirty="0" smtClean="0"/>
              <a:t> </a:t>
            </a:r>
            <a:r>
              <a:rPr lang="en-IN" sz="2400" dirty="0" err="1" smtClean="0"/>
              <a:t>follicles,under</a:t>
            </a:r>
            <a:r>
              <a:rPr lang="en-IN" sz="2400" dirty="0" smtClean="0"/>
              <a:t> the hypothalamic and </a:t>
            </a:r>
            <a:r>
              <a:rPr lang="en-IN" sz="2400" dirty="0" err="1" smtClean="0"/>
              <a:t>gonadotropin</a:t>
            </a:r>
            <a:r>
              <a:rPr lang="en-IN" sz="2400" dirty="0" smtClean="0"/>
              <a:t> stimulus.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IN" dirty="0" smtClean="0"/>
              <a:t>With the HPO axis </a:t>
            </a:r>
            <a:r>
              <a:rPr lang="en-IN" dirty="0" err="1" smtClean="0"/>
              <a:t>functioning,and</a:t>
            </a:r>
            <a:r>
              <a:rPr lang="en-IN" dirty="0" smtClean="0"/>
              <a:t> </a:t>
            </a:r>
            <a:r>
              <a:rPr lang="en-IN" dirty="0" err="1" smtClean="0"/>
              <a:t>graffian</a:t>
            </a:r>
            <a:r>
              <a:rPr lang="en-IN" dirty="0" smtClean="0"/>
              <a:t> follicular </a:t>
            </a:r>
            <a:r>
              <a:rPr lang="en-IN" dirty="0" err="1" smtClean="0"/>
              <a:t>maturation,oestrogen</a:t>
            </a:r>
            <a:r>
              <a:rPr lang="en-IN" dirty="0" smtClean="0"/>
              <a:t> is secreted by the </a:t>
            </a:r>
            <a:r>
              <a:rPr lang="en-IN" dirty="0" err="1" smtClean="0"/>
              <a:t>granulosa</a:t>
            </a:r>
            <a:r>
              <a:rPr lang="en-IN" dirty="0" smtClean="0"/>
              <a:t> and this hormone brings about the breast and genital organ changes by entering into the </a:t>
            </a:r>
            <a:r>
              <a:rPr lang="en-IN" dirty="0" err="1" smtClean="0"/>
              <a:t>cytoplasmic</a:t>
            </a:r>
            <a:r>
              <a:rPr lang="en-IN" dirty="0" smtClean="0"/>
              <a:t> and nuclear receptors.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Although </a:t>
            </a:r>
            <a:r>
              <a:rPr lang="en-IN" dirty="0" err="1" smtClean="0"/>
              <a:t>graffian</a:t>
            </a:r>
            <a:r>
              <a:rPr lang="en-IN" dirty="0" smtClean="0"/>
              <a:t> follicles grow and </a:t>
            </a:r>
            <a:r>
              <a:rPr lang="en-IN" dirty="0" err="1" smtClean="0"/>
              <a:t>mature,dominant</a:t>
            </a:r>
            <a:r>
              <a:rPr lang="en-IN" dirty="0" smtClean="0"/>
              <a:t> follicle with ovulation </a:t>
            </a:r>
            <a:r>
              <a:rPr lang="en-IN" dirty="0" err="1" smtClean="0"/>
              <a:t>doesnot</a:t>
            </a:r>
            <a:r>
              <a:rPr lang="en-IN" dirty="0" smtClean="0"/>
              <a:t> occur in about 50% cases at menarche.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Ovulation may occur as late as 1-2 years after menarche and until then the menstrual cycles are </a:t>
            </a:r>
            <a:r>
              <a:rPr lang="en-IN" dirty="0" err="1" smtClean="0"/>
              <a:t>anovulatory</a:t>
            </a:r>
            <a:r>
              <a:rPr lang="en-IN" dirty="0" smtClean="0"/>
              <a:t>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805264"/>
          </a:xfrm>
        </p:spPr>
        <p:txBody>
          <a:bodyPr/>
          <a:lstStyle/>
          <a:p>
            <a:r>
              <a:rPr lang="en-IN" dirty="0" smtClean="0"/>
              <a:t>Menstruation (Menarche) and the final growth spurt occur only after the secondary sexual characters(breast and hair) are fully formed in most of the cases.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Oestrogen effect on the closure of epiphyses of the bones determines the final height of the girl.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Menstruation begins when the bone age is around 13-14 years and it is unusual for the menstruation to begin before the bone age of 12.5 years and after 14.5years of age.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/>
          <a:lstStyle/>
          <a:p>
            <a:r>
              <a:rPr lang="en-IN" dirty="0" smtClean="0"/>
              <a:t>MENSTRUATION.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/>
          </a:bodyPr>
          <a:lstStyle/>
          <a:p>
            <a:r>
              <a:rPr lang="en-IN" dirty="0" smtClean="0"/>
              <a:t>If a girl menstruates before the secondary sexual characters </a:t>
            </a:r>
            <a:r>
              <a:rPr lang="en-IN" dirty="0" err="1" smtClean="0"/>
              <a:t>develop,it</a:t>
            </a:r>
            <a:r>
              <a:rPr lang="en-IN" dirty="0" smtClean="0"/>
              <a:t> is considered abnormal and is often due to feminizing ovarian tumour/lower genital tract malignancy.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50% </a:t>
            </a:r>
            <a:r>
              <a:rPr lang="en-IN" dirty="0" err="1" smtClean="0"/>
              <a:t>girls,menstrual</a:t>
            </a:r>
            <a:r>
              <a:rPr lang="en-IN" dirty="0" smtClean="0"/>
              <a:t> cycles are </a:t>
            </a:r>
            <a:r>
              <a:rPr lang="en-IN" dirty="0" err="1" smtClean="0"/>
              <a:t>anovulatory,intial</a:t>
            </a:r>
            <a:r>
              <a:rPr lang="en-IN" dirty="0" smtClean="0"/>
              <a:t> menstrual periods may be </a:t>
            </a:r>
            <a:r>
              <a:rPr lang="en-IN" dirty="0" err="1" smtClean="0"/>
              <a:t>irregular,prolonged,scanty</a:t>
            </a:r>
            <a:r>
              <a:rPr lang="en-IN" dirty="0" smtClean="0"/>
              <a:t> or excessive without dysmenorrhoea.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Development of secondary sexual characters and the growth in the height may continue for a few months to a years after the onset of menarche </a:t>
            </a:r>
            <a:r>
              <a:rPr lang="en-IN" dirty="0" err="1" smtClean="0"/>
              <a:t>upto</a:t>
            </a:r>
            <a:r>
              <a:rPr lang="en-IN" dirty="0" smtClean="0"/>
              <a:t> the age of 16 years.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Assessment of  bone age by x-ray of non-dominant </a:t>
            </a:r>
            <a:r>
              <a:rPr lang="en-IN" dirty="0" err="1" smtClean="0"/>
              <a:t>hand,elbow</a:t>
            </a:r>
            <a:r>
              <a:rPr lang="en-IN" dirty="0" smtClean="0"/>
              <a:t> and knee is used to assess pubertal age.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733256"/>
          </a:xfrm>
        </p:spPr>
        <p:txBody>
          <a:bodyPr/>
          <a:lstStyle/>
          <a:p>
            <a:r>
              <a:rPr lang="en-IN" dirty="0" smtClean="0"/>
              <a:t>Girls can be guided regarding the  expectation of </a:t>
            </a:r>
            <a:r>
              <a:rPr lang="en-IN" dirty="0" err="1" smtClean="0"/>
              <a:t>menarche,personal</a:t>
            </a:r>
            <a:r>
              <a:rPr lang="en-IN" dirty="0" smtClean="0"/>
              <a:t> </a:t>
            </a:r>
            <a:r>
              <a:rPr lang="en-IN" dirty="0" err="1" smtClean="0"/>
              <a:t>hygine</a:t>
            </a:r>
            <a:r>
              <a:rPr lang="en-IN" dirty="0" smtClean="0"/>
              <a:t> and nutrition.</a:t>
            </a:r>
          </a:p>
          <a:p>
            <a:r>
              <a:rPr lang="en-IN" dirty="0" smtClean="0"/>
              <a:t>Knowledge on sexually transmitted disease(STD).</a:t>
            </a:r>
          </a:p>
          <a:p>
            <a:r>
              <a:rPr lang="en-IN" dirty="0" smtClean="0"/>
              <a:t>When promiscuity </a:t>
            </a:r>
            <a:r>
              <a:rPr lang="en-IN" dirty="0" err="1" smtClean="0"/>
              <a:t>prevails,barrier</a:t>
            </a:r>
            <a:r>
              <a:rPr lang="en-IN" dirty="0" smtClean="0"/>
              <a:t> method of </a:t>
            </a:r>
            <a:r>
              <a:rPr lang="en-IN" dirty="0" err="1" smtClean="0"/>
              <a:t>contraception,OCP</a:t>
            </a:r>
            <a:r>
              <a:rPr lang="en-IN" dirty="0" smtClean="0"/>
              <a:t> are suggested.</a:t>
            </a:r>
          </a:p>
          <a:p>
            <a:r>
              <a:rPr lang="en-IN" dirty="0" smtClean="0"/>
              <a:t>This will prevent unwanted pregnancy and MTP</a:t>
            </a:r>
          </a:p>
          <a:p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79512" y="0"/>
            <a:ext cx="8507288" cy="1052736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	</a:t>
            </a:r>
            <a:br>
              <a:rPr lang="en-IN" dirty="0" smtClean="0"/>
            </a:br>
            <a:r>
              <a:rPr lang="en-IN" dirty="0" smtClean="0"/>
              <a:t>	Management.</a:t>
            </a:r>
            <a:endParaRPr lang="en-IN" dirty="0"/>
          </a:p>
        </p:txBody>
      </p:sp>
      <p:pic>
        <p:nvPicPr>
          <p:cNvPr id="4" name="Picture 3" descr="LfFSf4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99992" y="3789040"/>
            <a:ext cx="4644008" cy="30689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805264"/>
          </a:xfrm>
        </p:spPr>
        <p:txBody>
          <a:bodyPr>
            <a:normAutofit/>
          </a:bodyPr>
          <a:lstStyle/>
          <a:p>
            <a:r>
              <a:rPr lang="en-IN" sz="2800" b="1" i="1" dirty="0" smtClean="0"/>
              <a:t>ADOLESCENCE OR PUBERTY </a:t>
            </a:r>
            <a:r>
              <a:rPr lang="en-IN" sz="2800" b="1" dirty="0" smtClean="0">
                <a:latin typeface="Arial Rounded MT Bold" pitchFamily="34" charset="0"/>
              </a:rPr>
              <a:t> </a:t>
            </a:r>
            <a:r>
              <a:rPr lang="en-IN" sz="2800" b="1" dirty="0" smtClean="0">
                <a:latin typeface="Calibri Light" pitchFamily="34" charset="0"/>
              </a:rPr>
              <a:t>represents the transitional period linking childhood  to adulthood and involves </a:t>
            </a:r>
            <a:r>
              <a:rPr lang="en-IN" sz="2800" b="1" dirty="0" err="1" smtClean="0">
                <a:latin typeface="Calibri Light" pitchFamily="34" charset="0"/>
              </a:rPr>
              <a:t>physical,biological</a:t>
            </a:r>
            <a:r>
              <a:rPr lang="en-IN" sz="2800" b="1" dirty="0" smtClean="0">
                <a:latin typeface="Calibri Light" pitchFamily="34" charset="0"/>
              </a:rPr>
              <a:t> and psychosexual changes in a girl.</a:t>
            </a:r>
          </a:p>
          <a:p>
            <a:r>
              <a:rPr lang="en-IN" sz="2800" b="1" dirty="0" smtClean="0">
                <a:latin typeface="Calibri Light" pitchFamily="34" charset="0"/>
              </a:rPr>
              <a:t>Varies between the age of 13 and 16 years</a:t>
            </a:r>
          </a:p>
          <a:p>
            <a:r>
              <a:rPr lang="en-IN" sz="2800" b="1" dirty="0" smtClean="0">
                <a:latin typeface="Calibri Light" pitchFamily="34" charset="0"/>
              </a:rPr>
              <a:t>10-20% of world population comprises adolescents</a:t>
            </a:r>
          </a:p>
          <a:p>
            <a:r>
              <a:rPr lang="en-IN" sz="2800" b="1" dirty="0" smtClean="0">
                <a:latin typeface="Calibri Light" pitchFamily="34" charset="0"/>
              </a:rPr>
              <a:t>Duration of puberty lasts  about  2-3 </a:t>
            </a:r>
            <a:r>
              <a:rPr lang="en-IN" sz="2800" b="1" dirty="0" err="1" smtClean="0">
                <a:latin typeface="Calibri Light" pitchFamily="34" charset="0"/>
              </a:rPr>
              <a:t>years,and</a:t>
            </a:r>
            <a:r>
              <a:rPr lang="en-IN" sz="2800" b="1" dirty="0" smtClean="0">
                <a:latin typeface="Calibri Light" pitchFamily="34" charset="0"/>
              </a:rPr>
              <a:t> the pubertal changes occur slowly over this period.</a:t>
            </a:r>
          </a:p>
          <a:p>
            <a:r>
              <a:rPr lang="en-IN" sz="2800" b="1" u="sng" dirty="0" smtClean="0">
                <a:solidFill>
                  <a:srgbClr val="FF0000"/>
                </a:solidFill>
                <a:latin typeface="Calibri Light" pitchFamily="34" charset="0"/>
              </a:rPr>
              <a:t>WHO</a:t>
            </a:r>
            <a:r>
              <a:rPr lang="en-IN" sz="2800" b="1" dirty="0" smtClean="0">
                <a:solidFill>
                  <a:srgbClr val="FF0000"/>
                </a:solidFill>
                <a:latin typeface="Calibri Light" pitchFamily="34" charset="0"/>
              </a:rPr>
              <a:t> Defined Adolescence as progression from appearance of secondary sexual characters to sexual and reproductive maturity and development of adult mental processes.</a:t>
            </a:r>
            <a:endParaRPr lang="en-IN" sz="2800" dirty="0">
              <a:solidFill>
                <a:srgbClr val="FF0000"/>
              </a:solidFill>
              <a:latin typeface="Calibri Light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</p:spPr>
        <p:txBody>
          <a:bodyPr>
            <a:normAutofit/>
          </a:bodyPr>
          <a:lstStyle/>
          <a:p>
            <a:r>
              <a:rPr lang="en-IN" dirty="0" smtClean="0"/>
              <a:t> ADOLESCENT </a:t>
            </a:r>
            <a:r>
              <a:rPr lang="en-IN" sz="2800" dirty="0" smtClean="0"/>
              <a:t>(</a:t>
            </a:r>
            <a:r>
              <a:rPr lang="en-IN" sz="2800" dirty="0" err="1" smtClean="0"/>
              <a:t>latin</a:t>
            </a:r>
            <a:r>
              <a:rPr lang="en-IN" sz="2800" dirty="0" smtClean="0"/>
              <a:t> </a:t>
            </a:r>
            <a:r>
              <a:rPr lang="en-IN" sz="2800" dirty="0" err="1" smtClean="0"/>
              <a:t>word:to</a:t>
            </a:r>
            <a:r>
              <a:rPr lang="en-IN" sz="2800" dirty="0" smtClean="0"/>
              <a:t> grow)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949280"/>
          </a:xfrm>
        </p:spPr>
        <p:txBody>
          <a:bodyPr/>
          <a:lstStyle/>
          <a:p>
            <a:r>
              <a:rPr lang="en-IN" dirty="0" smtClean="0"/>
              <a:t>Precocious Puberty.</a:t>
            </a:r>
          </a:p>
          <a:p>
            <a:r>
              <a:rPr lang="en-IN" dirty="0" smtClean="0"/>
              <a:t>Delayed Puberty.</a:t>
            </a:r>
          </a:p>
          <a:p>
            <a:r>
              <a:rPr lang="en-IN" dirty="0" smtClean="0"/>
              <a:t>Menstrual Irregularities.</a:t>
            </a:r>
          </a:p>
          <a:p>
            <a:r>
              <a:rPr lang="en-IN" dirty="0" smtClean="0"/>
              <a:t>Dysmenorrhoea, Abdominal Pain.</a:t>
            </a:r>
          </a:p>
          <a:p>
            <a:r>
              <a:rPr lang="en-IN" dirty="0" smtClean="0"/>
              <a:t>Vaginal </a:t>
            </a:r>
            <a:r>
              <a:rPr lang="en-IN" dirty="0" err="1" smtClean="0"/>
              <a:t>disharge</a:t>
            </a:r>
            <a:r>
              <a:rPr lang="en-IN" dirty="0" smtClean="0"/>
              <a:t>.</a:t>
            </a:r>
          </a:p>
          <a:p>
            <a:r>
              <a:rPr lang="en-IN" dirty="0" smtClean="0"/>
              <a:t>Acne,</a:t>
            </a:r>
          </a:p>
          <a:p>
            <a:r>
              <a:rPr lang="en-IN" dirty="0" smtClean="0"/>
              <a:t>Obesity ,</a:t>
            </a:r>
          </a:p>
          <a:p>
            <a:r>
              <a:rPr lang="en-IN" dirty="0" smtClean="0"/>
              <a:t>Unwanted Pregnancy.</a:t>
            </a:r>
          </a:p>
          <a:p>
            <a:r>
              <a:rPr lang="en-IN" dirty="0" err="1" smtClean="0"/>
              <a:t>Cryptomenorrhoea</a:t>
            </a:r>
            <a:r>
              <a:rPr lang="en-IN" dirty="0" smtClean="0"/>
              <a:t>.</a:t>
            </a:r>
          </a:p>
          <a:p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Adolescents gynaecological problems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/>
          <a:lstStyle/>
          <a:p>
            <a:r>
              <a:rPr lang="en-IN" dirty="0" smtClean="0"/>
              <a:t>Puberty(10%)is considered delayed when the secondary sexual characters </a:t>
            </a:r>
            <a:r>
              <a:rPr lang="en-IN" dirty="0" err="1" smtClean="0"/>
              <a:t>donot</a:t>
            </a:r>
            <a:r>
              <a:rPr lang="en-IN" dirty="0" smtClean="0"/>
              <a:t> appear by the age of 14 and menarche </a:t>
            </a:r>
            <a:r>
              <a:rPr lang="en-IN" smtClean="0"/>
              <a:t>is not </a:t>
            </a:r>
            <a:r>
              <a:rPr lang="en-IN" dirty="0" err="1" smtClean="0"/>
              <a:t>establised</a:t>
            </a:r>
            <a:r>
              <a:rPr lang="en-IN" dirty="0" smtClean="0"/>
              <a:t> by the age of 16 years of age.</a:t>
            </a:r>
          </a:p>
          <a:p>
            <a:r>
              <a:rPr lang="en-IN" dirty="0" smtClean="0"/>
              <a:t>Familial /Idiopathic</a:t>
            </a:r>
          </a:p>
          <a:p>
            <a:r>
              <a:rPr lang="en-IN" dirty="0" smtClean="0"/>
              <a:t>Delayed puberty cause anxiety to the girl as well to parents.</a:t>
            </a:r>
          </a:p>
          <a:p>
            <a:r>
              <a:rPr lang="en-IN" dirty="0" smtClean="0"/>
              <a:t>Family history of delayed puberty in mother/sisters are significant.</a:t>
            </a:r>
          </a:p>
          <a:p>
            <a:r>
              <a:rPr lang="en-IN" dirty="0" smtClean="0"/>
              <a:t>Most of the girls develop secondary sexual characters and establish menarche.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6712"/>
          </a:xfrm>
        </p:spPr>
        <p:txBody>
          <a:bodyPr>
            <a:normAutofit/>
          </a:bodyPr>
          <a:lstStyle/>
          <a:p>
            <a:r>
              <a:rPr lang="en-IN" dirty="0" smtClean="0"/>
              <a:t>		Delayed Puberty.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661248"/>
          </a:xfrm>
        </p:spPr>
        <p:txBody>
          <a:bodyPr/>
          <a:lstStyle/>
          <a:p>
            <a:r>
              <a:rPr lang="en-IN" dirty="0" smtClean="0"/>
              <a:t>Development of secondary sexual </a:t>
            </a:r>
            <a:r>
              <a:rPr lang="en-IN" dirty="0" err="1" smtClean="0"/>
              <a:t>characters,but</a:t>
            </a:r>
            <a:r>
              <a:rPr lang="en-IN" dirty="0" smtClean="0"/>
              <a:t> no menstruation.</a:t>
            </a:r>
          </a:p>
          <a:p>
            <a:r>
              <a:rPr lang="en-IN" dirty="0" smtClean="0"/>
              <a:t>Either due to absent uterus or due to imperforate hymen or vagina(</a:t>
            </a:r>
            <a:r>
              <a:rPr lang="en-IN" dirty="0" err="1" smtClean="0"/>
              <a:t>Cryptomenorrhoea</a:t>
            </a:r>
            <a:r>
              <a:rPr lang="en-IN" dirty="0" smtClean="0"/>
              <a:t>)</a:t>
            </a:r>
          </a:p>
          <a:p>
            <a:r>
              <a:rPr lang="en-IN" dirty="0" smtClean="0"/>
              <a:t>Pituitary &amp; hypothalamic </a:t>
            </a:r>
            <a:r>
              <a:rPr lang="en-IN" dirty="0" err="1" smtClean="0"/>
              <a:t>inadequacy:The</a:t>
            </a:r>
            <a:r>
              <a:rPr lang="en-IN" dirty="0" smtClean="0"/>
              <a:t> radiography of </a:t>
            </a:r>
            <a:r>
              <a:rPr lang="en-IN" dirty="0" err="1" smtClean="0"/>
              <a:t>sella</a:t>
            </a:r>
            <a:r>
              <a:rPr lang="en-IN" dirty="0" smtClean="0"/>
              <a:t> </a:t>
            </a:r>
            <a:r>
              <a:rPr lang="en-IN" dirty="0" err="1" smtClean="0"/>
              <a:t>turcica</a:t>
            </a:r>
            <a:r>
              <a:rPr lang="en-IN" dirty="0" smtClean="0"/>
              <a:t> and lower hormonal levels of FSH and LH will confirm the diagnosis.</a:t>
            </a:r>
          </a:p>
          <a:p>
            <a:r>
              <a:rPr lang="en-IN" dirty="0" smtClean="0"/>
              <a:t>Ovarian causes</a:t>
            </a:r>
            <a:r>
              <a:rPr lang="en-IN" dirty="0" smtClean="0">
                <a:sym typeface="Wingdings" pitchFamily="2" charset="2"/>
              </a:rPr>
              <a:t>(FSH level high)</a:t>
            </a:r>
            <a:endParaRPr lang="en-IN" dirty="0" smtClean="0"/>
          </a:p>
          <a:p>
            <a:pPr lvl="5"/>
            <a:r>
              <a:rPr lang="en-IN" dirty="0" smtClean="0"/>
              <a:t>Turner’s Syndrome,</a:t>
            </a:r>
          </a:p>
          <a:p>
            <a:pPr lvl="5"/>
            <a:r>
              <a:rPr lang="en-IN" dirty="0" smtClean="0"/>
              <a:t>Resistant Ovary,</a:t>
            </a:r>
          </a:p>
          <a:p>
            <a:pPr lvl="5"/>
            <a:r>
              <a:rPr lang="en-IN" dirty="0" smtClean="0"/>
              <a:t>Autoimmune disease.</a:t>
            </a:r>
          </a:p>
          <a:p>
            <a:pPr>
              <a:buNone/>
            </a:pPr>
            <a:r>
              <a:rPr lang="en-IN" dirty="0" smtClean="0"/>
              <a:t>				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n-IN" dirty="0" smtClean="0"/>
              <a:t>Causes of delayed puberty.</a:t>
            </a:r>
            <a:endParaRPr lang="en-IN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IN" dirty="0" smtClean="0"/>
              <a:t>Polycystic ovarian disease(PCOD) and testicular feminizing syndrome.</a:t>
            </a:r>
          </a:p>
          <a:p>
            <a:r>
              <a:rPr lang="en-IN" dirty="0" smtClean="0"/>
              <a:t>Malnutrition,</a:t>
            </a:r>
          </a:p>
          <a:p>
            <a:r>
              <a:rPr lang="en-IN" dirty="0" smtClean="0"/>
              <a:t>Anorexia nervosa,</a:t>
            </a:r>
          </a:p>
          <a:p>
            <a:r>
              <a:rPr lang="en-IN" dirty="0" smtClean="0"/>
              <a:t>Vigorous exercise</a:t>
            </a:r>
          </a:p>
          <a:p>
            <a:r>
              <a:rPr lang="en-IN" dirty="0" err="1" smtClean="0"/>
              <a:t>Atheletics</a:t>
            </a:r>
            <a:endParaRPr lang="en-IN" dirty="0" smtClean="0"/>
          </a:p>
          <a:p>
            <a:r>
              <a:rPr lang="en-IN" dirty="0" smtClean="0"/>
              <a:t>Hypothyroidism.</a:t>
            </a:r>
            <a:endParaRPr lang="en-IN" dirty="0"/>
          </a:p>
        </p:txBody>
      </p:sp>
      <p:pic>
        <p:nvPicPr>
          <p:cNvPr id="4" name="Picture 3" descr="T_delayed_puberty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35896" y="2996952"/>
            <a:ext cx="5508104" cy="2736304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4882547"/>
          </a:xfrm>
        </p:spPr>
        <p:txBody>
          <a:bodyPr/>
          <a:lstStyle/>
          <a:p>
            <a:r>
              <a:rPr lang="en-IN" dirty="0" smtClean="0"/>
              <a:t>Precocious puberty is </a:t>
            </a:r>
            <a:r>
              <a:rPr lang="en-IN" dirty="0" err="1" smtClean="0"/>
              <a:t>th</a:t>
            </a:r>
            <a:r>
              <a:rPr lang="en-IN" dirty="0" smtClean="0"/>
              <a:t> </a:t>
            </a:r>
            <a:r>
              <a:rPr lang="en-IN" dirty="0" err="1" smtClean="0"/>
              <a:t>appearence</a:t>
            </a:r>
            <a:r>
              <a:rPr lang="en-IN" dirty="0" smtClean="0"/>
              <a:t> of appropriate secondary sexual characters before the age of 8 years and </a:t>
            </a:r>
            <a:r>
              <a:rPr lang="en-IN" dirty="0" err="1" smtClean="0"/>
              <a:t>occurence</a:t>
            </a:r>
            <a:r>
              <a:rPr lang="en-IN" dirty="0" smtClean="0"/>
              <a:t> of menstruation before 10 years of chronological age.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80120"/>
          </a:xfrm>
        </p:spPr>
        <p:txBody>
          <a:bodyPr/>
          <a:lstStyle/>
          <a:p>
            <a:r>
              <a:rPr lang="en-IN" dirty="0" smtClean="0"/>
              <a:t>Precocious Puberty.</a:t>
            </a:r>
            <a:endParaRPr lang="en-IN" dirty="0"/>
          </a:p>
        </p:txBody>
      </p:sp>
      <p:pic>
        <p:nvPicPr>
          <p:cNvPr id="4" name="Picture 3" descr="images (1).jf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51920" y="3212976"/>
            <a:ext cx="4824536" cy="3240360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400600"/>
          </a:xfrm>
        </p:spPr>
        <p:txBody>
          <a:bodyPr/>
          <a:lstStyle/>
          <a:p>
            <a:r>
              <a:rPr lang="en-IN" dirty="0" smtClean="0"/>
              <a:t>Most common  cause is (75%constitutional(True/complete) due to premature activation of the HPO axis.</a:t>
            </a:r>
          </a:p>
          <a:p>
            <a:r>
              <a:rPr lang="en-IN" dirty="0" smtClean="0"/>
              <a:t>Secondary sexual characters appear in their chronological order and regular menstrual cycles are then established.</a:t>
            </a:r>
          </a:p>
          <a:p>
            <a:r>
              <a:rPr lang="en-IN" dirty="0" smtClean="0"/>
              <a:t>This cause initial spurt in the height followed by premature closure of epiphysis with the result the ultimate height remains stunted.</a:t>
            </a:r>
          </a:p>
          <a:p>
            <a:r>
              <a:rPr lang="en-IN" dirty="0" smtClean="0"/>
              <a:t>It is desirable to suppress the menstruation for few years until right age.</a:t>
            </a:r>
            <a:endParaRPr lang="en-IN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</p:spPr>
        <p:txBody>
          <a:bodyPr/>
          <a:lstStyle/>
          <a:p>
            <a:r>
              <a:rPr lang="en-IN" dirty="0" smtClean="0"/>
              <a:t>Causes of precocious Puberty</a:t>
            </a:r>
            <a:endParaRPr lang="en-IN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0"/>
            <a:ext cx="9144000" cy="6007291"/>
          </a:xfrm>
        </p:spPr>
        <p:txBody>
          <a:bodyPr>
            <a:normAutofit fontScale="62500" lnSpcReduction="20000"/>
          </a:bodyPr>
          <a:lstStyle/>
          <a:p>
            <a:r>
              <a:rPr lang="en-IN" dirty="0" smtClean="0"/>
              <a:t> GNRH 100microgram </a:t>
            </a:r>
            <a:r>
              <a:rPr lang="en-IN" dirty="0" err="1" smtClean="0"/>
              <a:t>intranasally</a:t>
            </a:r>
            <a:r>
              <a:rPr lang="en-IN" dirty="0" smtClean="0"/>
              <a:t> </a:t>
            </a:r>
            <a:r>
              <a:rPr lang="en-IN" dirty="0" err="1" smtClean="0"/>
              <a:t>bd</a:t>
            </a:r>
            <a:r>
              <a:rPr lang="en-IN" dirty="0" smtClean="0"/>
              <a:t> 3-6 months.</a:t>
            </a:r>
          </a:p>
          <a:p>
            <a:r>
              <a:rPr lang="en-IN" dirty="0" smtClean="0"/>
              <a:t>Depot GNRH 3.6mg </a:t>
            </a:r>
            <a:r>
              <a:rPr lang="en-IN" dirty="0" err="1" smtClean="0"/>
              <a:t>im</a:t>
            </a:r>
            <a:r>
              <a:rPr lang="en-IN" dirty="0" smtClean="0"/>
              <a:t> for 3-6months once a month injection. Pubertal changes resume 3-12 months after stoppage of hormonal </a:t>
            </a:r>
            <a:r>
              <a:rPr lang="en-IN" dirty="0" err="1" smtClean="0"/>
              <a:t>theraphy</a:t>
            </a:r>
            <a:r>
              <a:rPr lang="en-IN" dirty="0" smtClean="0"/>
              <a:t>.</a:t>
            </a:r>
          </a:p>
          <a:p>
            <a:r>
              <a:rPr lang="en-IN" dirty="0" smtClean="0"/>
              <a:t>Prolonged therapy cause </a:t>
            </a:r>
            <a:r>
              <a:rPr lang="en-IN" dirty="0" err="1" smtClean="0"/>
              <a:t>osetoporosis</a:t>
            </a:r>
            <a:endParaRPr lang="en-IN" dirty="0" smtClean="0"/>
          </a:p>
          <a:p>
            <a:pPr>
              <a:buNone/>
            </a:pPr>
            <a:r>
              <a:rPr lang="en-IN" dirty="0" smtClean="0">
                <a:solidFill>
                  <a:srgbClr val="FF0000"/>
                </a:solidFill>
              </a:rPr>
              <a:t>PSEUDOPUBERTY:</a:t>
            </a:r>
          </a:p>
          <a:p>
            <a:pPr>
              <a:buNone/>
            </a:pPr>
            <a:r>
              <a:rPr lang="en-IN" dirty="0" smtClean="0">
                <a:solidFill>
                  <a:srgbClr val="FF0000"/>
                </a:solidFill>
              </a:rPr>
              <a:t>	</a:t>
            </a:r>
            <a:r>
              <a:rPr lang="en-IN" dirty="0" smtClean="0"/>
              <a:t>due to </a:t>
            </a:r>
            <a:r>
              <a:rPr lang="en-IN" dirty="0" err="1" smtClean="0"/>
              <a:t>gonadotropins</a:t>
            </a:r>
            <a:r>
              <a:rPr lang="en-IN" dirty="0" smtClean="0"/>
              <a:t>/sex steroid stimulation independent of the </a:t>
            </a:r>
            <a:r>
              <a:rPr lang="en-IN" dirty="0" err="1" smtClean="0"/>
              <a:t>HPOaxis</a:t>
            </a:r>
            <a:r>
              <a:rPr lang="en-IN" dirty="0" smtClean="0"/>
              <a:t>.</a:t>
            </a:r>
          </a:p>
          <a:p>
            <a:pPr>
              <a:buNone/>
            </a:pPr>
            <a:r>
              <a:rPr lang="en-IN" dirty="0" smtClean="0">
                <a:solidFill>
                  <a:srgbClr val="FF0000"/>
                </a:solidFill>
              </a:rPr>
              <a:t>CAUSES:</a:t>
            </a:r>
          </a:p>
          <a:p>
            <a:pPr>
              <a:buNone/>
            </a:pPr>
            <a:r>
              <a:rPr lang="en-IN" i="1" dirty="0" smtClean="0">
                <a:solidFill>
                  <a:srgbClr val="FF0000"/>
                </a:solidFill>
              </a:rPr>
              <a:t>		</a:t>
            </a:r>
            <a:r>
              <a:rPr lang="en-IN" i="1" dirty="0" smtClean="0"/>
              <a:t>Pituitary tumours,</a:t>
            </a:r>
          </a:p>
          <a:p>
            <a:pPr>
              <a:buNone/>
            </a:pPr>
            <a:r>
              <a:rPr lang="en-IN" i="1" dirty="0" smtClean="0"/>
              <a:t>		encephalitis,</a:t>
            </a:r>
          </a:p>
          <a:p>
            <a:pPr>
              <a:buNone/>
            </a:pPr>
            <a:r>
              <a:rPr lang="en-IN" i="1" dirty="0" smtClean="0"/>
              <a:t>		meningitis,</a:t>
            </a:r>
          </a:p>
          <a:p>
            <a:pPr>
              <a:buNone/>
            </a:pPr>
            <a:r>
              <a:rPr lang="en-IN" i="1" dirty="0" smtClean="0"/>
              <a:t>		McCune-Albright syndrome,</a:t>
            </a:r>
          </a:p>
          <a:p>
            <a:pPr>
              <a:buNone/>
            </a:pPr>
            <a:r>
              <a:rPr lang="en-IN" i="1" dirty="0" smtClean="0">
                <a:solidFill>
                  <a:srgbClr val="FF0000"/>
                </a:solidFill>
              </a:rPr>
              <a:t>		</a:t>
            </a:r>
            <a:r>
              <a:rPr lang="en-IN" i="1" dirty="0" smtClean="0"/>
              <a:t>hydrocephalus.</a:t>
            </a:r>
          </a:p>
          <a:p>
            <a:pPr>
              <a:buNone/>
            </a:pPr>
            <a:r>
              <a:rPr lang="en-IN" i="1" dirty="0" smtClean="0"/>
              <a:t>		Ovarian </a:t>
            </a:r>
            <a:r>
              <a:rPr lang="en-IN" i="1" dirty="0" err="1" smtClean="0"/>
              <a:t>femiizing</a:t>
            </a:r>
            <a:r>
              <a:rPr lang="en-IN" i="1" dirty="0" smtClean="0"/>
              <a:t> tumour,(10%)</a:t>
            </a:r>
          </a:p>
          <a:p>
            <a:pPr>
              <a:buNone/>
            </a:pPr>
            <a:r>
              <a:rPr lang="en-IN" i="1" dirty="0" smtClean="0"/>
              <a:t>		Adrenal tumours(20%)</a:t>
            </a:r>
          </a:p>
          <a:p>
            <a:pPr>
              <a:buNone/>
            </a:pPr>
            <a:r>
              <a:rPr lang="en-IN" dirty="0" smtClean="0"/>
              <a:t>		Hypothyroidism</a:t>
            </a:r>
          </a:p>
          <a:p>
            <a:pPr>
              <a:buNone/>
            </a:pPr>
            <a:r>
              <a:rPr lang="en-IN" dirty="0" smtClean="0"/>
              <a:t>		Only of one aspect of development of secondary sexual characters occurs. 	The orderly pattern of puberty is missing.</a:t>
            </a:r>
          </a:p>
          <a:p>
            <a:pPr>
              <a:buNone/>
            </a:pPr>
            <a:endParaRPr lang="en-IN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IN" dirty="0" smtClean="0"/>
              <a:t>  </a:t>
            </a:r>
            <a:r>
              <a:rPr lang="en-IN" dirty="0" err="1" smtClean="0"/>
              <a:t>Rarely,a</a:t>
            </a:r>
            <a:r>
              <a:rPr lang="en-IN" dirty="0" smtClean="0"/>
              <a:t> spurt of oestrogen from </a:t>
            </a:r>
            <a:r>
              <a:rPr lang="en-IN" dirty="0" err="1" smtClean="0"/>
              <a:t>graffian</a:t>
            </a:r>
            <a:r>
              <a:rPr lang="en-IN" dirty="0" smtClean="0"/>
              <a:t> follicle cause </a:t>
            </a:r>
            <a:r>
              <a:rPr lang="en-IN" dirty="0" err="1" smtClean="0"/>
              <a:t>menstruation.this</a:t>
            </a:r>
            <a:r>
              <a:rPr lang="en-IN" dirty="0" smtClean="0"/>
              <a:t> is followed by amenorrhoea and normal growth pattern, development of secondary sexual characters and onset of menarche		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			</a:t>
            </a:r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/>
          <a:lstStyle/>
          <a:p>
            <a:r>
              <a:rPr lang="en-IN" dirty="0" smtClean="0"/>
              <a:t>Radiography of Pituitary </a:t>
            </a:r>
            <a:r>
              <a:rPr lang="en-IN" dirty="0" err="1" smtClean="0"/>
              <a:t>fossa</a:t>
            </a:r>
            <a:r>
              <a:rPr lang="en-IN" dirty="0" smtClean="0"/>
              <a:t>,</a:t>
            </a:r>
          </a:p>
          <a:p>
            <a:r>
              <a:rPr lang="en-IN" dirty="0" smtClean="0"/>
              <a:t>CT and MRI.</a:t>
            </a:r>
          </a:p>
          <a:p>
            <a:r>
              <a:rPr lang="en-IN" dirty="0" smtClean="0"/>
              <a:t>Ultrasound for ovarian tumours.</a:t>
            </a:r>
          </a:p>
          <a:p>
            <a:r>
              <a:rPr lang="en-IN" dirty="0" smtClean="0"/>
              <a:t>Thyroid function test,</a:t>
            </a:r>
          </a:p>
          <a:p>
            <a:r>
              <a:rPr lang="en-IN" dirty="0" smtClean="0"/>
              <a:t>Hormonal </a:t>
            </a:r>
            <a:r>
              <a:rPr lang="en-IN" dirty="0" err="1" smtClean="0"/>
              <a:t>Profile:FSH,LH,Oestrogen</a:t>
            </a:r>
            <a:r>
              <a:rPr lang="en-IN" dirty="0" smtClean="0"/>
              <a:t> and thyroid hormones.</a:t>
            </a:r>
          </a:p>
          <a:p>
            <a:r>
              <a:rPr lang="en-IN" dirty="0" smtClean="0"/>
              <a:t>Radiography for bone age.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92696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Investigations </a:t>
            </a:r>
            <a:endParaRPr lang="en-IN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Based on the cause</a:t>
            </a:r>
          </a:p>
          <a:p>
            <a:r>
              <a:rPr lang="en-IN" dirty="0" smtClean="0"/>
              <a:t>In constitutional precocious </a:t>
            </a:r>
            <a:r>
              <a:rPr lang="en-IN" dirty="0" err="1" smtClean="0"/>
              <a:t>puberty,apart</a:t>
            </a:r>
            <a:r>
              <a:rPr lang="en-IN" dirty="0" smtClean="0"/>
              <a:t> from stunted </a:t>
            </a:r>
            <a:r>
              <a:rPr lang="en-IN" dirty="0" err="1" smtClean="0"/>
              <a:t>growth,future</a:t>
            </a:r>
            <a:r>
              <a:rPr lang="en-IN" dirty="0" smtClean="0"/>
              <a:t> reproductive capacity is not </a:t>
            </a:r>
            <a:r>
              <a:rPr lang="en-IN" dirty="0" err="1" smtClean="0"/>
              <a:t>compromised,and</a:t>
            </a:r>
            <a:r>
              <a:rPr lang="en-IN" dirty="0" smtClean="0"/>
              <a:t> premature menopause is not reported.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Management </a:t>
            </a:r>
            <a:endParaRPr lang="en-IN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661248"/>
          </a:xfrm>
        </p:spPr>
        <p:txBody>
          <a:bodyPr/>
          <a:lstStyle/>
          <a:p>
            <a:r>
              <a:rPr lang="en-IN" dirty="0" err="1" smtClean="0"/>
              <a:t>Oligomenorrhoea</a:t>
            </a:r>
            <a:r>
              <a:rPr lang="en-IN" dirty="0" smtClean="0"/>
              <a:t>:</a:t>
            </a:r>
          </a:p>
          <a:p>
            <a:pPr lvl="1"/>
            <a:r>
              <a:rPr lang="en-IN" dirty="0" smtClean="0"/>
              <a:t> infrequent menstruation and delay of several months in between is not uncommon in pubertal girls.</a:t>
            </a:r>
          </a:p>
          <a:p>
            <a:pPr lvl="1"/>
            <a:r>
              <a:rPr lang="en-IN" dirty="0" smtClean="0"/>
              <a:t>Due to inadequate maturation of HPO axis and inadequate hormonal stimulation</a:t>
            </a:r>
          </a:p>
          <a:p>
            <a:pPr lvl="1"/>
            <a:r>
              <a:rPr lang="en-IN" dirty="0" smtClean="0"/>
              <a:t>Menstrual cycles are often  </a:t>
            </a:r>
            <a:r>
              <a:rPr lang="en-IN" dirty="0" err="1" smtClean="0"/>
              <a:t>anovulatoryin</a:t>
            </a:r>
            <a:r>
              <a:rPr lang="en-IN" dirty="0" smtClean="0"/>
              <a:t> first 1-2 years.</a:t>
            </a:r>
          </a:p>
          <a:p>
            <a:pPr lvl="1"/>
            <a:r>
              <a:rPr lang="en-IN" dirty="0" smtClean="0"/>
              <a:t>Causes:</a:t>
            </a:r>
          </a:p>
          <a:p>
            <a:pPr lvl="5"/>
            <a:r>
              <a:rPr lang="en-IN" dirty="0" smtClean="0"/>
              <a:t>Mental &amp; physical stress like vigorous exercise,</a:t>
            </a:r>
          </a:p>
          <a:p>
            <a:pPr lvl="5"/>
            <a:r>
              <a:rPr lang="en-IN" dirty="0" smtClean="0"/>
              <a:t>Anorexia nervosa(weight &lt;47 kg),</a:t>
            </a:r>
          </a:p>
          <a:p>
            <a:pPr lvl="5"/>
            <a:r>
              <a:rPr lang="en-IN" dirty="0" smtClean="0"/>
              <a:t>Hypothyroidism,</a:t>
            </a:r>
          </a:p>
          <a:p>
            <a:pPr lvl="5"/>
            <a:r>
              <a:rPr lang="en-IN" dirty="0" smtClean="0"/>
              <a:t>PCOD</a:t>
            </a:r>
          </a:p>
          <a:p>
            <a:pPr lvl="8">
              <a:buNone/>
            </a:pPr>
            <a:r>
              <a:rPr lang="en-IN" dirty="0" smtClean="0"/>
              <a:t>									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n-IN" dirty="0" smtClean="0"/>
              <a:t>Menstrual irregularities</a:t>
            </a:r>
            <a:endParaRPr lang="en-I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5376672"/>
          </a:xfrm>
        </p:spPr>
        <p:txBody>
          <a:bodyPr/>
          <a:lstStyle/>
          <a:p>
            <a:r>
              <a:rPr lang="en-IN" dirty="0" smtClean="0"/>
              <a:t>EARLY ADOLESCENCE:11-14 YEARS.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MIDDLE ADOLESCENCE:14-17 YEARS.</a:t>
            </a:r>
          </a:p>
          <a:p>
            <a:endParaRPr lang="en-IN" dirty="0" smtClean="0"/>
          </a:p>
          <a:p>
            <a:r>
              <a:rPr lang="en-IN" dirty="0" smtClean="0"/>
              <a:t>LATE ADOLESCENCE:18-21 YEARS.</a:t>
            </a:r>
          </a:p>
          <a:p>
            <a:pPr>
              <a:buNone/>
            </a:pPr>
            <a:endParaRPr lang="en-IN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STAGES OF ADOLESCENCE.</a:t>
            </a:r>
            <a:endParaRPr lang="en-IN" dirty="0"/>
          </a:p>
        </p:txBody>
      </p:sp>
      <p:pic>
        <p:nvPicPr>
          <p:cNvPr id="4" name="Picture 3" descr="adolescence40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44008" y="3645025"/>
            <a:ext cx="4499992" cy="32129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692696"/>
            <a:ext cx="9144000" cy="6165304"/>
          </a:xfrm>
        </p:spPr>
        <p:txBody>
          <a:bodyPr/>
          <a:lstStyle/>
          <a:p>
            <a:r>
              <a:rPr lang="en-IN" dirty="0" smtClean="0"/>
              <a:t>It is rare and often caused by corpus </a:t>
            </a:r>
            <a:r>
              <a:rPr lang="en-IN" dirty="0" err="1" smtClean="0"/>
              <a:t>luteal</a:t>
            </a:r>
            <a:r>
              <a:rPr lang="en-IN" dirty="0" smtClean="0"/>
              <a:t> defect</a:t>
            </a:r>
          </a:p>
          <a:p>
            <a:r>
              <a:rPr lang="en-IN" dirty="0" smtClean="0"/>
              <a:t>Treatment:</a:t>
            </a:r>
          </a:p>
          <a:p>
            <a:pPr lvl="2"/>
            <a:r>
              <a:rPr lang="en-IN" dirty="0" err="1" smtClean="0"/>
              <a:t>Progestogen</a:t>
            </a:r>
            <a:r>
              <a:rPr lang="en-IN" dirty="0" smtClean="0"/>
              <a:t> during the postovulatory phase to prolong the cycle.</a:t>
            </a:r>
          </a:p>
          <a:p>
            <a:pPr lvl="2">
              <a:buNone/>
            </a:pPr>
            <a:r>
              <a:rPr lang="en-IN" sz="2800" b="1" i="1" dirty="0" smtClean="0">
                <a:solidFill>
                  <a:srgbClr val="FF0000"/>
                </a:solidFill>
              </a:rPr>
              <a:t>DYSMENORRHOEA</a:t>
            </a:r>
          </a:p>
          <a:p>
            <a:pPr lvl="4">
              <a:buNone/>
            </a:pPr>
            <a:r>
              <a:rPr lang="en-IN" dirty="0" smtClean="0"/>
              <a:t>Primary dysmenorrhoea common in </a:t>
            </a:r>
          </a:p>
          <a:p>
            <a:pPr lvl="4">
              <a:buNone/>
            </a:pPr>
            <a:r>
              <a:rPr lang="en-IN" dirty="0" smtClean="0"/>
              <a:t>Adolescents in characterized by spasmodic</a:t>
            </a:r>
          </a:p>
          <a:p>
            <a:pPr lvl="4">
              <a:buNone/>
            </a:pPr>
            <a:r>
              <a:rPr lang="en-IN" dirty="0" smtClean="0"/>
              <a:t>Pain beginning with the onset of </a:t>
            </a:r>
          </a:p>
          <a:p>
            <a:pPr lvl="4">
              <a:buNone/>
            </a:pPr>
            <a:r>
              <a:rPr lang="en-IN" dirty="0" smtClean="0"/>
              <a:t>Menstruation and lasting for 12-24hrs.</a:t>
            </a:r>
          </a:p>
          <a:p>
            <a:pPr lvl="4">
              <a:buNone/>
            </a:pPr>
            <a:r>
              <a:rPr lang="en-IN" dirty="0" smtClean="0"/>
              <a:t>Caused by PG E2 </a:t>
            </a:r>
            <a:r>
              <a:rPr lang="en-IN" dirty="0" err="1" smtClean="0"/>
              <a:t>anf</a:t>
            </a:r>
            <a:r>
              <a:rPr lang="en-IN" dirty="0" smtClean="0"/>
              <a:t> F2alpha</a:t>
            </a:r>
          </a:p>
          <a:p>
            <a:pPr lvl="4">
              <a:buNone/>
            </a:pPr>
            <a:r>
              <a:rPr lang="en-IN" dirty="0" smtClean="0"/>
              <a:t>which cause vasoconstriction and</a:t>
            </a:r>
          </a:p>
          <a:p>
            <a:pPr lvl="4">
              <a:buNone/>
            </a:pPr>
            <a:r>
              <a:rPr lang="en-IN" dirty="0" err="1" smtClean="0"/>
              <a:t>Myometrial</a:t>
            </a:r>
            <a:r>
              <a:rPr lang="en-IN" dirty="0" smtClean="0"/>
              <a:t> contractions.</a:t>
            </a:r>
          </a:p>
          <a:p>
            <a:pPr lvl="4">
              <a:buNone/>
            </a:pPr>
            <a:r>
              <a:rPr lang="en-IN" dirty="0" smtClean="0"/>
              <a:t>Pain impair day 2 day activities.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>
            <a:normAutofit/>
          </a:bodyPr>
          <a:lstStyle/>
          <a:p>
            <a:r>
              <a:rPr lang="en-IN" sz="2800" dirty="0" err="1" smtClean="0"/>
              <a:t>Polymenorrhoea</a:t>
            </a:r>
            <a:endParaRPr lang="en-IN" sz="2800" dirty="0"/>
          </a:p>
        </p:txBody>
      </p:sp>
      <p:sp>
        <p:nvSpPr>
          <p:cNvPr id="4" name="Title 2"/>
          <p:cNvSpPr>
            <a:spLocks noGrp="1"/>
          </p:cNvSpPr>
          <p:nvPr/>
        </p:nvSpPr>
        <p:spPr>
          <a:xfrm>
            <a:off x="457200" y="2857500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endParaRPr lang="en-IN" dirty="0"/>
          </a:p>
        </p:txBody>
      </p:sp>
      <p:pic>
        <p:nvPicPr>
          <p:cNvPr id="5" name="Picture 4" descr="download.jf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08104" y="3501008"/>
            <a:ext cx="3744416" cy="2304256"/>
          </a:xfrm>
          <a:prstGeom prst="rect">
            <a:avLst/>
          </a:prstGeo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IN" dirty="0" smtClean="0"/>
              <a:t>Secondary dysmenorrhoea:</a:t>
            </a:r>
          </a:p>
          <a:p>
            <a:pPr lvl="2"/>
            <a:r>
              <a:rPr lang="en-IN" dirty="0" smtClean="0"/>
              <a:t>PID,</a:t>
            </a:r>
          </a:p>
          <a:p>
            <a:pPr lvl="2"/>
            <a:r>
              <a:rPr lang="en-IN" dirty="0" smtClean="0"/>
              <a:t>Endometriosis,</a:t>
            </a:r>
          </a:p>
          <a:p>
            <a:pPr lvl="2"/>
            <a:r>
              <a:rPr lang="en-IN" dirty="0" smtClean="0"/>
              <a:t>Uterine fibroid,</a:t>
            </a:r>
          </a:p>
          <a:p>
            <a:pPr lvl="2">
              <a:buNone/>
            </a:pPr>
            <a:r>
              <a:rPr lang="en-IN" dirty="0" smtClean="0"/>
              <a:t>TREATMENT:</a:t>
            </a:r>
          </a:p>
          <a:p>
            <a:pPr lvl="2">
              <a:buNone/>
            </a:pPr>
            <a:r>
              <a:rPr lang="en-IN" dirty="0" smtClean="0"/>
              <a:t>Analgesics,</a:t>
            </a:r>
          </a:p>
          <a:p>
            <a:pPr lvl="2">
              <a:buNone/>
            </a:pPr>
            <a:r>
              <a:rPr lang="en-IN" dirty="0" smtClean="0"/>
              <a:t>Anti-inflammatory drugs like </a:t>
            </a:r>
            <a:r>
              <a:rPr lang="en-IN" dirty="0" err="1" smtClean="0"/>
              <a:t>Mefenamic</a:t>
            </a:r>
            <a:r>
              <a:rPr lang="en-IN" dirty="0" smtClean="0"/>
              <a:t> </a:t>
            </a:r>
            <a:r>
              <a:rPr lang="en-IN" dirty="0" err="1" smtClean="0"/>
              <a:t>acid,naproxen</a:t>
            </a:r>
            <a:r>
              <a:rPr lang="en-IN" dirty="0" smtClean="0"/>
              <a:t>.</a:t>
            </a:r>
          </a:p>
          <a:p>
            <a:pPr lvl="2">
              <a:buNone/>
            </a:pPr>
            <a:r>
              <a:rPr lang="en-IN" dirty="0" err="1" smtClean="0"/>
              <a:t>Unicornuate</a:t>
            </a:r>
            <a:r>
              <a:rPr lang="en-IN" dirty="0" smtClean="0"/>
              <a:t> uterus :one sided Dysmenorrhoea</a:t>
            </a:r>
          </a:p>
          <a:p>
            <a:pPr lvl="2">
              <a:buNone/>
            </a:pPr>
            <a:r>
              <a:rPr lang="en-IN" dirty="0" smtClean="0"/>
              <a:t>Abdominal tumour associated with pain:</a:t>
            </a:r>
          </a:p>
          <a:p>
            <a:pPr lvl="2">
              <a:buNone/>
            </a:pPr>
            <a:r>
              <a:rPr lang="en-IN" dirty="0" smtClean="0"/>
              <a:t>			</a:t>
            </a:r>
            <a:r>
              <a:rPr lang="en-IN" dirty="0" err="1" smtClean="0"/>
              <a:t>Haematometra</a:t>
            </a:r>
            <a:r>
              <a:rPr lang="en-IN" dirty="0" smtClean="0"/>
              <a:t>,</a:t>
            </a:r>
          </a:p>
          <a:p>
            <a:pPr lvl="2">
              <a:buNone/>
            </a:pPr>
            <a:r>
              <a:rPr lang="en-IN" dirty="0" smtClean="0"/>
              <a:t>			</a:t>
            </a:r>
            <a:r>
              <a:rPr lang="en-IN" dirty="0" err="1" smtClean="0"/>
              <a:t>haematocolpos</a:t>
            </a:r>
            <a:r>
              <a:rPr lang="en-IN" dirty="0" smtClean="0"/>
              <a:t>,							ovarian tumours,							abdominal tuberculosis.</a:t>
            </a:r>
            <a:endParaRPr lang="en-IN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548680"/>
            <a:ext cx="9144000" cy="6309320"/>
          </a:xfrm>
        </p:spPr>
        <p:txBody>
          <a:bodyPr/>
          <a:lstStyle/>
          <a:p>
            <a:r>
              <a:rPr lang="en-IN" dirty="0" smtClean="0"/>
              <a:t>Vaginal discharge is physiological</a:t>
            </a:r>
          </a:p>
          <a:p>
            <a:r>
              <a:rPr lang="en-IN" dirty="0" err="1" smtClean="0"/>
              <a:t>Whitish,mucoid,non</a:t>
            </a:r>
            <a:r>
              <a:rPr lang="en-IN" dirty="0" smtClean="0"/>
              <a:t> smelling and non irritant secretion</a:t>
            </a:r>
          </a:p>
          <a:p>
            <a:r>
              <a:rPr lang="en-IN" dirty="0" smtClean="0"/>
              <a:t>Juvenile diabetes and </a:t>
            </a:r>
            <a:r>
              <a:rPr lang="en-IN" dirty="0" err="1" smtClean="0"/>
              <a:t>prolongrd</a:t>
            </a:r>
            <a:r>
              <a:rPr lang="en-IN" dirty="0" smtClean="0"/>
              <a:t> </a:t>
            </a:r>
            <a:r>
              <a:rPr lang="en-IN" dirty="0" err="1" smtClean="0"/>
              <a:t>antibioyic</a:t>
            </a:r>
            <a:r>
              <a:rPr lang="en-IN" dirty="0" smtClean="0"/>
              <a:t> therapy Can cause </a:t>
            </a:r>
            <a:r>
              <a:rPr lang="en-IN" dirty="0" err="1" smtClean="0"/>
              <a:t>monilial</a:t>
            </a:r>
            <a:r>
              <a:rPr lang="en-IN" dirty="0" smtClean="0"/>
              <a:t> </a:t>
            </a:r>
            <a:r>
              <a:rPr lang="en-IN" dirty="0" err="1" smtClean="0"/>
              <a:t>vaginitis</a:t>
            </a:r>
            <a:r>
              <a:rPr lang="en-IN" dirty="0" smtClean="0"/>
              <a:t>.</a:t>
            </a:r>
          </a:p>
          <a:p>
            <a:r>
              <a:rPr lang="en-IN" b="1" u="sng" dirty="0" smtClean="0">
                <a:solidFill>
                  <a:srgbClr val="C00000"/>
                </a:solidFill>
              </a:rPr>
              <a:t>ACNE</a:t>
            </a:r>
            <a:r>
              <a:rPr lang="en-IN" dirty="0" smtClean="0"/>
              <a:t>:</a:t>
            </a:r>
          </a:p>
          <a:p>
            <a:pPr lvl="3"/>
            <a:r>
              <a:rPr lang="en-IN" dirty="0" smtClean="0"/>
              <a:t>Common among adolescent girls and creates anxiety and worry over her looks.</a:t>
            </a:r>
          </a:p>
          <a:p>
            <a:pPr lvl="3"/>
            <a:r>
              <a:rPr lang="en-IN" dirty="0" smtClean="0"/>
              <a:t>Treatment: 2 mg of </a:t>
            </a:r>
            <a:r>
              <a:rPr lang="en-IN" dirty="0" err="1" smtClean="0"/>
              <a:t>cyproterone</a:t>
            </a:r>
            <a:r>
              <a:rPr lang="en-IN" dirty="0" smtClean="0"/>
              <a:t> acetate starting on day 1 of cycle for 21 days cyclically over few months.</a:t>
            </a:r>
          </a:p>
          <a:p>
            <a:pPr lvl="3"/>
            <a:r>
              <a:rPr lang="en-IN" dirty="0" err="1" smtClean="0"/>
              <a:t>Cimetidine</a:t>
            </a:r>
            <a:r>
              <a:rPr lang="en-IN" dirty="0" smtClean="0"/>
              <a:t> 1.5mg daily (</a:t>
            </a:r>
            <a:r>
              <a:rPr lang="en-IN" dirty="0" err="1" smtClean="0"/>
              <a:t>galactorrhoea</a:t>
            </a:r>
            <a:r>
              <a:rPr lang="en-IN" dirty="0" smtClean="0"/>
              <a:t> &amp;  expensive)</a:t>
            </a:r>
          </a:p>
          <a:p>
            <a:pPr lvl="3"/>
            <a:r>
              <a:rPr lang="en-IN" dirty="0" err="1" smtClean="0"/>
              <a:t>Dianette</a:t>
            </a:r>
            <a:r>
              <a:rPr lang="en-IN" dirty="0" smtClean="0"/>
              <a:t> pill 35 micro gram E2.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48680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Vaginal discharge.</a:t>
            </a:r>
            <a:endParaRPr lang="en-IN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s (2).jf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692696"/>
            <a:ext cx="9144000" cy="6165304"/>
          </a:xfrm>
        </p:spPr>
        <p:txBody>
          <a:bodyPr/>
          <a:lstStyle/>
          <a:p>
            <a:r>
              <a:rPr lang="en-IN" dirty="0" smtClean="0"/>
              <a:t>PUBERTY is the state of becoming functionally capable of procreation.</a:t>
            </a:r>
          </a:p>
          <a:p>
            <a:r>
              <a:rPr lang="en-IN" dirty="0" smtClean="0"/>
              <a:t>This is usually accepted as </a:t>
            </a:r>
            <a:r>
              <a:rPr lang="en-IN" dirty="0" err="1" smtClean="0"/>
              <a:t>occuring</a:t>
            </a:r>
            <a:r>
              <a:rPr lang="en-IN" dirty="0" smtClean="0"/>
              <a:t> at the age of 12 years in girls and 14 years in </a:t>
            </a:r>
            <a:r>
              <a:rPr lang="en-IN" dirty="0" err="1" smtClean="0"/>
              <a:t>boys,but</a:t>
            </a:r>
            <a:r>
              <a:rPr lang="en-IN" dirty="0" smtClean="0"/>
              <a:t> full reproductive capacity is not usually attained until later.</a:t>
            </a:r>
          </a:p>
          <a:p>
            <a:r>
              <a:rPr lang="en-IN" dirty="0" smtClean="0"/>
              <a:t>Puberty is characterised by physical sexual differentiation and by the onset of activity of the sex.</a:t>
            </a:r>
          </a:p>
          <a:p>
            <a:r>
              <a:rPr lang="en-IN" dirty="0" smtClean="0"/>
              <a:t>Puberty is really the </a:t>
            </a:r>
            <a:r>
              <a:rPr lang="en-IN" dirty="0" err="1" smtClean="0"/>
              <a:t>firstpart</a:t>
            </a:r>
            <a:r>
              <a:rPr lang="en-IN" dirty="0" smtClean="0"/>
              <a:t> of </a:t>
            </a:r>
            <a:r>
              <a:rPr lang="en-IN" dirty="0" err="1" smtClean="0"/>
              <a:t>adolescence,the</a:t>
            </a:r>
            <a:r>
              <a:rPr lang="en-IN" dirty="0" smtClean="0"/>
              <a:t> remainder being concerned with the mental and emotional adaptation to sexual function and with the development of full maturity.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720"/>
          </a:xfrm>
        </p:spPr>
        <p:txBody>
          <a:bodyPr/>
          <a:lstStyle/>
          <a:p>
            <a:r>
              <a:rPr lang="en-IN" sz="4000" dirty="0" smtClean="0"/>
              <a:t>PUBERTY</a:t>
            </a:r>
            <a:r>
              <a:rPr lang="en-IN" dirty="0" smtClean="0"/>
              <a:t>.</a:t>
            </a:r>
            <a:r>
              <a:rPr lang="en-IN" sz="2800" dirty="0" smtClean="0"/>
              <a:t>(LATIN WORD: adulthood)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661248"/>
          </a:xfrm>
        </p:spPr>
        <p:txBody>
          <a:bodyPr/>
          <a:lstStyle/>
          <a:p>
            <a:r>
              <a:rPr lang="en-IN" dirty="0" err="1" smtClean="0"/>
              <a:t>Physical,endocrinological,genital,psychological</a:t>
            </a:r>
            <a:r>
              <a:rPr lang="en-IN" dirty="0" smtClean="0"/>
              <a:t> and emotional changes that occur during puberty are modulated by the interaction of various hormones secreted through the </a:t>
            </a:r>
            <a:r>
              <a:rPr lang="en-IN" dirty="0" err="1" smtClean="0"/>
              <a:t>hypothalamo</a:t>
            </a:r>
            <a:r>
              <a:rPr lang="en-IN" dirty="0" smtClean="0"/>
              <a:t>-pituitary-ovarian axis as well as thyroid and adrenal glands.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err="1" smtClean="0"/>
              <a:t>However,exact</a:t>
            </a:r>
            <a:r>
              <a:rPr lang="en-IN" dirty="0" smtClean="0"/>
              <a:t> trigger that initiates and stimulates the axis is not known.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err="1" smtClean="0"/>
              <a:t>Hereditary,environment</a:t>
            </a:r>
            <a:r>
              <a:rPr lang="en-IN" dirty="0" smtClean="0"/>
              <a:t>, nutrition ,emotional stress and childhood illness can influence the onset of puberty.</a:t>
            </a:r>
          </a:p>
          <a:p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Pubertal changes.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r>
              <a:rPr lang="en-IN" dirty="0" smtClean="0"/>
              <a:t>In developed </a:t>
            </a:r>
            <a:r>
              <a:rPr lang="en-IN" dirty="0" err="1" smtClean="0"/>
              <a:t>countries,good</a:t>
            </a:r>
            <a:r>
              <a:rPr lang="en-IN" dirty="0" smtClean="0"/>
              <a:t> nutrition induces puberty at an earlier age.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err="1" smtClean="0"/>
              <a:t>Stress,vigorous</a:t>
            </a:r>
            <a:r>
              <a:rPr lang="en-IN" dirty="0" smtClean="0"/>
              <a:t> exercise and dieting can delay the pubertal process.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Obesity exerts considerable influence on the onset of puberty.</a:t>
            </a:r>
          </a:p>
          <a:p>
            <a:endParaRPr lang="en-IN" dirty="0" smtClean="0"/>
          </a:p>
          <a:p>
            <a:r>
              <a:rPr lang="en-IN" dirty="0" err="1" smtClean="0"/>
              <a:t>Leptin</a:t>
            </a:r>
            <a:r>
              <a:rPr lang="en-IN" dirty="0" smtClean="0"/>
              <a:t> is a peptide secreted by the fat </a:t>
            </a:r>
            <a:r>
              <a:rPr lang="en-IN" dirty="0" err="1" smtClean="0"/>
              <a:t>cells,which</a:t>
            </a:r>
            <a:r>
              <a:rPr lang="en-IN" dirty="0" smtClean="0"/>
              <a:t> regulates the eating behaviour and energy balance.</a:t>
            </a:r>
          </a:p>
          <a:p>
            <a:endParaRPr lang="en-IN" dirty="0" smtClean="0"/>
          </a:p>
          <a:p>
            <a:r>
              <a:rPr lang="en-IN" dirty="0" smtClean="0"/>
              <a:t>Higher its </a:t>
            </a:r>
            <a:r>
              <a:rPr lang="en-IN" dirty="0" err="1" smtClean="0"/>
              <a:t>level,earlier</a:t>
            </a:r>
            <a:r>
              <a:rPr lang="en-IN" dirty="0" smtClean="0"/>
              <a:t> is the menarche through stimulation of </a:t>
            </a:r>
            <a:r>
              <a:rPr lang="en-IN" dirty="0" err="1" smtClean="0"/>
              <a:t>neuroendocrine</a:t>
            </a:r>
            <a:r>
              <a:rPr lang="en-IN" dirty="0" smtClean="0"/>
              <a:t> chain of events.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Obese </a:t>
            </a:r>
            <a:r>
              <a:rPr lang="en-IN" dirty="0" err="1" smtClean="0"/>
              <a:t>girl,growth</a:t>
            </a:r>
            <a:r>
              <a:rPr lang="en-IN" dirty="0" smtClean="0"/>
              <a:t> spurt and menarche start earlier.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err="1" smtClean="0"/>
              <a:t>However,oestrogen</a:t>
            </a:r>
            <a:r>
              <a:rPr lang="en-IN" dirty="0" smtClean="0"/>
              <a:t> thereby produced closes the epiphyses of bones and final growth gets stunted.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hypothalamic-pituitary-ovarian-axis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5877272"/>
          </a:xfrm>
        </p:spPr>
        <p:txBody>
          <a:bodyPr/>
          <a:lstStyle/>
          <a:p>
            <a:r>
              <a:rPr lang="en-IN" dirty="0" smtClean="0"/>
              <a:t>Physical growth and weight gain,</a:t>
            </a:r>
          </a:p>
          <a:p>
            <a:r>
              <a:rPr lang="en-IN" dirty="0" smtClean="0"/>
              <a:t>Development of secondary sex organs and breast development around 10-12 years.</a:t>
            </a:r>
          </a:p>
          <a:p>
            <a:r>
              <a:rPr lang="en-IN" dirty="0" smtClean="0"/>
              <a:t>Pubic and </a:t>
            </a:r>
            <a:r>
              <a:rPr lang="en-IN" dirty="0" err="1" smtClean="0"/>
              <a:t>axillary</a:t>
            </a:r>
            <a:r>
              <a:rPr lang="en-IN" dirty="0" smtClean="0"/>
              <a:t> hair growth a year later.</a:t>
            </a:r>
          </a:p>
          <a:p>
            <a:r>
              <a:rPr lang="en-IN" dirty="0" smtClean="0"/>
              <a:t>Development of ovaries and the genital organs.</a:t>
            </a:r>
          </a:p>
          <a:p>
            <a:r>
              <a:rPr lang="en-IN" dirty="0" smtClean="0"/>
              <a:t>Growth spurt and menstruation.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720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5 changes of puberty in a normal girl.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02f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383</TotalTime>
  <Words>1504</Words>
  <Application>Microsoft Office PowerPoint</Application>
  <PresentationFormat>On-screen Show (4:3)</PresentationFormat>
  <Paragraphs>235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Concourse</vt:lpstr>
      <vt:lpstr>PUBERTY &amp; ADOLESCENCE</vt:lpstr>
      <vt:lpstr> ADOLESCENT (latin word:to grow)</vt:lpstr>
      <vt:lpstr>STAGES OF ADOLESCENCE.</vt:lpstr>
      <vt:lpstr>PUBERTY.(LATIN WORD: adulthood)</vt:lpstr>
      <vt:lpstr>Pubertal changes.</vt:lpstr>
      <vt:lpstr>Slide 6</vt:lpstr>
      <vt:lpstr>Slide 7</vt:lpstr>
      <vt:lpstr>5 changes of puberty in a normal girl.</vt:lpstr>
      <vt:lpstr>Slide 9</vt:lpstr>
      <vt:lpstr>Normal Pubertal Development</vt:lpstr>
      <vt:lpstr>Slide 11</vt:lpstr>
      <vt:lpstr>Tanners stagin of development of breast</vt:lpstr>
      <vt:lpstr>Tanners staging of development of  pubic hair</vt:lpstr>
      <vt:lpstr>Slide 14</vt:lpstr>
      <vt:lpstr>   Genital organs.</vt:lpstr>
      <vt:lpstr>Slide 16</vt:lpstr>
      <vt:lpstr>MENSTRUATION.</vt:lpstr>
      <vt:lpstr>Slide 18</vt:lpstr>
      <vt:lpstr>   Management.</vt:lpstr>
      <vt:lpstr>Adolescents gynaecological problems</vt:lpstr>
      <vt:lpstr>  Delayed Puberty.</vt:lpstr>
      <vt:lpstr>Causes of delayed puberty.</vt:lpstr>
      <vt:lpstr>Slide 23</vt:lpstr>
      <vt:lpstr>Precocious Puberty.</vt:lpstr>
      <vt:lpstr>Causes of precocious Puberty</vt:lpstr>
      <vt:lpstr>Slide 26</vt:lpstr>
      <vt:lpstr>Investigations </vt:lpstr>
      <vt:lpstr>Management </vt:lpstr>
      <vt:lpstr>Menstrual irregularities</vt:lpstr>
      <vt:lpstr>Polymenorrhoea</vt:lpstr>
      <vt:lpstr>Slide 31</vt:lpstr>
      <vt:lpstr>Vaginal discharge.</vt:lpstr>
      <vt:lpstr>Slide 33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PUBERTY &amp; ADOLESCENCE</dc:title>
  <dc:creator>mohan srinivasan</dc:creator>
  <cp:lastModifiedBy>Admin</cp:lastModifiedBy>
  <cp:revision>42</cp:revision>
  <dcterms:created xsi:type="dcterms:W3CDTF">2016-09-28T13:33:34Z</dcterms:created>
  <dcterms:modified xsi:type="dcterms:W3CDTF">2019-10-03T12:05:13Z</dcterms:modified>
</cp:coreProperties>
</file>