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28" d="100"/>
          <a:sy n="28" d="100"/>
        </p:scale>
        <p:origin x="-468" y="-7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4000"/>
            </a:lvl1pPr>
          </a:lstStyle>
          <a:p>
            <a:r>
              <a:t>“Type a quote here.”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0020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718300" y="762000"/>
            <a:ext cx="5334000" cy="8242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18300" y="762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952500" y="762884"/>
            <a:ext cx="5334000" cy="8229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599"/>
            <a:ext cx="368504" cy="3810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nal Disorders in Pregnancy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algn="l" defTabSz="443484">
              <a:lnSpc>
                <a:spcPts val="2700"/>
              </a:lnSpc>
              <a:defRPr sz="1164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algn="l" defTabSz="443484">
              <a:lnSpc>
                <a:spcPts val="13400"/>
              </a:lnSpc>
              <a:spcBef>
                <a:spcPts val="1100"/>
              </a:spcBef>
              <a:defRPr sz="5690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Renal Disorders in Pregnancy </a:t>
            </a:r>
            <a:endParaRPr sz="1164" b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algn="l" defTabSz="443484">
              <a:lnSpc>
                <a:spcPts val="13400"/>
              </a:lnSpc>
              <a:spcBef>
                <a:spcPts val="1100"/>
              </a:spcBef>
              <a:defRPr sz="569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</a:t>
            </a:r>
            <a:endParaRPr sz="1164" b="0">
              <a:latin typeface="Times"/>
              <a:ea typeface="Times"/>
              <a:cs typeface="Times"/>
              <a:sym typeface="Times"/>
            </a:endParaRPr>
          </a:p>
          <a:p>
            <a:pPr algn="l" defTabSz="443484">
              <a:lnSpc>
                <a:spcPts val="2700"/>
              </a:lnSpc>
              <a:defRPr sz="1164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</p:txBody>
      </p:sp>
      <p:sp>
        <p:nvSpPr>
          <p:cNvPr id="120" name="DR.K.BHUVANESHWARI…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Acute Cystit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 defTabSz="457200">
              <a:lnSpc>
                <a:spcPts val="12400"/>
              </a:lnSpc>
              <a:spcBef>
                <a:spcPts val="1200"/>
              </a:spcBef>
              <a:defRPr sz="5333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               Acute Cystitis </a:t>
            </a:r>
            <a:endParaRPr sz="1200" b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7" name="DEFINITI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defTabSz="338327">
              <a:lnSpc>
                <a:spcPts val="2100"/>
              </a:lnSpc>
              <a:spcBef>
                <a:spcPts val="0"/>
              </a:spcBef>
              <a:buSzTx/>
              <a:buNone/>
              <a:defRPr sz="8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="1">
                <a:latin typeface="Arial"/>
                <a:ea typeface="Arial"/>
                <a:cs typeface="Arial"/>
                <a:sym typeface="Arial"/>
              </a:defRPr>
            </a:pPr>
            <a:r>
              <a:t>DEFINITION:    </a:t>
            </a:r>
          </a:p>
          <a:p>
            <a:pPr marL="0" indent="0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="1">
                <a:latin typeface="Arial"/>
                <a:ea typeface="Arial"/>
                <a:cs typeface="Arial"/>
                <a:sym typeface="Arial"/>
              </a:defRPr>
            </a:pPr>
            <a:r>
              <a:t>                     Inflammation of the urinary bladder</a:t>
            </a:r>
          </a:p>
          <a:p>
            <a:pPr marL="0" indent="0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="1">
                <a:latin typeface="Arial"/>
                <a:ea typeface="Arial"/>
                <a:cs typeface="Arial"/>
                <a:sym typeface="Arial"/>
              </a:defRPr>
            </a:pPr>
            <a:r>
              <a:t>INCIDENCE:   </a:t>
            </a:r>
          </a:p>
          <a:p>
            <a:pPr marL="0" indent="0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="1">
                <a:latin typeface="Arial"/>
                <a:ea typeface="Arial"/>
                <a:cs typeface="Arial"/>
                <a:sym typeface="Arial"/>
              </a:defRPr>
            </a:pPr>
            <a:r>
              <a:t>                     </a:t>
            </a:r>
            <a:r>
              <a:rPr baseline="4222"/>
              <a:t>Cystitis</a:t>
            </a:r>
            <a:r>
              <a:rPr>
                <a:solidFill>
                  <a:srgbClr val="000000"/>
                </a:solidFill>
              </a:rPr>
              <a:t> </a:t>
            </a:r>
            <a:r>
              <a:rPr baseline="4222"/>
              <a:t>complicates</a:t>
            </a:r>
            <a:r>
              <a:rPr>
                <a:solidFill>
                  <a:srgbClr val="000000"/>
                </a:solidFill>
              </a:rPr>
              <a:t> </a:t>
            </a:r>
            <a:r>
              <a:rPr baseline="4222"/>
              <a:t>1-2%of</a:t>
            </a:r>
            <a:r>
              <a:rPr>
                <a:solidFill>
                  <a:srgbClr val="000000"/>
                </a:solidFill>
              </a:rPr>
              <a:t> </a:t>
            </a:r>
            <a:r>
              <a:rPr baseline="4222"/>
              <a:t>pregnancies </a:t>
            </a:r>
          </a:p>
          <a:p>
            <a:pPr marL="0" indent="0" defTabSz="338327">
              <a:lnSpc>
                <a:spcPts val="6000"/>
              </a:lnSpc>
              <a:spcBef>
                <a:spcPts val="800"/>
              </a:spcBef>
              <a:buSzTx/>
              <a:buNone/>
              <a:defRPr sz="2368" b="1">
                <a:latin typeface="Arial"/>
                <a:ea typeface="Arial"/>
                <a:cs typeface="Arial"/>
                <a:sym typeface="Arial"/>
              </a:defRPr>
            </a:pPr>
            <a:r>
              <a:rPr sz="2762" i="1"/>
              <a:t>Clinical features </a:t>
            </a:r>
            <a:endParaRPr sz="888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338327">
              <a:lnSpc>
                <a:spcPts val="2100"/>
              </a:lnSpc>
              <a:spcBef>
                <a:spcPts val="0"/>
              </a:spcBef>
              <a:buSzTx/>
              <a:buNone/>
              <a:defRPr sz="8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 </a:t>
            </a:r>
          </a:p>
          <a:p>
            <a:pPr marL="0" lvl="8" indent="1353311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aseline="4222">
                <a:latin typeface="Arial"/>
                <a:ea typeface="Arial"/>
                <a:cs typeface="Arial"/>
                <a:sym typeface="Arial"/>
              </a:defRPr>
            </a:pPr>
            <a:r>
              <a:t>Increased Urinary</a:t>
            </a:r>
            <a:r>
              <a:rPr>
                <a:solidFill>
                  <a:srgbClr val="000000"/>
                </a:solidFill>
              </a:rPr>
              <a:t> </a:t>
            </a:r>
            <a:r>
              <a:t>frequency and urgency,</a:t>
            </a:r>
            <a:r>
              <a:rPr>
                <a:solidFill>
                  <a:srgbClr val="000000"/>
                </a:solidFill>
              </a:rPr>
              <a:t> </a:t>
            </a:r>
          </a:p>
          <a:p>
            <a:pPr marL="0" lvl="8" indent="1353311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aseline="4222">
                <a:latin typeface="Arial"/>
                <a:ea typeface="Arial"/>
                <a:cs typeface="Arial"/>
                <a:sym typeface="Arial"/>
              </a:defRPr>
            </a:pPr>
            <a:r>
              <a:t>dysuria, </a:t>
            </a:r>
          </a:p>
          <a:p>
            <a:pPr marL="0" lvl="8" indent="1353311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aseline="4222">
                <a:latin typeface="Arial"/>
                <a:ea typeface="Arial"/>
                <a:cs typeface="Arial"/>
                <a:sym typeface="Arial"/>
              </a:defRPr>
            </a:pPr>
            <a:r>
              <a:t>pyuria,</a:t>
            </a:r>
            <a:r>
              <a:rPr>
                <a:solidFill>
                  <a:srgbClr val="000000"/>
                </a:solidFill>
              </a:rPr>
              <a:t> </a:t>
            </a:r>
          </a:p>
          <a:p>
            <a:pPr marL="0" lvl="8" indent="1353311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aseline="4222">
                <a:latin typeface="Arial"/>
                <a:ea typeface="Arial"/>
                <a:cs typeface="Arial"/>
                <a:sym typeface="Arial"/>
              </a:defRPr>
            </a:pPr>
            <a:r>
              <a:t>haematuria</a:t>
            </a:r>
            <a:r>
              <a:rPr>
                <a:solidFill>
                  <a:srgbClr val="000000"/>
                </a:solidFill>
              </a:rPr>
              <a:t> </a:t>
            </a:r>
            <a:r>
              <a:t>and</a:t>
            </a:r>
          </a:p>
          <a:p>
            <a:pPr marL="0" lvl="8" indent="1353311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aseline="4222">
                <a:latin typeface="Arial"/>
                <a:ea typeface="Arial"/>
                <a:cs typeface="Arial"/>
                <a:sym typeface="Arial"/>
              </a:defRPr>
            </a:pPr>
            <a:r>
              <a:t>suprapubic</a:t>
            </a:r>
            <a:r>
              <a:rPr baseline="-6334">
                <a:solidFill>
                  <a:srgbClr val="000000"/>
                </a:solidFill>
              </a:rPr>
              <a:t> </a:t>
            </a:r>
            <a:r>
              <a:t>pain </a:t>
            </a:r>
            <a:endParaRPr sz="888" baseline="11261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338327">
              <a:lnSpc>
                <a:spcPts val="2100"/>
              </a:lnSpc>
              <a:spcBef>
                <a:spcPts val="0"/>
              </a:spcBef>
              <a:buSzTx/>
              <a:buNone/>
              <a:defRPr sz="8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    </a:t>
            </a:r>
          </a:p>
          <a:p>
            <a:pPr marL="0" indent="0" defTabSz="338327">
              <a:lnSpc>
                <a:spcPts val="6400"/>
              </a:lnSpc>
              <a:spcBef>
                <a:spcPts val="800"/>
              </a:spcBef>
              <a:buSzTx/>
              <a:buNone/>
              <a:defRPr sz="2762" b="1" i="1">
                <a:latin typeface="Arial"/>
                <a:ea typeface="Arial"/>
                <a:cs typeface="Arial"/>
                <a:sym typeface="Arial"/>
              </a:defRPr>
            </a:pPr>
            <a:r>
              <a:t>Diagnosis  </a:t>
            </a:r>
            <a:endParaRPr sz="888" b="0" i="0">
              <a:latin typeface="Times"/>
              <a:ea typeface="Times"/>
              <a:cs typeface="Times"/>
              <a:sym typeface="Times"/>
            </a:endParaRPr>
          </a:p>
          <a:p>
            <a:pPr marL="0" indent="0" defTabSz="338327">
              <a:lnSpc>
                <a:spcPts val="2100"/>
              </a:lnSpc>
              <a:spcBef>
                <a:spcPts val="0"/>
              </a:spcBef>
              <a:buSzTx/>
              <a:buNone/>
              <a:defRPr sz="8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338327">
              <a:lnSpc>
                <a:spcPts val="5500"/>
              </a:lnSpc>
              <a:spcBef>
                <a:spcPts val="800"/>
              </a:spcBef>
              <a:buSzTx/>
              <a:buNone/>
              <a:defRPr sz="2368" baseline="4222">
                <a:latin typeface="Arial"/>
                <a:ea typeface="Arial"/>
                <a:cs typeface="Arial"/>
                <a:sym typeface="Arial"/>
              </a:defRPr>
            </a:pPr>
            <a:r>
              <a:t>                     Significant</a:t>
            </a:r>
            <a:r>
              <a:rPr>
                <a:solidFill>
                  <a:srgbClr val="000000"/>
                </a:solidFill>
              </a:rPr>
              <a:t> </a:t>
            </a:r>
            <a:r>
              <a:t>bacteriuria on midstream urine</a:t>
            </a:r>
            <a:r>
              <a:rPr sz="888" baseline="11261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Acute cystitis-   Manageme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5" algn="l" defTabSz="457200">
              <a:lnSpc>
                <a:spcPts val="12400"/>
              </a:lnSpc>
              <a:spcBef>
                <a:spcPts val="1200"/>
              </a:spcBef>
              <a:defRPr sz="5333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Acute cystitis-   Management  </a:t>
            </a:r>
            <a:endParaRPr sz="1200" b="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50" name="Increase fluid intake…"/>
          <p:cNvSpPr txBox="1">
            <a:spLocks noGrp="1"/>
          </p:cNvSpPr>
          <p:nvPr>
            <p:ph type="body" idx="1"/>
          </p:nvPr>
        </p:nvSpPr>
        <p:spPr>
          <a:xfrm>
            <a:off x="952500" y="2895600"/>
            <a:ext cx="11099800" cy="628650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/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Increase</a:t>
            </a:r>
            <a:r>
              <a:rPr>
                <a:solidFill>
                  <a:srgbClr val="000000"/>
                </a:solidFill>
              </a:rPr>
              <a:t> </a:t>
            </a:r>
            <a:r>
              <a:t>fluid</a:t>
            </a:r>
            <a:r>
              <a:rPr>
                <a:solidFill>
                  <a:srgbClr val="000000"/>
                </a:solidFill>
              </a:rPr>
              <a:t> </a:t>
            </a:r>
            <a:r>
              <a:t>intake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Emptying</a:t>
            </a:r>
            <a:r>
              <a:rPr>
                <a:solidFill>
                  <a:srgbClr val="000000"/>
                </a:solidFill>
              </a:rPr>
              <a:t> </a:t>
            </a:r>
            <a:r>
              <a:t>the</a:t>
            </a:r>
            <a:r>
              <a:rPr>
                <a:solidFill>
                  <a:srgbClr val="000000"/>
                </a:solidFill>
              </a:rPr>
              <a:t> </a:t>
            </a:r>
            <a:r>
              <a:t>bladder</a:t>
            </a:r>
            <a:r>
              <a:rPr>
                <a:solidFill>
                  <a:srgbClr val="000000"/>
                </a:solidFill>
              </a:rPr>
              <a:t> </a:t>
            </a:r>
            <a:r>
              <a:t>following</a:t>
            </a:r>
            <a:r>
              <a:rPr>
                <a:solidFill>
                  <a:srgbClr val="000000"/>
                </a:solidFill>
              </a:rPr>
              <a:t> </a:t>
            </a:r>
            <a:r>
              <a:t>sexual</a:t>
            </a:r>
            <a:r>
              <a:rPr>
                <a:solidFill>
                  <a:srgbClr val="000000"/>
                </a:solidFill>
              </a:rPr>
              <a:t> </a:t>
            </a:r>
            <a:r>
              <a:t>intercourse 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SECOND LINE ANTIBIOTICS after seeing culture and sensitivity for 14 days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USG -to exclude calculi or structural abnormalities of urinary tract in cases of relapse or persistence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Acute pyelonephrit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pyelonephritis</a:t>
            </a:r>
          </a:p>
        </p:txBody>
      </p:sp>
      <p:sp>
        <p:nvSpPr>
          <p:cNvPr id="153" name="DEFINITION:…"/>
          <p:cNvSpPr txBox="1">
            <a:spLocks noGrp="1"/>
          </p:cNvSpPr>
          <p:nvPr>
            <p:ph type="body" idx="1"/>
          </p:nvPr>
        </p:nvSpPr>
        <p:spPr>
          <a:xfrm>
            <a:off x="901700" y="2590800"/>
            <a:ext cx="11099800" cy="628650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defTabSz="192023">
              <a:lnSpc>
                <a:spcPts val="1100"/>
              </a:lnSpc>
              <a:spcBef>
                <a:spcPts val="0"/>
              </a:spcBef>
              <a:buSzTx/>
              <a:buNone/>
              <a:defRPr sz="504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192023">
              <a:lnSpc>
                <a:spcPts val="4800"/>
              </a:lnSpc>
              <a:spcBef>
                <a:spcPts val="500"/>
              </a:spcBef>
              <a:buSzTx/>
              <a:buNone/>
              <a:defRPr sz="2575" b="1" i="1">
                <a:latin typeface="Arial"/>
                <a:ea typeface="Arial"/>
                <a:cs typeface="Arial"/>
                <a:sym typeface="Arial"/>
              </a:defRPr>
            </a:pPr>
            <a:r>
              <a:t>DEFINITION: </a:t>
            </a:r>
            <a:endParaRPr b="0"/>
          </a:p>
          <a:p>
            <a:pPr marL="0" indent="0" defTabSz="192023">
              <a:lnSpc>
                <a:spcPts val="4800"/>
              </a:lnSpc>
              <a:spcBef>
                <a:spcPts val="500"/>
              </a:spcBef>
              <a:buSzTx/>
              <a:buNone/>
              <a:defRPr sz="2575" i="1">
                <a:latin typeface="Arial"/>
                <a:ea typeface="Arial"/>
                <a:cs typeface="Arial"/>
                <a:sym typeface="Arial"/>
              </a:defRPr>
            </a:pPr>
            <a:r>
              <a:t>                Inflammation of the renal parenchyma and lining of kidney</a:t>
            </a:r>
          </a:p>
          <a:p>
            <a:pPr marL="0" indent="0" defTabSz="192023">
              <a:lnSpc>
                <a:spcPts val="4800"/>
              </a:lnSpc>
              <a:spcBef>
                <a:spcPts val="500"/>
              </a:spcBef>
              <a:buSzTx/>
              <a:buNone/>
              <a:defRPr sz="2575" i="1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indent="0" defTabSz="192023">
              <a:lnSpc>
                <a:spcPts val="4800"/>
              </a:lnSpc>
              <a:spcBef>
                <a:spcPts val="500"/>
              </a:spcBef>
              <a:buSzTx/>
              <a:buNone/>
              <a:defRPr sz="2575" b="1" i="1">
                <a:latin typeface="Arial"/>
                <a:ea typeface="Arial"/>
                <a:cs typeface="Arial"/>
                <a:sym typeface="Arial"/>
              </a:defRPr>
            </a:pPr>
            <a:r>
              <a:t>INCIDENCE:</a:t>
            </a:r>
            <a:endParaRPr>
              <a:solidFill>
                <a:srgbClr val="000000"/>
              </a:solidFill>
            </a:endParaRPr>
          </a:p>
          <a:p>
            <a:pPr marL="0" indent="0" defTabSz="192023">
              <a:lnSpc>
                <a:spcPts val="4600"/>
              </a:lnSpc>
              <a:spcBef>
                <a:spcPts val="500"/>
              </a:spcBef>
              <a:buSzTx/>
              <a:buNone/>
              <a:defRPr sz="2575" baseline="3882">
                <a:latin typeface="Arial"/>
                <a:ea typeface="Arial"/>
                <a:cs typeface="Arial"/>
                <a:sym typeface="Arial"/>
              </a:defRPr>
            </a:pPr>
            <a:endParaRPr>
              <a:solidFill>
                <a:srgbClr val="000000"/>
              </a:solidFill>
            </a:endParaRPr>
          </a:p>
          <a:p>
            <a:pPr marL="0" indent="0" defTabSz="192023">
              <a:lnSpc>
                <a:spcPts val="4600"/>
              </a:lnSpc>
              <a:spcBef>
                <a:spcPts val="500"/>
              </a:spcBef>
              <a:buSzTx/>
              <a:buNone/>
              <a:defRPr sz="2575" baseline="3882"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000000"/>
                </a:solidFill>
              </a:rPr>
              <a:t>            </a:t>
            </a:r>
            <a:r>
              <a:t>This</a:t>
            </a:r>
            <a:r>
              <a:rPr>
                <a:solidFill>
                  <a:srgbClr val="000000"/>
                </a:solidFill>
              </a:rPr>
              <a:t> </a:t>
            </a:r>
            <a:r>
              <a:t>complicates</a:t>
            </a:r>
            <a:r>
              <a:rPr>
                <a:solidFill>
                  <a:srgbClr val="000000"/>
                </a:solidFill>
              </a:rPr>
              <a:t> </a:t>
            </a:r>
            <a:r>
              <a:t>1-2%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pregnancies</a:t>
            </a:r>
          </a:p>
          <a:p>
            <a:pPr marL="0" indent="0" defTabSz="192023">
              <a:lnSpc>
                <a:spcPts val="4600"/>
              </a:lnSpc>
              <a:spcBef>
                <a:spcPts val="500"/>
              </a:spcBef>
              <a:buSzTx/>
              <a:buNone/>
              <a:defRPr sz="2575" baseline="3882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            Acute pyelonephritis involves the upper urinary tract.</a:t>
            </a:r>
            <a:endParaRPr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192023">
              <a:lnSpc>
                <a:spcPts val="4800"/>
              </a:lnSpc>
              <a:spcBef>
                <a:spcPts val="500"/>
              </a:spcBef>
              <a:buSzTx/>
              <a:buNone/>
              <a:defRPr sz="2575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</a:t>
            </a:r>
            <a:endParaRPr b="0" i="0">
              <a:latin typeface="Times"/>
              <a:ea typeface="Times"/>
              <a:cs typeface="Times"/>
              <a:sym typeface="Times"/>
            </a:endParaRPr>
          </a:p>
          <a:p>
            <a:pPr marL="0" indent="0" defTabSz="192023">
              <a:lnSpc>
                <a:spcPts val="3600"/>
              </a:lnSpc>
              <a:spcBef>
                <a:spcPts val="0"/>
              </a:spcBef>
              <a:buSzTx/>
              <a:buNone/>
              <a:defRPr sz="2575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192023">
              <a:lnSpc>
                <a:spcPts val="4600"/>
              </a:lnSpc>
              <a:spcBef>
                <a:spcPts val="500"/>
              </a:spcBef>
              <a:buSzTx/>
              <a:buNone/>
              <a:defRPr sz="2575" baseline="3882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indent="0" defTabSz="192023">
              <a:lnSpc>
                <a:spcPts val="4600"/>
              </a:lnSpc>
              <a:spcBef>
                <a:spcPts val="500"/>
              </a:spcBef>
              <a:buSzTx/>
              <a:buNone/>
              <a:defRPr sz="2575" baseline="3882">
                <a:latin typeface="Arial"/>
                <a:ea typeface="Arial"/>
                <a:cs typeface="Arial"/>
                <a:sym typeface="Arial"/>
              </a:defRPr>
            </a:pPr>
            <a:endParaRPr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192023">
              <a:lnSpc>
                <a:spcPts val="4600"/>
              </a:lnSpc>
              <a:spcBef>
                <a:spcPts val="500"/>
              </a:spcBef>
              <a:buSzTx/>
              <a:buNone/>
              <a:defRPr sz="2575" baseline="3882">
                <a:latin typeface="Arial"/>
                <a:ea typeface="Arial"/>
                <a:cs typeface="Arial"/>
                <a:sym typeface="Arial"/>
              </a:defRPr>
            </a:pPr>
            <a:endParaRPr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Acute pyelonephrit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pyelonephritis</a:t>
            </a:r>
          </a:p>
        </p:txBody>
      </p:sp>
      <p:sp>
        <p:nvSpPr>
          <p:cNvPr id="156" name="Risk increases in women 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="1" baseline="3125">
                <a:latin typeface="Arial"/>
                <a:ea typeface="Arial"/>
                <a:cs typeface="Arial"/>
                <a:sym typeface="Arial"/>
              </a:defRPr>
            </a:pPr>
            <a:r>
              <a:t>Risk</a:t>
            </a:r>
            <a:r>
              <a:rPr>
                <a:solidFill>
                  <a:srgbClr val="000000"/>
                </a:solidFill>
              </a:rPr>
              <a:t> </a:t>
            </a:r>
            <a:r>
              <a:t>increases</a:t>
            </a:r>
            <a:r>
              <a:rPr>
                <a:solidFill>
                  <a:srgbClr val="000000"/>
                </a:solidFill>
              </a:rPr>
              <a:t> </a:t>
            </a:r>
            <a:r>
              <a:t>in</a:t>
            </a:r>
            <a:r>
              <a:rPr>
                <a:solidFill>
                  <a:srgbClr val="000000"/>
                </a:solidFill>
              </a:rPr>
              <a:t> </a:t>
            </a:r>
            <a:r>
              <a:t>women :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On</a:t>
            </a:r>
            <a:r>
              <a:rPr>
                <a:solidFill>
                  <a:srgbClr val="000000"/>
                </a:solidFill>
              </a:rPr>
              <a:t> </a:t>
            </a:r>
            <a:r>
              <a:t>steroid</a:t>
            </a:r>
            <a:r>
              <a:rPr>
                <a:solidFill>
                  <a:srgbClr val="000000"/>
                </a:solidFill>
              </a:rPr>
              <a:t> </a:t>
            </a:r>
            <a:r>
              <a:t>therapy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With</a:t>
            </a:r>
            <a:r>
              <a:rPr>
                <a:solidFill>
                  <a:srgbClr val="000000"/>
                </a:solidFill>
              </a:rPr>
              <a:t> </a:t>
            </a:r>
            <a:r>
              <a:t>polycystic</a:t>
            </a:r>
            <a:r>
              <a:rPr>
                <a:solidFill>
                  <a:srgbClr val="000000"/>
                </a:solidFill>
              </a:rPr>
              <a:t> </a:t>
            </a:r>
            <a:r>
              <a:t>kidneys 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Congenital</a:t>
            </a:r>
            <a:r>
              <a:rPr>
                <a:solidFill>
                  <a:srgbClr val="000000"/>
                </a:solidFill>
              </a:rPr>
              <a:t> </a:t>
            </a:r>
            <a:r>
              <a:t>abnormalities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tract 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Urinary-tract</a:t>
            </a:r>
            <a:r>
              <a:rPr>
                <a:solidFill>
                  <a:srgbClr val="000000"/>
                </a:solidFill>
              </a:rPr>
              <a:t> </a:t>
            </a:r>
            <a:r>
              <a:t>calculi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Diabetes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Acute pyelonephrit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pyelonephritis</a:t>
            </a:r>
          </a:p>
        </p:txBody>
      </p:sp>
      <p:sp>
        <p:nvSpPr>
          <p:cNvPr id="159" name="CLINICAL FEATURES:…"/>
          <p:cNvSpPr txBox="1">
            <a:spLocks noGrp="1"/>
          </p:cNvSpPr>
          <p:nvPr>
            <p:ph type="body" idx="1"/>
          </p:nvPr>
        </p:nvSpPr>
        <p:spPr>
          <a:xfrm>
            <a:off x="850900" y="2857500"/>
            <a:ext cx="11099800" cy="6286500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7800"/>
              </a:lnSpc>
              <a:spcBef>
                <a:spcPts val="1200"/>
              </a:spcBef>
              <a:buSzTx/>
              <a:buNone/>
              <a:defRPr sz="3433" b="1" baseline="2912">
                <a:latin typeface="Arial"/>
                <a:ea typeface="Arial"/>
                <a:cs typeface="Arial"/>
                <a:sym typeface="Arial"/>
              </a:defRPr>
            </a:pPr>
            <a:r>
              <a:t>CLINICAL FEATURES:</a:t>
            </a:r>
          </a:p>
          <a:p>
            <a:pPr marL="0" lvl="8" indent="1828800" defTabSz="457200">
              <a:lnSpc>
                <a:spcPts val="7800"/>
              </a:lnSpc>
              <a:spcBef>
                <a:spcPts val="1200"/>
              </a:spcBef>
              <a:buSzTx/>
              <a:buNone/>
              <a:defRPr sz="3433" baseline="2912">
                <a:latin typeface="Arial"/>
                <a:ea typeface="Arial"/>
                <a:cs typeface="Arial"/>
                <a:sym typeface="Arial"/>
              </a:defRPr>
            </a:pPr>
            <a:r>
              <a:t>Loin</a:t>
            </a:r>
            <a:r>
              <a:rPr>
                <a:solidFill>
                  <a:srgbClr val="000000"/>
                </a:solidFill>
              </a:rPr>
              <a:t> </a:t>
            </a:r>
            <a:r>
              <a:t>and</a:t>
            </a:r>
            <a:r>
              <a:rPr>
                <a:solidFill>
                  <a:srgbClr val="000000"/>
                </a:solidFill>
              </a:rPr>
              <a:t> </a:t>
            </a:r>
            <a:r>
              <a:t>abdominal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pain</a:t>
            </a:r>
          </a:p>
          <a:p>
            <a:pPr marL="0" lvl="8" indent="1828800" defTabSz="457200">
              <a:lnSpc>
                <a:spcPts val="7800"/>
              </a:lnSpc>
              <a:spcBef>
                <a:spcPts val="1200"/>
              </a:spcBef>
              <a:buSzTx/>
              <a:buNone/>
              <a:defRPr sz="3433" baseline="2912">
                <a:latin typeface="Arial"/>
                <a:ea typeface="Arial"/>
                <a:cs typeface="Arial"/>
                <a:sym typeface="Arial"/>
              </a:defRPr>
            </a:pPr>
            <a:r>
              <a:t>Fever</a:t>
            </a:r>
            <a:br/>
            <a:r>
              <a:t>Vomiting</a:t>
            </a:r>
            <a:br/>
            <a:r>
              <a:t>Rigors</a:t>
            </a:r>
            <a:br/>
            <a:r>
              <a:t>Proteinuria</a:t>
            </a:r>
            <a:br/>
            <a:r>
              <a:t>Haematuria</a:t>
            </a:r>
          </a:p>
          <a:p>
            <a:pPr marL="0" lvl="8" indent="1828800" defTabSz="457200">
              <a:lnSpc>
                <a:spcPts val="7800"/>
              </a:lnSpc>
              <a:spcBef>
                <a:spcPts val="1200"/>
              </a:spcBef>
              <a:buSzTx/>
              <a:buNone/>
              <a:defRPr sz="3433" baseline="2912">
                <a:latin typeface="Arial"/>
                <a:ea typeface="Arial"/>
                <a:cs typeface="Arial"/>
                <a:sym typeface="Arial"/>
              </a:defRPr>
            </a:pPr>
            <a:r>
              <a:t>Costovertebral angle tenderness </a:t>
            </a:r>
          </a:p>
          <a:p>
            <a:pPr marL="0" lvl="8" indent="1828800" defTabSz="457200">
              <a:lnSpc>
                <a:spcPts val="7800"/>
              </a:lnSpc>
              <a:spcBef>
                <a:spcPts val="1200"/>
              </a:spcBef>
              <a:buSzTx/>
              <a:buNone/>
              <a:defRPr sz="3433" baseline="2912">
                <a:latin typeface="Arial"/>
                <a:ea typeface="Arial"/>
                <a:cs typeface="Arial"/>
                <a:sym typeface="Arial"/>
              </a:defRPr>
            </a:pPr>
            <a:r>
              <a:t>Myalgia </a:t>
            </a:r>
          </a:p>
          <a:p>
            <a:pPr marL="0" lvl="8" indent="1828800" defTabSz="457200">
              <a:lnSpc>
                <a:spcPts val="7800"/>
              </a:lnSpc>
              <a:spcBef>
                <a:spcPts val="1200"/>
              </a:spcBef>
              <a:buSzTx/>
              <a:buNone/>
              <a:defRPr sz="3433" baseline="2912">
                <a:latin typeface="Arial"/>
                <a:ea typeface="Arial"/>
                <a:cs typeface="Arial"/>
                <a:sym typeface="Arial"/>
              </a:defRPr>
            </a:pPr>
            <a:r>
              <a:t>Headache and confusion 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Acute pyelonephrit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pyelonephritis</a:t>
            </a:r>
          </a:p>
        </p:txBody>
      </p:sp>
      <p:sp>
        <p:nvSpPr>
          <p:cNvPr id="162" name="INVESTIGATIONS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333756" indent="-333756" defTabSz="426466">
              <a:spcBef>
                <a:spcPts val="3000"/>
              </a:spcBef>
              <a:defRPr sz="2774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INVESTIGATIONS</a:t>
            </a:r>
            <a:r>
              <a:t>:</a:t>
            </a:r>
          </a:p>
          <a:p>
            <a:pPr marL="2670048" lvl="7" indent="-333756" defTabSz="426466">
              <a:spcBef>
                <a:spcPts val="3000"/>
              </a:spcBef>
              <a:defRPr sz="2774"/>
            </a:pPr>
            <a:r>
              <a:t>CBC</a:t>
            </a:r>
          </a:p>
          <a:p>
            <a:pPr marL="2670048" lvl="7" indent="-333756" defTabSz="426466">
              <a:spcBef>
                <a:spcPts val="3000"/>
              </a:spcBef>
              <a:defRPr sz="2774"/>
            </a:pPr>
            <a:r>
              <a:t>sr.creatinine</a:t>
            </a:r>
          </a:p>
          <a:p>
            <a:pPr marL="2670048" lvl="7" indent="-333756" defTabSz="426466">
              <a:spcBef>
                <a:spcPts val="3000"/>
              </a:spcBef>
              <a:defRPr sz="2774"/>
            </a:pPr>
            <a:r>
              <a:t>blood urea nitrogen</a:t>
            </a:r>
          </a:p>
          <a:p>
            <a:pPr marL="2670048" lvl="7" indent="-333756" defTabSz="426466">
              <a:spcBef>
                <a:spcPts val="3000"/>
              </a:spcBef>
              <a:defRPr sz="2774"/>
            </a:pPr>
            <a:r>
              <a:t>S.electrolytes</a:t>
            </a:r>
          </a:p>
          <a:p>
            <a:pPr marL="2670048" lvl="7" indent="-333756" defTabSz="426466">
              <a:spcBef>
                <a:spcPts val="3000"/>
              </a:spcBef>
              <a:defRPr sz="2774"/>
            </a:pPr>
            <a:r>
              <a:t>urine-albumin,sugar,deposits</a:t>
            </a:r>
          </a:p>
          <a:p>
            <a:pPr marL="2670048" lvl="7" indent="-333756" defTabSz="426466">
              <a:spcBef>
                <a:spcPts val="3000"/>
              </a:spcBef>
              <a:defRPr sz="2774"/>
            </a:pPr>
            <a:r>
              <a:t>urine culture</a:t>
            </a:r>
          </a:p>
          <a:p>
            <a:pPr marL="2670048" lvl="7" indent="-333756" defTabSz="426466">
              <a:spcBef>
                <a:spcPts val="3000"/>
              </a:spcBef>
              <a:defRPr sz="2774"/>
            </a:pPr>
            <a:r>
              <a:t>blood culture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Acute pyelonephrit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pyelonephritis</a:t>
            </a:r>
          </a:p>
        </p:txBody>
      </p:sp>
      <p:sp>
        <p:nvSpPr>
          <p:cNvPr id="165" name="Diagnosi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latin typeface="Arial"/>
                <a:ea typeface="Arial"/>
                <a:cs typeface="Arial"/>
                <a:sym typeface="Arial"/>
              </a:defRPr>
            </a:pPr>
            <a:r>
              <a:t>Diagnosis  </a:t>
            </a:r>
            <a:endParaRPr sz="1200" b="0" i="0"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rPr sz="1200" baseline="8333">
                <a:latin typeface="Times"/>
                <a:ea typeface="Times"/>
                <a:cs typeface="Times"/>
                <a:sym typeface="Times"/>
              </a:rPr>
              <a:t>                                              </a:t>
            </a:r>
            <a:r>
              <a:t>Significant</a:t>
            </a:r>
            <a:r>
              <a:rPr>
                <a:solidFill>
                  <a:srgbClr val="000000"/>
                </a:solidFill>
              </a:rPr>
              <a:t> </a:t>
            </a:r>
            <a:r>
              <a:t>bacteriuria</a:t>
            </a:r>
            <a:r>
              <a:rPr>
                <a:solidFill>
                  <a:srgbClr val="000000"/>
                </a:solidFill>
              </a:rPr>
              <a:t> </a:t>
            </a:r>
            <a:r>
              <a:t>on</a:t>
            </a:r>
            <a:r>
              <a:rPr>
                <a:solidFill>
                  <a:srgbClr val="000000"/>
                </a:solidFill>
              </a:rPr>
              <a:t> </a:t>
            </a:r>
            <a:r>
              <a:t>MSU</a:t>
            </a:r>
            <a:r>
              <a:rPr>
                <a:solidFill>
                  <a:srgbClr val="000000"/>
                </a:solidFill>
              </a:rPr>
              <a:t> </a:t>
            </a:r>
            <a:r>
              <a:t>specimen.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="1" baseline="3125">
                <a:latin typeface="Arial"/>
                <a:ea typeface="Arial"/>
                <a:cs typeface="Arial"/>
                <a:sym typeface="Arial"/>
              </a:defRPr>
            </a:pPr>
            <a:r>
              <a:t>Differential</a:t>
            </a:r>
            <a:r>
              <a:rPr>
                <a:solidFill>
                  <a:srgbClr val="000000"/>
                </a:solidFill>
              </a:rPr>
              <a:t> </a:t>
            </a:r>
            <a:r>
              <a:t>diagnosis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Cholecystitis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,</a:t>
            </a:r>
            <a:r>
              <a:rPr baseline="-4687">
                <a:solidFill>
                  <a:srgbClr val="000000"/>
                </a:solidFill>
              </a:rPr>
              <a:t> 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Biliary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colic 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Acute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appendicitis</a:t>
            </a:r>
            <a:br/>
            <a:r>
              <a:t>Placental</a:t>
            </a:r>
            <a:r>
              <a:rPr>
                <a:solidFill>
                  <a:srgbClr val="000000"/>
                </a:solidFill>
              </a:rPr>
              <a:t> </a:t>
            </a:r>
            <a:r>
              <a:t>abruption 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Degenerating</a:t>
            </a:r>
            <a:r>
              <a:rPr>
                <a:solidFill>
                  <a:srgbClr val="000000"/>
                </a:solidFill>
              </a:rPr>
              <a:t> </a:t>
            </a:r>
            <a:r>
              <a:t>uterine</a:t>
            </a:r>
            <a:r>
              <a:rPr>
                <a:solidFill>
                  <a:srgbClr val="000000"/>
                </a:solidFill>
              </a:rPr>
              <a:t> </a:t>
            </a:r>
            <a:r>
              <a:t>fibroid.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Acute pyelonephritis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Acute pyelonephritis</a:t>
            </a:r>
          </a:p>
          <a:p>
            <a:pPr defTabSz="484886">
              <a:defRPr sz="6640"/>
            </a:pPr>
            <a:r>
              <a:t>Management</a:t>
            </a:r>
          </a:p>
        </p:txBody>
      </p:sp>
      <p:sp>
        <p:nvSpPr>
          <p:cNvPr id="168" name="Should be after hospitalization 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333756">
              <a:lnSpc>
                <a:spcPts val="2000"/>
              </a:lnSpc>
              <a:spcBef>
                <a:spcPts val="0"/>
              </a:spcBef>
              <a:buSzTx/>
              <a:buNone/>
              <a:defRPr sz="876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333756">
              <a:lnSpc>
                <a:spcPts val="3800"/>
              </a:lnSpc>
              <a:spcBef>
                <a:spcPts val="800"/>
              </a:spcBef>
              <a:buSzTx/>
              <a:buNone/>
              <a:defRPr sz="1654">
                <a:solidFill>
                  <a:srgbClr val="FFCC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  <a:endParaRPr sz="876">
              <a:solidFill>
                <a:srgbClr val="000000"/>
              </a:solidFill>
            </a:endParaRPr>
          </a:p>
          <a:p>
            <a:pPr marL="0" indent="0" defTabSz="333756">
              <a:lnSpc>
                <a:spcPts val="5500"/>
              </a:lnSpc>
              <a:spcBef>
                <a:spcPts val="800"/>
              </a:spcBef>
              <a:buSzTx/>
              <a:buNone/>
              <a:defRPr sz="2336" baseline="428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Should</a:t>
            </a:r>
            <a:r>
              <a:rPr b="1">
                <a:solidFill>
                  <a:srgbClr val="000000"/>
                </a:solidFill>
              </a:rPr>
              <a:t> </a:t>
            </a:r>
            <a:r>
              <a:rPr b="1"/>
              <a:t>be</a:t>
            </a:r>
            <a:r>
              <a:rPr b="1">
                <a:solidFill>
                  <a:srgbClr val="000000"/>
                </a:solidFill>
              </a:rPr>
              <a:t> </a:t>
            </a:r>
            <a:r>
              <a:rPr b="1"/>
              <a:t>after</a:t>
            </a:r>
            <a:r>
              <a:rPr b="1">
                <a:solidFill>
                  <a:srgbClr val="000000"/>
                </a:solidFill>
              </a:rPr>
              <a:t> </a:t>
            </a:r>
            <a:r>
              <a:rPr b="1"/>
              <a:t>hospitalization</a:t>
            </a:r>
            <a:r>
              <a:t> :</a:t>
            </a:r>
            <a:endParaRPr sz="876" baseline="11415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lvl="4" indent="667512" defTabSz="333756">
              <a:lnSpc>
                <a:spcPts val="5900"/>
              </a:lnSpc>
              <a:spcBef>
                <a:spcPts val="800"/>
              </a:spcBef>
              <a:buSzTx/>
              <a:buNone/>
              <a:defRPr sz="2701" baseline="3702">
                <a:latin typeface="Arial"/>
                <a:ea typeface="Arial"/>
                <a:cs typeface="Arial"/>
                <a:sym typeface="Arial"/>
              </a:defRPr>
            </a:pPr>
            <a:r>
              <a:t>IV Fluids </a:t>
            </a:r>
          </a:p>
          <a:p>
            <a:pPr marL="0" lvl="4" indent="667512" defTabSz="333756">
              <a:lnSpc>
                <a:spcPts val="5900"/>
              </a:lnSpc>
              <a:spcBef>
                <a:spcPts val="800"/>
              </a:spcBef>
              <a:buSzTx/>
              <a:buNone/>
              <a:defRPr sz="2701" baseline="3702">
                <a:latin typeface="Arial"/>
                <a:ea typeface="Arial"/>
                <a:cs typeface="Arial"/>
                <a:sym typeface="Arial"/>
              </a:defRPr>
            </a:pPr>
            <a:r>
              <a:t>IV ANTIBIOTICS:</a:t>
            </a:r>
          </a:p>
          <a:p>
            <a:pPr marL="0" lvl="4" indent="667512" defTabSz="333756">
              <a:lnSpc>
                <a:spcPts val="5900"/>
              </a:lnSpc>
              <a:spcBef>
                <a:spcPts val="800"/>
              </a:spcBef>
              <a:buSzTx/>
              <a:buNone/>
              <a:defRPr sz="2701" baseline="3702">
                <a:latin typeface="Arial"/>
                <a:ea typeface="Arial"/>
                <a:cs typeface="Arial"/>
                <a:sym typeface="Arial"/>
              </a:defRPr>
            </a:pPr>
            <a:r>
              <a:t>             Penicillin</a:t>
            </a:r>
            <a:r>
              <a:rPr baseline="-5553">
                <a:solidFill>
                  <a:srgbClr val="000000"/>
                </a:solidFill>
              </a:rPr>
              <a:t> </a:t>
            </a:r>
            <a:r>
              <a:t>and</a:t>
            </a:r>
            <a:r>
              <a:rPr baseline="-5553">
                <a:solidFill>
                  <a:srgbClr val="000000"/>
                </a:solidFill>
              </a:rPr>
              <a:t> </a:t>
            </a:r>
            <a:r>
              <a:t>cephalosporin</a:t>
            </a:r>
            <a:r>
              <a:rPr baseline="-5553">
                <a:solidFill>
                  <a:srgbClr val="000000"/>
                </a:solidFill>
              </a:rPr>
              <a:t> </a:t>
            </a:r>
            <a:r>
              <a:t>are</a:t>
            </a:r>
            <a:r>
              <a:rPr baseline="-5553">
                <a:solidFill>
                  <a:srgbClr val="000000"/>
                </a:solidFill>
              </a:rPr>
              <a:t> </a:t>
            </a:r>
            <a:r>
              <a:t>the</a:t>
            </a:r>
            <a:r>
              <a:rPr baseline="-5553">
                <a:solidFill>
                  <a:srgbClr val="000000"/>
                </a:solidFill>
              </a:rPr>
              <a:t> </a:t>
            </a:r>
            <a:r>
              <a:t>Ist choice. </a:t>
            </a:r>
            <a:endParaRPr>
              <a:latin typeface="Times"/>
              <a:ea typeface="Times"/>
              <a:cs typeface="Times"/>
              <a:sym typeface="Times"/>
            </a:endParaRPr>
          </a:p>
          <a:p>
            <a:pPr marL="0" lvl="4" indent="667512" defTabSz="333756">
              <a:lnSpc>
                <a:spcPts val="5900"/>
              </a:lnSpc>
              <a:spcBef>
                <a:spcPts val="800"/>
              </a:spcBef>
              <a:buSzTx/>
              <a:buNone/>
              <a:defRPr sz="2701" baseline="3702">
                <a:latin typeface="Arial"/>
                <a:ea typeface="Arial"/>
                <a:cs typeface="Arial"/>
                <a:sym typeface="Arial"/>
              </a:defRPr>
            </a:pPr>
            <a:r>
              <a:t>if no improvement in patient clinical condition then do imaging studies </a:t>
            </a:r>
          </a:p>
          <a:p>
            <a:pPr marL="0" lvl="4" indent="667512" defTabSz="333756">
              <a:lnSpc>
                <a:spcPts val="5900"/>
              </a:lnSpc>
              <a:spcBef>
                <a:spcPts val="800"/>
              </a:spcBef>
              <a:buSzTx/>
              <a:buNone/>
              <a:defRPr sz="2701" baseline="3702">
                <a:latin typeface="Arial"/>
                <a:ea typeface="Arial"/>
                <a:cs typeface="Arial"/>
                <a:sym typeface="Arial"/>
              </a:defRPr>
            </a:pPr>
            <a:r>
              <a:t>If obstruction seen-percutaneous nephrostomy or surgical removal of calculi is performed.</a:t>
            </a:r>
          </a:p>
          <a:p>
            <a:pPr marL="0" lvl="4" indent="667512" defTabSz="333756">
              <a:lnSpc>
                <a:spcPts val="5900"/>
              </a:lnSpc>
              <a:spcBef>
                <a:spcPts val="800"/>
              </a:spcBef>
              <a:buSzTx/>
              <a:buNone/>
              <a:defRPr sz="2701" baseline="3702">
                <a:latin typeface="Arial"/>
                <a:ea typeface="Arial"/>
                <a:cs typeface="Arial"/>
                <a:sym typeface="Arial"/>
              </a:defRPr>
            </a:pPr>
            <a:r>
              <a:t>REPEAT URINE CULTURE MONTHLY</a:t>
            </a:r>
          </a:p>
          <a:p>
            <a:pPr marL="0" lvl="4" indent="667512" defTabSz="333756">
              <a:lnSpc>
                <a:spcPts val="5900"/>
              </a:lnSpc>
              <a:spcBef>
                <a:spcPts val="800"/>
              </a:spcBef>
              <a:buSzTx/>
              <a:buNone/>
              <a:defRPr sz="2701" baseline="3702">
                <a:latin typeface="Arial"/>
                <a:ea typeface="Arial"/>
                <a:cs typeface="Arial"/>
                <a:sym typeface="Arial"/>
              </a:defRPr>
            </a:pPr>
            <a:r>
              <a:t>RECURRENT PYELONEPHRITIS NITROFURANTOIN 100MG HS until 6 weeks postpartum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Acute Renal Injury"/>
          <p:cNvSpPr txBox="1">
            <a:spLocks noGrp="1"/>
          </p:cNvSpPr>
          <p:nvPr>
            <p:ph type="body" idx="1"/>
          </p:nvPr>
        </p:nvSpPr>
        <p:spPr>
          <a:xfrm>
            <a:off x="355699" y="1733550"/>
            <a:ext cx="12484001" cy="6286500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</a:t>
            </a:r>
          </a:p>
          <a:p>
            <a:pPr marL="0" indent="0" defTabSz="457200">
              <a:lnSpc>
                <a:spcPts val="16800"/>
              </a:lnSpc>
              <a:spcBef>
                <a:spcPts val="1200"/>
              </a:spcBef>
              <a:buSzTx/>
              <a:buNone/>
              <a:defRPr sz="7200">
                <a:latin typeface="Arial"/>
                <a:ea typeface="Arial"/>
                <a:cs typeface="Arial"/>
                <a:sym typeface="Arial"/>
              </a:defRPr>
            </a:pPr>
            <a:r>
              <a:t>         Acute Renal Injury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Acute renal inju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renal injury</a:t>
            </a:r>
          </a:p>
        </p:txBody>
      </p:sp>
      <p:sp>
        <p:nvSpPr>
          <p:cNvPr id="173" name="DEFINITI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t>DEFINITION:</a:t>
            </a:r>
          </a:p>
          <a:p>
            <a:r>
              <a:t>Sudden impairment in renal function with retention of nitrogenous and other waste products which is normally excreted by the kidneys</a:t>
            </a: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t>Defined as urine output ,&lt;400ml/24hrs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HYSIOLOGICAL CHANGES IN URINARY SYSTE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marL="457200" indent="-457200" algn="l">
              <a:spcBef>
                <a:spcPts val="4200"/>
              </a:spcBef>
              <a:buSzPct val="75000"/>
              <a:buChar char="•"/>
              <a:defRPr sz="3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defRPr b="0">
                <a:latin typeface="+mn-lt"/>
                <a:ea typeface="+mn-ea"/>
                <a:cs typeface="+mn-cs"/>
                <a:sym typeface="Helvetica Light"/>
              </a:defRPr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PHYSIOLOGICAL CHANGES IN URINARY SYSTEM</a:t>
            </a:r>
          </a:p>
        </p:txBody>
      </p:sp>
      <p:sp>
        <p:nvSpPr>
          <p:cNvPr id="123" name="Dilatation of ureters,renal pelvis, and calyce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52627" indent="-452627" defTabSz="578358">
              <a:spcBef>
                <a:spcPts val="4100"/>
              </a:spcBef>
              <a:defRPr sz="3762"/>
            </a:pPr>
            <a:r>
              <a:t>Dilatation of ureters,renal pelvis, and calyces</a:t>
            </a:r>
          </a:p>
          <a:p>
            <a:pPr marL="452627" indent="-452627" defTabSz="578358">
              <a:spcBef>
                <a:spcPts val="4100"/>
              </a:spcBef>
              <a:defRPr sz="3762"/>
            </a:pPr>
            <a:r>
              <a:t>Renal plasma flow increases by 75%from 16-34 wks</a:t>
            </a:r>
          </a:p>
          <a:p>
            <a:pPr marL="452627" indent="-452627" defTabSz="578358">
              <a:spcBef>
                <a:spcPts val="4100"/>
              </a:spcBef>
              <a:defRPr sz="3762"/>
            </a:pPr>
            <a:r>
              <a:t>Increased GFR,so decreased sr.creatinine,blood urea nitrogen and uric acid</a:t>
            </a:r>
          </a:p>
          <a:p>
            <a:pPr marL="452627" indent="-452627" defTabSz="578358">
              <a:spcBef>
                <a:spcPts val="4100"/>
              </a:spcBef>
              <a:defRPr sz="3762"/>
            </a:pPr>
            <a:r>
              <a:t>No reabsorption of glucose, uric acid,aminoacids and water soluble substances completely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Acute renal inju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renal injury</a:t>
            </a:r>
          </a:p>
        </p:txBody>
      </p:sp>
      <p:sp>
        <p:nvSpPr>
          <p:cNvPr id="176" name="Caus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latin typeface="Arial"/>
                <a:ea typeface="Arial"/>
                <a:cs typeface="Arial"/>
                <a:sym typeface="Arial"/>
              </a:defRPr>
            </a:pPr>
            <a:r>
              <a:t>Cause</a:t>
            </a:r>
          </a:p>
          <a:p>
            <a:pPr marL="0" indent="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latin typeface="Arial"/>
                <a:ea typeface="Arial"/>
                <a:cs typeface="Arial"/>
                <a:sym typeface="Arial"/>
              </a:defRPr>
            </a:pPr>
            <a:r>
              <a:t>     Infection </a:t>
            </a:r>
            <a:endParaRPr sz="1200" b="0" i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lvl="8" indent="182880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solidFill>
                  <a:srgbClr val="FFCC00"/>
                </a:solidFill>
                <a:latin typeface="Times"/>
                <a:ea typeface="Times"/>
                <a:cs typeface="Times"/>
                <a:sym typeface="Times"/>
              </a:defRPr>
            </a:pPr>
            <a:endParaRPr sz="1200">
              <a:solidFill>
                <a:srgbClr val="000000"/>
              </a:solidFill>
            </a:endParaRP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>
                <a:latin typeface="Arial"/>
                <a:ea typeface="Arial"/>
                <a:cs typeface="Arial"/>
                <a:sym typeface="Arial"/>
              </a:defRPr>
            </a:pPr>
            <a:r>
              <a:rPr baseline="3125"/>
              <a:t>Septic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rPr baseline="3125"/>
              <a:t>abortion</a:t>
            </a:r>
            <a:r>
              <a:t/>
            </a:r>
            <a:br/>
            <a:r>
              <a:rPr baseline="3125"/>
              <a:t>Puerperal</a:t>
            </a:r>
            <a:r>
              <a:rPr>
                <a:solidFill>
                  <a:srgbClr val="000000"/>
                </a:solidFill>
              </a:rPr>
              <a:t> </a:t>
            </a:r>
            <a:r>
              <a:rPr baseline="3125"/>
              <a:t>sepsis</a:t>
            </a:r>
            <a:r>
              <a:t/>
            </a:r>
            <a:br/>
            <a:r>
              <a:t>Rarely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acute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pyelonephritis</a:t>
            </a:r>
          </a:p>
          <a:p>
            <a:pPr marL="0" lvl="2" indent="4572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Blood loss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Postpartum</a:t>
            </a:r>
            <a:r>
              <a:rPr>
                <a:solidFill>
                  <a:srgbClr val="000000"/>
                </a:solidFill>
              </a:rPr>
              <a:t> </a:t>
            </a:r>
            <a:r>
              <a:t>hemorrhage 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Abruption 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Acute renal inju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renal injury</a:t>
            </a:r>
          </a:p>
        </p:txBody>
      </p:sp>
      <p:sp>
        <p:nvSpPr>
          <p:cNvPr id="179" name="Causes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latin typeface="Arial"/>
                <a:ea typeface="Arial"/>
                <a:cs typeface="Arial"/>
                <a:sym typeface="Arial"/>
              </a:defRPr>
            </a:pPr>
            <a:r>
              <a:t>Causes:</a:t>
            </a:r>
          </a:p>
          <a:p>
            <a:pPr marL="0" lvl="4" indent="91440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latin typeface="Arial"/>
                <a:ea typeface="Arial"/>
                <a:cs typeface="Arial"/>
                <a:sym typeface="Arial"/>
              </a:defRPr>
            </a:pPr>
            <a:r>
              <a:t>Volume Contraction </a:t>
            </a:r>
            <a:endParaRPr sz="1200">
              <a:solidFill>
                <a:srgbClr val="000000"/>
              </a:solidFill>
            </a:endParaRPr>
          </a:p>
          <a:p>
            <a:pPr marL="0" lvl="4" indent="9144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Pre-eclampsia </a:t>
            </a:r>
          </a:p>
          <a:p>
            <a:pPr marL="0" lvl="4" indent="9144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Eclampsia</a:t>
            </a:r>
            <a:r>
              <a:rPr>
                <a:solidFill>
                  <a:srgbClr val="000000"/>
                </a:solidFill>
              </a:rPr>
              <a:t> </a:t>
            </a:r>
            <a:r>
              <a:t>(6%) </a:t>
            </a:r>
          </a:p>
          <a:p>
            <a:pPr marL="0" lvl="4" indent="9144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Severe Hypermesis</a:t>
            </a:r>
            <a:r>
              <a:rPr>
                <a:solidFill>
                  <a:srgbClr val="000000"/>
                </a:solidFill>
              </a:rPr>
              <a:t> </a:t>
            </a:r>
            <a:r>
              <a:t>gravidarum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lvl="4" indent="9144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Ureteric</a:t>
            </a:r>
            <a:r>
              <a:rPr>
                <a:solidFill>
                  <a:srgbClr val="000000"/>
                </a:solidFill>
              </a:rPr>
              <a:t> </a:t>
            </a:r>
            <a:r>
              <a:t>damage</a:t>
            </a:r>
            <a:r>
              <a:rPr>
                <a:solidFill>
                  <a:srgbClr val="000000"/>
                </a:solidFill>
              </a:rPr>
              <a:t> </a:t>
            </a:r>
            <a:r>
              <a:t>or</a:t>
            </a:r>
            <a:r>
              <a:rPr>
                <a:solidFill>
                  <a:srgbClr val="000000"/>
                </a:solidFill>
              </a:rPr>
              <a:t> </a:t>
            </a:r>
            <a:r>
              <a:t>obstruction 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Acute renal inju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renal injury</a:t>
            </a:r>
          </a:p>
        </p:txBody>
      </p:sp>
      <p:sp>
        <p:nvSpPr>
          <p:cNvPr id="182" name="Clinical Feature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latin typeface="Arial"/>
                <a:ea typeface="Arial"/>
                <a:cs typeface="Arial"/>
                <a:sym typeface="Arial"/>
              </a:defRPr>
            </a:pPr>
            <a:endParaRPr baseline="2678"/>
          </a:p>
          <a:p>
            <a:pPr marL="0" indent="0" defTabSz="457200">
              <a:lnSpc>
                <a:spcPts val="8100"/>
              </a:lnSpc>
              <a:spcBef>
                <a:spcPts val="1200"/>
              </a:spcBef>
              <a:buSzTx/>
              <a:buNone/>
              <a:defRPr sz="3200">
                <a:latin typeface="Arial"/>
                <a:ea typeface="Arial"/>
                <a:cs typeface="Arial"/>
                <a:sym typeface="Arial"/>
              </a:defRPr>
            </a:pPr>
            <a:r>
              <a:rPr baseline="3125"/>
              <a:t> </a:t>
            </a:r>
            <a:r>
              <a:rPr sz="3733" b="1" i="1"/>
              <a:t>Clinical Features </a:t>
            </a:r>
            <a:endParaRPr sz="120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lvl="7" indent="16002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Anuria/oliguria</a:t>
            </a:r>
          </a:p>
          <a:p>
            <a:pPr marL="0" lvl="7" indent="16002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increased thirst</a:t>
            </a:r>
          </a:p>
          <a:p>
            <a:pPr marL="0" lvl="7" indent="16002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warm to touch</a:t>
            </a:r>
          </a:p>
          <a:p>
            <a:pPr marL="0" lvl="7" indent="16002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lethargic and irritable,</a:t>
            </a:r>
            <a:br/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Acute renal inju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renal injury</a:t>
            </a:r>
          </a:p>
        </p:txBody>
      </p:sp>
      <p:sp>
        <p:nvSpPr>
          <p:cNvPr id="185" name="About 20%of acute renal failure-progress to bilateral renal cortical necrosi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</a:t>
            </a:r>
          </a:p>
          <a:p>
            <a:r>
              <a:t>About 20%of acute renal failure-progress to bilateral renal cortical necrosis</a:t>
            </a:r>
          </a:p>
          <a:p>
            <a:r>
              <a:t>In pregnancy Bilateral Renal Cortical Necrosis is patchy and recovery occurs slowly after delivery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Acute renal inju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renal injury</a:t>
            </a:r>
          </a:p>
        </p:txBody>
      </p:sp>
      <p:sp>
        <p:nvSpPr>
          <p:cNvPr id="188" name="Acute renal failure in preeclampsi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16052" indent="-416052" defTabSz="531622">
              <a:spcBef>
                <a:spcPts val="3800"/>
              </a:spcBef>
              <a:defRPr sz="3458" b="1">
                <a:latin typeface="Helvetica"/>
                <a:ea typeface="Helvetica"/>
                <a:cs typeface="Helvetica"/>
                <a:sym typeface="Helvetica"/>
              </a:defRPr>
            </a:pPr>
            <a:r>
              <a:t>Acute renal failure in preeclampsia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         Renal impairment occurs in preeclampsia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         on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histology</a:t>
            </a:r>
            <a:r>
              <a:t>-glomerular endotheliosis and mesangiosis</a:t>
            </a:r>
          </a:p>
          <a:p>
            <a:pPr marL="2080260" lvl="4" indent="-416052" defTabSz="531622">
              <a:spcBef>
                <a:spcPts val="3800"/>
              </a:spcBef>
              <a:defRPr sz="3458"/>
            </a:pPr>
            <a:r>
              <a:t>Urinary Na+ is increased</a:t>
            </a:r>
          </a:p>
          <a:p>
            <a:pPr marL="2080260" lvl="4" indent="-416052" defTabSz="531622">
              <a:spcBef>
                <a:spcPts val="3800"/>
              </a:spcBef>
              <a:defRPr sz="3458"/>
            </a:pPr>
            <a:r>
              <a:t>Proteinuria(+)</a:t>
            </a:r>
          </a:p>
          <a:p>
            <a:pPr marL="2080260" lvl="4" indent="-416052" defTabSz="531622">
              <a:spcBef>
                <a:spcPts val="3800"/>
              </a:spcBef>
              <a:defRPr sz="3458"/>
            </a:pPr>
            <a:r>
              <a:t>Hyperkaelemia-ECG changes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Acute renal inju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renal injury</a:t>
            </a:r>
          </a:p>
        </p:txBody>
      </p:sp>
      <p:sp>
        <p:nvSpPr>
          <p:cNvPr id="191" name="Sr.creatinine value is the important for decision making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r>
              <a:t>Sr.creatinine value is the important for decision making</a:t>
            </a:r>
          </a:p>
          <a:p>
            <a:r>
              <a:t>If ,1.3mg/dl -indication for delivery</a:t>
            </a:r>
          </a:p>
          <a:p>
            <a:r>
              <a:t>If increases by 1mg/dl day indicates acute tubular necrosis</a:t>
            </a:r>
          </a:p>
          <a:p>
            <a:r>
              <a:t>If value doubles in 48hrs-indicates progression to bilateral renal cortical necrosis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Acute renal inju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renal injury</a:t>
            </a:r>
          </a:p>
        </p:txBody>
      </p:sp>
      <p:sp>
        <p:nvSpPr>
          <p:cNvPr id="194" name="PREVENTION AND MANAGEMENT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43484" indent="-443484" defTabSz="566674">
              <a:spcBef>
                <a:spcPts val="4000"/>
              </a:spcBef>
              <a:defRPr sz="3686" b="1">
                <a:latin typeface="Helvetica"/>
                <a:ea typeface="Helvetica"/>
                <a:cs typeface="Helvetica"/>
                <a:sym typeface="Helvetica"/>
              </a:defRPr>
            </a:pPr>
            <a:r>
              <a:t>PREVENTION AND MANAGEMENT:</a:t>
            </a:r>
          </a:p>
          <a:p>
            <a:pPr marL="443484" indent="-443484" defTabSz="566674">
              <a:spcBef>
                <a:spcPts val="4000"/>
              </a:spcBef>
              <a:defRPr sz="3686"/>
            </a:pPr>
            <a:r>
              <a:t>In instances of hemorrhage -volume replacement with crystalloids and blood </a:t>
            </a:r>
          </a:p>
          <a:p>
            <a:pPr marL="443484" indent="-443484" defTabSz="566674">
              <a:spcBef>
                <a:spcPts val="4000"/>
              </a:spcBef>
              <a:defRPr sz="3686"/>
            </a:pPr>
            <a:r>
              <a:t>Delivery or termination of pregnancy complicated by severe preeclampsia or eclampsia</a:t>
            </a:r>
          </a:p>
          <a:p>
            <a:pPr marL="443484" indent="-443484" defTabSz="566674">
              <a:spcBef>
                <a:spcPts val="4000"/>
              </a:spcBef>
              <a:defRPr sz="3686"/>
            </a:pPr>
            <a:r>
              <a:t>Close monitoring for signs of sepsis in patients with septic abortion, pyelonephritis, chorioamnionitis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Acute renal injur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Acute renal injury</a:t>
            </a:r>
          </a:p>
        </p:txBody>
      </p:sp>
      <p:sp>
        <p:nvSpPr>
          <p:cNvPr id="197" name="Avoidance of loop diuretic to treat oliguria before ensuring that blood volume and cardiac output are adequate for renal perfusion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r>
              <a:t>Avoidance of loop diuretic to treat oliguria before ensuring that blood volume and cardiac output are adequate for renal perfusion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hronic Renal Disease"/>
          <p:cNvSpPr txBox="1">
            <a:spLocks noGrp="1"/>
          </p:cNvSpPr>
          <p:nvPr>
            <p:ph type="body" idx="1"/>
          </p:nvPr>
        </p:nvSpPr>
        <p:spPr>
          <a:xfrm>
            <a:off x="1104900" y="1733550"/>
            <a:ext cx="11099800" cy="6286500"/>
          </a:xfrm>
          <a:prstGeom prst="rect">
            <a:avLst/>
          </a:prstGeom>
        </p:spPr>
        <p:txBody>
          <a:bodyPr/>
          <a:lstStyle>
            <a:lvl1pPr marL="0" indent="0" defTabSz="457200">
              <a:lnSpc>
                <a:spcPts val="16800"/>
              </a:lnSpc>
              <a:spcBef>
                <a:spcPts val="1200"/>
              </a:spcBef>
              <a:buSzTx/>
              <a:buNone/>
              <a:defRPr sz="7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Chronic Renal Disease 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regnancy with Chronic Renal Disea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 defTabSz="457200">
              <a:lnSpc>
                <a:spcPts val="12400"/>
              </a:lnSpc>
              <a:spcBef>
                <a:spcPts val="1200"/>
              </a:spcBef>
              <a:defRPr sz="5333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Pregnancy with Chronic Renal Disease</a:t>
            </a:r>
          </a:p>
        </p:txBody>
      </p:sp>
      <p:sp>
        <p:nvSpPr>
          <p:cNvPr id="202" name="In general, women without hypertension or renal impairment prior to conception have successful pregnancies, and pregnancy does not adversely influence the progression of the renal diseas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25195">
              <a:lnSpc>
                <a:spcPts val="2600"/>
              </a:lnSpc>
              <a:spcBef>
                <a:spcPts val="0"/>
              </a:spcBef>
              <a:buSzTx/>
              <a:buNone/>
              <a:defRPr sz="1116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425195">
              <a:lnSpc>
                <a:spcPts val="7000"/>
              </a:lnSpc>
              <a:spcBef>
                <a:spcPts val="1100"/>
              </a:spcBef>
              <a:buSzTx/>
              <a:buNone/>
              <a:defRPr sz="2976" baseline="3360">
                <a:latin typeface="Arial"/>
                <a:ea typeface="Arial"/>
                <a:cs typeface="Arial"/>
                <a:sym typeface="Arial"/>
              </a:defRPr>
            </a:pPr>
            <a:r>
              <a:t>In</a:t>
            </a:r>
            <a:r>
              <a:rPr>
                <a:solidFill>
                  <a:srgbClr val="000000"/>
                </a:solidFill>
              </a:rPr>
              <a:t> </a:t>
            </a:r>
            <a:r>
              <a:t>general,</a:t>
            </a:r>
            <a:r>
              <a:rPr>
                <a:solidFill>
                  <a:srgbClr val="000000"/>
                </a:solidFill>
              </a:rPr>
              <a:t> </a:t>
            </a:r>
            <a:r>
              <a:t>women</a:t>
            </a:r>
            <a:r>
              <a:rPr>
                <a:solidFill>
                  <a:srgbClr val="000000"/>
                </a:solidFill>
              </a:rPr>
              <a:t> </a:t>
            </a:r>
            <a:r>
              <a:t>without</a:t>
            </a:r>
            <a:r>
              <a:rPr>
                <a:solidFill>
                  <a:srgbClr val="000000"/>
                </a:solidFill>
              </a:rPr>
              <a:t> </a:t>
            </a:r>
            <a:r>
              <a:t>hypertension</a:t>
            </a:r>
            <a:r>
              <a:rPr>
                <a:solidFill>
                  <a:srgbClr val="000000"/>
                </a:solidFill>
              </a:rPr>
              <a:t> </a:t>
            </a:r>
            <a:r>
              <a:t>or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 impairment</a:t>
            </a:r>
            <a:r>
              <a:rPr>
                <a:solidFill>
                  <a:srgbClr val="000000"/>
                </a:solidFill>
              </a:rPr>
              <a:t> </a:t>
            </a:r>
            <a:r>
              <a:t>prior</a:t>
            </a:r>
            <a:r>
              <a:rPr>
                <a:solidFill>
                  <a:srgbClr val="000000"/>
                </a:solidFill>
              </a:rPr>
              <a:t> </a:t>
            </a:r>
            <a:r>
              <a:t>to</a:t>
            </a:r>
            <a:r>
              <a:rPr>
                <a:solidFill>
                  <a:srgbClr val="000000"/>
                </a:solidFill>
              </a:rPr>
              <a:t> </a:t>
            </a:r>
            <a:r>
              <a:t>conception</a:t>
            </a:r>
            <a:r>
              <a:rPr>
                <a:solidFill>
                  <a:srgbClr val="000000"/>
                </a:solidFill>
              </a:rPr>
              <a:t> </a:t>
            </a:r>
            <a:r>
              <a:t>have</a:t>
            </a:r>
            <a:r>
              <a:rPr>
                <a:solidFill>
                  <a:srgbClr val="000000"/>
                </a:solidFill>
              </a:rPr>
              <a:t> </a:t>
            </a:r>
            <a:r>
              <a:t>successful pregnancies,</a:t>
            </a:r>
            <a:r>
              <a:rPr>
                <a:solidFill>
                  <a:srgbClr val="000000"/>
                </a:solidFill>
              </a:rPr>
              <a:t> </a:t>
            </a:r>
            <a:r>
              <a:t>and</a:t>
            </a:r>
            <a:r>
              <a:rPr>
                <a:solidFill>
                  <a:srgbClr val="000000"/>
                </a:solidFill>
              </a:rPr>
              <a:t> </a:t>
            </a:r>
            <a:r>
              <a:t>pregnancy</a:t>
            </a:r>
            <a:r>
              <a:rPr>
                <a:solidFill>
                  <a:srgbClr val="000000"/>
                </a:solidFill>
              </a:rPr>
              <a:t> </a:t>
            </a:r>
            <a:r>
              <a:t>does not adversely influence the progression of the renal disease</a:t>
            </a:r>
          </a:p>
          <a:p>
            <a:pPr marL="0" indent="0" defTabSz="425195">
              <a:lnSpc>
                <a:spcPts val="7000"/>
              </a:lnSpc>
              <a:spcBef>
                <a:spcPts val="1100"/>
              </a:spcBef>
              <a:buSzTx/>
              <a:buNone/>
              <a:defRPr sz="2976" baseline="3360">
                <a:latin typeface="Arial"/>
                <a:ea typeface="Arial"/>
                <a:cs typeface="Arial"/>
                <a:sym typeface="Arial"/>
              </a:defRPr>
            </a:pPr>
            <a:endParaRPr sz="1116" baseline="896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25195">
              <a:lnSpc>
                <a:spcPts val="8000"/>
              </a:lnSpc>
              <a:spcBef>
                <a:spcPts val="1100"/>
              </a:spcBef>
              <a:buSzTx/>
              <a:buNone/>
              <a:defRPr sz="3471" b="1" i="1">
                <a:latin typeface="Arial"/>
                <a:ea typeface="Arial"/>
                <a:cs typeface="Arial"/>
                <a:sym typeface="Arial"/>
              </a:defRPr>
            </a:pPr>
            <a:r>
              <a:t>Effects of Pregnancy on chronic renal disease</a:t>
            </a:r>
            <a:endParaRPr sz="1116" b="0" i="0">
              <a:latin typeface="Times"/>
              <a:ea typeface="Times"/>
              <a:cs typeface="Times"/>
              <a:sym typeface="Times"/>
            </a:endParaRPr>
          </a:p>
          <a:p>
            <a:pPr marL="0" indent="0" defTabSz="425195">
              <a:lnSpc>
                <a:spcPts val="7000"/>
              </a:lnSpc>
              <a:spcBef>
                <a:spcPts val="1100"/>
              </a:spcBef>
              <a:buSzTx/>
              <a:buNone/>
              <a:defRPr sz="2976" baseline="3360">
                <a:latin typeface="Arial"/>
                <a:ea typeface="Arial"/>
                <a:cs typeface="Arial"/>
                <a:sym typeface="Arial"/>
              </a:defRPr>
            </a:pPr>
            <a:r>
              <a:t>The</a:t>
            </a:r>
            <a:r>
              <a:rPr>
                <a:solidFill>
                  <a:srgbClr val="000000"/>
                </a:solidFill>
              </a:rPr>
              <a:t> </a:t>
            </a:r>
            <a:r>
              <a:t>risks</a:t>
            </a:r>
            <a:r>
              <a:rPr>
                <a:solidFill>
                  <a:srgbClr val="000000"/>
                </a:solidFill>
              </a:rPr>
              <a:t> </a:t>
            </a:r>
            <a:r>
              <a:t>include: </a:t>
            </a:r>
            <a:endParaRPr sz="1116" baseline="896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25195">
              <a:lnSpc>
                <a:spcPts val="7000"/>
              </a:lnSpc>
              <a:spcBef>
                <a:spcPts val="1100"/>
              </a:spcBef>
              <a:buSzTx/>
              <a:buNone/>
              <a:defRPr sz="2976" baseline="3360">
                <a:latin typeface="Arial"/>
                <a:ea typeface="Arial"/>
                <a:cs typeface="Arial"/>
                <a:sym typeface="Arial"/>
              </a:defRPr>
            </a:pPr>
            <a:r>
              <a:t>Accelerated</a:t>
            </a:r>
            <a:r>
              <a:rPr>
                <a:solidFill>
                  <a:srgbClr val="000000"/>
                </a:solidFill>
              </a:rPr>
              <a:t> </a:t>
            </a:r>
            <a:r>
              <a:t>decline</a:t>
            </a:r>
            <a:r>
              <a:rPr>
                <a:solidFill>
                  <a:srgbClr val="000000"/>
                </a:solidFill>
              </a:rPr>
              <a:t> </a:t>
            </a:r>
            <a:r>
              <a:t>in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function </a:t>
            </a:r>
          </a:p>
          <a:p>
            <a:pPr marL="0" indent="0" defTabSz="425195">
              <a:lnSpc>
                <a:spcPts val="7000"/>
              </a:lnSpc>
              <a:spcBef>
                <a:spcPts val="1100"/>
              </a:spcBef>
              <a:buSzTx/>
              <a:buNone/>
              <a:defRPr sz="2976" baseline="3360">
                <a:latin typeface="Arial"/>
                <a:ea typeface="Arial"/>
                <a:cs typeface="Arial"/>
                <a:sym typeface="Arial"/>
              </a:defRPr>
            </a:pPr>
            <a:r>
              <a:t>Rising</a:t>
            </a:r>
            <a:r>
              <a:rPr>
                <a:solidFill>
                  <a:srgbClr val="000000"/>
                </a:solidFill>
              </a:rPr>
              <a:t> </a:t>
            </a:r>
            <a:r>
              <a:t>hypertension</a:t>
            </a:r>
            <a:br/>
            <a:r>
              <a:t>Worsening</a:t>
            </a:r>
            <a:r>
              <a:rPr>
                <a:solidFill>
                  <a:srgbClr val="000000"/>
                </a:solidFill>
              </a:rPr>
              <a:t> </a:t>
            </a:r>
            <a:r>
              <a:t>proteinuria </a:t>
            </a:r>
            <a:endParaRPr sz="1116" baseline="896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25195">
              <a:lnSpc>
                <a:spcPts val="4900"/>
              </a:lnSpc>
              <a:spcBef>
                <a:spcPts val="1100"/>
              </a:spcBef>
              <a:buSzTx/>
              <a:buNone/>
              <a:defRPr sz="2108">
                <a:solidFill>
                  <a:srgbClr val="FFCC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  <a:endParaRPr sz="1116"/>
          </a:p>
          <a:p>
            <a:pPr marL="0" indent="0" defTabSz="425195">
              <a:lnSpc>
                <a:spcPts val="2600"/>
              </a:lnSpc>
              <a:spcBef>
                <a:spcPts val="0"/>
              </a:spcBef>
              <a:buSzTx/>
              <a:buNone/>
              <a:defRPr sz="1116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nal Disorders"/>
          <p:cNvSpPr txBox="1">
            <a:spLocks noGrp="1"/>
          </p:cNvSpPr>
          <p:nvPr>
            <p:ph type="title"/>
          </p:nvPr>
        </p:nvSpPr>
        <p:spPr>
          <a:xfrm>
            <a:off x="800100" y="965200"/>
            <a:ext cx="11099800" cy="2120900"/>
          </a:xfrm>
          <a:prstGeom prst="rect">
            <a:avLst/>
          </a:prstGeom>
        </p:spPr>
        <p:txBody>
          <a:bodyPr/>
          <a:lstStyle>
            <a:lvl1pPr algn="l" defTabSz="457200">
              <a:lnSpc>
                <a:spcPts val="12400"/>
              </a:lnSpc>
              <a:spcBef>
                <a:spcPts val="1200"/>
              </a:spcBef>
              <a:defRPr sz="5333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              Renal Disorders </a:t>
            </a:r>
            <a:endParaRPr sz="1200" b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26" name="Urinary tract infecti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Urinary</a:t>
            </a:r>
            <a:r>
              <a:rPr>
                <a:solidFill>
                  <a:srgbClr val="000000"/>
                </a:solidFill>
              </a:rPr>
              <a:t> </a:t>
            </a:r>
            <a:r>
              <a:t>tract</a:t>
            </a:r>
            <a:r>
              <a:rPr>
                <a:solidFill>
                  <a:srgbClr val="000000"/>
                </a:solidFill>
              </a:rPr>
              <a:t> </a:t>
            </a:r>
            <a:r>
              <a:t>infection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Acute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failure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Chronic renal disease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Pregnancy</a:t>
            </a:r>
            <a:r>
              <a:rPr>
                <a:solidFill>
                  <a:srgbClr val="000000"/>
                </a:solidFill>
              </a:rPr>
              <a:t> </a:t>
            </a:r>
            <a:r>
              <a:t>in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transplant</a:t>
            </a:r>
            <a:r>
              <a:rPr>
                <a:solidFill>
                  <a:srgbClr val="000000"/>
                </a:solidFill>
              </a:rPr>
              <a:t> </a:t>
            </a:r>
            <a:r>
              <a:t>recipients </a:t>
            </a:r>
            <a:endParaRPr sz="1200" baseline="8333"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hronic Renal Disea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Chronic Renal Disease</a:t>
            </a:r>
          </a:p>
        </p:txBody>
      </p:sp>
      <p:sp>
        <p:nvSpPr>
          <p:cNvPr id="205" name="Effects of chronic renal disease on pregnanc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latin typeface="Arial"/>
                <a:ea typeface="Arial"/>
                <a:cs typeface="Arial"/>
                <a:sym typeface="Arial"/>
              </a:defRPr>
            </a:pPr>
            <a:r>
              <a:t>Effects of chronic renal disease on pregnancy </a:t>
            </a:r>
            <a:endParaRPr sz="1200" b="0" i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</a:t>
            </a:r>
            <a:endParaRPr sz="1200" b="0" i="0"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The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risks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includes: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Miscarriage</a:t>
            </a:r>
            <a:br/>
            <a:r>
              <a:t>Pre-eclampsia</a:t>
            </a:r>
            <a:br/>
            <a:r>
              <a:t>Intrauterine</a:t>
            </a:r>
            <a:r>
              <a:rPr>
                <a:solidFill>
                  <a:srgbClr val="000000"/>
                </a:solidFill>
              </a:rPr>
              <a:t> </a:t>
            </a:r>
            <a:r>
              <a:t>growth</a:t>
            </a:r>
            <a:r>
              <a:rPr>
                <a:solidFill>
                  <a:srgbClr val="000000"/>
                </a:solidFill>
              </a:rPr>
              <a:t> </a:t>
            </a:r>
            <a:r>
              <a:t>retardation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Preterm</a:t>
            </a:r>
            <a:r>
              <a:rPr>
                <a:solidFill>
                  <a:srgbClr val="000000"/>
                </a:solidFill>
              </a:rPr>
              <a:t> </a:t>
            </a:r>
            <a:r>
              <a:t>delivery</a:t>
            </a:r>
            <a:br/>
            <a:r>
              <a:t>Fetal</a:t>
            </a:r>
            <a:r>
              <a:rPr>
                <a:solidFill>
                  <a:srgbClr val="000000"/>
                </a:solidFill>
              </a:rPr>
              <a:t> </a:t>
            </a:r>
            <a:r>
              <a:t>death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Factors influencing outcom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6570">
              <a:defRPr sz="6800"/>
            </a:lvl1pPr>
          </a:lstStyle>
          <a:p>
            <a:r>
              <a:t>Factors influencing outcome</a:t>
            </a:r>
          </a:p>
        </p:txBody>
      </p:sp>
      <p:sp>
        <p:nvSpPr>
          <p:cNvPr id="208" name="The presence and degree of renal impairmen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solidFill>
                  <a:srgbClr val="FFCC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  <a:endParaRPr sz="1200">
              <a:solidFill>
                <a:srgbClr val="000000"/>
              </a:solidFill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The presence and degree of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 impairment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The</a:t>
            </a:r>
            <a:r>
              <a:rPr>
                <a:solidFill>
                  <a:srgbClr val="000000"/>
                </a:solidFill>
              </a:rPr>
              <a:t> </a:t>
            </a:r>
            <a:r>
              <a:t>presence</a:t>
            </a:r>
            <a:r>
              <a:rPr>
                <a:solidFill>
                  <a:srgbClr val="000000"/>
                </a:solidFill>
              </a:rPr>
              <a:t> </a:t>
            </a:r>
            <a:r>
              <a:t>and</a:t>
            </a:r>
            <a:r>
              <a:rPr>
                <a:solidFill>
                  <a:srgbClr val="000000"/>
                </a:solidFill>
              </a:rPr>
              <a:t> </a:t>
            </a:r>
            <a:r>
              <a:t>severity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proteinuria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The</a:t>
            </a:r>
            <a:r>
              <a:rPr>
                <a:solidFill>
                  <a:srgbClr val="000000"/>
                </a:solidFill>
              </a:rPr>
              <a:t> </a:t>
            </a:r>
            <a:r>
              <a:t>underlying</a:t>
            </a:r>
            <a:r>
              <a:rPr>
                <a:solidFill>
                  <a:srgbClr val="000000"/>
                </a:solidFill>
              </a:rPr>
              <a:t> </a:t>
            </a:r>
            <a:r>
              <a:t>type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chronic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disease 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Degree of Renal Impairme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 defTabSz="457200">
              <a:lnSpc>
                <a:spcPts val="12400"/>
              </a:lnSpc>
              <a:spcBef>
                <a:spcPts val="1200"/>
              </a:spcBef>
              <a:defRPr sz="5333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   Degree of Renal Impairment </a:t>
            </a:r>
            <a:endParaRPr sz="1200" b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11" name="Mild renal impairment (plasma creatinine &lt;125 umol/I)…"/>
          <p:cNvSpPr txBox="1">
            <a:spLocks noGrp="1"/>
          </p:cNvSpPr>
          <p:nvPr>
            <p:ph type="body" idx="1"/>
          </p:nvPr>
        </p:nvSpPr>
        <p:spPr>
          <a:xfrm>
            <a:off x="927100" y="2590800"/>
            <a:ext cx="11099800" cy="6286500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Mild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impairment</a:t>
            </a:r>
            <a:r>
              <a:rPr>
                <a:solidFill>
                  <a:srgbClr val="000000"/>
                </a:solidFill>
              </a:rPr>
              <a:t> </a:t>
            </a:r>
            <a:r>
              <a:t>(plasma</a:t>
            </a:r>
            <a:r>
              <a:rPr>
                <a:solidFill>
                  <a:srgbClr val="000000"/>
                </a:solidFill>
              </a:rPr>
              <a:t> </a:t>
            </a:r>
            <a:r>
              <a:t>creatinine</a:t>
            </a:r>
            <a:r>
              <a:rPr>
                <a:solidFill>
                  <a:srgbClr val="000000"/>
                </a:solidFill>
              </a:rPr>
              <a:t> </a:t>
            </a:r>
            <a:r>
              <a:t>&lt;125</a:t>
            </a:r>
            <a:r>
              <a:rPr>
                <a:solidFill>
                  <a:srgbClr val="000000"/>
                </a:solidFill>
              </a:rPr>
              <a:t> </a:t>
            </a:r>
            <a:r>
              <a:t>umol/I) 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Moderate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impairment</a:t>
            </a:r>
            <a:r>
              <a:rPr>
                <a:solidFill>
                  <a:srgbClr val="000000"/>
                </a:solidFill>
              </a:rPr>
              <a:t> </a:t>
            </a:r>
            <a:r>
              <a:t>(plasma</a:t>
            </a:r>
            <a:r>
              <a:rPr>
                <a:solidFill>
                  <a:srgbClr val="000000"/>
                </a:solidFill>
              </a:rPr>
              <a:t> </a:t>
            </a:r>
            <a:r>
              <a:t>creatinine</a:t>
            </a:r>
            <a:r>
              <a:rPr>
                <a:solidFill>
                  <a:srgbClr val="000000"/>
                </a:solidFill>
              </a:rPr>
              <a:t> </a:t>
            </a:r>
            <a:r>
              <a:t>125-250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umol/I)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Severe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impairment</a:t>
            </a:r>
            <a:r>
              <a:rPr>
                <a:solidFill>
                  <a:srgbClr val="000000"/>
                </a:solidFill>
              </a:rPr>
              <a:t> </a:t>
            </a:r>
            <a:r>
              <a:t>(plasma</a:t>
            </a:r>
            <a:r>
              <a:rPr>
                <a:solidFill>
                  <a:srgbClr val="000000"/>
                </a:solidFill>
              </a:rPr>
              <a:t> </a:t>
            </a:r>
            <a:r>
              <a:t>creatinine</a:t>
            </a:r>
            <a:r>
              <a:rPr>
                <a:solidFill>
                  <a:srgbClr val="000000"/>
                </a:solidFill>
              </a:rPr>
              <a:t> </a:t>
            </a:r>
            <a:r>
              <a:t>&gt;250</a:t>
            </a:r>
            <a:r>
              <a:rPr>
                <a:solidFill>
                  <a:srgbClr val="000000"/>
                </a:solidFill>
              </a:rPr>
              <a:t> </a:t>
            </a:r>
            <a:r>
              <a:t>umol/I)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pecific types of renal disea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Specific types of renal disease</a:t>
            </a:r>
          </a:p>
        </p:txBody>
      </p:sp>
      <p:sp>
        <p:nvSpPr>
          <p:cNvPr id="214" name="Glomerulonephritis…"/>
          <p:cNvSpPr txBox="1">
            <a:spLocks noGrp="1"/>
          </p:cNvSpPr>
          <p:nvPr>
            <p:ph type="body" idx="1"/>
          </p:nvPr>
        </p:nvSpPr>
        <p:spPr>
          <a:xfrm>
            <a:off x="939800" y="2590800"/>
            <a:ext cx="11099800" cy="6286500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Glomerulonephritis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Reflux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nephropathy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Diabetic</a:t>
            </a:r>
            <a:r>
              <a:rPr>
                <a:solidFill>
                  <a:srgbClr val="000000"/>
                </a:solidFill>
              </a:rPr>
              <a:t> </a:t>
            </a:r>
            <a:r>
              <a:t>nephropathy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SLE</a:t>
            </a:r>
            <a:r>
              <a:rPr>
                <a:solidFill>
                  <a:srgbClr val="000000"/>
                </a:solidFill>
              </a:rPr>
              <a:t> </a:t>
            </a:r>
            <a:r>
              <a:t>nephritis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/>
            </a:r>
            <a:br/>
            <a:r>
              <a:t>Polycystic</a:t>
            </a:r>
            <a:r>
              <a:rPr>
                <a:solidFill>
                  <a:srgbClr val="000000"/>
                </a:solidFill>
              </a:rPr>
              <a:t> </a:t>
            </a:r>
            <a:r>
              <a:t>kidney</a:t>
            </a:r>
            <a:r>
              <a:rPr>
                <a:solidFill>
                  <a:srgbClr val="000000"/>
                </a:solidFill>
              </a:rPr>
              <a:t> </a:t>
            </a:r>
            <a:r>
              <a:t>disease</a:t>
            </a:r>
            <a:r>
              <a:rPr>
                <a:solidFill>
                  <a:srgbClr val="000000"/>
                </a:solidFill>
              </a:rPr>
              <a:t> </a:t>
            </a:r>
            <a:r>
              <a:t>(PKD) 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rimary glomerularnephrit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08254">
              <a:defRPr sz="6960"/>
            </a:lvl1pPr>
          </a:lstStyle>
          <a:p>
            <a:r>
              <a:t>Primary glomerularnephritis</a:t>
            </a:r>
          </a:p>
        </p:txBody>
      </p:sp>
      <p:sp>
        <p:nvSpPr>
          <p:cNvPr id="217" name="Ig A glomerularnephritis is most comm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r>
              <a:t>Ig A glomerularnephritis is most common</a:t>
            </a:r>
          </a:p>
          <a:p>
            <a:r>
              <a:t>Fetal loss is 20%</a:t>
            </a:r>
          </a:p>
          <a:p>
            <a:r>
              <a:t>Worst outcome if it is a focal glomerulosclerosis</a:t>
            </a: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t>MANAGEMENT:</a:t>
            </a:r>
          </a:p>
          <a:p>
            <a:r>
              <a:t>Immunosuppressive drugs as in prepregnant level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Autosomal dominant polycystic dominant kidney disea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49833">
              <a:defRPr sz="6160"/>
            </a:lvl1pPr>
          </a:lstStyle>
          <a:p>
            <a:r>
              <a:t>Autosomal dominant polycystic dominant kidney disease</a:t>
            </a:r>
          </a:p>
        </p:txBody>
      </p:sp>
      <p:sp>
        <p:nvSpPr>
          <p:cNvPr id="220" name="Associated with chronic hypertension and pre eclampsi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16052" indent="-416052" defTabSz="531622">
              <a:spcBef>
                <a:spcPts val="3800"/>
              </a:spcBef>
              <a:defRPr sz="3458"/>
            </a:pPr>
            <a:r>
              <a:t>Associated with chronic hypertension and pre eclampsia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Associated with cerebral and aortic aneurysms</a:t>
            </a:r>
          </a:p>
          <a:p>
            <a:pPr marL="416052" indent="-416052" defTabSz="531622">
              <a:spcBef>
                <a:spcPts val="3800"/>
              </a:spcBef>
              <a:defRPr sz="3458" b="1">
                <a:latin typeface="Helvetica"/>
                <a:ea typeface="Helvetica"/>
                <a:cs typeface="Helvetica"/>
                <a:sym typeface="Helvetica"/>
              </a:defRPr>
            </a:pPr>
            <a:r>
              <a:t>MANAGEMENT: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MRI angiography-to r/o aneurysms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Cesarean section 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Genetic counseling -50%chance for fetus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Reflux nephropath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Reflux nephropathy</a:t>
            </a:r>
          </a:p>
        </p:txBody>
      </p:sp>
      <p:sp>
        <p:nvSpPr>
          <p:cNvPr id="223" name="Associated with renal scarring and reduced GFR,especially in those with corrected VUR in childhood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16052" indent="-416052" defTabSz="531622">
              <a:spcBef>
                <a:spcPts val="3800"/>
              </a:spcBef>
              <a:defRPr sz="3458"/>
            </a:pPr>
            <a:r>
              <a:t>Associated with renal scarring and reduced GFR,especially in those with corrected VUR in childhood</a:t>
            </a:r>
          </a:p>
          <a:p>
            <a:pPr marL="416052" indent="-416052" defTabSz="531622">
              <a:spcBef>
                <a:spcPts val="3800"/>
              </a:spcBef>
              <a:defRPr sz="3458" b="1">
                <a:latin typeface="Helvetica"/>
                <a:ea typeface="Helvetica"/>
                <a:cs typeface="Helvetica"/>
                <a:sym typeface="Helvetica"/>
              </a:defRPr>
            </a:pPr>
            <a:r>
              <a:t>MANAGEMENT: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BASELINE RENAL USG -12WKS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Urine Culture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NEONATE-Screen for-VUR-DMSA SCAN -AT 3 months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DIABETIC NEPHROPATH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r>
              <a:t>DIABETIC NEPHROPATHY</a:t>
            </a:r>
          </a:p>
        </p:txBody>
      </p:sp>
      <p:sp>
        <p:nvSpPr>
          <p:cNvPr id="226" name="Most common chronic renal disorder in pregnanc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16052" indent="-416052" defTabSz="531622">
              <a:spcBef>
                <a:spcPts val="3800"/>
              </a:spcBef>
              <a:defRPr sz="3458"/>
            </a:pPr>
            <a:r>
              <a:t>Most common chronic renal disorder in pregnancy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Associated with pre eclampsia in 50% of cases</a:t>
            </a:r>
          </a:p>
          <a:p>
            <a:pPr marL="416052" indent="-416052" defTabSz="531622">
              <a:spcBef>
                <a:spcPts val="3800"/>
              </a:spcBef>
              <a:defRPr sz="3458" b="1">
                <a:latin typeface="Helvetica"/>
                <a:ea typeface="Helvetica"/>
                <a:cs typeface="Helvetica"/>
                <a:sym typeface="Helvetica"/>
              </a:defRPr>
            </a:pPr>
            <a:r>
              <a:t>MANAGEMENT: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Adequate glycemic control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BP&lt;150/90mmHg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In cases of severe renal failure consider early delivery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Lupus Nephrit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Lupus Nephritis</a:t>
            </a:r>
          </a:p>
        </p:txBody>
      </p:sp>
      <p:sp>
        <p:nvSpPr>
          <p:cNvPr id="229" name="Lupus nephritis is seen in 50% of SLE patients.50%risk of fetal los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333756" indent="-333756" defTabSz="426466">
              <a:spcBef>
                <a:spcPts val="3000"/>
              </a:spcBef>
              <a:defRPr sz="2774"/>
            </a:pPr>
            <a:r>
              <a:t>Lupus nephritis is seen in 50% of SLE patients.50%risk of fetal loss</a:t>
            </a:r>
          </a:p>
          <a:p>
            <a:pPr marL="333756" indent="-333756" defTabSz="426466">
              <a:spcBef>
                <a:spcPts val="3000"/>
              </a:spcBef>
              <a:defRPr sz="2774" b="1">
                <a:latin typeface="Helvetica"/>
                <a:ea typeface="Helvetica"/>
                <a:cs typeface="Helvetica"/>
                <a:sym typeface="Helvetica"/>
              </a:defRPr>
            </a:pPr>
            <a:r>
              <a:t>CLINICAL FEATURES: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Proteinuria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Hematuria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Elevated serum creatinine 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Hypertension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Thrombocytopenia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Hyperuricemia</a:t>
            </a:r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Lupus nephriti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Lupus nephritis</a:t>
            </a:r>
          </a:p>
        </p:txBody>
      </p:sp>
      <p:sp>
        <p:nvSpPr>
          <p:cNvPr id="232" name="MANAGEMENT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320039" indent="-320039" defTabSz="408940">
              <a:spcBef>
                <a:spcPts val="2900"/>
              </a:spcBef>
              <a:defRPr sz="2660" b="1">
                <a:latin typeface="Helvetica"/>
                <a:ea typeface="Helvetica"/>
                <a:cs typeface="Helvetica"/>
                <a:sym typeface="Helvetica"/>
              </a:defRPr>
            </a:pPr>
            <a:r>
              <a:t>MANAGEMENT: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In severe lupus nephritis(sr.creatinine&gt;1.4mg/dl,proteinuria&gt;500mg/24hr, hypertension) termination of pregnancy-recommended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Corticosteroids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Hydroxychloroquine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Azothioprine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Cyclosporine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Antihypertensives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Heparin and low dose aspirin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Urinary Tract Infection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332993">
              <a:defRPr sz="4560"/>
            </a:pPr>
            <a:endParaRPr/>
          </a:p>
          <a:p>
            <a:pPr defTabSz="332993">
              <a:defRPr sz="4560"/>
            </a:pPr>
            <a:r>
              <a:t>   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 Urinary Tract Infection </a:t>
            </a:r>
          </a:p>
          <a:p>
            <a:pPr algn="l" defTabSz="260604">
              <a:lnSpc>
                <a:spcPts val="7100"/>
              </a:lnSpc>
              <a:spcBef>
                <a:spcPts val="600"/>
              </a:spcBef>
              <a:defRPr sz="3039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Urinary Tract Infection </a:t>
            </a:r>
            <a:endParaRPr sz="684" b="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29" name="Asymptomatic bacteriuri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lvl="8" indent="1828800">
              <a:buSzTx/>
              <a:buNone/>
            </a:pPr>
            <a:r>
              <a:t>Asymptomatic</a:t>
            </a:r>
            <a:r>
              <a:rPr>
                <a:solidFill>
                  <a:srgbClr val="000000"/>
                </a:solidFill>
              </a:rPr>
              <a:t> </a:t>
            </a:r>
            <a:r>
              <a:t>bacteriuria</a:t>
            </a:r>
          </a:p>
          <a:p>
            <a:pPr marL="0" lvl="8" indent="1828800">
              <a:buSzTx/>
              <a:buNone/>
            </a:pPr>
            <a:r>
              <a:t>Acute</a:t>
            </a:r>
            <a:r>
              <a:rPr>
                <a:solidFill>
                  <a:srgbClr val="000000"/>
                </a:solidFill>
              </a:rPr>
              <a:t> </a:t>
            </a:r>
            <a:r>
              <a:t>cystitis</a:t>
            </a:r>
          </a:p>
          <a:p>
            <a:pPr marL="0" lvl="8" indent="1828800">
              <a:buSzTx/>
              <a:buNone/>
            </a:pPr>
            <a:r>
              <a:t>Acute</a:t>
            </a:r>
            <a:r>
              <a:rPr>
                <a:solidFill>
                  <a:srgbClr val="000000"/>
                </a:solidFill>
              </a:rPr>
              <a:t> </a:t>
            </a:r>
            <a:r>
              <a:t>pyelonephritis</a:t>
            </a: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Manageme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Management</a:t>
            </a:r>
          </a:p>
        </p:txBody>
      </p:sp>
      <p:sp>
        <p:nvSpPr>
          <p:cNvPr id="235" name="Women with chronic renal disease should be managed jointly by obstetricians and physician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Women</a:t>
            </a:r>
            <a:r>
              <a:rPr>
                <a:solidFill>
                  <a:srgbClr val="000000"/>
                </a:solidFill>
              </a:rPr>
              <a:t> </a:t>
            </a:r>
            <a:r>
              <a:t>with</a:t>
            </a:r>
            <a:r>
              <a:rPr>
                <a:solidFill>
                  <a:srgbClr val="000000"/>
                </a:solidFill>
              </a:rPr>
              <a:t> </a:t>
            </a:r>
            <a:r>
              <a:t>chronic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disease</a:t>
            </a:r>
            <a:r>
              <a:rPr>
                <a:solidFill>
                  <a:srgbClr val="000000"/>
                </a:solidFill>
              </a:rPr>
              <a:t> </a:t>
            </a:r>
            <a:r>
              <a:t>should</a:t>
            </a:r>
            <a:r>
              <a:rPr>
                <a:solidFill>
                  <a:srgbClr val="000000"/>
                </a:solidFill>
              </a:rPr>
              <a:t> </a:t>
            </a:r>
            <a:r>
              <a:t>be</a:t>
            </a:r>
            <a:r>
              <a:rPr>
                <a:solidFill>
                  <a:srgbClr val="000000"/>
                </a:solidFill>
              </a:rPr>
              <a:t> </a:t>
            </a:r>
            <a:r>
              <a:t>managed jointly</a:t>
            </a:r>
            <a:r>
              <a:rPr>
                <a:solidFill>
                  <a:srgbClr val="000000"/>
                </a:solidFill>
              </a:rPr>
              <a:t> </a:t>
            </a:r>
            <a:r>
              <a:t>by</a:t>
            </a:r>
            <a:r>
              <a:rPr>
                <a:solidFill>
                  <a:srgbClr val="000000"/>
                </a:solidFill>
              </a:rPr>
              <a:t> </a:t>
            </a:r>
            <a:r>
              <a:t>obstetricians</a:t>
            </a:r>
            <a:r>
              <a:rPr>
                <a:solidFill>
                  <a:srgbClr val="000000"/>
                </a:solidFill>
              </a:rPr>
              <a:t> </a:t>
            </a:r>
            <a:r>
              <a:t>and</a:t>
            </a:r>
            <a:r>
              <a:rPr>
                <a:solidFill>
                  <a:srgbClr val="000000"/>
                </a:solidFill>
              </a:rPr>
              <a:t> </a:t>
            </a:r>
            <a:r>
              <a:t>physicians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Preconceptual</a:t>
            </a:r>
            <a:r>
              <a:rPr>
                <a:solidFill>
                  <a:srgbClr val="000000"/>
                </a:solidFill>
              </a:rPr>
              <a:t> </a:t>
            </a:r>
            <a:r>
              <a:t>assessment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functions</a:t>
            </a:r>
            <a:r>
              <a:rPr>
                <a:solidFill>
                  <a:srgbClr val="000000"/>
                </a:solidFill>
              </a:rPr>
              <a:t> </a:t>
            </a:r>
            <a:r>
              <a:t>and</a:t>
            </a:r>
            <a:r>
              <a:rPr>
                <a:solidFill>
                  <a:srgbClr val="000000"/>
                </a:solidFill>
              </a:rPr>
              <a:t> </a:t>
            </a:r>
            <a:r>
              <a:t>blood pressure</a:t>
            </a:r>
            <a:r>
              <a:rPr>
                <a:solidFill>
                  <a:srgbClr val="000000"/>
                </a:solidFill>
              </a:rPr>
              <a:t> </a:t>
            </a:r>
            <a:r>
              <a:t>should</a:t>
            </a:r>
            <a:r>
              <a:rPr>
                <a:solidFill>
                  <a:srgbClr val="000000"/>
                </a:solidFill>
              </a:rPr>
              <a:t> </a:t>
            </a:r>
            <a:r>
              <a:t>be</a:t>
            </a:r>
            <a:r>
              <a:rPr>
                <a:solidFill>
                  <a:srgbClr val="000000"/>
                </a:solidFill>
              </a:rPr>
              <a:t> </a:t>
            </a:r>
            <a:r>
              <a:t>made.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In</a:t>
            </a:r>
            <a:r>
              <a:rPr>
                <a:solidFill>
                  <a:srgbClr val="000000"/>
                </a:solidFill>
              </a:rPr>
              <a:t> </a:t>
            </a:r>
            <a:r>
              <a:t>view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the</a:t>
            </a:r>
            <a:r>
              <a:rPr>
                <a:solidFill>
                  <a:srgbClr val="000000"/>
                </a:solidFill>
              </a:rPr>
              <a:t> </a:t>
            </a:r>
            <a:r>
              <a:t>increased</a:t>
            </a:r>
            <a:r>
              <a:rPr>
                <a:solidFill>
                  <a:srgbClr val="000000"/>
                </a:solidFill>
              </a:rPr>
              <a:t> </a:t>
            </a:r>
            <a:r>
              <a:t>risk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pre-eclampsia,</a:t>
            </a:r>
            <a:r>
              <a:rPr>
                <a:solidFill>
                  <a:srgbClr val="000000"/>
                </a:solidFill>
              </a:rPr>
              <a:t> </a:t>
            </a:r>
            <a:r>
              <a:t>treatment with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low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dose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aspirin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should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be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considered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especially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in those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with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hypertension,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impairment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or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a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previous poor</a:t>
            </a:r>
            <a:r>
              <a:rPr>
                <a:solidFill>
                  <a:srgbClr val="000000"/>
                </a:solidFill>
              </a:rPr>
              <a:t> </a:t>
            </a:r>
            <a:r>
              <a:t>obstetric</a:t>
            </a:r>
            <a:r>
              <a:rPr>
                <a:solidFill>
                  <a:srgbClr val="000000"/>
                </a:solidFill>
              </a:rPr>
              <a:t> </a:t>
            </a:r>
            <a:r>
              <a:t>history.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Careful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monitoring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and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control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of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blood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pressure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both prepregnancy</a:t>
            </a:r>
            <a:r>
              <a:rPr>
                <a:solidFill>
                  <a:srgbClr val="000000"/>
                </a:solidFill>
              </a:rPr>
              <a:t> </a:t>
            </a:r>
            <a:r>
              <a:t>and</a:t>
            </a:r>
            <a:r>
              <a:rPr>
                <a:solidFill>
                  <a:srgbClr val="000000"/>
                </a:solidFill>
              </a:rPr>
              <a:t> </a:t>
            </a:r>
            <a:r>
              <a:t>antenatally</a:t>
            </a:r>
            <a:r>
              <a:rPr>
                <a:solidFill>
                  <a:srgbClr val="000000"/>
                </a:solidFill>
              </a:rPr>
              <a:t> </a:t>
            </a:r>
            <a:r>
              <a:t>is</a:t>
            </a:r>
            <a:r>
              <a:rPr>
                <a:solidFill>
                  <a:srgbClr val="000000"/>
                </a:solidFill>
              </a:rPr>
              <a:t> </a:t>
            </a:r>
            <a:r>
              <a:t>important.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Chronic kidney disea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Chronic kidney disease</a:t>
            </a:r>
          </a:p>
        </p:txBody>
      </p:sp>
      <p:sp>
        <p:nvSpPr>
          <p:cNvPr id="238" name="Admission should be considered if the woman develops worsening hypertension, deteriorating renal function or proteinuria, or superimposed eclampsia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Admission</a:t>
            </a:r>
            <a:r>
              <a:rPr>
                <a:solidFill>
                  <a:srgbClr val="000000"/>
                </a:solidFill>
              </a:rPr>
              <a:t> </a:t>
            </a:r>
            <a:r>
              <a:t>should</a:t>
            </a:r>
            <a:r>
              <a:rPr>
                <a:solidFill>
                  <a:srgbClr val="000000"/>
                </a:solidFill>
              </a:rPr>
              <a:t> </a:t>
            </a:r>
            <a:r>
              <a:t>be</a:t>
            </a:r>
            <a:r>
              <a:rPr>
                <a:solidFill>
                  <a:srgbClr val="000000"/>
                </a:solidFill>
              </a:rPr>
              <a:t> </a:t>
            </a:r>
            <a:r>
              <a:t>considered</a:t>
            </a:r>
            <a:r>
              <a:rPr>
                <a:solidFill>
                  <a:srgbClr val="000000"/>
                </a:solidFill>
              </a:rPr>
              <a:t> </a:t>
            </a:r>
            <a:r>
              <a:t>if</a:t>
            </a:r>
            <a:r>
              <a:rPr>
                <a:solidFill>
                  <a:srgbClr val="000000"/>
                </a:solidFill>
              </a:rPr>
              <a:t> </a:t>
            </a:r>
            <a:r>
              <a:t>the</a:t>
            </a:r>
            <a:r>
              <a:rPr>
                <a:solidFill>
                  <a:srgbClr val="000000"/>
                </a:solidFill>
              </a:rPr>
              <a:t> </a:t>
            </a:r>
            <a:r>
              <a:t>woman</a:t>
            </a:r>
            <a:r>
              <a:rPr>
                <a:solidFill>
                  <a:srgbClr val="000000"/>
                </a:solidFill>
              </a:rPr>
              <a:t> </a:t>
            </a:r>
            <a:r>
              <a:t>develops worsening</a:t>
            </a:r>
            <a:r>
              <a:rPr>
                <a:solidFill>
                  <a:srgbClr val="000000"/>
                </a:solidFill>
              </a:rPr>
              <a:t> </a:t>
            </a:r>
            <a:r>
              <a:t>hypertension,</a:t>
            </a:r>
            <a:r>
              <a:rPr>
                <a:solidFill>
                  <a:srgbClr val="000000"/>
                </a:solidFill>
              </a:rPr>
              <a:t> </a:t>
            </a:r>
            <a:r>
              <a:t>deteriorating</a:t>
            </a:r>
            <a:r>
              <a:rPr>
                <a:solidFill>
                  <a:srgbClr val="000000"/>
                </a:solidFill>
              </a:rPr>
              <a:t> </a:t>
            </a: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function</a:t>
            </a:r>
            <a:r>
              <a:rPr>
                <a:solidFill>
                  <a:srgbClr val="000000"/>
                </a:solidFill>
              </a:rPr>
              <a:t> </a:t>
            </a:r>
            <a:r>
              <a:t>or proteinuria,</a:t>
            </a:r>
            <a:r>
              <a:rPr>
                <a:solidFill>
                  <a:srgbClr val="000000"/>
                </a:solidFill>
              </a:rPr>
              <a:t> </a:t>
            </a:r>
            <a:r>
              <a:t>or</a:t>
            </a:r>
            <a:r>
              <a:rPr>
                <a:solidFill>
                  <a:srgbClr val="000000"/>
                </a:solidFill>
              </a:rPr>
              <a:t> </a:t>
            </a:r>
            <a:r>
              <a:t>superimposed</a:t>
            </a:r>
            <a:r>
              <a:rPr>
                <a:solidFill>
                  <a:srgbClr val="000000"/>
                </a:solidFill>
              </a:rPr>
              <a:t> </a:t>
            </a:r>
            <a:r>
              <a:t>eclampsia.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The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fetus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should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be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monitored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with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regular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ultrasound assessment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growth</a:t>
            </a:r>
            <a:r>
              <a:rPr>
                <a:solidFill>
                  <a:srgbClr val="000000"/>
                </a:solidFill>
              </a:rPr>
              <a:t> </a:t>
            </a:r>
            <a:r>
              <a:t>and</a:t>
            </a:r>
            <a:r>
              <a:rPr>
                <a:solidFill>
                  <a:srgbClr val="000000"/>
                </a:solidFill>
              </a:rPr>
              <a:t> </a:t>
            </a:r>
            <a:r>
              <a:t>Doppler</a:t>
            </a:r>
            <a:r>
              <a:rPr>
                <a:solidFill>
                  <a:srgbClr val="000000"/>
                </a:solidFill>
              </a:rPr>
              <a:t>.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regnancy in Renal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8" indent="1463040" algn="l" defTabSz="365760">
              <a:lnSpc>
                <a:spcPts val="13400"/>
              </a:lnSpc>
              <a:spcBef>
                <a:spcPts val="900"/>
              </a:spcBef>
              <a:defRPr sz="5760">
                <a:latin typeface="Arial"/>
                <a:ea typeface="Arial"/>
                <a:cs typeface="Arial"/>
                <a:sym typeface="Arial"/>
              </a:defRPr>
            </a:pPr>
            <a:r>
              <a:t>Pregnancy in Renal </a:t>
            </a:r>
            <a:endParaRPr sz="960">
              <a:latin typeface="Times"/>
              <a:ea typeface="Times"/>
              <a:cs typeface="Times"/>
              <a:sym typeface="Times"/>
            </a:endParaRPr>
          </a:p>
          <a:p>
            <a:pPr lvl="8" indent="1463040" algn="l" defTabSz="365760">
              <a:lnSpc>
                <a:spcPts val="13400"/>
              </a:lnSpc>
              <a:spcBef>
                <a:spcPts val="900"/>
              </a:spcBef>
              <a:defRPr sz="5760">
                <a:latin typeface="Arial"/>
                <a:ea typeface="Arial"/>
                <a:cs typeface="Arial"/>
                <a:sym typeface="Arial"/>
              </a:defRPr>
            </a:pPr>
            <a:r>
              <a:rPr sz="960">
                <a:latin typeface="Times"/>
                <a:ea typeface="Times"/>
                <a:cs typeface="Times"/>
                <a:sym typeface="Times"/>
              </a:rPr>
              <a:t>                                     </a:t>
            </a:r>
            <a:r>
              <a:t>Transplant  </a:t>
            </a:r>
            <a:endParaRPr sz="960">
              <a:latin typeface="Times"/>
              <a:ea typeface="Times"/>
              <a:cs typeface="Times"/>
              <a:sym typeface="Times"/>
            </a:endParaRPr>
          </a:p>
          <a:p>
            <a:pPr lvl="8" indent="1463040" algn="l" defTabSz="365760">
              <a:lnSpc>
                <a:spcPts val="2200"/>
              </a:lnSpc>
              <a:defRPr sz="96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lvl="8" indent="1463040" algn="l" defTabSz="365760">
              <a:lnSpc>
                <a:spcPts val="13400"/>
              </a:lnSpc>
              <a:spcBef>
                <a:spcPts val="900"/>
              </a:spcBef>
              <a:defRPr sz="5760">
                <a:latin typeface="Arial"/>
                <a:ea typeface="Arial"/>
                <a:cs typeface="Arial"/>
                <a:sym typeface="Arial"/>
              </a:defRPr>
            </a:pPr>
            <a:r>
              <a:t>      Recipients </a:t>
            </a:r>
            <a:endParaRPr sz="960"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regnancy in Renal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   Pregnancy in Renal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rPr sz="588">
                <a:latin typeface="Times"/>
                <a:ea typeface="Times"/>
                <a:cs typeface="Times"/>
                <a:sym typeface="Times"/>
              </a:rPr>
              <a:t>                                                                                                              </a:t>
            </a:r>
            <a:r>
              <a:t>Transplant 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1300"/>
              </a:lnSpc>
              <a:defRPr sz="5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       Recipients </a:t>
            </a:r>
            <a:endParaRPr sz="588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43" name="Women desiring pregnancy are usually advised to wait about 1-2 years after transplantation,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solidFill>
                  <a:srgbClr val="FFCC00"/>
                </a:solidFill>
                <a:latin typeface="Times"/>
                <a:ea typeface="Times"/>
                <a:cs typeface="Times"/>
                <a:sym typeface="Times"/>
              </a:defRPr>
            </a:pPr>
            <a:endParaRPr sz="1200">
              <a:solidFill>
                <a:srgbClr val="000000"/>
              </a:solidFill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Women</a:t>
            </a:r>
            <a:r>
              <a:rPr>
                <a:solidFill>
                  <a:srgbClr val="000000"/>
                </a:solidFill>
              </a:rPr>
              <a:t> </a:t>
            </a:r>
            <a:r>
              <a:t>desiring</a:t>
            </a:r>
            <a:r>
              <a:rPr>
                <a:solidFill>
                  <a:srgbClr val="000000"/>
                </a:solidFill>
              </a:rPr>
              <a:t> </a:t>
            </a:r>
            <a:r>
              <a:t>pregnancy</a:t>
            </a:r>
            <a:r>
              <a:rPr>
                <a:solidFill>
                  <a:srgbClr val="000000"/>
                </a:solidFill>
              </a:rPr>
              <a:t> </a:t>
            </a:r>
            <a:r>
              <a:t>are</a:t>
            </a:r>
            <a:r>
              <a:rPr>
                <a:solidFill>
                  <a:srgbClr val="000000"/>
                </a:solidFill>
              </a:rPr>
              <a:t> </a:t>
            </a:r>
            <a:r>
              <a:t>usually</a:t>
            </a:r>
            <a:r>
              <a:rPr>
                <a:solidFill>
                  <a:srgbClr val="000000"/>
                </a:solidFill>
              </a:rPr>
              <a:t> </a:t>
            </a:r>
            <a:r>
              <a:t>advised</a:t>
            </a:r>
            <a:r>
              <a:rPr>
                <a:solidFill>
                  <a:srgbClr val="000000"/>
                </a:solidFill>
              </a:rPr>
              <a:t> </a:t>
            </a:r>
            <a:r>
              <a:t>to</a:t>
            </a:r>
            <a:r>
              <a:rPr>
                <a:solidFill>
                  <a:srgbClr val="000000"/>
                </a:solidFill>
              </a:rPr>
              <a:t> </a:t>
            </a:r>
            <a:r>
              <a:t>wait about</a:t>
            </a:r>
            <a:r>
              <a:rPr>
                <a:solidFill>
                  <a:srgbClr val="000000"/>
                </a:solidFill>
              </a:rPr>
              <a:t> </a:t>
            </a:r>
            <a:r>
              <a:t>1-2</a:t>
            </a:r>
            <a:r>
              <a:rPr>
                <a:solidFill>
                  <a:srgbClr val="000000"/>
                </a:solidFill>
              </a:rPr>
              <a:t> </a:t>
            </a:r>
            <a:r>
              <a:t>years</a:t>
            </a:r>
            <a:r>
              <a:rPr>
                <a:solidFill>
                  <a:srgbClr val="000000"/>
                </a:solidFill>
              </a:rPr>
              <a:t> </a:t>
            </a:r>
            <a:r>
              <a:t>after</a:t>
            </a:r>
            <a:r>
              <a:rPr>
                <a:solidFill>
                  <a:srgbClr val="000000"/>
                </a:solidFill>
              </a:rPr>
              <a:t> </a:t>
            </a:r>
            <a:r>
              <a:t>transplantation,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provided  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                no rejection, 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no infection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sr.creatinine&lt;1.5mg/dl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urinary protein excretion&lt;500mg/24hrs</a:t>
            </a:r>
          </a:p>
          <a:p>
            <a:pPr marL="0" lvl="8" indent="182880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immunoresponsive agents are responsive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regnancy in Renal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Pregnancy in Renal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rPr sz="588">
                <a:latin typeface="Times"/>
                <a:ea typeface="Times"/>
                <a:cs typeface="Times"/>
                <a:sym typeface="Times"/>
              </a:rPr>
              <a:t>                                                                                                            </a:t>
            </a:r>
            <a:r>
              <a:t>Transplant 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1300"/>
              </a:lnSpc>
              <a:defRPr sz="5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       Recipients </a:t>
            </a:r>
            <a:endParaRPr sz="588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46" name="Effects of pregnancy on renal transplant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365760">
              <a:lnSpc>
                <a:spcPts val="2200"/>
              </a:lnSpc>
              <a:spcBef>
                <a:spcPts val="0"/>
              </a:spcBef>
              <a:buSzTx/>
              <a:buNone/>
              <a:defRPr sz="96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365760">
              <a:lnSpc>
                <a:spcPts val="6900"/>
              </a:lnSpc>
              <a:spcBef>
                <a:spcPts val="900"/>
              </a:spcBef>
              <a:buSzTx/>
              <a:buNone/>
              <a:defRPr sz="2986" b="1" i="1">
                <a:latin typeface="Arial"/>
                <a:ea typeface="Arial"/>
                <a:cs typeface="Arial"/>
                <a:sym typeface="Arial"/>
              </a:defRPr>
            </a:pPr>
            <a:r>
              <a:t>Effects of pregnancy on renal transplants </a:t>
            </a:r>
            <a:endParaRPr sz="960" b="0" i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lvl="8" indent="1463040" defTabSz="365760">
              <a:lnSpc>
                <a:spcPts val="6000"/>
              </a:lnSpc>
              <a:spcBef>
                <a:spcPts val="900"/>
              </a:spcBef>
              <a:buSzTx/>
              <a:buNone/>
              <a:defRPr sz="2560" baseline="3906">
                <a:latin typeface="Arial"/>
                <a:ea typeface="Arial"/>
                <a:cs typeface="Arial"/>
                <a:sym typeface="Arial"/>
              </a:defRPr>
            </a:pPr>
            <a:r>
              <a:t>Pregnancy</a:t>
            </a:r>
            <a:r>
              <a:rPr>
                <a:solidFill>
                  <a:srgbClr val="000000"/>
                </a:solidFill>
              </a:rPr>
              <a:t> </a:t>
            </a:r>
            <a:r>
              <a:t>probably</a:t>
            </a:r>
            <a:r>
              <a:rPr>
                <a:solidFill>
                  <a:srgbClr val="000000"/>
                </a:solidFill>
              </a:rPr>
              <a:t> </a:t>
            </a:r>
            <a:r>
              <a:t>has</a:t>
            </a:r>
            <a:r>
              <a:rPr>
                <a:solidFill>
                  <a:srgbClr val="000000"/>
                </a:solidFill>
              </a:rPr>
              <a:t> </a:t>
            </a:r>
            <a:r>
              <a:t>no</a:t>
            </a:r>
            <a:r>
              <a:rPr>
                <a:solidFill>
                  <a:srgbClr val="000000"/>
                </a:solidFill>
              </a:rPr>
              <a:t> </a:t>
            </a:r>
            <a:r>
              <a:t>adverse</a:t>
            </a:r>
            <a:r>
              <a:rPr>
                <a:solidFill>
                  <a:srgbClr val="000000"/>
                </a:solidFill>
              </a:rPr>
              <a:t> </a:t>
            </a:r>
            <a:r>
              <a:t>long-term</a:t>
            </a:r>
            <a:r>
              <a:rPr>
                <a:solidFill>
                  <a:srgbClr val="000000"/>
                </a:solidFill>
              </a:rPr>
              <a:t> </a:t>
            </a:r>
            <a:r>
              <a:t>effect</a:t>
            </a:r>
          </a:p>
          <a:p>
            <a:pPr marL="0" lvl="8" indent="1463040" defTabSz="365760">
              <a:lnSpc>
                <a:spcPts val="6000"/>
              </a:lnSpc>
              <a:spcBef>
                <a:spcPts val="900"/>
              </a:spcBef>
              <a:buSzTx/>
              <a:buNone/>
              <a:defRPr sz="2560" baseline="3906">
                <a:latin typeface="Arial"/>
                <a:ea typeface="Arial"/>
                <a:cs typeface="Arial"/>
                <a:sym typeface="Arial"/>
              </a:defRPr>
            </a:pPr>
            <a:r>
              <a:t>Renal</a:t>
            </a:r>
            <a:r>
              <a:rPr>
                <a:solidFill>
                  <a:srgbClr val="000000"/>
                </a:solidFill>
              </a:rPr>
              <a:t> </a:t>
            </a:r>
            <a:r>
              <a:t>allograft</a:t>
            </a:r>
            <a:r>
              <a:rPr>
                <a:solidFill>
                  <a:srgbClr val="000000"/>
                </a:solidFill>
              </a:rPr>
              <a:t> </a:t>
            </a:r>
            <a:r>
              <a:t>adapt</a:t>
            </a:r>
            <a:r>
              <a:rPr>
                <a:solidFill>
                  <a:srgbClr val="000000"/>
                </a:solidFill>
              </a:rPr>
              <a:t> </a:t>
            </a:r>
            <a:r>
              <a:t>to</a:t>
            </a:r>
            <a:r>
              <a:rPr>
                <a:solidFill>
                  <a:srgbClr val="000000"/>
                </a:solidFill>
              </a:rPr>
              <a:t> </a:t>
            </a:r>
            <a:r>
              <a:t>pregnancy</a:t>
            </a:r>
            <a:br/>
            <a:r>
              <a:t>About</a:t>
            </a:r>
            <a:r>
              <a:rPr>
                <a:solidFill>
                  <a:srgbClr val="000000"/>
                </a:solidFill>
              </a:rPr>
              <a:t> </a:t>
            </a:r>
            <a:r>
              <a:t>15%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women</a:t>
            </a:r>
            <a:r>
              <a:rPr>
                <a:solidFill>
                  <a:srgbClr val="000000"/>
                </a:solidFill>
              </a:rPr>
              <a:t> </a:t>
            </a:r>
            <a:r>
              <a:t>develop</a:t>
            </a:r>
            <a:r>
              <a:rPr>
                <a:solidFill>
                  <a:srgbClr val="000000"/>
                </a:solidFill>
              </a:rPr>
              <a:t> </a:t>
            </a:r>
            <a:r>
              <a:t>significant</a:t>
            </a:r>
            <a:r>
              <a:rPr>
                <a:solidFill>
                  <a:srgbClr val="000000"/>
                </a:solidFill>
              </a:rPr>
              <a:t> </a:t>
            </a:r>
            <a:r>
              <a:t>impairment </a:t>
            </a:r>
          </a:p>
          <a:p>
            <a:pPr marL="0" lvl="8" indent="1463040" defTabSz="365760">
              <a:lnSpc>
                <a:spcPts val="6000"/>
              </a:lnSpc>
              <a:spcBef>
                <a:spcPts val="900"/>
              </a:spcBef>
              <a:buSzTx/>
              <a:buNone/>
              <a:defRPr sz="2560" baseline="3906">
                <a:latin typeface="Arial"/>
                <a:ea typeface="Arial"/>
                <a:cs typeface="Arial"/>
                <a:sym typeface="Arial"/>
              </a:defRPr>
            </a:pPr>
            <a:r>
              <a:t>About</a:t>
            </a:r>
            <a:r>
              <a:rPr>
                <a:solidFill>
                  <a:srgbClr val="000000"/>
                </a:solidFill>
              </a:rPr>
              <a:t> </a:t>
            </a:r>
            <a:r>
              <a:t>40%</a:t>
            </a:r>
            <a:r>
              <a:rPr>
                <a:solidFill>
                  <a:srgbClr val="000000"/>
                </a:solidFill>
              </a:rPr>
              <a:t> </a:t>
            </a:r>
            <a:r>
              <a:t>develop</a:t>
            </a:r>
            <a:r>
              <a:rPr>
                <a:solidFill>
                  <a:srgbClr val="000000"/>
                </a:solidFill>
              </a:rPr>
              <a:t> </a:t>
            </a:r>
            <a:r>
              <a:t>proteinuria</a:t>
            </a:r>
            <a:r>
              <a:rPr>
                <a:solidFill>
                  <a:srgbClr val="000000"/>
                </a:solidFill>
              </a:rPr>
              <a:t> </a:t>
            </a:r>
            <a:r>
              <a:t>towards</a:t>
            </a:r>
            <a:r>
              <a:rPr>
                <a:solidFill>
                  <a:srgbClr val="000000"/>
                </a:solidFill>
              </a:rPr>
              <a:t> </a:t>
            </a:r>
            <a:r>
              <a:t>term </a:t>
            </a:r>
            <a:endParaRPr sz="960" baseline="10416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365760" indent="-365760" defTabSz="467359">
              <a:spcBef>
                <a:spcPts val="3300"/>
              </a:spcBef>
              <a:defRPr sz="3040" b="1">
                <a:latin typeface="Helvetica"/>
                <a:ea typeface="Helvetica"/>
                <a:cs typeface="Helvetica"/>
                <a:sym typeface="Helvetica"/>
              </a:defRPr>
            </a:pPr>
            <a:r>
              <a:t>Maternal effects</a:t>
            </a:r>
          </a:p>
          <a:p>
            <a:pPr marL="1828800" lvl="4" indent="-365760" defTabSz="467359">
              <a:spcBef>
                <a:spcPts val="3300"/>
              </a:spcBef>
              <a:defRPr sz="3040"/>
            </a:pPr>
            <a:r>
              <a:t>worsening of renal function</a:t>
            </a:r>
          </a:p>
          <a:p>
            <a:pPr marL="1828800" lvl="4" indent="-365760" defTabSz="467359">
              <a:spcBef>
                <a:spcPts val="3300"/>
              </a:spcBef>
              <a:defRPr sz="3040"/>
            </a:pPr>
            <a:r>
              <a:t>worsening of HTN</a:t>
            </a:r>
          </a:p>
          <a:p>
            <a:pPr marL="1828800" lvl="4" indent="-365760" defTabSz="467359">
              <a:spcBef>
                <a:spcPts val="3300"/>
              </a:spcBef>
              <a:defRPr sz="3040"/>
            </a:pPr>
            <a:r>
              <a:t>Infectious morbidity</a:t>
            </a:r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regnancy in Renal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Pregnancy in Renal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rPr sz="588">
                <a:latin typeface="Times"/>
                <a:ea typeface="Times"/>
                <a:cs typeface="Times"/>
                <a:sym typeface="Times"/>
              </a:rPr>
              <a:t>                                                                                                            </a:t>
            </a:r>
            <a:r>
              <a:t>Transplant 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1300"/>
              </a:lnSpc>
              <a:defRPr sz="5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       Recipients </a:t>
            </a:r>
            <a:endParaRPr sz="588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49" name="Effect of renal transplants on pregnanc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latin typeface="Arial"/>
                <a:ea typeface="Arial"/>
                <a:cs typeface="Arial"/>
                <a:sym typeface="Arial"/>
              </a:defRPr>
            </a:pPr>
            <a:r>
              <a:t>Effect of renal transplants on pregnancy </a:t>
            </a:r>
            <a:endParaRPr sz="1200" b="0" i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8600"/>
              </a:lnSpc>
              <a:spcBef>
                <a:spcPts val="1200"/>
              </a:spcBef>
              <a:buSzTx/>
              <a:buNone/>
              <a:defRPr sz="3733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1200"/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The</a:t>
            </a:r>
            <a:r>
              <a:rPr>
                <a:solidFill>
                  <a:srgbClr val="000000"/>
                </a:solidFill>
              </a:rPr>
              <a:t> </a:t>
            </a:r>
            <a:r>
              <a:t>chance</a:t>
            </a:r>
            <a:r>
              <a:rPr>
                <a:solidFill>
                  <a:srgbClr val="000000"/>
                </a:solidFill>
              </a:rPr>
              <a:t> </a:t>
            </a:r>
            <a:r>
              <a:t>of</a:t>
            </a:r>
            <a:r>
              <a:rPr>
                <a:solidFill>
                  <a:srgbClr val="000000"/>
                </a:solidFill>
              </a:rPr>
              <a:t> </a:t>
            </a:r>
            <a:r>
              <a:t>successful</a:t>
            </a:r>
            <a:r>
              <a:rPr>
                <a:solidFill>
                  <a:srgbClr val="000000"/>
                </a:solidFill>
              </a:rPr>
              <a:t> </a:t>
            </a:r>
            <a:r>
              <a:t>outcome</a:t>
            </a:r>
            <a:r>
              <a:rPr>
                <a:solidFill>
                  <a:srgbClr val="000000"/>
                </a:solidFill>
              </a:rPr>
              <a:t> </a:t>
            </a:r>
            <a:r>
              <a:t>is</a:t>
            </a:r>
            <a:r>
              <a:rPr>
                <a:solidFill>
                  <a:srgbClr val="000000"/>
                </a:solidFill>
              </a:rPr>
              <a:t> </a:t>
            </a:r>
            <a:r>
              <a:t>&gt;90%,</a:t>
            </a:r>
            <a:r>
              <a:rPr>
                <a:solidFill>
                  <a:srgbClr val="000000"/>
                </a:solidFill>
              </a:rPr>
              <a:t> </a:t>
            </a:r>
            <a:r>
              <a:t>but</a:t>
            </a:r>
            <a:r>
              <a:rPr>
                <a:solidFill>
                  <a:srgbClr val="000000"/>
                </a:solidFill>
              </a:rPr>
              <a:t> </a:t>
            </a:r>
            <a:r>
              <a:t>this</a:t>
            </a:r>
            <a:r>
              <a:rPr>
                <a:solidFill>
                  <a:srgbClr val="000000"/>
                </a:solidFill>
              </a:rPr>
              <a:t> </a:t>
            </a:r>
            <a:r>
              <a:t>is reduced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to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70%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if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complications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occur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before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28</a:t>
            </a:r>
            <a:r>
              <a:rPr baseline="-4687">
                <a:solidFill>
                  <a:srgbClr val="000000"/>
                </a:solidFill>
              </a:rPr>
              <a:t> </a:t>
            </a:r>
            <a:r>
              <a:t>weeks’ gestation.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The</a:t>
            </a:r>
            <a:r>
              <a:rPr>
                <a:solidFill>
                  <a:srgbClr val="000000"/>
                </a:solidFill>
              </a:rPr>
              <a:t> </a:t>
            </a:r>
            <a:r>
              <a:t>complication</a:t>
            </a:r>
            <a:r>
              <a:rPr>
                <a:solidFill>
                  <a:srgbClr val="000000"/>
                </a:solidFill>
              </a:rPr>
              <a:t> </a:t>
            </a:r>
            <a:r>
              <a:t>rate</a:t>
            </a:r>
            <a:r>
              <a:rPr>
                <a:solidFill>
                  <a:srgbClr val="000000"/>
                </a:solidFill>
              </a:rPr>
              <a:t> </a:t>
            </a:r>
            <a:r>
              <a:t>is</a:t>
            </a:r>
            <a:r>
              <a:rPr>
                <a:solidFill>
                  <a:srgbClr val="000000"/>
                </a:solidFill>
              </a:rPr>
              <a:t> </a:t>
            </a:r>
            <a:r>
              <a:t>higher</a:t>
            </a:r>
            <a:r>
              <a:rPr>
                <a:solidFill>
                  <a:srgbClr val="000000"/>
                </a:solidFill>
              </a:rPr>
              <a:t> </a:t>
            </a:r>
            <a:r>
              <a:t>for</a:t>
            </a:r>
            <a:r>
              <a:rPr>
                <a:solidFill>
                  <a:srgbClr val="000000"/>
                </a:solidFill>
              </a:rPr>
              <a:t> </a:t>
            </a:r>
            <a:r>
              <a:t>diabetics.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</a:t>
            </a: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regnancy in Renal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Pregnancy in Renal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rPr sz="588">
                <a:latin typeface="Times"/>
                <a:ea typeface="Times"/>
                <a:cs typeface="Times"/>
                <a:sym typeface="Times"/>
              </a:rPr>
              <a:t>                                                                                                            </a:t>
            </a:r>
            <a:r>
              <a:t>Transplant 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1300"/>
              </a:lnSpc>
              <a:defRPr sz="5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       Recipients </a:t>
            </a:r>
            <a:endParaRPr sz="588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52" name="Women should be managed jointly by nephrologists and obstetrician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Women</a:t>
            </a:r>
            <a:r>
              <a:rPr>
                <a:solidFill>
                  <a:srgbClr val="000000"/>
                </a:solidFill>
              </a:rPr>
              <a:t> </a:t>
            </a:r>
            <a:r>
              <a:t>should</a:t>
            </a:r>
            <a:r>
              <a:rPr>
                <a:solidFill>
                  <a:srgbClr val="000000"/>
                </a:solidFill>
              </a:rPr>
              <a:t> </a:t>
            </a:r>
            <a:r>
              <a:t>be</a:t>
            </a:r>
            <a:r>
              <a:rPr>
                <a:solidFill>
                  <a:srgbClr val="000000"/>
                </a:solidFill>
              </a:rPr>
              <a:t> </a:t>
            </a:r>
            <a:r>
              <a:t>managed</a:t>
            </a:r>
            <a:r>
              <a:rPr>
                <a:solidFill>
                  <a:srgbClr val="000000"/>
                </a:solidFill>
              </a:rPr>
              <a:t> </a:t>
            </a:r>
            <a:r>
              <a:t>jointly</a:t>
            </a:r>
            <a:r>
              <a:rPr>
                <a:solidFill>
                  <a:srgbClr val="000000"/>
                </a:solidFill>
              </a:rPr>
              <a:t> </a:t>
            </a:r>
            <a:r>
              <a:t>by</a:t>
            </a:r>
            <a:r>
              <a:rPr>
                <a:solidFill>
                  <a:srgbClr val="000000"/>
                </a:solidFill>
              </a:rPr>
              <a:t> </a:t>
            </a:r>
            <a:r>
              <a:t>nephrologists</a:t>
            </a:r>
            <a:r>
              <a:rPr>
                <a:solidFill>
                  <a:srgbClr val="000000"/>
                </a:solidFill>
              </a:rPr>
              <a:t> </a:t>
            </a:r>
            <a:r>
              <a:t>and obstetricians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r>
              <a:t> Fetal survival is good if sr.creatinine &lt;1.5mg/dl</a:t>
            </a:r>
          </a:p>
          <a:p>
            <a:r>
              <a:t>If the creatinine value is &gt;1.5mg/dl fetal survival rate drops to 75%.</a:t>
            </a:r>
          </a:p>
          <a:p>
            <a:r>
              <a:t>Risk of preterm is high</a:t>
            </a: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regnancy in Renal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Pregnancy in Renal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rPr sz="588">
                <a:latin typeface="Times"/>
                <a:ea typeface="Times"/>
                <a:cs typeface="Times"/>
                <a:sym typeface="Times"/>
              </a:rPr>
              <a:t>                                                                                                            </a:t>
            </a:r>
            <a:r>
              <a:t>Transplant 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1300"/>
              </a:lnSpc>
              <a:defRPr sz="5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       Recipients </a:t>
            </a:r>
            <a:endParaRPr sz="588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55" name="If creatinine level is &gt;2.3mg/dl PREGNANCY IS CONTRAINDICATED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292607" indent="-292607" defTabSz="373887">
              <a:spcBef>
                <a:spcPts val="2600"/>
              </a:spcBef>
              <a:defRPr sz="2432"/>
            </a:pPr>
            <a:r>
              <a:t>If creatinine level is &gt;2.3mg/dl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PREGNANCY IS CONTRAINDICATED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INVESTIGATION</a:t>
            </a:r>
            <a:r>
              <a:t>: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BUN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Sr.creatinine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Sr.electrolytes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Urine culture and sensitivity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Screen for pre eclampsia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USG&amp;Tc scan -done in each trimester to assess the allograft function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Renal biopsy-if needed to diagnose allograft rejection</a:t>
            </a:r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regnancy in Renal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Pregnancy in Renal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rPr sz="588">
                <a:latin typeface="Times"/>
                <a:ea typeface="Times"/>
                <a:cs typeface="Times"/>
                <a:sym typeface="Times"/>
              </a:rPr>
              <a:t>                                                                                                            </a:t>
            </a:r>
            <a:r>
              <a:t>Transplant 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1300"/>
              </a:lnSpc>
              <a:defRPr sz="5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       Recipients </a:t>
            </a:r>
            <a:endParaRPr sz="588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58" name="DRUGS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320039" indent="-320039" defTabSz="408940">
              <a:spcBef>
                <a:spcPts val="2900"/>
              </a:spcBef>
              <a:defRPr sz="2660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DRUGS</a:t>
            </a:r>
            <a:r>
              <a:t>:</a:t>
            </a:r>
          </a:p>
          <a:p>
            <a:pPr marL="320039" indent="-320039" defTabSz="408940">
              <a:spcBef>
                <a:spcPts val="2900"/>
              </a:spcBef>
              <a:defRPr sz="2660" b="1">
                <a:latin typeface="Helvetica"/>
                <a:ea typeface="Helvetica"/>
                <a:cs typeface="Helvetica"/>
                <a:sym typeface="Helvetica"/>
              </a:defRPr>
            </a:pPr>
            <a:r>
              <a:t>IMMUNOSUPPRESSIVE AGENTS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To be given throughout pregnancy-as in prepregnant level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         PREDNISOLONE&lt;15MG/DAY PLUS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         AZOTHIOPRINE&lt;2MG/KG/DAY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OR    CYCLOSPORINE 2-4MG/KG/DAY(safe during pregnancy)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endParaRPr/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STEROIDS-prolonged use-increased chance of preterm birth increased midline facial defects</a:t>
            </a:r>
          </a:p>
        </p:txBody>
      </p:sp>
    </p:spTree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regnancy in Renal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Pregnancy in Renal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rPr sz="588">
                <a:latin typeface="Times"/>
                <a:ea typeface="Times"/>
                <a:cs typeface="Times"/>
                <a:sym typeface="Times"/>
              </a:rPr>
              <a:t>                                                                                                            </a:t>
            </a:r>
            <a:r>
              <a:t>Transplant 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1300"/>
              </a:lnSpc>
              <a:defRPr sz="5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       Recipients </a:t>
            </a:r>
            <a:endParaRPr sz="588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61" name="DRUGS-CONTRAINDICATED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333756" indent="-333756" defTabSz="426466">
              <a:spcBef>
                <a:spcPts val="3000"/>
              </a:spcBef>
              <a:defRPr sz="2774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DRUGS-CONTRAINDICATED</a:t>
            </a:r>
            <a:r>
              <a:t>: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Sirolimus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Mycophenolate mofetil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OKT3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Cyclophosphamide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Methotrexate 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Chlorambucil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Leflonamide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Asymptomatic Bacteriuria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algn="l" defTabSz="448055">
              <a:lnSpc>
                <a:spcPts val="12200"/>
              </a:lnSpc>
              <a:spcBef>
                <a:spcPts val="1100"/>
              </a:spcBef>
              <a:defRPr sz="5226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       Asymptomatic Bacteriuria </a:t>
            </a:r>
            <a:endParaRPr sz="1176" b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algn="l" defTabSz="448055">
              <a:lnSpc>
                <a:spcPts val="12200"/>
              </a:lnSpc>
              <a:spcBef>
                <a:spcPts val="1100"/>
              </a:spcBef>
              <a:defRPr sz="5226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Asymptomatic Bacteriuria </a:t>
            </a:r>
            <a:endParaRPr sz="1176" b="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32" name="DEFINITI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>
              <a:buSzTx/>
              <a:buNone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DEFINITION:</a:t>
            </a:r>
          </a:p>
          <a:p>
            <a:pPr marL="0" indent="0">
              <a:buSzTx/>
              <a:buNone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        </a:t>
            </a:r>
            <a:r>
              <a:t>Bacterial count of same species over 10^5 or more cfu/ml seen in HPF in clean catch midstream urine in 2 occasions without symptoms of urinary infection</a:t>
            </a:r>
          </a:p>
          <a:p>
            <a:pPr marL="0" indent="0">
              <a:buSzTx/>
              <a:buNone/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t>Incidence:</a:t>
            </a: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rPr sz="1200" baseline="8333">
                <a:solidFill>
                  <a:srgbClr val="000000"/>
                </a:solidFill>
              </a:rPr>
              <a:t>                      </a:t>
            </a:r>
            <a:r>
              <a:t>This</a:t>
            </a:r>
            <a:r>
              <a:rPr>
                <a:solidFill>
                  <a:srgbClr val="000000"/>
                </a:solidFill>
              </a:rPr>
              <a:t> </a:t>
            </a:r>
            <a:r>
              <a:t>ranges</a:t>
            </a:r>
            <a:r>
              <a:rPr>
                <a:solidFill>
                  <a:srgbClr val="000000"/>
                </a:solidFill>
              </a:rPr>
              <a:t> </a:t>
            </a:r>
            <a:r>
              <a:t>from</a:t>
            </a:r>
            <a:r>
              <a:rPr>
                <a:solidFill>
                  <a:srgbClr val="000000"/>
                </a:solidFill>
              </a:rPr>
              <a:t> </a:t>
            </a:r>
            <a:r>
              <a:t>2</a:t>
            </a:r>
            <a:r>
              <a:rPr>
                <a:solidFill>
                  <a:srgbClr val="000000"/>
                </a:solidFill>
              </a:rPr>
              <a:t> </a:t>
            </a:r>
            <a:r>
              <a:t>to</a:t>
            </a:r>
            <a:r>
              <a:rPr>
                <a:solidFill>
                  <a:srgbClr val="000000"/>
                </a:solidFill>
              </a:rPr>
              <a:t> </a:t>
            </a:r>
            <a:r>
              <a:t>10%</a:t>
            </a:r>
            <a:br/>
            <a:r>
              <a:t>        40%</a:t>
            </a:r>
            <a:r>
              <a:rPr>
                <a:solidFill>
                  <a:srgbClr val="000000"/>
                </a:solidFill>
              </a:rPr>
              <a:t> </a:t>
            </a:r>
            <a:r>
              <a:t>will</a:t>
            </a:r>
            <a:r>
              <a:rPr>
                <a:solidFill>
                  <a:srgbClr val="000000"/>
                </a:solidFill>
              </a:rPr>
              <a:t> </a:t>
            </a:r>
            <a:r>
              <a:t>develop</a:t>
            </a:r>
            <a:r>
              <a:rPr>
                <a:solidFill>
                  <a:srgbClr val="000000"/>
                </a:solidFill>
              </a:rPr>
              <a:t> </a:t>
            </a:r>
            <a:r>
              <a:t>symptomatic</a:t>
            </a:r>
            <a:r>
              <a:rPr>
                <a:solidFill>
                  <a:srgbClr val="000000"/>
                </a:solidFill>
              </a:rPr>
              <a:t> </a:t>
            </a:r>
            <a:r>
              <a:t>urinary-tract</a:t>
            </a:r>
            <a:r>
              <a:rPr>
                <a:solidFill>
                  <a:srgbClr val="000000"/>
                </a:solidFill>
              </a:rPr>
              <a:t> </a:t>
            </a:r>
            <a:r>
              <a:t>infection</a:t>
            </a:r>
            <a:r>
              <a:rPr>
                <a:solidFill>
                  <a:srgbClr val="000000"/>
                </a:solidFill>
              </a:rPr>
              <a:t> </a:t>
            </a:r>
            <a:r>
              <a:t>in </a:t>
            </a:r>
            <a:endParaRPr sz="1200" baseline="8333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indent="0" defTabSz="457200">
              <a:lnSpc>
                <a:spcPts val="7500"/>
              </a:lnSpc>
              <a:spcBef>
                <a:spcPts val="1200"/>
              </a:spcBef>
              <a:buSzTx/>
              <a:buNone/>
              <a:defRPr sz="3200" baseline="3125">
                <a:latin typeface="Arial"/>
                <a:ea typeface="Arial"/>
                <a:cs typeface="Arial"/>
                <a:sym typeface="Arial"/>
              </a:defRPr>
            </a:pPr>
            <a:r>
              <a:t>pregnancy. </a:t>
            </a:r>
          </a:p>
        </p:txBody>
      </p:sp>
    </p:spTree>
  </p:cSld>
  <p:clrMapOvr>
    <a:masterClrMapping/>
  </p:clrMapOvr>
  <p:transition spd="med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regnancy in Renal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Pregnancy in Renal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rPr sz="588">
                <a:latin typeface="Times"/>
                <a:ea typeface="Times"/>
                <a:cs typeface="Times"/>
                <a:sym typeface="Times"/>
              </a:rPr>
              <a:t>                                                                                                            </a:t>
            </a:r>
            <a:r>
              <a:t>Transplant  </a:t>
            </a:r>
            <a:endParaRPr sz="588">
              <a:latin typeface="Times"/>
              <a:ea typeface="Times"/>
              <a:cs typeface="Times"/>
              <a:sym typeface="Times"/>
            </a:endParaRPr>
          </a:p>
          <a:p>
            <a:pPr lvl="8" indent="896111" algn="l" defTabSz="224027">
              <a:lnSpc>
                <a:spcPts val="1300"/>
              </a:lnSpc>
              <a:defRPr sz="588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lvl="8" indent="896111" algn="l" defTabSz="224027">
              <a:lnSpc>
                <a:spcPts val="8200"/>
              </a:lnSpc>
              <a:spcBef>
                <a:spcPts val="500"/>
              </a:spcBef>
              <a:defRPr sz="3528">
                <a:latin typeface="Arial"/>
                <a:ea typeface="Arial"/>
                <a:cs typeface="Arial"/>
                <a:sym typeface="Arial"/>
              </a:defRPr>
            </a:pPr>
            <a:r>
              <a:t>                 Recipients </a:t>
            </a:r>
            <a:endParaRPr sz="588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64" name="LABOU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11479" indent="-411479" defTabSz="525779">
              <a:spcBef>
                <a:spcPts val="3700"/>
              </a:spcBef>
              <a:defRPr sz="3420" b="1">
                <a:latin typeface="Helvetica"/>
                <a:ea typeface="Helvetica"/>
                <a:cs typeface="Helvetica"/>
                <a:sym typeface="Helvetica"/>
              </a:defRPr>
            </a:pPr>
            <a:r>
              <a:t>LABOUR</a:t>
            </a:r>
          </a:p>
          <a:p>
            <a:pPr marL="411479" indent="-411479" defTabSz="525779">
              <a:spcBef>
                <a:spcPts val="3700"/>
              </a:spcBef>
              <a:defRPr sz="3420"/>
            </a:pPr>
            <a:r>
              <a:t>Patient should be under antibiotic coverage and doses of corticosteroids to be administered</a:t>
            </a:r>
          </a:p>
          <a:p>
            <a:pPr marL="411479" indent="-411479" defTabSz="525779">
              <a:spcBef>
                <a:spcPts val="3700"/>
              </a:spcBef>
              <a:defRPr sz="3420"/>
            </a:pPr>
            <a:r>
              <a:t>If no  complication allow for normal vaginal delivery at term</a:t>
            </a:r>
          </a:p>
          <a:p>
            <a:pPr marL="411479" indent="-411479" defTabSz="525779">
              <a:spcBef>
                <a:spcPts val="3700"/>
              </a:spcBef>
              <a:defRPr sz="3420"/>
            </a:pPr>
            <a:r>
              <a:t>Plan for caesarean section only if  there  is obstetric indication</a:t>
            </a:r>
          </a:p>
          <a:p>
            <a:pPr marL="411479" indent="-411479" defTabSz="525779">
              <a:spcBef>
                <a:spcPts val="3700"/>
              </a:spcBef>
              <a:defRPr sz="3420"/>
            </a:pPr>
            <a:r>
              <a:t>Breast feeding is not contraindicated</a:t>
            </a:r>
          </a:p>
        </p:txBody>
      </p:sp>
    </p:spTree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HANK YOU"/>
          <p:cNvSpPr txBox="1">
            <a:spLocks noGrp="1"/>
          </p:cNvSpPr>
          <p:nvPr>
            <p:ph type="body" idx="14"/>
          </p:nvPr>
        </p:nvSpPr>
        <p:spPr>
          <a:xfrm>
            <a:off x="1270000" y="3949700"/>
            <a:ext cx="10464800" cy="1320801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8000"/>
            </a:lvl1pPr>
          </a:lstStyle>
          <a:p>
            <a:r>
              <a:t>THANK YOU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Asymptomatic Bacteriuri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 defTabSz="457200">
              <a:lnSpc>
                <a:spcPts val="12400"/>
              </a:lnSpc>
              <a:spcBef>
                <a:spcPts val="1200"/>
              </a:spcBef>
              <a:defRPr sz="5333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       Asymptomatic Bacteriuria </a:t>
            </a:r>
            <a:endParaRPr sz="1200" b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35" name="E.COLI- most comm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r>
              <a:t>E.COLI- most common</a:t>
            </a:r>
          </a:p>
          <a:p>
            <a:r>
              <a:t>klebsiella,proteus</a:t>
            </a:r>
          </a:p>
          <a:p>
            <a:r>
              <a:t>25% develop acute pyelonephritis</a:t>
            </a:r>
          </a:p>
          <a:p>
            <a:r>
              <a:t>increased incidence of anaemia/HTN CRF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Asymptomatic Bacteriuri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 defTabSz="457200">
              <a:lnSpc>
                <a:spcPts val="12400"/>
              </a:lnSpc>
              <a:spcBef>
                <a:spcPts val="1200"/>
              </a:spcBef>
              <a:defRPr sz="5333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Asymptomatic Bacteriuria </a:t>
            </a:r>
            <a:endParaRPr sz="1200" b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38" name="EFFECTS ON PREGNANCY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t>EFFECTS ON PREGNANCY:</a:t>
            </a:r>
          </a:p>
          <a:p>
            <a:pPr lvl="6"/>
            <a:r>
              <a:t>Premature labour</a:t>
            </a:r>
          </a:p>
          <a:p>
            <a:pPr lvl="6"/>
            <a:r>
              <a:t>PROM</a:t>
            </a:r>
          </a:p>
          <a:p>
            <a:pPr lvl="6"/>
            <a:r>
              <a:t>Chorioamnionitis</a:t>
            </a:r>
          </a:p>
          <a:p>
            <a:pPr lvl="6"/>
            <a:r>
              <a:t>Growthretarded babies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Asymptomatic Bacteriuri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 defTabSz="457200">
              <a:lnSpc>
                <a:spcPts val="12400"/>
              </a:lnSpc>
              <a:spcBef>
                <a:spcPts val="1200"/>
              </a:spcBef>
              <a:defRPr sz="5333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     Asymptomatic Bacteriuria </a:t>
            </a:r>
            <a:endParaRPr sz="1200" b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1" name="INVESTIGATIONS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333756" indent="-333756" defTabSz="426466">
              <a:spcBef>
                <a:spcPts val="3000"/>
              </a:spcBef>
              <a:defRPr sz="2774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INVESTIGATIONS</a:t>
            </a:r>
            <a:r>
              <a:t>: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ACOG-1st trimester all ANC-urine c/s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screen for leucocyte estrase and nitrites</a:t>
            </a:r>
          </a:p>
          <a:p>
            <a:pPr marL="333756" indent="-333756" defTabSz="426466">
              <a:spcBef>
                <a:spcPts val="3000"/>
              </a:spcBef>
              <a:defRPr sz="2774" b="1">
                <a:latin typeface="Helvetica"/>
                <a:ea typeface="Helvetica"/>
                <a:cs typeface="Helvetica"/>
                <a:sym typeface="Helvetica"/>
              </a:defRPr>
            </a:pPr>
            <a:r>
              <a:t>TREATMENT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FOR 14 DAYS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AMOX 500MG TDS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T.NITROFUR 100MG BD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CEPHALEXIN 500MG TDS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Asymptomatic Bacteriuri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 defTabSz="457200">
              <a:lnSpc>
                <a:spcPts val="12400"/>
              </a:lnSpc>
              <a:spcBef>
                <a:spcPts val="1200"/>
              </a:spcBef>
              <a:defRPr sz="5333" b="1">
                <a:solidFill>
                  <a:srgbClr val="E5E5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      Asymptomatic Bacteriuria </a:t>
            </a:r>
            <a:endParaRPr sz="1200" b="0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4" name="IN RECURRENT INFECTI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r>
              <a:t>IN RECURRENT INFECTION</a:t>
            </a:r>
          </a:p>
          <a:p>
            <a:r>
              <a:t>Nitrofur 50mg HS till delivery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1352</Words>
  <PresentationFormat>Custom</PresentationFormat>
  <Paragraphs>386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Gradient</vt:lpstr>
      <vt:lpstr> Renal Disorders in Pregnancy     </vt:lpstr>
      <vt:lpstr>PHYSIOLOGICAL CHANGES IN URINARY SYSTEM</vt:lpstr>
      <vt:lpstr>               Renal Disorders </vt:lpstr>
      <vt:lpstr>      Urinary Tract Infection  Urinary Tract Infection </vt:lpstr>
      <vt:lpstr>        Asymptomatic Bacteriuria  Asymptomatic Bacteriuria </vt:lpstr>
      <vt:lpstr>        Asymptomatic Bacteriuria </vt:lpstr>
      <vt:lpstr>Asymptomatic Bacteriuria </vt:lpstr>
      <vt:lpstr>      Asymptomatic Bacteriuria </vt:lpstr>
      <vt:lpstr>       Asymptomatic Bacteriuria </vt:lpstr>
      <vt:lpstr>                Acute Cystitis </vt:lpstr>
      <vt:lpstr>Acute cystitis-   Management  </vt:lpstr>
      <vt:lpstr>Acute pyelonephritis</vt:lpstr>
      <vt:lpstr>Acute pyelonephritis</vt:lpstr>
      <vt:lpstr>Acute pyelonephritis</vt:lpstr>
      <vt:lpstr>Acute pyelonephritis</vt:lpstr>
      <vt:lpstr>Acute pyelonephritis</vt:lpstr>
      <vt:lpstr>Acute pyelonephritis Management</vt:lpstr>
      <vt:lpstr>Slide 18</vt:lpstr>
      <vt:lpstr>Acute renal injury</vt:lpstr>
      <vt:lpstr>Acute renal injury</vt:lpstr>
      <vt:lpstr>Acute renal injury</vt:lpstr>
      <vt:lpstr>Acute renal injury</vt:lpstr>
      <vt:lpstr>Acute renal injury</vt:lpstr>
      <vt:lpstr>Acute renal injury</vt:lpstr>
      <vt:lpstr>Acute renal injury</vt:lpstr>
      <vt:lpstr>Acute renal injury</vt:lpstr>
      <vt:lpstr>Acute renal injury</vt:lpstr>
      <vt:lpstr>Slide 28</vt:lpstr>
      <vt:lpstr>Pregnancy with Chronic Renal Disease</vt:lpstr>
      <vt:lpstr>Chronic Renal Disease</vt:lpstr>
      <vt:lpstr>Factors influencing outcome</vt:lpstr>
      <vt:lpstr>    Degree of Renal Impairment </vt:lpstr>
      <vt:lpstr>Specific types of renal disease</vt:lpstr>
      <vt:lpstr>Primary glomerularnephritis</vt:lpstr>
      <vt:lpstr>Autosomal dominant polycystic dominant kidney disease</vt:lpstr>
      <vt:lpstr>Reflux nephropathy</vt:lpstr>
      <vt:lpstr>DIABETIC NEPHROPATHY</vt:lpstr>
      <vt:lpstr>Lupus Nephritis</vt:lpstr>
      <vt:lpstr>Lupus nephritis</vt:lpstr>
      <vt:lpstr>Management</vt:lpstr>
      <vt:lpstr>Chronic kidney disease</vt:lpstr>
      <vt:lpstr>Pregnancy in Renal                                       Transplant           Recipients </vt:lpstr>
      <vt:lpstr>             Pregnancy in Renal                                                                                                                Transplant                      Recipients </vt:lpstr>
      <vt:lpstr>          Pregnancy in Renal                                                                                                              Transplant                      Recipients </vt:lpstr>
      <vt:lpstr>          Pregnancy in Renal                                                                                                              Transplant                      Recipients </vt:lpstr>
      <vt:lpstr>        Pregnancy in Renal                                                                                                              Transplant                      Recipients </vt:lpstr>
      <vt:lpstr>          Pregnancy in Renal                                                                                                              Transplant                      Recipients </vt:lpstr>
      <vt:lpstr>          Pregnancy in Renal                                                                                                              Transplant                      Recipients </vt:lpstr>
      <vt:lpstr>        Pregnancy in Renal                                                                                                              Transplant                      Recipients </vt:lpstr>
      <vt:lpstr>         Pregnancy in Renal                                                                                                              Transplant                      Recipients </vt:lpstr>
      <vt:lpstr>Slide 51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Renal Disorders in Pregnancy     </dc:title>
  <cp:lastModifiedBy>Admin</cp:lastModifiedBy>
  <cp:revision>1</cp:revision>
  <dcterms:modified xsi:type="dcterms:W3CDTF">2019-10-03T12:12:16Z</dcterms:modified>
</cp:coreProperties>
</file>