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6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8" r:id="rId22"/>
    <p:sldId id="275" r:id="rId23"/>
    <p:sldId id="276" r:id="rId2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38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90555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06039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691907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131678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2556677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342943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069309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481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66933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08792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466362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53722690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987197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179552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1883447"/>
      </p:ext>
    </p:extLst>
  </p:cSld>
  <p:clrMapOvr>
    <a:masterClrMapping/>
  </p:clrMapOvr>
  <p:extLst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48331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782183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7" r:id="rId1"/>
    <p:sldLayoutId id="2147483968" r:id="rId2"/>
    <p:sldLayoutId id="2147483969" r:id="rId3"/>
    <p:sldLayoutId id="2147483970" r:id="rId4"/>
    <p:sldLayoutId id="2147483971" r:id="rId5"/>
    <p:sldLayoutId id="2147483972" r:id="rId6"/>
    <p:sldLayoutId id="2147483973" r:id="rId7"/>
    <p:sldLayoutId id="2147483974" r:id="rId8"/>
    <p:sldLayoutId id="2147483975" r:id="rId9"/>
    <p:sldLayoutId id="2147483976" r:id="rId10"/>
    <p:sldLayoutId id="2147483977" r:id="rId11"/>
    <p:sldLayoutId id="2147483978" r:id="rId12"/>
    <p:sldLayoutId id="2147483979" r:id="rId13"/>
    <p:sldLayoutId id="2147483980" r:id="rId14"/>
    <p:sldLayoutId id="2147483981" r:id="rId15"/>
    <p:sldLayoutId id="21474839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30257" y="-281609"/>
            <a:ext cx="8915399" cy="2262781"/>
          </a:xfrm>
        </p:spPr>
        <p:txBody>
          <a:bodyPr/>
          <a:lstStyle/>
          <a:p>
            <a:r>
              <a:rPr lang="en-IN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SCREENING FOR NEURAL TUBE DEFECTS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92715" y="5584874"/>
            <a:ext cx="8158300" cy="1126283"/>
          </a:xfrm>
        </p:spPr>
        <p:txBody>
          <a:bodyPr>
            <a:normAutofit/>
          </a:bodyPr>
          <a:lstStyle/>
          <a:p>
            <a:endParaRPr lang="en-I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49306" y="2137988"/>
            <a:ext cx="5683346" cy="344688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166228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6597" y="239151"/>
            <a:ext cx="9718015" cy="1665849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Overlap in AFP distributions in affected and unaffected pregnancies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36908" y="1449584"/>
            <a:ext cx="9017391" cy="5310554"/>
          </a:xfrm>
        </p:spPr>
      </p:pic>
    </p:spTree>
    <p:extLst>
      <p:ext uri="{BB962C8B-B14F-4D97-AF65-F5344CB8AC3E}">
        <p14:creationId xmlns="" xmlns:p14="http://schemas.microsoft.com/office/powerpoint/2010/main" val="3665322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Factors affecting the maternal serum AFP level: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001078"/>
            <a:ext cx="8915400" cy="3777622"/>
          </a:xfrm>
        </p:spPr>
        <p:txBody>
          <a:bodyPr>
            <a:normAutofit lnSpcReduction="10000"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Maternal weight: 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AFP is a foetal product measured in maternal circulation, hence accurate maternal weight reflects the volume of distribution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Gestational age: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MSAFP concentration increases by approximately 15% per week during 2</a:t>
            </a:r>
            <a:r>
              <a:rPr lang="en-IN" sz="24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trimester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Race or ethnicity: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African-American women have 10% higher serum AFP despite having lower risk of NTDs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6131287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278" y="503583"/>
            <a:ext cx="9808334" cy="5407639"/>
          </a:xfrm>
        </p:spPr>
        <p:txBody>
          <a:bodyPr>
            <a:norm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Diabetes: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with overt diabetes despite having 3-4 fold increased risk for NTDs have 20% lower serum levels of AFP when compared to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thenon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-diabetics</a:t>
            </a:r>
          </a:p>
          <a:p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Multifoetal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gestation: 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AFP is considered elevated in a twin pregnancy if greater than 3.5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(Parkland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but other laboratories use 4.0 or even 5.0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Star: 5 Points 3"/>
          <p:cNvSpPr/>
          <p:nvPr/>
        </p:nvSpPr>
        <p:spPr>
          <a:xfrm>
            <a:off x="2109615" y="4227819"/>
            <a:ext cx="689113" cy="58309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Rectangle 4"/>
          <p:cNvSpPr/>
          <p:nvPr/>
        </p:nvSpPr>
        <p:spPr>
          <a:xfrm>
            <a:off x="3212064" y="3923020"/>
            <a:ext cx="7421218" cy="1192695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sonographic examination, we can reliably exclude 3 common causes of AFP elevation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underestimated gestational age, multifetal gestation, and foetal demise</a:t>
            </a:r>
          </a:p>
        </p:txBody>
      </p:sp>
    </p:spTree>
    <p:extLst>
      <p:ext uri="{BB962C8B-B14F-4D97-AF65-F5344CB8AC3E}">
        <p14:creationId xmlns="" xmlns:p14="http://schemas.microsoft.com/office/powerpoint/2010/main" val="35495304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4817" y="331304"/>
            <a:ext cx="9569795" cy="1573696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associated with abnormal MSAFP concentration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07096" y="1656522"/>
            <a:ext cx="9397516" cy="4254700"/>
          </a:xfrm>
        </p:spPr>
        <p:txBody>
          <a:bodyPr>
            <a:normAutofit fontScale="85000" lnSpcReduction="20000"/>
          </a:bodyPr>
          <a:lstStyle/>
          <a:p>
            <a:r>
              <a:rPr lang="en-IN" sz="36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ELEVATED LEVELS:</a:t>
            </a:r>
          </a:p>
          <a:p>
            <a:r>
              <a:rPr lang="en-I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Uderestimated</a:t>
            </a:r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gestational age</a:t>
            </a:r>
          </a:p>
          <a:p>
            <a:r>
              <a:rPr lang="en-I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Multifoetal</a:t>
            </a:r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gestation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Neural tube defects</a:t>
            </a:r>
          </a:p>
          <a:p>
            <a:r>
              <a:rPr lang="en-I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Gastroschisis</a:t>
            </a:r>
            <a:endParaRPr lang="en-IN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Omphalocele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maternal weight</a:t>
            </a:r>
          </a:p>
          <a:p>
            <a:r>
              <a:rPr lang="en-I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Eosophageal</a:t>
            </a:r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intestinal obstruction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Liver necrosis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Cystic hygroma</a:t>
            </a:r>
          </a:p>
        </p:txBody>
      </p:sp>
    </p:spTree>
    <p:extLst>
      <p:ext uri="{BB962C8B-B14F-4D97-AF65-F5344CB8AC3E}">
        <p14:creationId xmlns="" xmlns:p14="http://schemas.microsoft.com/office/powerpoint/2010/main" val="6808290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9374" y="543339"/>
            <a:ext cx="9225238" cy="5367883"/>
          </a:xfrm>
        </p:spPr>
        <p:txBody>
          <a:bodyPr>
            <a:normAutofit/>
          </a:bodyPr>
          <a:lstStyle/>
          <a:p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Sacrococcygeal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teratoma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Urinary obstruction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Renal anomalies- polycystic kidneys, renal agenesis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Congenital skin defects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Chorioangioma of placenta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Oligohydramnios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Preeclampsia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Maternal hepatoma or teratoma</a:t>
            </a:r>
          </a:p>
        </p:txBody>
      </p:sp>
    </p:spTree>
    <p:extLst>
      <p:ext uri="{BB962C8B-B14F-4D97-AF65-F5344CB8AC3E}">
        <p14:creationId xmlns="" xmlns:p14="http://schemas.microsoft.com/office/powerpoint/2010/main" val="126769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000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LOW LEVELS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1444487"/>
            <a:ext cx="8911687" cy="4466735"/>
          </a:xfrm>
        </p:spPr>
        <p:txBody>
          <a:bodyPr/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Obesity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Diabetes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Chromosomal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trisomies</a:t>
            </a: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Gestational trophoblastic disease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Overestimated gestational age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4199054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2053" y="225287"/>
            <a:ext cx="9662560" cy="1679713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Evaluation of elevated MSAFP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2053" y="1139687"/>
            <a:ext cx="9662559" cy="4771535"/>
          </a:xfrm>
        </p:spPr>
        <p:txBody>
          <a:bodyPr>
            <a:no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Women with abnormally elevated MSAFP should be referred for genetic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councelling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must be offered a diagnostic test like a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sonographical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examination and amniocentesis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Those with certain risk factors but with normal serum AFP levels are also offered diagnostic testing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factors include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Personal history of NTD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degree relative with NTD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Insulin-dependent diabetes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First trimester exposure to medications associated with increased NTD risk</a:t>
            </a:r>
          </a:p>
        </p:txBody>
      </p:sp>
    </p:spTree>
    <p:extLst>
      <p:ext uri="{BB962C8B-B14F-4D97-AF65-F5344CB8AC3E}">
        <p14:creationId xmlns="" xmlns:p14="http://schemas.microsoft.com/office/powerpoint/2010/main" val="22044617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79234" y="651518"/>
            <a:ext cx="4346713" cy="70788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MSAFP determined as a part of multiple marker screening at 15-20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wks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Arrow: Down 4"/>
          <p:cNvSpPr/>
          <p:nvPr/>
        </p:nvSpPr>
        <p:spPr>
          <a:xfrm>
            <a:off x="6327913" y="1587476"/>
            <a:ext cx="344556" cy="4108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4412974" y="2226365"/>
            <a:ext cx="4174435" cy="9409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TextBox 8"/>
          <p:cNvSpPr txBox="1"/>
          <p:nvPr/>
        </p:nvSpPr>
        <p:spPr>
          <a:xfrm>
            <a:off x="4545496" y="2200219"/>
            <a:ext cx="40419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AFP value (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adjusted for maternal age, weight, insulin dependent diabetes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3657600" y="3211634"/>
            <a:ext cx="2411896" cy="4062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173357" y="3710609"/>
            <a:ext cx="2690191" cy="79513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3" name="TextBox 12"/>
          <p:cNvSpPr txBox="1"/>
          <p:nvPr/>
        </p:nvSpPr>
        <p:spPr>
          <a:xfrm flipH="1">
            <a:off x="2298589" y="3820948"/>
            <a:ext cx="24456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AFP value of &lt; 2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3498574" y="4505739"/>
            <a:ext cx="0" cy="503583"/>
          </a:xfrm>
          <a:prstGeom prst="line">
            <a:avLst/>
          </a:prstGeom>
          <a:ln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478157" y="5009322"/>
            <a:ext cx="45719" cy="53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8" name="Rectangle 17"/>
          <p:cNvSpPr/>
          <p:nvPr/>
        </p:nvSpPr>
        <p:spPr>
          <a:xfrm>
            <a:off x="2298589" y="5035826"/>
            <a:ext cx="2750489" cy="5963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TextBox 18"/>
          <p:cNvSpPr txBox="1"/>
          <p:nvPr/>
        </p:nvSpPr>
        <p:spPr>
          <a:xfrm>
            <a:off x="2298589" y="5088834"/>
            <a:ext cx="26577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screening test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7474226" y="3211634"/>
            <a:ext cx="1987826" cy="40620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7474226" y="3710609"/>
            <a:ext cx="3538331" cy="58309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3" name="TextBox 22"/>
          <p:cNvSpPr txBox="1"/>
          <p:nvPr/>
        </p:nvSpPr>
        <p:spPr>
          <a:xfrm flipH="1">
            <a:off x="7612710" y="3820948"/>
            <a:ext cx="339984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AFP value of &gt; 2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9462052" y="4467279"/>
            <a:ext cx="0" cy="542043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474226" y="5088834"/>
            <a:ext cx="4134678" cy="136497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7" name="TextBox 26"/>
          <p:cNvSpPr txBox="1"/>
          <p:nvPr/>
        </p:nvSpPr>
        <p:spPr>
          <a:xfrm flipH="1">
            <a:off x="7595614" y="5358775"/>
            <a:ext cx="38919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Sonographic examination to verify gest age, to exclude twins or foetal demise</a:t>
            </a:r>
          </a:p>
        </p:txBody>
      </p:sp>
    </p:spTree>
    <p:extLst>
      <p:ext uri="{BB962C8B-B14F-4D97-AF65-F5344CB8AC3E}">
        <p14:creationId xmlns="" xmlns:p14="http://schemas.microsoft.com/office/powerpoint/2010/main" val="9707204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638261" y="371061"/>
            <a:ext cx="3551582" cy="101566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Sonographic examination to verify gest age, to exclude twins or foetal demise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293704" y="1391478"/>
            <a:ext cx="1855305" cy="3445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586330" y="1417983"/>
            <a:ext cx="2001079" cy="41081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093843" y="2133600"/>
            <a:ext cx="3379305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AFP value of &lt; 2.5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3" name="Straight Arrow Connector 12"/>
          <p:cNvCxnSpPr>
            <a:cxnSpLocks/>
          </p:cNvCxnSpPr>
          <p:nvPr/>
        </p:nvCxnSpPr>
        <p:spPr>
          <a:xfrm>
            <a:off x="4041913" y="2870368"/>
            <a:ext cx="26504" cy="45592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610678" y="3631096"/>
            <a:ext cx="3048000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Normal screening test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34470" y="2133600"/>
            <a:ext cx="3379304" cy="40011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AFP value &gt; 2.5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9130748" y="2623930"/>
            <a:ext cx="26504" cy="70236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527235" y="3631096"/>
            <a:ext cx="3525078" cy="132343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Abnormal result, patient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councelled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offered specialized sonography, consideration for amniocentesis</a:t>
            </a:r>
          </a:p>
        </p:txBody>
      </p:sp>
    </p:spTree>
    <p:extLst>
      <p:ext uri="{BB962C8B-B14F-4D97-AF65-F5344CB8AC3E}">
        <p14:creationId xmlns="" xmlns:p14="http://schemas.microsoft.com/office/powerpoint/2010/main" val="26506545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043" y="185530"/>
            <a:ext cx="9715569" cy="1719470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Specialized sonography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9043" y="954157"/>
            <a:ext cx="9715569" cy="4957065"/>
          </a:xfrm>
        </p:spPr>
        <p:txBody>
          <a:bodyPr>
            <a:norm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Findings seen in cases of NTDs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LEMON SIGN- frontal bone scalloping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BANANA SIGN- bowing of the </a:t>
            </a:r>
          </a:p>
          <a:p>
            <a:pPr marL="0" indent="0">
              <a:buNone/>
            </a:pP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cerebellum with effacement of cisterna magna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 biparietal diameter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Ventriculomegaly</a:t>
            </a:r>
          </a:p>
        </p:txBody>
      </p:sp>
      <p:sp>
        <p:nvSpPr>
          <p:cNvPr id="4" name="Right Brace 3"/>
          <p:cNvSpPr/>
          <p:nvPr/>
        </p:nvSpPr>
        <p:spPr>
          <a:xfrm>
            <a:off x="7767498" y="1572615"/>
            <a:ext cx="397565" cy="112643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extBox 4"/>
          <p:cNvSpPr txBox="1"/>
          <p:nvPr/>
        </p:nvSpPr>
        <p:spPr>
          <a:xfrm>
            <a:off x="8628890" y="1606305"/>
            <a:ext cx="33262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Seen in second trimester foetuses with open spina bifida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385391" y="4094922"/>
            <a:ext cx="7447722" cy="193899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Watson and associates reported that 99% of the foetuses with open spina bifida had one or more of these findings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Transverse and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saggital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views of the spine are used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tocharacterize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size and location of spinal defects</a:t>
            </a:r>
          </a:p>
          <a:p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Overall NTD risk may be reduced by </a:t>
            </a:r>
            <a:r>
              <a:rPr lang="en-IN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atleast</a:t>
            </a:r>
            <a:r>
              <a:rPr lang="en-I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95% when no spine or cranial abnormalities are observed</a:t>
            </a:r>
          </a:p>
        </p:txBody>
      </p:sp>
    </p:spTree>
    <p:extLst>
      <p:ext uri="{BB962C8B-B14F-4D97-AF65-F5344CB8AC3E}">
        <p14:creationId xmlns="" xmlns:p14="http://schemas.microsoft.com/office/powerpoint/2010/main" val="3940816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8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Neural tube defects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2924" y="1630017"/>
            <a:ext cx="8911687" cy="4281205"/>
          </a:xfrm>
        </p:spPr>
        <p:txBody>
          <a:bodyPr/>
          <a:lstStyle/>
          <a:p>
            <a:r>
              <a:rPr lang="en-I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are the defects that result from the incomplete closure of the neural tube by the embryonic age of 26 to 28 days .</a:t>
            </a:r>
          </a:p>
          <a:p>
            <a:r>
              <a:rPr lang="en-I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Second most common class of congenital anomalies after cardiac anomalies</a:t>
            </a:r>
          </a:p>
          <a:p>
            <a:r>
              <a:rPr lang="en-IN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Incidence being 1.6 per 1000 live births in the United states and 8 per 1000 in the united kingdom</a:t>
            </a:r>
          </a:p>
          <a:p>
            <a:pPr marL="0" indent="0">
              <a:buNone/>
            </a:pPr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9647791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9775" y="331304"/>
            <a:ext cx="9834838" cy="5579918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LEMON SIGN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2218" y="1153551"/>
            <a:ext cx="6431280" cy="539496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1523060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0835" y="450574"/>
            <a:ext cx="9463777" cy="5460648"/>
          </a:xfrm>
        </p:spPr>
        <p:txBody>
          <a:bodyPr>
            <a:normAutofit/>
          </a:bodyPr>
          <a:lstStyle/>
          <a:p>
            <a:r>
              <a:rPr lang="en-IN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BANANA SIGN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9126" y="1308295"/>
            <a:ext cx="5598942" cy="490962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8601333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27583" y="357809"/>
            <a:ext cx="9477029" cy="1547191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AMNIOCENTESIS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27583" y="1417983"/>
            <a:ext cx="9477029" cy="4493239"/>
          </a:xfrm>
        </p:spPr>
        <p:txBody>
          <a:bodyPr>
            <a:noAutofit/>
          </a:bodyPr>
          <a:lstStyle/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Until recently an elevated MSAFP prompted amniocentesis to determine amniotic fluid AFP level</a:t>
            </a:r>
          </a:p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this was also elevated, assay for acetylcholinesterase was performed</a:t>
            </a:r>
          </a:p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If positive, was considered diagnostic of NTD</a:t>
            </a:r>
          </a:p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Overall sensitivity is about 98% for open NTDs with false positive rate of 0.4 %</a:t>
            </a:r>
          </a:p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Conditions associated with elevated amniotic fluid AFP levels and positive assay for acetyl cholinesterase include</a:t>
            </a:r>
          </a:p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Ventral wall defects, oesophageal atresia, cloacal </a:t>
            </a:r>
            <a:r>
              <a:rPr lang="en-IN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extrophy</a:t>
            </a:r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foetal teratoma, epidermolysis bullosa</a:t>
            </a:r>
          </a:p>
          <a:p>
            <a:r>
              <a:rPr lang="en-IN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was once considered as the gold standard for diagnosis of open NTDs but in many centres is now replaced by specialized sonography</a:t>
            </a:r>
          </a:p>
        </p:txBody>
      </p:sp>
    </p:spTree>
    <p:extLst>
      <p:ext uri="{BB962C8B-B14F-4D97-AF65-F5344CB8AC3E}">
        <p14:creationId xmlns="" xmlns:p14="http://schemas.microsoft.com/office/powerpoint/2010/main" val="118266736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8369" y="319310"/>
            <a:ext cx="8911687" cy="1280890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Unexplained MSAFP elevation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4656" y="1351722"/>
            <a:ext cx="8915400" cy="3777622"/>
          </a:xfrm>
        </p:spPr>
        <p:txBody>
          <a:bodyPr>
            <a:no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When no foetal or placental abnormality is detected after specialized sonography, with or without amniocentesis, the AFP elevation is considered unexplained.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Such pregnancies are at an increased risk for adverse outcomes like foetal anomaly not detectable prenatally, foetal growth restriction, oligohydramnios, placental abruption, PROM, preterm birth and even foetal death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Prenatal care for such women is usually not altered unless some specific complication arises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Most women with unexplained AFP elevation have normal outcomes</a:t>
            </a:r>
          </a:p>
        </p:txBody>
      </p:sp>
    </p:spTree>
    <p:extLst>
      <p:ext uri="{BB962C8B-B14F-4D97-AF65-F5344CB8AC3E}">
        <p14:creationId xmlns="" xmlns:p14="http://schemas.microsoft.com/office/powerpoint/2010/main" val="3980353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90261" y="198783"/>
            <a:ext cx="9914351" cy="1706217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Risk 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261" y="954157"/>
            <a:ext cx="9914351" cy="4957065"/>
          </a:xfrm>
        </p:spPr>
        <p:txBody>
          <a:bodyPr>
            <a:no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95% of the NTDs occur in the absence of any recognized risk factor of family history, hence the need for routine screening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risk factors include the following:</a:t>
            </a:r>
          </a:p>
          <a:p>
            <a:r>
              <a:rPr lang="en-IN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GENETIC CAUSE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Family history-multifactorial inheritance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MTHFR mutation-677 C-T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Syndromes with autosomal recessive inheritance like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Meckel Gruber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Roberts</a:t>
            </a:r>
          </a:p>
          <a:p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Joubert</a:t>
            </a: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Jarcho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-Levin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HARDE-hydrocephalus-agyria-retinal dysplasia-encephalocele</a:t>
            </a:r>
          </a:p>
        </p:txBody>
      </p:sp>
    </p:spTree>
    <p:extLst>
      <p:ext uri="{BB962C8B-B14F-4D97-AF65-F5344CB8AC3E}">
        <p14:creationId xmlns="" xmlns:p14="http://schemas.microsoft.com/office/powerpoint/2010/main" val="1359333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6278" y="331304"/>
            <a:ext cx="9808334" cy="5579918"/>
          </a:xfrm>
        </p:spPr>
        <p:txBody>
          <a:bodyPr>
            <a:norm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Aneuploidy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Trisomy 13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Trisomy 18</a:t>
            </a:r>
          </a:p>
          <a:p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Triploidy</a:t>
            </a: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Exposure to certain environmental agents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Diabetes-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hyperglycemia</a:t>
            </a: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Hyperthermia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Medications: Valproic acid, Carbamazepine, Coumadin, Aminopterin, Thalidomide, Efavirenz</a:t>
            </a:r>
          </a:p>
          <a:p>
            <a:r>
              <a:rPr lang="en-IN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Geographical region-ethnicity, diet and other factors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UK, India, China, Egypt, Mexico, South Appalachian United States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81946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Recurrence risk of NTDs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4% if the couple had previously a child with anencephaly or spina bifida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5% if one of the parents was born with NTD 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high as 10% if a couple has 2 affected children</a:t>
            </a:r>
          </a:p>
          <a:p>
            <a:endParaRPr lang="en-IN" dirty="0">
              <a:solidFill>
                <a:schemeClr val="tx1"/>
              </a:solidFill>
            </a:endParaRP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With folic acid supplementation the risk after one affected child decreases by 70% </a:t>
            </a:r>
            <a:r>
              <a:rPr lang="en-I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i.e</a:t>
            </a:r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less than 1%</a:t>
            </a:r>
          </a:p>
        </p:txBody>
      </p:sp>
      <p:sp>
        <p:nvSpPr>
          <p:cNvPr id="4" name="Star: 5 Points 3"/>
          <p:cNvSpPr/>
          <p:nvPr/>
        </p:nvSpPr>
        <p:spPr>
          <a:xfrm>
            <a:off x="2589212" y="4632011"/>
            <a:ext cx="392527" cy="463826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="" xmlns:p14="http://schemas.microsoft.com/office/powerpoint/2010/main" val="238152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1" y="649357"/>
            <a:ext cx="9945230" cy="7090665"/>
          </a:xfrm>
        </p:spPr>
        <p:txBody>
          <a:bodyPr>
            <a:noAutofit/>
          </a:bodyPr>
          <a:lstStyle/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1970s Brock and associates observed that pregnancies complicated by NTDs had higher levels of alpha-fetoprotein(AFP) in maternal serum and amniotic fluid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Thus forming the basis for first maternal serum screening test for a birth defect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United kingdom Collaborative study on AFP in relation to NTDs in 1977 also demonstrated the efficacy of maternal serum AFP screening for NTDs</a:t>
            </a:r>
          </a:p>
          <a:p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Maternal serum AFP concentration at 16-18 weeks was found to exceed 2.5 multiples of median (</a:t>
            </a:r>
            <a:r>
              <a:rPr lang="en-IN" sz="28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en-IN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in 88% of the women carrying foetuses with anencephaly and in 79% with spina bifida</a:t>
            </a:r>
          </a:p>
        </p:txBody>
      </p:sp>
    </p:spTree>
    <p:extLst>
      <p:ext uri="{BB962C8B-B14F-4D97-AF65-F5344CB8AC3E}">
        <p14:creationId xmlns="" xmlns:p14="http://schemas.microsoft.com/office/powerpoint/2010/main" val="916100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809" y="251791"/>
            <a:ext cx="9622803" cy="1653209"/>
          </a:xfrm>
        </p:spPr>
        <p:txBody>
          <a:bodyPr>
            <a:normAutofit/>
          </a:bodyPr>
          <a:lstStyle/>
          <a:p>
            <a:r>
              <a:rPr lang="en-IN" sz="4400" u="sng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Alpha-Fetoprotein(AFP)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1809" y="1311965"/>
            <a:ext cx="9622803" cy="4639013"/>
          </a:xfrm>
        </p:spPr>
        <p:txBody>
          <a:bodyPr>
            <a:norm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Glycoprotein synthesized early in gestation by foetal yolk sac followed later on by the foetal gastrointestinal tract and liver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Major serum protein in the embryo-foetus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Analogous to albumin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It’s concentration increases steadily in the foetal serum and amniotic fluid until 13 weeks and then rapidly declines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 the other hand in the maternal serum it steadily increases in quantity after 12 weeks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Foetal plasma level is about 150 times greater than amniotic fluid concentration and 50,000 times greater than maternal serum concentration</a:t>
            </a:r>
          </a:p>
          <a:p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="" xmlns:p14="http://schemas.microsoft.com/office/powerpoint/2010/main" val="1749711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996418" y="715962"/>
            <a:ext cx="7146388" cy="5670769"/>
          </a:xfrm>
        </p:spPr>
      </p:pic>
    </p:spTree>
    <p:extLst>
      <p:ext uri="{BB962C8B-B14F-4D97-AF65-F5344CB8AC3E}">
        <p14:creationId xmlns="" xmlns:p14="http://schemas.microsoft.com/office/powerpoint/2010/main" val="22550150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49586" y="266302"/>
            <a:ext cx="8911687" cy="1280890"/>
          </a:xfrm>
        </p:spPr>
        <p:txBody>
          <a:bodyPr/>
          <a:lstStyle/>
          <a:p>
            <a:r>
              <a:rPr lang="en-IN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Maternal serum AFP screening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49586" y="906747"/>
            <a:ext cx="8915400" cy="3777622"/>
          </a:xfrm>
        </p:spPr>
        <p:txBody>
          <a:bodyPr>
            <a:noAutofit/>
          </a:bodyPr>
          <a:lstStyle/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American College of Obstetricians and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Gynecologists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(2003) recommend that all women be offered 2</a:t>
            </a:r>
            <a:r>
              <a:rPr lang="en-IN" sz="24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nd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trimester screening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component of multiple marker serum screening between 15 and 20 weeks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Maternal serum AFP is measured in ng/ml and reported as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of the unaffected population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 2.0 or 2.5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MoM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as the upper limit of the normal, most laboratories report a 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Sensitivity detection rate of 90% for anencephaly and 80% for spina bifida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Positive predictive value of those with AFP elevation who have an affected foetus is only 2-6%</a:t>
            </a:r>
          </a:p>
          <a:p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Hence an abnormal screening test must be followed by </a:t>
            </a:r>
            <a:r>
              <a:rPr lang="en-IN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councelling</a:t>
            </a:r>
            <a:r>
              <a:rPr lang="en-IN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consideration for a diagnostic test</a:t>
            </a:r>
          </a:p>
        </p:txBody>
      </p:sp>
    </p:spTree>
    <p:extLst>
      <p:ext uri="{BB962C8B-B14F-4D97-AF65-F5344CB8AC3E}">
        <p14:creationId xmlns="" xmlns:p14="http://schemas.microsoft.com/office/powerpoint/2010/main" val="411227465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TM02892315[[fn=Wisp]]</Template>
  <TotalTime>164</TotalTime>
  <Words>1183</Words>
  <Application>Microsoft Office PowerPoint</Application>
  <PresentationFormat>Custom</PresentationFormat>
  <Paragraphs>136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Wisp</vt:lpstr>
      <vt:lpstr>SCREENING FOR NEURAL TUBE DEFECTS</vt:lpstr>
      <vt:lpstr>Neural tube defects</vt:lpstr>
      <vt:lpstr>Risk factors</vt:lpstr>
      <vt:lpstr>Slide 4</vt:lpstr>
      <vt:lpstr>Recurrence risk of NTDs</vt:lpstr>
      <vt:lpstr>Slide 6</vt:lpstr>
      <vt:lpstr>Alpha-Fetoprotein(AFP)</vt:lpstr>
      <vt:lpstr>Slide 8</vt:lpstr>
      <vt:lpstr>Maternal serum AFP screening</vt:lpstr>
      <vt:lpstr>Overlap in AFP distributions in affected and unaffected pregnancies</vt:lpstr>
      <vt:lpstr>Factors affecting the maternal serum AFP level:</vt:lpstr>
      <vt:lpstr>Slide 12</vt:lpstr>
      <vt:lpstr>Conditions associated with abnormal MSAFP concentration</vt:lpstr>
      <vt:lpstr>Slide 14</vt:lpstr>
      <vt:lpstr>LOW LEVELS</vt:lpstr>
      <vt:lpstr>Evaluation of elevated MSAFP</vt:lpstr>
      <vt:lpstr>Slide 17</vt:lpstr>
      <vt:lpstr>Slide 18</vt:lpstr>
      <vt:lpstr>Specialized sonography</vt:lpstr>
      <vt:lpstr>Slide 20</vt:lpstr>
      <vt:lpstr>Slide 21</vt:lpstr>
      <vt:lpstr>AMNIOCENTESIS</vt:lpstr>
      <vt:lpstr>Unexplained MSAFP elevation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SCREENING FOR NEURAL TUBE DEFECTS</dc:title>
  <dc:creator>ACER i5</dc:creator>
  <cp:lastModifiedBy>Admin</cp:lastModifiedBy>
  <cp:revision>20</cp:revision>
  <dcterms:created xsi:type="dcterms:W3CDTF">2017-02-01T13:25:11Z</dcterms:created>
  <dcterms:modified xsi:type="dcterms:W3CDTF">2019-10-03T14:52:03Z</dcterms:modified>
</cp:coreProperties>
</file>